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51"/>
  </p:notesMasterIdLst>
  <p:handoutMasterIdLst>
    <p:handoutMasterId r:id="rId52"/>
  </p:handoutMasterIdLst>
  <p:sldIdLst>
    <p:sldId id="264" r:id="rId5"/>
    <p:sldId id="302" r:id="rId6"/>
    <p:sldId id="256" r:id="rId7"/>
    <p:sldId id="352" r:id="rId8"/>
    <p:sldId id="338" r:id="rId9"/>
    <p:sldId id="380" r:id="rId10"/>
    <p:sldId id="381" r:id="rId11"/>
    <p:sldId id="358" r:id="rId12"/>
    <p:sldId id="353" r:id="rId13"/>
    <p:sldId id="354" r:id="rId14"/>
    <p:sldId id="355" r:id="rId15"/>
    <p:sldId id="356" r:id="rId16"/>
    <p:sldId id="357" r:id="rId17"/>
    <p:sldId id="371" r:id="rId18"/>
    <p:sldId id="366" r:id="rId19"/>
    <p:sldId id="367" r:id="rId20"/>
    <p:sldId id="368" r:id="rId21"/>
    <p:sldId id="369" r:id="rId22"/>
    <p:sldId id="370" r:id="rId23"/>
    <p:sldId id="342" r:id="rId24"/>
    <p:sldId id="341" r:id="rId25"/>
    <p:sldId id="375" r:id="rId26"/>
    <p:sldId id="376" r:id="rId27"/>
    <p:sldId id="377" r:id="rId28"/>
    <p:sldId id="378" r:id="rId29"/>
    <p:sldId id="379" r:id="rId30"/>
    <p:sldId id="343" r:id="rId31"/>
    <p:sldId id="372" r:id="rId32"/>
    <p:sldId id="373" r:id="rId33"/>
    <p:sldId id="374" r:id="rId34"/>
    <p:sldId id="347" r:id="rId35"/>
    <p:sldId id="348" r:id="rId36"/>
    <p:sldId id="349" r:id="rId37"/>
    <p:sldId id="359" r:id="rId38"/>
    <p:sldId id="360" r:id="rId39"/>
    <p:sldId id="361" r:id="rId40"/>
    <p:sldId id="362" r:id="rId41"/>
    <p:sldId id="363" r:id="rId42"/>
    <p:sldId id="365" r:id="rId43"/>
    <p:sldId id="364" r:id="rId44"/>
    <p:sldId id="350" r:id="rId45"/>
    <p:sldId id="383" r:id="rId46"/>
    <p:sldId id="351" r:id="rId47"/>
    <p:sldId id="382" r:id="rId48"/>
    <p:sldId id="336" r:id="rId49"/>
    <p:sldId id="329" r:id="rId50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2" d="100"/>
          <a:sy n="82" d="100"/>
        </p:scale>
        <p:origin x="720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484CA07-C5E7-423F-8A89-CDEFB98BBBBD}" type="datetime1">
              <a:rPr lang="ru-RU" smtClean="0">
                <a:solidFill>
                  <a:schemeClr val="tx2"/>
                </a:solidFill>
              </a:rPr>
              <a:pPr algn="r" rtl="0"/>
              <a:t>12.11.2022</a:t>
            </a:fld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ru-RU" smtClean="0">
                <a:solidFill>
                  <a:schemeClr val="tx2"/>
                </a:solidFill>
              </a:rPr>
              <a:pPr algn="r" rtl="0"/>
              <a:t>‹#›</a:t>
            </a:fld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398E138F-070A-4ABE-8680-EE3B75046655}" type="datetime1">
              <a:rPr lang="ru-RU" smtClean="0"/>
              <a:pPr/>
              <a:t>12.11.2022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A54A38-064E-4FD3-ADDA-813D070CCDEC}" type="datetime1">
              <a:rPr lang="ru-RU" smtClean="0"/>
              <a:pPr/>
              <a:t>12.11.2022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96D35B-A72A-47CE-BC7F-8E47A98042F7}" type="datetime1">
              <a:rPr lang="ru-RU" smtClean="0"/>
              <a:pPr/>
              <a:t>12.11.2022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F05FC7-2B8E-409D-848C-109CED0920CB}" type="datetime1">
              <a:rPr lang="ru-RU" smtClean="0"/>
              <a:pPr/>
              <a:t>12.11.2022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A55CC-0A00-4078-B471-E82144E029E5}" type="datetime1">
              <a:rPr lang="ru-RU" smtClean="0"/>
              <a:pPr/>
              <a:t>12.11.2022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29E139-3DCD-45B3-A256-BC4A45460039}" type="datetime1">
              <a:rPr lang="ru-RU" smtClean="0"/>
              <a:pPr/>
              <a:t>12.11.2022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CC68-AEAE-47A6-9F44-4FA6ECD045F6}" type="datetime1">
              <a:rPr lang="ru-RU" smtClean="0"/>
              <a:pPr/>
              <a:t>12.11.2022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F61297-96D5-47D9-A057-97E3A0064DBB}" type="datetime1">
              <a:rPr lang="ru-RU" smtClean="0"/>
              <a:pPr/>
              <a:t>12.11.2022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3A3AD06-A2F7-42F2-8394-5FE48A31B1CA}" type="datetime1">
              <a:rPr lang="ru-RU" smtClean="0"/>
              <a:pPr/>
              <a:t>12.11.2022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 dirty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DE9F9B5-42A6-4D3C-A117-7204DD0BD50D}" type="datetime1">
              <a:rPr lang="ru-RU" smtClean="0"/>
              <a:pPr/>
              <a:t>12.11.2022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40EAA6FA-49D8-40F0-9874-72AAFBF9C152}" type="datetime1">
              <a:rPr lang="ru-RU" smtClean="0"/>
              <a:pPr/>
              <a:t>12.11.2022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u5git/DevOp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hashicorp-releases.yandexcloud.net/terrafor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yandex.ru/docs/iam/concepts/authorization/oauth-token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ops/terraform-intro" TargetMode="External"/><Relationship Id="rId2" Type="http://schemas.openxmlformats.org/officeDocument/2006/relationships/hyperlink" Target="https://habr.com/ru/company/otus/blog/570926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codecamp.org/news/terraform-syntax-for-beginners/" TargetMode="External"/><Relationship Id="rId4" Type="http://schemas.openxmlformats.org/officeDocument/2006/relationships/hyperlink" Target="https://cloud.yandex.ru/docs/tutorials/infrastructure-management/terraform-quickstar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uppet.com/" TargetMode="External"/><Relationship Id="rId13" Type="http://schemas.openxmlformats.org/officeDocument/2006/relationships/hyperlink" Target="https://github.com/pulumi/pulumi" TargetMode="External"/><Relationship Id="rId3" Type="http://schemas.openxmlformats.org/officeDocument/2006/relationships/hyperlink" Target="https://github.com/hashicorp/terraform" TargetMode="External"/><Relationship Id="rId7" Type="http://schemas.openxmlformats.org/officeDocument/2006/relationships/hyperlink" Target="https://github.com/chef/chef" TargetMode="External"/><Relationship Id="rId12" Type="http://schemas.openxmlformats.org/officeDocument/2006/relationships/hyperlink" Target="https://www.pulumi.com/" TargetMode="External"/><Relationship Id="rId2" Type="http://schemas.openxmlformats.org/officeDocument/2006/relationships/hyperlink" Target="https://www.terraform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hef.io/products/chef-infra" TargetMode="External"/><Relationship Id="rId11" Type="http://schemas.openxmlformats.org/officeDocument/2006/relationships/hyperlink" Target="https://github.com/saltstack/salt" TargetMode="External"/><Relationship Id="rId5" Type="http://schemas.openxmlformats.org/officeDocument/2006/relationships/hyperlink" Target="https://github.com/ansible/ansible" TargetMode="External"/><Relationship Id="rId10" Type="http://schemas.openxmlformats.org/officeDocument/2006/relationships/hyperlink" Target="https://repo.saltproject.io/" TargetMode="External"/><Relationship Id="rId4" Type="http://schemas.openxmlformats.org/officeDocument/2006/relationships/hyperlink" Target="https://www.ansible.com/" TargetMode="External"/><Relationship Id="rId9" Type="http://schemas.openxmlformats.org/officeDocument/2006/relationships/hyperlink" Target="https://github.com/puppetlabs/puppe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06181" y="1124745"/>
            <a:ext cx="6912768" cy="3672682"/>
          </a:xfrm>
        </p:spPr>
        <p:txBody>
          <a:bodyPr rtlCol="0">
            <a:normAutofit fontScale="90000"/>
          </a:bodyPr>
          <a:lstStyle/>
          <a:p>
            <a:r>
              <a:rPr lang="ru-RU" b="1" dirty="0"/>
              <a:t>Автоматизация разработки и эксплуатации программного обеспечения</a:t>
            </a:r>
            <a:br>
              <a:rPr lang="ru-RU" b="1" dirty="0"/>
            </a:br>
            <a:r>
              <a:rPr lang="ru-RU" b="1" dirty="0"/>
              <a:t>(осень 2022 года)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50196" y="5110955"/>
            <a:ext cx="7008574" cy="1244600"/>
          </a:xfrm>
        </p:spPr>
        <p:txBody>
          <a:bodyPr rtlCol="0"/>
          <a:lstStyle/>
          <a:p>
            <a:pPr rtl="0"/>
            <a:r>
              <a:rPr lang="ru-RU" dirty="0"/>
              <a:t>ИУ-5,</a:t>
            </a:r>
            <a:r>
              <a:rPr lang="en-US" dirty="0"/>
              <a:t> </a:t>
            </a:r>
            <a:r>
              <a:rPr lang="ru-RU" dirty="0"/>
              <a:t>бакалавриат, курс по выбору</a:t>
            </a:r>
          </a:p>
        </p:txBody>
      </p:sp>
      <p:pic>
        <p:nvPicPr>
          <p:cNvPr id="4" name="Picture 2" descr="C:\Users\Исот\Pictures\Герб МГТУ-01.png">
            <a:extLst>
              <a:ext uri="{FF2B5EF4-FFF2-40B4-BE49-F238E27FC236}">
                <a16:creationId xmlns:a16="http://schemas.microsoft.com/office/drawing/2014/main" id="{EE76600C-C98C-4D08-A492-790A8D57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804" y="260648"/>
            <a:ext cx="2308250" cy="271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84238-7DB4-55C8-A981-49A7BB13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2520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+mn-lt"/>
              </a:rPr>
              <a:t>Mutable vs Immutable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425FF-DF95-3EB7-CEC4-C645642F7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920687"/>
            <a:ext cx="10737743" cy="4470400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</a:rPr>
              <a:t>Некоторые инструменты, такие как </a:t>
            </a:r>
            <a:r>
              <a:rPr lang="ru-RU" b="0" i="0" dirty="0" err="1">
                <a:solidFill>
                  <a:srgbClr val="111111"/>
                </a:solidFill>
                <a:effectLst/>
              </a:rPr>
              <a:t>Terraform</a:t>
            </a:r>
            <a:r>
              <a:rPr lang="ru-RU" b="0" i="0" dirty="0">
                <a:solidFill>
                  <a:srgbClr val="111111"/>
                </a:solidFill>
                <a:effectLst/>
              </a:rPr>
              <a:t>, занимаются не изменением уже подготовленной (</a:t>
            </a:r>
            <a:r>
              <a:rPr lang="ru-RU" b="0" i="0" dirty="0" err="1">
                <a:solidFill>
                  <a:srgbClr val="111111"/>
                </a:solidFill>
                <a:effectLst/>
              </a:rPr>
              <a:t>provisioned</a:t>
            </a:r>
            <a:r>
              <a:rPr lang="ru-RU" b="0" i="0" dirty="0">
                <a:solidFill>
                  <a:srgbClr val="111111"/>
                </a:solidFill>
                <a:effectLst/>
              </a:rPr>
              <a:t>) инфраструктуры, а развертывают новый сервер, что означает, что они следуют парадигме неизменяемой (</a:t>
            </a:r>
            <a:r>
              <a:rPr lang="ru-RU" b="0" i="0" dirty="0" err="1">
                <a:solidFill>
                  <a:srgbClr val="111111"/>
                </a:solidFill>
                <a:effectLst/>
              </a:rPr>
              <a:t>immutable</a:t>
            </a:r>
            <a:r>
              <a:rPr lang="ru-RU" b="0" i="0" dirty="0">
                <a:solidFill>
                  <a:srgbClr val="111111"/>
                </a:solidFill>
                <a:effectLst/>
              </a:rPr>
              <a:t>) инфраструктуры.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</a:rPr>
              <a:t>Другие инструменты, такие как </a:t>
            </a:r>
            <a:r>
              <a:rPr lang="ru-RU" b="0" i="0" dirty="0" err="1">
                <a:solidFill>
                  <a:srgbClr val="111111"/>
                </a:solidFill>
                <a:effectLst/>
              </a:rPr>
              <a:t>Ansible</a:t>
            </a:r>
            <a:r>
              <a:rPr lang="ru-RU" b="0" i="0" dirty="0">
                <a:solidFill>
                  <a:srgbClr val="111111"/>
                </a:solidFill>
                <a:effectLst/>
              </a:rPr>
              <a:t>, </a:t>
            </a:r>
            <a:r>
              <a:rPr lang="ru-RU" b="0" i="0" dirty="0" err="1">
                <a:solidFill>
                  <a:srgbClr val="111111"/>
                </a:solidFill>
                <a:effectLst/>
              </a:rPr>
              <a:t>Chef</a:t>
            </a:r>
            <a:r>
              <a:rPr lang="ru-RU" b="0" i="0" dirty="0">
                <a:solidFill>
                  <a:srgbClr val="111111"/>
                </a:solidFill>
                <a:effectLst/>
              </a:rPr>
              <a:t>, </a:t>
            </a:r>
            <a:r>
              <a:rPr lang="ru-RU" b="0" i="0" dirty="0" err="1">
                <a:solidFill>
                  <a:srgbClr val="111111"/>
                </a:solidFill>
                <a:effectLst/>
              </a:rPr>
              <a:t>SaltStack</a:t>
            </a:r>
            <a:r>
              <a:rPr lang="ru-RU" b="0" i="0" dirty="0">
                <a:solidFill>
                  <a:srgbClr val="111111"/>
                </a:solidFill>
                <a:effectLst/>
              </a:rPr>
              <a:t> и </a:t>
            </a:r>
            <a:r>
              <a:rPr lang="ru-RU" b="0" i="0" dirty="0" err="1">
                <a:solidFill>
                  <a:srgbClr val="111111"/>
                </a:solidFill>
                <a:effectLst/>
              </a:rPr>
              <a:t>Puppet</a:t>
            </a:r>
            <a:r>
              <a:rPr lang="ru-RU" b="0" i="0" dirty="0">
                <a:solidFill>
                  <a:srgbClr val="111111"/>
                </a:solidFill>
                <a:effectLst/>
              </a:rPr>
              <a:t>, могут изменять существующие ресурсы, а это означает, что эти инструменты следуют парадигме изменяемой (</a:t>
            </a:r>
            <a:r>
              <a:rPr lang="ru-RU" b="0" i="0" dirty="0" err="1">
                <a:solidFill>
                  <a:srgbClr val="111111"/>
                </a:solidFill>
                <a:effectLst/>
              </a:rPr>
              <a:t>mutable</a:t>
            </a:r>
            <a:r>
              <a:rPr lang="ru-RU" b="0" i="0" dirty="0">
                <a:solidFill>
                  <a:srgbClr val="111111"/>
                </a:solidFill>
                <a:effectLst/>
              </a:rPr>
              <a:t>) инфраструктуры.</a:t>
            </a:r>
            <a:endParaRPr lang="ru-RU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9A14E25-DA99-B387-321D-45C24B6E3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8" y="3861048"/>
            <a:ext cx="7824784" cy="274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84238-7DB4-55C8-A981-49A7BB13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0512"/>
          </a:xfrm>
        </p:spPr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Procedural vs Declarative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425FF-DF95-3EB7-CEC4-C645642F7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908720"/>
            <a:ext cx="10157354" cy="1943224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Процедурные языки, такие как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Ansible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Chef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позволяют описывать с помощью кода поэтапное выполнение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Д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екларативные языки, такие как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Terraform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SaltStack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Puppet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позволяют просто указать желаемое состояние.</a:t>
            </a:r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915B30C-D22D-BDD1-FD7B-EA2A719F2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2708920"/>
            <a:ext cx="7118849" cy="400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3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84238-7DB4-55C8-A981-49A7BB13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Master vs Masterless</a:t>
            </a:r>
            <a:b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425FF-DF95-3EB7-CEC4-C645642F7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908720"/>
            <a:ext cx="10157354" cy="5263480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Языки, такие как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Chef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требуют, чтобы вы запускали отдельный главный сервер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), чтобы обеспечить дополнительное управление и постоянные состояния.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Другие языки, такие как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Ansible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Terraform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не нуждаются в определении мастера.</a:t>
            </a:r>
            <a:endParaRPr lang="ru-RU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AB9708A-8CF4-3375-A4C6-BC559C3F4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606" y="3284984"/>
            <a:ext cx="4997105" cy="288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5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77E54-AFF7-FB28-2630-AA4186CF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Configuration vs Provisioning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6EA6C4-FA75-B322-E9A5-867AE6C75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Ansible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Chef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SaltStack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Puppet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известны как инструменты управления конфигурацией, что означает, что их основная цель — настроить ресурсы. Другие инструменты, такие как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Terraform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Pulumi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являются инструментами обеспечения (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provisioning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), а это означает, что их основная цель — предоставлять ресурсы. Однако по мере того, как инструменты развиваются, их функционал может начать пересекаться.</a:t>
            </a:r>
            <a:endParaRPr lang="ru-RU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E51EE83A-A8BB-9749-88B0-A95CAE175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4005064"/>
            <a:ext cx="5715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6A579-085D-7E10-D2A4-A69C5ADC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Pull &amp; Push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520DAF-8784-009A-825F-DAB7EEACF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7" y="1701800"/>
            <a:ext cx="8424936" cy="4470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111111"/>
                </a:solidFill>
                <a:latin typeface="-apple-system"/>
              </a:rPr>
              <a:t>В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основе подхода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pull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лежит тот факт, что все изменения применяются изнутри кластера. Внутри кластера есть оператор, который регулярно проверяет связанные репозитории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Docker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Registry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Если в них происходят какие-либо изменения, состояние кластера обновляется изнутри. Обычно считается, что подобный процесс весьма безопасен, поскольку ни у одного внешнего клиента нет доступа к правам администратора кластера.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push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-подходе внешняя система (преимущественно CD-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пайплайны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) запускает развертывания в кластер после коммита 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-репозиторий или в случае успешного выполнения предыдущего CI-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пайплайна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В этом подходе система обладает доступом в кластер.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B3DBE7-F048-B7B3-05C5-F580FCA1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756" y="76200"/>
            <a:ext cx="2564904" cy="256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39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4BC7C-065A-8870-9C6F-7456A710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Chef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D269D9-2E26-A74F-C74B-2C08F0324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8793527" cy="4470400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 отличие от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Terraform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или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Ansible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Chef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требует установки мастер-сервера и запустили агентов на серверах, с которыми вы хотите работать. Наличие мастера и агентов может иметь несколько преимуществ.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Мастер-сервер может быть центральным местом, из которого можно управлять и контролировать инфраструктуру. 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Наличие агентов может гарантировать правильную работу обновлений. Однако, агенты и мастер-сервер также предполагают дополнительное обслуживание большую уязвимость. Когда вы выбираете IAC для начала, вы должны убедиться, какой инструмент лучше всего подходит для вашей ситуации.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Файл конфигурации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Chef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основан на языке программирования Ruby, который может дать вам некоторую гибкость, если вы хотите попробовать дополнительную логику управления. 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B59FF23-2A40-E9DE-0900-81A6021C8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836" y="188640"/>
            <a:ext cx="1754510" cy="21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88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5478F-9680-A0C9-F755-4702E4AD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Puppet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FEEE5-E65A-9CD5-39E1-AD2065E1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Pu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ppet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— это инструмент управления конфигурацией программного обеспечения с декларативным синтаксисом, требующий наличия мастер-сервера и агентов.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Puppet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это инструмент с открытым исходным кодом, имеющий лицензию 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Apache 2.0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Язык программирования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Puppet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это декларативный язык, который описывает состояние компьютерной системы в терминах «ресурсов», которые представляют собой базовые конструкции сети и операционной системы. Пользователь собирает ресурсы в манифесты, которые описывают желаемое состояние системы.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788AC3-EBAC-125E-1D74-6692A950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772" y="685192"/>
            <a:ext cx="1939891" cy="8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9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5478F-9680-A0C9-F755-4702E4AD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SaltStack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FEEE5-E65A-9CD5-39E1-AD2065E1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SaltStack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,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также известный как 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Salt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,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это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event-driven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ПО с открытым исходным кодом на основе Python для автоматизации IT, удаленного выполнения задач и управления конфигурацией. Основой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Salt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является механизм удаленного выполнения, который создает высокоскоростную, безопасную и двунаправленную сеть связи для групп систем. Помимо этой системы связи,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Salt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предоставляет чрезвычайно быструю, гибкую и простую в использовании систему управления конфигурациями, называемую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Salt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States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Вы также должны познакомиться с такими терминами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Salt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как 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grains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pillars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 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mine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 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03FFA6-04B5-9FA0-D275-FE0792664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812" y="886409"/>
            <a:ext cx="1646063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5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5478F-9680-A0C9-F755-4702E4AD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Pulumi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FEEE5-E65A-9CD5-39E1-AD2065E1E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Pulumi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 — это IAC-инструмент с открытым исходным кодом для создания, развертывания и управления облачной инфраструктурой. Хотя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Pulumi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— самый молодой инструмент из этого списка, в последнее время он набирает огромную популярность. Самым уникальным аспектом этого инструмента является то, что вы можете написать код конфигурации на любом из следующих языков программирования: Python,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Typescript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Javascript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C# или Go.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13EC74-FF08-DA1F-5F61-0A5541A5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909" y="836712"/>
            <a:ext cx="1310754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0596F-E3CB-40DF-7169-362B52E0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3A895F-0F28-43E4-3F55-D543A535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556792"/>
            <a:ext cx="9437944" cy="485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6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04528"/>
          </a:xfrm>
        </p:spPr>
        <p:txBody>
          <a:bodyPr rtlCol="0"/>
          <a:lstStyle/>
          <a:p>
            <a:pPr rtl="0"/>
            <a:r>
              <a:rPr lang="ru-RU" b="1" dirty="0"/>
              <a:t>Виды занятий</a:t>
            </a: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549796" y="980728"/>
            <a:ext cx="11089232" cy="5688632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Лекции:</a:t>
            </a:r>
          </a:p>
          <a:p>
            <a:pPr lvl="1"/>
            <a:r>
              <a:rPr lang="ru-RU" dirty="0"/>
              <a:t>17 лекций, 34 часа. </a:t>
            </a:r>
          </a:p>
          <a:p>
            <a:pPr lvl="1"/>
            <a:r>
              <a:rPr lang="ru-RU" dirty="0"/>
              <a:t>ПОНЕДЕЛЬНИК, </a:t>
            </a:r>
            <a:r>
              <a:rPr lang="en-US" dirty="0"/>
              <a:t>1</a:t>
            </a:r>
            <a:r>
              <a:rPr lang="ru-RU" dirty="0"/>
              <a:t>0.15, 430 (ГЗ)</a:t>
            </a:r>
          </a:p>
          <a:p>
            <a:pPr rtl="0"/>
            <a:r>
              <a:rPr lang="ru-RU" dirty="0"/>
              <a:t>Лабораторные работы </a:t>
            </a:r>
          </a:p>
          <a:p>
            <a:pPr lvl="1"/>
            <a:r>
              <a:rPr lang="en-US" dirty="0"/>
              <a:t>8</a:t>
            </a:r>
            <a:r>
              <a:rPr lang="ru-RU" dirty="0"/>
              <a:t> лабораторных работ, 34 часа.</a:t>
            </a:r>
          </a:p>
          <a:p>
            <a:pPr lvl="1"/>
            <a:r>
              <a:rPr lang="ru-RU" dirty="0"/>
              <a:t>по расписанию</a:t>
            </a:r>
          </a:p>
          <a:p>
            <a:pPr rtl="0"/>
            <a:r>
              <a:rPr lang="ru-RU" dirty="0"/>
              <a:t>Домашнее задание.</a:t>
            </a:r>
          </a:p>
          <a:p>
            <a:pPr lvl="1"/>
            <a:r>
              <a:rPr lang="ru-RU" dirty="0"/>
              <a:t>Проект по развертыванию программного обеспечения.</a:t>
            </a:r>
          </a:p>
          <a:p>
            <a:r>
              <a:rPr lang="ru-RU" dirty="0"/>
              <a:t>Репозиторий курса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https://github.com/iu5git/DevOps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912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9CAC3-DB67-B994-6856-0BC5EFD2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A7B90-E354-8238-8C33-61E56F13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1556F7-2C28-828B-FD43-C889EF09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06" y="773200"/>
            <a:ext cx="10996613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7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DBFF7-A144-5299-19B5-A60F65CD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4052" y="563105"/>
            <a:ext cx="9721080" cy="1032126"/>
          </a:xfrm>
        </p:spPr>
        <p:txBody>
          <a:bodyPr>
            <a:normAutofit/>
          </a:bodyPr>
          <a:lstStyle/>
          <a:p>
            <a:r>
              <a:rPr lang="en-US" sz="6600" dirty="0"/>
              <a:t>Terraform executable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4EDE5-E017-DDE2-8537-EA69C8AE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effectLst/>
              <a:latin typeface="SF Mono"/>
            </a:endParaRPr>
          </a:p>
          <a:p>
            <a:pPr marL="0" indent="0">
              <a:buNone/>
            </a:pPr>
            <a:r>
              <a:rPr lang="ru-RU" u="sng" dirty="0">
                <a:latin typeface="SF Mono"/>
              </a:rPr>
              <a:t>Скачать с зеркала:</a:t>
            </a:r>
          </a:p>
          <a:p>
            <a:pPr marL="0" indent="0">
              <a:buNone/>
            </a:pPr>
            <a:r>
              <a:rPr lang="en-US" dirty="0">
                <a:latin typeface="SF Mono"/>
                <a:hlinkClick r:id="rId2"/>
              </a:rPr>
              <a:t>https://hashicorp-releases.yandexcloud.net/terraform/</a:t>
            </a:r>
            <a:r>
              <a:rPr lang="ru-RU" dirty="0">
                <a:latin typeface="SF Mono"/>
              </a:rPr>
              <a:t>  </a:t>
            </a:r>
            <a:endParaRPr lang="en-US" dirty="0">
              <a:latin typeface="SF Mono"/>
            </a:endParaRPr>
          </a:p>
          <a:p>
            <a:pPr marL="0" indent="0">
              <a:buNone/>
            </a:pPr>
            <a:endParaRPr lang="ru-RU" dirty="0">
              <a:latin typeface="SF Mono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SF Mono"/>
              </a:rPr>
              <a:t>export PATH=$PATH:/path/to/terraform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EC711E4-17C3-B0F2-EC4C-2B248771E398}"/>
              </a:ext>
            </a:extLst>
          </p:cNvPr>
          <p:cNvSpPr/>
          <p:nvPr/>
        </p:nvSpPr>
        <p:spPr>
          <a:xfrm rot="1314288">
            <a:off x="4777081" y="703837"/>
            <a:ext cx="4386632" cy="1261559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SANCTIONS</a:t>
            </a:r>
            <a:endParaRPr lang="ru-RU" sz="3600" b="1" dirty="0"/>
          </a:p>
        </p:txBody>
      </p:sp>
      <p:pic>
        <p:nvPicPr>
          <p:cNvPr id="3081" name="Picture 9">
            <a:extLst>
              <a:ext uri="{FF2B5EF4-FFF2-40B4-BE49-F238E27FC236}">
                <a16:creationId xmlns:a16="http://schemas.microsoft.com/office/drawing/2014/main" id="{30F1E3A0-D454-4D5C-C209-EBA1CF000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4692" y="3470424"/>
            <a:ext cx="3068960" cy="306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7060B8-05AC-8725-626C-B8E64BCC8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852" y="5035736"/>
            <a:ext cx="2398949" cy="61294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AE3E3B-85EA-6120-B10D-5ECFDD392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8228" y="5077284"/>
            <a:ext cx="2688388" cy="57139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4994CA6-6E36-34FD-8A4B-BAEDB4E17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320" y="363770"/>
            <a:ext cx="1912786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3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88F78-CC02-8397-362E-D9CAD331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08" y="248816"/>
            <a:ext cx="8469756" cy="1397000"/>
          </a:xfrm>
        </p:spPr>
        <p:txBody>
          <a:bodyPr/>
          <a:lstStyle/>
          <a:p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Hashicorp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Configuration Language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47456-1B5B-6D58-5C4B-7EDFB291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Для автоматизации работы с инфраструктурой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Terraform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использует собственный язык написания конфигурационных файлов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Hashicorp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Configuration Language (HCL). По сути, этот язык описывает желаемое состояние инфраструктуры в конфигурационном файле.</a:t>
            </a: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Для описания того или иного создаваемого элемента необходимо подготовить блок, содержащий заключенные в фигурных скобках названия  переменных, и их значения, передаваемые функциям.</a:t>
            </a: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Как и в большинстве языков программирования, в HCL используются  аргументы для присвоения значений переменным. 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Terraform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эти переменные являются атрибутами, связанными с определенным типом блока. Таким образом, весь код HCL состоит из подобных блоков.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3BC3D6-CC3F-77EB-DC21-25B202A6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318851"/>
            <a:ext cx="1170765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947456-1B5B-6D58-5C4B-7EDFB291E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Хранение файлов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Все конфигурационные файлы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Terraform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должны размещаться в одном каталоге. Так, для того примера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 умолчанию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Terraform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предполагает, что все файлы с *.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tf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расширениями в данном каталоге являются частью конфигурации, независимо от имен файлов.  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Для грамотной организации больших конфигурации потребуются три файла: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variables.tf – для всех объявленных входных переменных.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provider.tf – для объявленных поставщиков, которых вы используете.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main.tf – для объявления фактических ресурсов, которые будут созданы.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Однако, такая структура не является обязательной.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Можно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поместить весь код в один файл и все будет корректно работать.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150A743-2E0A-62A2-0B7C-93E7CE87050B}"/>
              </a:ext>
            </a:extLst>
          </p:cNvPr>
          <p:cNvSpPr txBox="1">
            <a:spLocks/>
          </p:cNvSpPr>
          <p:nvPr/>
        </p:nvSpPr>
        <p:spPr>
          <a:xfrm>
            <a:off x="2558624" y="248816"/>
            <a:ext cx="8469756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solidFill>
                  <a:srgbClr val="111111"/>
                </a:solidFill>
                <a:latin typeface="-apple-system"/>
              </a:rPr>
              <a:t>Hashicorp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Configuration Language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C5063BB-454B-107B-DE56-2F7BAEFA3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445" y="248816"/>
            <a:ext cx="1170765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3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847A2-08BC-316B-7B1E-DFAA0FBB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4491D-5489-6204-0600-97E1426FD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terraform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required_providers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aws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   source  = "</a:t>
            </a:r>
            <a:r>
              <a:rPr lang="en-US" dirty="0" err="1"/>
              <a:t>hashicorp</a:t>
            </a:r>
            <a:r>
              <a:rPr lang="en-US" dirty="0"/>
              <a:t>/</a:t>
            </a:r>
            <a:r>
              <a:rPr lang="en-US" dirty="0" err="1"/>
              <a:t>aws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     version = "~&gt; 3.0"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6ACC71DB-B1D9-75DD-E4CC-D3F5D555396B}"/>
              </a:ext>
            </a:extLst>
          </p:cNvPr>
          <p:cNvSpPr txBox="1">
            <a:spLocks/>
          </p:cNvSpPr>
          <p:nvPr/>
        </p:nvSpPr>
        <p:spPr>
          <a:xfrm>
            <a:off x="6077882" y="1701800"/>
            <a:ext cx="5620683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В первой строке, открываем блок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terraform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, который хотя и не является обязательным с точки зрения синтаксиса системы, но рекомендуется его указывать.</a:t>
            </a:r>
          </a:p>
          <a:p>
            <a:r>
              <a:rPr lang="ru-RU" dirty="0">
                <a:solidFill>
                  <a:srgbClr val="111111"/>
                </a:solidFill>
                <a:latin typeface="-apple-system"/>
              </a:rPr>
              <a:t>Вложенный блок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required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providers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, определяет требуемых провайдеров. Нам потребуется поставщик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aws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с указанными параметрами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source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и </a:t>
            </a:r>
            <a:r>
              <a:rPr lang="ru-RU" dirty="0" err="1">
                <a:solidFill>
                  <a:srgbClr val="111111"/>
                </a:solidFill>
                <a:latin typeface="-apple-system"/>
              </a:rPr>
              <a:t>version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175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847A2-08BC-316B-7B1E-DFAA0FBB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1628800"/>
            <a:ext cx="10157354" cy="1397000"/>
          </a:xfrm>
        </p:spPr>
        <p:txBody>
          <a:bodyPr/>
          <a:lstStyle/>
          <a:p>
            <a:r>
              <a:rPr lang="en-US" dirty="0"/>
              <a:t>Providers</a:t>
            </a:r>
            <a:endParaRPr lang="ru-RU" dirty="0"/>
          </a:p>
        </p:txBody>
      </p:sp>
      <p:pic>
        <p:nvPicPr>
          <p:cNvPr id="9218" name="Picture 2" descr="terraform-providers">
            <a:extLst>
              <a:ext uri="{FF2B5EF4-FFF2-40B4-BE49-F238E27FC236}">
                <a16:creationId xmlns:a16="http://schemas.microsoft.com/office/drawing/2014/main" id="{E05201BF-5E45-0FD8-3B80-8D1152E6D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8" y="241852"/>
            <a:ext cx="6633288" cy="663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394B67-4F18-8FEA-8011-2BC7FD6E9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99" y="199864"/>
            <a:ext cx="1501270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0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C290B-6FCD-0FAE-F24C-427CA0B0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996" y="76200"/>
            <a:ext cx="8924667" cy="1397000"/>
          </a:xfrm>
        </p:spPr>
        <p:txBody>
          <a:bodyPr/>
          <a:lstStyle/>
          <a:p>
            <a:r>
              <a:rPr lang="en-US" dirty="0"/>
              <a:t>State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DF73F3-F72D-E59F-B997-B7712F7AB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Raleway" pitchFamily="2" charset="-52"/>
              </a:rPr>
              <a:t>Состояние </a:t>
            </a:r>
            <a:r>
              <a:rPr lang="ru-RU" i="0" dirty="0" err="1">
                <a:solidFill>
                  <a:srgbClr val="000000"/>
                </a:solidFill>
                <a:effectLst/>
                <a:latin typeface="Raleway" pitchFamily="2" charset="-52"/>
              </a:rPr>
              <a:t>Terraform</a:t>
            </a:r>
            <a:r>
              <a:rPr lang="ru-RU" i="0" dirty="0">
                <a:solidFill>
                  <a:srgbClr val="000000"/>
                </a:solidFill>
                <a:effectLst/>
                <a:latin typeface="Raleway" pitchFamily="2" charset="-52"/>
              </a:rPr>
              <a:t> - это файл, в котором хранятся все сведения о ресурсах, которые были созданы в контексте данного проекта. 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Raleway" pitchFamily="2" charset="-52"/>
              </a:rPr>
              <a:t>Например, если объявить ресурс </a:t>
            </a:r>
            <a:r>
              <a:rPr lang="ru-RU" i="0" dirty="0" err="1">
                <a:solidFill>
                  <a:srgbClr val="000000"/>
                </a:solidFill>
                <a:effectLst/>
                <a:latin typeface="Raleway" pitchFamily="2" charset="-52"/>
              </a:rPr>
              <a:t>azure_resourcegroup</a:t>
            </a:r>
            <a:r>
              <a:rPr lang="ru-RU" i="0" dirty="0">
                <a:solidFill>
                  <a:srgbClr val="000000"/>
                </a:solidFill>
                <a:effectLst/>
                <a:latin typeface="Raleway" pitchFamily="2" charset="-52"/>
              </a:rPr>
              <a:t> и запустить </a:t>
            </a:r>
            <a:r>
              <a:rPr lang="ru-RU" i="0" dirty="0" err="1">
                <a:solidFill>
                  <a:srgbClr val="000000"/>
                </a:solidFill>
                <a:effectLst/>
                <a:latin typeface="Raleway" pitchFamily="2" charset="-52"/>
              </a:rPr>
              <a:t>Terraform</a:t>
            </a:r>
            <a:r>
              <a:rPr lang="ru-RU" i="0" dirty="0">
                <a:solidFill>
                  <a:srgbClr val="000000"/>
                </a:solidFill>
                <a:effectLst/>
                <a:latin typeface="Raleway" pitchFamily="2" charset="-52"/>
              </a:rPr>
              <a:t>, в файле состояния будет сохранен его идентификатор.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Raleway" pitchFamily="2" charset="-52"/>
              </a:rPr>
              <a:t>Основная цель файла состояния - предоставить информацию об уже существующих ресурсах, поэтому, когда  изменяются файлы конфигурации ресурсов, </a:t>
            </a:r>
            <a:r>
              <a:rPr lang="ru-RU" i="0" dirty="0" err="1">
                <a:solidFill>
                  <a:srgbClr val="000000"/>
                </a:solidFill>
                <a:effectLst/>
                <a:latin typeface="Raleway" pitchFamily="2" charset="-52"/>
              </a:rPr>
              <a:t>Terraform</a:t>
            </a:r>
            <a:r>
              <a:rPr lang="ru-RU" i="0" dirty="0">
                <a:solidFill>
                  <a:srgbClr val="000000"/>
                </a:solidFill>
                <a:effectLst/>
                <a:latin typeface="Raleway" pitchFamily="2" charset="-52"/>
              </a:rPr>
              <a:t> может определить, что ему нужно делать.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Raleway" pitchFamily="2" charset="-52"/>
              </a:rPr>
              <a:t>Важным моментом в отношении файлов состояния является то, что они могут содержать конфиденциальную информацию. Примеры включают начальные пароли, используемые для создания базы данных, закрытые ключи и так </a:t>
            </a:r>
            <a:r>
              <a:rPr lang="ru-RU" i="0" dirty="0" err="1">
                <a:solidFill>
                  <a:srgbClr val="000000"/>
                </a:solidFill>
                <a:effectLst/>
                <a:latin typeface="Raleway" pitchFamily="2" charset="-52"/>
              </a:rPr>
              <a:t>далее.Terraform</a:t>
            </a:r>
            <a:r>
              <a:rPr lang="ru-RU" i="0" dirty="0">
                <a:solidFill>
                  <a:srgbClr val="000000"/>
                </a:solidFill>
                <a:effectLst/>
                <a:latin typeface="Raleway" pitchFamily="2" charset="-52"/>
              </a:rPr>
              <a:t> использует концепцию серверной части для хранения и извлечения файлов состояния. Серверной частью по умолчанию является локальная серверная часть, которая использует файл в корневой папке проекта в качестве места хранения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72635E-EE1F-30C2-BD52-8277EBB30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26" y="304800"/>
            <a:ext cx="1263463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3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A23B6E1-6FD8-7FD4-8509-411C30063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916" y="980728"/>
            <a:ext cx="8367192" cy="4470400"/>
          </a:xfrm>
        </p:spPr>
      </p:pic>
    </p:spTree>
    <p:extLst>
      <p:ext uri="{BB962C8B-B14F-4D97-AF65-F5344CB8AC3E}">
        <p14:creationId xmlns:p14="http://schemas.microsoft.com/office/powerpoint/2010/main" val="33770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2D84FD-C646-66FF-ADD3-B03ABE9D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8" y="260782"/>
            <a:ext cx="10157354" cy="780504"/>
          </a:xfrm>
        </p:spPr>
        <p:txBody>
          <a:bodyPr/>
          <a:lstStyle/>
          <a:p>
            <a:r>
              <a:rPr lang="en-US" dirty="0"/>
              <a:t>Providers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1EFE5C-02A1-AC1A-7973-B5F0209AC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9796" y="4005064"/>
            <a:ext cx="1044971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 err="1"/>
              <a:t>provider</a:t>
            </a:r>
            <a:r>
              <a:rPr lang="ru-RU" altLang="ru-RU" sz="1800" dirty="0"/>
              <a:t> "</a:t>
            </a:r>
            <a:r>
              <a:rPr lang="ru-RU" altLang="ru-RU" sz="1800" dirty="0" err="1"/>
              <a:t>kubernetes</a:t>
            </a:r>
            <a:r>
              <a:rPr lang="ru-RU" altLang="ru-RU" sz="1800" dirty="0"/>
              <a:t>" { </a:t>
            </a:r>
            <a:endParaRPr lang="en-US" altLang="ru-RU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800" dirty="0"/>
              <a:t>   </a:t>
            </a:r>
            <a:r>
              <a:rPr lang="ru-RU" altLang="ru-RU" sz="1800" dirty="0" err="1"/>
              <a:t>version</a:t>
            </a:r>
            <a:r>
              <a:rPr lang="ru-RU" altLang="ru-RU" sz="1800" dirty="0"/>
              <a:t> = "~&gt; 1.10" </a:t>
            </a:r>
            <a:endParaRPr lang="en-US" altLang="ru-RU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800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72E1A-4D31-E9DB-6489-AFA79282AB7C}"/>
              </a:ext>
            </a:extLst>
          </p:cNvPr>
          <p:cNvSpPr txBox="1"/>
          <p:nvPr/>
        </p:nvSpPr>
        <p:spPr>
          <a:xfrm>
            <a:off x="471350" y="1058932"/>
            <a:ext cx="1144927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Provider</a:t>
            </a:r>
            <a:r>
              <a:rPr lang="ru-RU" sz="1600" dirty="0">
                <a:solidFill>
                  <a:schemeClr val="tx2"/>
                </a:solidFill>
              </a:rPr>
              <a:t> работает как драйвер устройства операционной системы. Он предоставляет набор типов ресурсов, используя общую абстракцию, таким образом маскируя детали того, как создавать, изменять и уничтожать ресурс.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</a:p>
          <a:p>
            <a:r>
              <a:rPr lang="ru-RU" sz="1600" dirty="0" err="1">
                <a:solidFill>
                  <a:schemeClr val="tx2"/>
                </a:solidFill>
              </a:rPr>
              <a:t>Terraform</a:t>
            </a:r>
            <a:r>
              <a:rPr lang="ru-RU" sz="1600" dirty="0">
                <a:solidFill>
                  <a:schemeClr val="tx2"/>
                </a:solidFill>
              </a:rPr>
              <a:t> автоматически загружает поставщиков из своего публичного реестра по мере необходимости, исходя из ресурсов данного проекта. Он также может использовать пользовательские плагины, которые должны быть установлены пользователем вручную.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ru-RU" sz="1600" dirty="0">
                <a:solidFill>
                  <a:schemeClr val="tx2"/>
                </a:solidFill>
              </a:rPr>
              <a:t>За некоторыми исключениями, использование провайдера требует настройки его с некоторыми параметрами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ru-RU" sz="1600" dirty="0">
                <a:solidFill>
                  <a:schemeClr val="tx2"/>
                </a:solidFill>
              </a:rPr>
              <a:t>Хотя это и не является строго необходимым, считается хорошей практикой явно указывать, какого поставщика мы будем использовать проекте </a:t>
            </a:r>
            <a:r>
              <a:rPr lang="ru-RU" sz="1600" dirty="0" err="1">
                <a:solidFill>
                  <a:schemeClr val="tx2"/>
                </a:solidFill>
              </a:rPr>
              <a:t>Terraform</a:t>
            </a:r>
            <a:r>
              <a:rPr lang="ru-RU" sz="1600" dirty="0">
                <a:solidFill>
                  <a:schemeClr val="tx2"/>
                </a:solidFill>
              </a:rPr>
              <a:t>, и указывать его версию:</a:t>
            </a:r>
          </a:p>
        </p:txBody>
      </p:sp>
    </p:spTree>
    <p:extLst>
      <p:ext uri="{BB962C8B-B14F-4D97-AF65-F5344CB8AC3E}">
        <p14:creationId xmlns:p14="http://schemas.microsoft.com/office/powerpoint/2010/main" val="126618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D1238-CC91-3A6F-A1E3-6E800C26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292100"/>
            <a:ext cx="10157354" cy="787400"/>
          </a:xfrm>
        </p:spPr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Resources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06004-228E-F344-4F7D-E733F9FE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Raleway" pitchFamily="2" charset="-52"/>
              </a:rPr>
              <a:t>В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Raleway" pitchFamily="2" charset="-52"/>
              </a:rPr>
              <a:t>Terraform</a:t>
            </a:r>
            <a:r>
              <a:rPr lang="ru-RU" b="1" i="0" dirty="0">
                <a:solidFill>
                  <a:srgbClr val="000000"/>
                </a:solidFill>
                <a:effectLst/>
                <a:latin typeface="Raleway" pitchFamily="2" charset="-52"/>
              </a:rPr>
              <a:t> ресурс </a:t>
            </a:r>
            <a:r>
              <a:rPr lang="ru-RU" i="0" dirty="0">
                <a:solidFill>
                  <a:srgbClr val="000000"/>
                </a:solidFill>
                <a:effectLst/>
                <a:latin typeface="Raleway" pitchFamily="2" charset="-52"/>
              </a:rPr>
              <a:t>- это все, что может быть целью для операций CRUD в контексте данного поставщика. Некоторыми примерами являются экземпляр EC2, Azure </a:t>
            </a:r>
            <a:r>
              <a:rPr lang="ru-RU" i="0" dirty="0" err="1">
                <a:solidFill>
                  <a:srgbClr val="000000"/>
                </a:solidFill>
                <a:effectLst/>
                <a:latin typeface="Raleway" pitchFamily="2" charset="-52"/>
              </a:rPr>
              <a:t>MariaDB</a:t>
            </a:r>
            <a:r>
              <a:rPr lang="ru-RU" i="0" dirty="0">
                <a:solidFill>
                  <a:srgbClr val="000000"/>
                </a:solidFill>
                <a:effectLst/>
                <a:latin typeface="Raleway" pitchFamily="2" charset="-52"/>
              </a:rPr>
              <a:t> или запись DNS.</a:t>
            </a:r>
            <a:endParaRPr lang="en-US" i="0" dirty="0">
              <a:solidFill>
                <a:srgbClr val="000000"/>
              </a:solidFill>
              <a:effectLst/>
              <a:latin typeface="Raleway" pitchFamily="2" charset="-52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resource 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aws_instance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"web"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ami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"some-</a:t>
            </a:r>
            <a:r>
              <a:rPr lang="en-US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ami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-id"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instance_type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"t2.micro"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Raleway" pitchFamily="2" charset="-52"/>
              </a:rPr>
              <a:t>Сначала </a:t>
            </a:r>
            <a:r>
              <a:rPr lang="ru-RU" b="0" i="0" dirty="0">
                <a:solidFill>
                  <a:srgbClr val="000000"/>
                </a:solidFill>
                <a:effectLst/>
                <a:latin typeface="Raleway" pitchFamily="2" charset="-52"/>
              </a:rPr>
              <a:t>всегда есть ключевое слово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aleway" pitchFamily="2" charset="-52"/>
              </a:rPr>
              <a:t>resource</a:t>
            </a:r>
            <a:r>
              <a:rPr lang="ru-RU" b="0" i="0" dirty="0">
                <a:solidFill>
                  <a:srgbClr val="000000"/>
                </a:solidFill>
                <a:effectLst/>
                <a:latin typeface="Raleway" pitchFamily="2" charset="-52"/>
              </a:rPr>
              <a:t>, с которого начинается определение. Далее тип ресурса, который обычно соответствует </a:t>
            </a:r>
            <a:r>
              <a:rPr lang="ru-RU" dirty="0">
                <a:solidFill>
                  <a:srgbClr val="000000"/>
                </a:solidFill>
                <a:latin typeface="Raleway" pitchFamily="2" charset="-52"/>
              </a:rPr>
              <a:t>типу провайдера</a:t>
            </a:r>
            <a:r>
              <a:rPr lang="ru-RU" b="0" i="0" dirty="0">
                <a:solidFill>
                  <a:srgbClr val="000000"/>
                </a:solidFill>
                <a:effectLst/>
                <a:latin typeface="Raleway" pitchFamily="2" charset="-52"/>
              </a:rPr>
              <a:t>. В приведенном выше примере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aleway" pitchFamily="2" charset="-52"/>
              </a:rPr>
              <a:t>aws_instance</a:t>
            </a:r>
            <a:r>
              <a:rPr lang="ru-RU" b="0" i="0" dirty="0">
                <a:solidFill>
                  <a:srgbClr val="000000"/>
                </a:solidFill>
                <a:effectLst/>
                <a:latin typeface="Raleway" pitchFamily="2" charset="-52"/>
              </a:rPr>
              <a:t> - это тип ресурса, определенный поставщиком AWS. После этого появляется определяемое пользователем имя ресурса, которое должно быть уникальным для этого типа ресурса в том же модуле - подробнее о модулях позже.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0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799" dirty="0">
                <a:ea typeface="DejaVu Sans"/>
                <a:cs typeface="DejaVu Sans"/>
              </a:rPr>
              <a:t>Infrastructure as Code. Terraform</a:t>
            </a:r>
            <a:endParaRPr lang="ru-RU" sz="4799" dirty="0">
              <a:ea typeface="DejaVu Sans"/>
              <a:cs typeface="DejaVu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870277" y="5085184"/>
            <a:ext cx="4896544" cy="1655330"/>
          </a:xfrm>
        </p:spPr>
        <p:txBody>
          <a:bodyPr/>
          <a:lstStyle/>
          <a:p>
            <a:pPr>
              <a:defRPr/>
            </a:pPr>
            <a:r>
              <a:rPr lang="ru-RU" dirty="0">
                <a:ea typeface="DejaVu Sans"/>
                <a:cs typeface="DejaVu Sans"/>
              </a:rPr>
              <a:t>Балашов Антон</a:t>
            </a:r>
            <a:endParaRPr dirty="0"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68280-8FF5-9052-6A8C-A344F8DF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C1DB71-2979-2052-DF0C-6712E483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4257023" cy="4470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data 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aws_ami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"ubuntu"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{ </a:t>
            </a:r>
            <a:endParaRPr lang="ru-RU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Source Code Pro" panose="020B0509030403020204" pitchFamily="49" charset="0"/>
              </a:rPr>
              <a:t>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most_recent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b="0" i="0" dirty="0">
                <a:solidFill>
                  <a:srgbClr val="78A960"/>
                </a:solidFill>
                <a:effectLst/>
                <a:latin typeface="Source Code Pro" panose="020B050903040302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endParaRPr lang="ru-RU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Source Code Pro" panose="020B0509030403020204" pitchFamily="49" charset="0"/>
              </a:rPr>
              <a:t>   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filter { </a:t>
            </a:r>
            <a:endParaRPr lang="ru-RU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name = 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"name"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endParaRPr lang="ru-RU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Source Code Pro" panose="020B0509030403020204" pitchFamily="49" charset="0"/>
              </a:rPr>
              <a:t>      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values = [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"ubuntu/images/</a:t>
            </a:r>
            <a:r>
              <a:rPr lang="en-US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hvm-ssd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/ubuntu-trusty-14.04-amd64-server-*"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 </a:t>
            </a:r>
            <a:endParaRPr lang="ru-RU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filter { </a:t>
            </a:r>
            <a:endParaRPr lang="ru-RU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name = 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"virtualization-type"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endParaRPr lang="ru-RU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   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values = [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b="0" i="0" dirty="0" err="1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hvm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 </a:t>
            </a:r>
            <a:endParaRPr lang="ru-RU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 </a:t>
            </a:r>
            <a:endParaRPr lang="ru-RU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 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owners = [</a:t>
            </a:r>
            <a:r>
              <a:rPr lang="en-US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"099720109477"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] # </a:t>
            </a:r>
            <a:r>
              <a:rPr lang="en-US" b="1" i="0" dirty="0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Canonical</a:t>
            </a: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endParaRPr lang="ru-RU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B6DAD-5D62-E7AA-E766-67686FD800F8}"/>
              </a:ext>
            </a:extLst>
          </p:cNvPr>
          <p:cNvSpPr txBox="1"/>
          <p:nvPr/>
        </p:nvSpPr>
        <p:spPr>
          <a:xfrm>
            <a:off x="5590356" y="1772816"/>
            <a:ext cx="60928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Raleway" pitchFamily="2" charset="-52"/>
              </a:rPr>
              <a:t>Источники данных работают в значительной степени как ресурсы, доступные только для чтения, в том смысле, что мы можем получать информацию о существующих, но не можем создавать или изменять их. Обычно они используются для извлечения параметров, необходимых для создания других ресурсов.</a:t>
            </a:r>
            <a:endParaRPr lang="en-US" i="0" dirty="0">
              <a:solidFill>
                <a:srgbClr val="000000"/>
              </a:solidFill>
              <a:effectLst/>
              <a:latin typeface="Raleway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2521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16213-1D7D-12C0-00F9-7EDE75DE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9C163F8-24F6-446E-174D-7D2B1F2C9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1700808"/>
            <a:ext cx="6624736" cy="4470400"/>
          </a:xfrm>
        </p:spPr>
        <p:txBody>
          <a:bodyPr/>
          <a:lstStyle/>
          <a:p>
            <a:r>
              <a:rPr lang="en-US" dirty="0"/>
              <a:t>Terraform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ru-RU" dirty="0"/>
              <a:t>Ищет конфигурационные файлы</a:t>
            </a:r>
            <a:endParaRPr lang="en-US" dirty="0"/>
          </a:p>
          <a:p>
            <a:pPr lvl="1"/>
            <a:r>
              <a:rPr lang="ru-RU" dirty="0"/>
              <a:t>Смотрит, нужно ли скачивать плагины и скачивает если нужно</a:t>
            </a:r>
            <a:endParaRPr lang="en-US" dirty="0"/>
          </a:p>
          <a:p>
            <a:pPr lvl="1"/>
            <a:r>
              <a:rPr lang="ru-RU" dirty="0"/>
              <a:t>Сохраняет состояние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99F1F0-7AB8-A517-ABA3-FBE1E8D6A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981" y="141052"/>
            <a:ext cx="477684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3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8F6B1-266E-90D4-CE55-D9E0898B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8763F-886B-68CD-7191-9E6EDE37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plan</a:t>
            </a:r>
          </a:p>
          <a:p>
            <a:pPr lvl="1"/>
            <a:r>
              <a:rPr lang="ru-RU" dirty="0"/>
              <a:t>Сравнивает </a:t>
            </a:r>
            <a:r>
              <a:rPr lang="ru-RU" dirty="0" err="1"/>
              <a:t>конфигурцию</a:t>
            </a:r>
            <a:r>
              <a:rPr lang="ru-RU" dirty="0"/>
              <a:t> и состояние и строит план преобразования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DA8AC4-772F-0B47-C16D-7D16DD3A5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81" y="3429000"/>
            <a:ext cx="6716882" cy="249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5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7D699-B0D4-09AA-EA46-843E843C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1B4E6-9BC9-C71F-DE8E-504084C8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Применяет изменения к инфраструктуре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8C0125-8ACE-4793-26BF-2653F68B3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54" y="2361850"/>
            <a:ext cx="11255715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7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A08E7-493B-2C4D-00D1-5766C50E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Provider: local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47362-AB81-F91C-67B3-A8AD1FFE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main.tf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provider "local" {</a:t>
            </a:r>
          </a:p>
          <a:p>
            <a:pPr marL="0" indent="0">
              <a:buNone/>
            </a:pPr>
            <a:r>
              <a:rPr lang="en-US" dirty="0"/>
              <a:t>  version = "~&gt; 2.2.3"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resource "</a:t>
            </a:r>
            <a:r>
              <a:rPr lang="en-US" dirty="0" err="1"/>
              <a:t>local_file</a:t>
            </a:r>
            <a:r>
              <a:rPr lang="en-US" dirty="0"/>
              <a:t>" "hello" {</a:t>
            </a:r>
          </a:p>
          <a:p>
            <a:pPr marL="0" indent="0">
              <a:buNone/>
            </a:pPr>
            <a:r>
              <a:rPr lang="en-US" dirty="0"/>
              <a:t>  content = "Hello, Terraform"</a:t>
            </a:r>
          </a:p>
          <a:p>
            <a:pPr marL="0" indent="0">
              <a:buNone/>
            </a:pPr>
            <a:r>
              <a:rPr lang="en-US" dirty="0"/>
              <a:t>  filename = "hello.txt"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41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A08E7-493B-2C4D-00D1-5766C50E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Provider: local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47362-AB81-F91C-67B3-A8AD1FFE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473200"/>
            <a:ext cx="10157354" cy="4980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terraform </a:t>
            </a:r>
            <a:r>
              <a:rPr lang="en-US" b="1" dirty="0" err="1"/>
              <a:t>init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Initializing the backend...</a:t>
            </a:r>
          </a:p>
          <a:p>
            <a:pPr marL="0" indent="0">
              <a:buNone/>
            </a:pPr>
            <a:r>
              <a:rPr lang="en-US" sz="2000" dirty="0"/>
              <a:t>Initializing provider plugins...</a:t>
            </a:r>
          </a:p>
          <a:p>
            <a:pPr marL="0" indent="0">
              <a:buNone/>
            </a:pPr>
            <a:r>
              <a:rPr lang="en-US" sz="2000" dirty="0"/>
              <a:t>- Finding </a:t>
            </a:r>
            <a:r>
              <a:rPr lang="en-US" sz="2000" dirty="0" err="1"/>
              <a:t>hashicorp</a:t>
            </a:r>
            <a:r>
              <a:rPr lang="en-US" sz="2000" dirty="0"/>
              <a:t>/local versions matching "~&gt; 2.2.3"...</a:t>
            </a:r>
          </a:p>
          <a:p>
            <a:pPr marL="0" indent="0">
              <a:buNone/>
            </a:pPr>
            <a:r>
              <a:rPr lang="en-US" sz="2000" dirty="0"/>
              <a:t>- Installing </a:t>
            </a:r>
            <a:r>
              <a:rPr lang="en-US" sz="2000" dirty="0" err="1"/>
              <a:t>hashicorp</a:t>
            </a:r>
            <a:r>
              <a:rPr lang="en-US" sz="2000" dirty="0"/>
              <a:t>/local v2.2.3...</a:t>
            </a:r>
          </a:p>
          <a:p>
            <a:pPr marL="0" indent="0">
              <a:buNone/>
            </a:pPr>
            <a:r>
              <a:rPr lang="en-US" sz="2000" dirty="0"/>
              <a:t>- Installed </a:t>
            </a:r>
            <a:r>
              <a:rPr lang="en-US" sz="2000" dirty="0" err="1"/>
              <a:t>hashicorp</a:t>
            </a:r>
            <a:r>
              <a:rPr lang="en-US" sz="2000" dirty="0"/>
              <a:t>/local v2.2.3 (unauthenticated)</a:t>
            </a:r>
          </a:p>
        </p:txBody>
      </p:sp>
    </p:spTree>
    <p:extLst>
      <p:ext uri="{BB962C8B-B14F-4D97-AF65-F5344CB8AC3E}">
        <p14:creationId xmlns:p14="http://schemas.microsoft.com/office/powerpoint/2010/main" val="34723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A08E7-493B-2C4D-00D1-5766C50E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Provider: local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47362-AB81-F91C-67B3-A8AD1FFE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473200"/>
            <a:ext cx="10157354" cy="5308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&gt; terraform plan</a:t>
            </a:r>
          </a:p>
          <a:p>
            <a:pPr marL="0" indent="0">
              <a:buNone/>
            </a:pPr>
            <a:r>
              <a:rPr lang="en-US" sz="1600" dirty="0"/>
              <a:t>Terraform used the selected providers to generate the following execution plan. Resource actions are indicated with the following symbols:</a:t>
            </a:r>
          </a:p>
          <a:p>
            <a:pPr marL="0" indent="0">
              <a:buNone/>
            </a:pPr>
            <a:r>
              <a:rPr lang="en-US" sz="1600" dirty="0"/>
              <a:t>  + create</a:t>
            </a:r>
          </a:p>
          <a:p>
            <a:pPr marL="0" indent="0">
              <a:buNone/>
            </a:pPr>
            <a:r>
              <a:rPr lang="en-US" sz="1600" dirty="0"/>
              <a:t>Terraform will perform the following actions:</a:t>
            </a:r>
          </a:p>
          <a:p>
            <a:pPr marL="0" indent="0">
              <a:buNone/>
            </a:pPr>
            <a:r>
              <a:rPr lang="en-US" sz="1600" dirty="0"/>
              <a:t>  # </a:t>
            </a:r>
            <a:r>
              <a:rPr lang="en-US" sz="1600" dirty="0" err="1"/>
              <a:t>local_file.hello</a:t>
            </a:r>
            <a:r>
              <a:rPr lang="en-US" sz="1600" dirty="0"/>
              <a:t> will be created</a:t>
            </a:r>
          </a:p>
          <a:p>
            <a:pPr marL="0" indent="0">
              <a:buNone/>
            </a:pPr>
            <a:r>
              <a:rPr lang="en-US" sz="1600" dirty="0"/>
              <a:t>  + resource "</a:t>
            </a:r>
            <a:r>
              <a:rPr lang="en-US" sz="1600" dirty="0" err="1"/>
              <a:t>local_file</a:t>
            </a:r>
            <a:r>
              <a:rPr lang="en-US" sz="1600" dirty="0"/>
              <a:t>" "hello" {</a:t>
            </a:r>
          </a:p>
          <a:p>
            <a:pPr marL="0" indent="0">
              <a:buNone/>
            </a:pPr>
            <a:r>
              <a:rPr lang="en-US" sz="1600" dirty="0"/>
              <a:t>      + content              = "Hello, Terraform"</a:t>
            </a:r>
          </a:p>
          <a:p>
            <a:pPr marL="0" indent="0">
              <a:buNone/>
            </a:pPr>
            <a:r>
              <a:rPr lang="en-US" sz="1600" dirty="0"/>
              <a:t>      + </a:t>
            </a:r>
            <a:r>
              <a:rPr lang="en-US" sz="1600" dirty="0" err="1"/>
              <a:t>directory_permission</a:t>
            </a:r>
            <a:r>
              <a:rPr lang="en-US" sz="1600" dirty="0"/>
              <a:t> = "0777"</a:t>
            </a:r>
          </a:p>
          <a:p>
            <a:pPr marL="0" indent="0">
              <a:buNone/>
            </a:pPr>
            <a:r>
              <a:rPr lang="en-US" sz="1600" dirty="0"/>
              <a:t>      + </a:t>
            </a:r>
            <a:r>
              <a:rPr lang="en-US" sz="1600" dirty="0" err="1"/>
              <a:t>file_permission</a:t>
            </a:r>
            <a:r>
              <a:rPr lang="en-US" sz="1600" dirty="0"/>
              <a:t>      = "0777"</a:t>
            </a:r>
          </a:p>
          <a:p>
            <a:pPr marL="0" indent="0">
              <a:buNone/>
            </a:pPr>
            <a:r>
              <a:rPr lang="en-US" sz="1600" dirty="0"/>
              <a:t>      + filename             = "hello.txt"</a:t>
            </a:r>
          </a:p>
          <a:p>
            <a:pPr marL="0" indent="0">
              <a:buNone/>
            </a:pPr>
            <a:r>
              <a:rPr lang="en-US" sz="1600" dirty="0"/>
              <a:t>      + id                   = (known after apply)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1761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A08E7-493B-2C4D-00D1-5766C50E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Provider: local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47362-AB81-F91C-67B3-A8AD1FFE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473200"/>
            <a:ext cx="10157354" cy="5308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&gt; terraform plan</a:t>
            </a:r>
          </a:p>
          <a:p>
            <a:pPr marL="0" indent="0">
              <a:buNone/>
            </a:pPr>
            <a:r>
              <a:rPr lang="en-US" sz="1600" dirty="0"/>
              <a:t>Terraform used the selected providers to generate the following execution plan. Resource actions are indicated with the following symbols:</a:t>
            </a:r>
          </a:p>
          <a:p>
            <a:pPr marL="0" indent="0">
              <a:buNone/>
            </a:pPr>
            <a:r>
              <a:rPr lang="en-US" sz="1600" dirty="0"/>
              <a:t>  + create</a:t>
            </a:r>
          </a:p>
          <a:p>
            <a:pPr marL="0" indent="0">
              <a:buNone/>
            </a:pPr>
            <a:r>
              <a:rPr lang="en-US" sz="1600" dirty="0"/>
              <a:t>Terraform will perform the following actions:</a:t>
            </a:r>
          </a:p>
          <a:p>
            <a:pPr marL="0" indent="0">
              <a:buNone/>
            </a:pPr>
            <a:r>
              <a:rPr lang="en-US" sz="1600" dirty="0"/>
              <a:t>  # </a:t>
            </a:r>
            <a:r>
              <a:rPr lang="en-US" sz="1600" dirty="0" err="1"/>
              <a:t>local_file.hello</a:t>
            </a:r>
            <a:r>
              <a:rPr lang="en-US" sz="1600" dirty="0"/>
              <a:t> will be created</a:t>
            </a:r>
          </a:p>
          <a:p>
            <a:pPr marL="0" indent="0">
              <a:buNone/>
            </a:pPr>
            <a:r>
              <a:rPr lang="en-US" sz="1600" dirty="0"/>
              <a:t>  + resource "</a:t>
            </a:r>
            <a:r>
              <a:rPr lang="en-US" sz="1600" dirty="0" err="1"/>
              <a:t>local_file</a:t>
            </a:r>
            <a:r>
              <a:rPr lang="en-US" sz="1600" dirty="0"/>
              <a:t>" "hello" {</a:t>
            </a:r>
          </a:p>
          <a:p>
            <a:pPr marL="0" indent="0">
              <a:buNone/>
            </a:pPr>
            <a:r>
              <a:rPr lang="en-US" sz="1600" dirty="0"/>
              <a:t>      + content              = "Hello, Terraform"</a:t>
            </a:r>
          </a:p>
          <a:p>
            <a:pPr marL="0" indent="0">
              <a:buNone/>
            </a:pPr>
            <a:r>
              <a:rPr lang="en-US" sz="1600" dirty="0"/>
              <a:t>      + </a:t>
            </a:r>
            <a:r>
              <a:rPr lang="en-US" sz="1600" dirty="0" err="1"/>
              <a:t>directory_permission</a:t>
            </a:r>
            <a:r>
              <a:rPr lang="en-US" sz="1600" dirty="0"/>
              <a:t> = "0777"</a:t>
            </a:r>
          </a:p>
          <a:p>
            <a:pPr marL="0" indent="0">
              <a:buNone/>
            </a:pPr>
            <a:r>
              <a:rPr lang="en-US" sz="1600" dirty="0"/>
              <a:t>      + </a:t>
            </a:r>
            <a:r>
              <a:rPr lang="en-US" sz="1600" dirty="0" err="1"/>
              <a:t>file_permission</a:t>
            </a:r>
            <a:r>
              <a:rPr lang="en-US" sz="1600" dirty="0"/>
              <a:t>      = "0777"</a:t>
            </a:r>
          </a:p>
          <a:p>
            <a:pPr marL="0" indent="0">
              <a:buNone/>
            </a:pPr>
            <a:r>
              <a:rPr lang="en-US" sz="1600" dirty="0"/>
              <a:t>      + filename             = "hello.txt"</a:t>
            </a:r>
          </a:p>
          <a:p>
            <a:pPr marL="0" indent="0">
              <a:buNone/>
            </a:pPr>
            <a:r>
              <a:rPr lang="en-US" sz="1600" dirty="0"/>
              <a:t>      + id                   = (known after apply)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270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A08E7-493B-2C4D-00D1-5766C50EA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Provider: local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47362-AB81-F91C-67B3-A8AD1FFE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473200"/>
            <a:ext cx="10157354" cy="5308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&gt; terraform apply</a:t>
            </a:r>
          </a:p>
          <a:p>
            <a:pPr marL="0" indent="0">
              <a:buNone/>
            </a:pPr>
            <a:r>
              <a:rPr lang="en-US" sz="1600" dirty="0"/>
              <a:t>Terraform used the selected providers to generate the following execution plan. Resource actions are indicated with the following symbols:</a:t>
            </a:r>
          </a:p>
          <a:p>
            <a:pPr marL="0" indent="0">
              <a:buNone/>
            </a:pPr>
            <a:r>
              <a:rPr lang="en-US" sz="1600" dirty="0"/>
              <a:t>  + create</a:t>
            </a:r>
          </a:p>
          <a:p>
            <a:pPr marL="0" indent="0">
              <a:buNone/>
            </a:pPr>
            <a:r>
              <a:rPr lang="en-US" sz="1600" dirty="0"/>
              <a:t>Terraform will perform the following actions:</a:t>
            </a:r>
          </a:p>
          <a:p>
            <a:pPr marL="0" indent="0">
              <a:buNone/>
            </a:pPr>
            <a:r>
              <a:rPr lang="en-US" sz="1600" dirty="0"/>
              <a:t>  # </a:t>
            </a:r>
            <a:r>
              <a:rPr lang="en-US" sz="1600" dirty="0" err="1"/>
              <a:t>local_file.hello</a:t>
            </a:r>
            <a:r>
              <a:rPr lang="en-US" sz="1600" dirty="0"/>
              <a:t> will be created</a:t>
            </a:r>
          </a:p>
          <a:p>
            <a:pPr marL="0" indent="0">
              <a:buNone/>
            </a:pPr>
            <a:r>
              <a:rPr lang="en-US" sz="1600" dirty="0"/>
              <a:t>  + resource "</a:t>
            </a:r>
            <a:r>
              <a:rPr lang="en-US" sz="1600" dirty="0" err="1"/>
              <a:t>local_file</a:t>
            </a:r>
            <a:r>
              <a:rPr lang="en-US" sz="1600" dirty="0"/>
              <a:t>" "hello" {</a:t>
            </a:r>
          </a:p>
          <a:p>
            <a:pPr marL="0" indent="0">
              <a:buNone/>
            </a:pPr>
            <a:r>
              <a:rPr lang="en-US" sz="1600" dirty="0"/>
              <a:t>      + content              = "Hello, Terraform"</a:t>
            </a:r>
          </a:p>
          <a:p>
            <a:pPr marL="0" indent="0">
              <a:buNone/>
            </a:pPr>
            <a:r>
              <a:rPr lang="en-US" sz="1600" dirty="0"/>
              <a:t>      + </a:t>
            </a:r>
            <a:r>
              <a:rPr lang="en-US" sz="1600" dirty="0" err="1"/>
              <a:t>directory_permission</a:t>
            </a:r>
            <a:r>
              <a:rPr lang="en-US" sz="1600" dirty="0"/>
              <a:t> = "0777"</a:t>
            </a:r>
          </a:p>
          <a:p>
            <a:pPr marL="0" indent="0">
              <a:buNone/>
            </a:pPr>
            <a:r>
              <a:rPr lang="en-US" sz="1600" dirty="0"/>
              <a:t>      + </a:t>
            </a:r>
            <a:r>
              <a:rPr lang="en-US" sz="1600" dirty="0" err="1"/>
              <a:t>file_permission</a:t>
            </a:r>
            <a:r>
              <a:rPr lang="en-US" sz="1600" dirty="0"/>
              <a:t>      = "0777"</a:t>
            </a:r>
          </a:p>
          <a:p>
            <a:pPr marL="0" indent="0">
              <a:buNone/>
            </a:pPr>
            <a:r>
              <a:rPr lang="en-US" sz="1600" dirty="0"/>
              <a:t>      + filename             = "hello.txt"</a:t>
            </a:r>
          </a:p>
          <a:p>
            <a:pPr marL="0" indent="0">
              <a:buNone/>
            </a:pPr>
            <a:r>
              <a:rPr lang="en-US" sz="1600" dirty="0"/>
              <a:t>      + id                   = (known after apply)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56921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C6224-6310-0F64-BF56-5029FE1A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Provider: local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90BAA9-73F9-950E-C4FC-34B2BDA8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&gt; terraform plan</a:t>
            </a:r>
          </a:p>
          <a:p>
            <a:pPr marL="0" indent="0">
              <a:buNone/>
            </a:pPr>
            <a:r>
              <a:rPr lang="en-US" dirty="0" err="1"/>
              <a:t>local_file.hello</a:t>
            </a:r>
            <a:r>
              <a:rPr lang="en-US" dirty="0"/>
              <a:t>: Refreshing state... [id=392b5481eae4ab2178340f62b752297f72695d57]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 changes. Your infrastructure matches the configuration.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CA992-DE5B-F3DD-4018-15017066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11111"/>
                </a:solidFill>
                <a:effectLst/>
                <a:latin typeface="+mn-lt"/>
              </a:rPr>
              <a:t>Infrastructure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+mn-lt"/>
              </a:rPr>
              <a:t>as</a:t>
            </a:r>
            <a:r>
              <a:rPr lang="ru-RU" b="1" i="0" dirty="0">
                <a:solidFill>
                  <a:srgbClr val="111111"/>
                </a:solidFill>
                <a:effectLst/>
                <a:latin typeface="+mn-lt"/>
              </a:rPr>
              <a:t> Code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B6059E-3287-CADA-7955-2BBD8C0D9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6849311" cy="4470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111111"/>
                </a:solidFill>
                <a:effectLst/>
              </a:rPr>
              <a:t>IAC</a:t>
            </a:r>
            <a:r>
              <a:rPr lang="ru-RU" b="0" i="0" dirty="0">
                <a:solidFill>
                  <a:srgbClr val="111111"/>
                </a:solidFill>
                <a:effectLst/>
              </a:rPr>
              <a:t>, или </a:t>
            </a:r>
            <a:r>
              <a:rPr lang="ru-RU" b="1" i="0" dirty="0">
                <a:solidFill>
                  <a:srgbClr val="111111"/>
                </a:solidFill>
                <a:effectLst/>
              </a:rPr>
              <a:t>Infrastructure </a:t>
            </a:r>
            <a:r>
              <a:rPr lang="ru-RU" b="1" i="0" dirty="0" err="1">
                <a:solidFill>
                  <a:srgbClr val="111111"/>
                </a:solidFill>
                <a:effectLst/>
              </a:rPr>
              <a:t>as</a:t>
            </a:r>
            <a:r>
              <a:rPr lang="ru-RU" b="1" i="0" dirty="0">
                <a:solidFill>
                  <a:srgbClr val="111111"/>
                </a:solidFill>
                <a:effectLst/>
              </a:rPr>
              <a:t> Code</a:t>
            </a:r>
            <a:r>
              <a:rPr lang="ru-RU" b="0" i="0" dirty="0">
                <a:solidFill>
                  <a:srgbClr val="111111"/>
                </a:solidFill>
                <a:effectLst/>
              </a:rPr>
              <a:t>, представляет собой процесс подготовки (</a:t>
            </a:r>
            <a:r>
              <a:rPr lang="ru-RU" b="0" i="0" dirty="0" err="1">
                <a:solidFill>
                  <a:srgbClr val="111111"/>
                </a:solidFill>
                <a:effectLst/>
              </a:rPr>
              <a:t>provisioning</a:t>
            </a:r>
            <a:r>
              <a:rPr lang="ru-RU" b="0" i="0" dirty="0">
                <a:solidFill>
                  <a:srgbClr val="111111"/>
                </a:solidFill>
                <a:effectLst/>
              </a:rPr>
              <a:t>) и управления компьютерными центрами обработки данных с помощью машиночитаемых файлов определений, а не физической конфигурации оборудования или интерактивных инструментов конфигурации.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</a:rPr>
              <a:t>Хотя область IAC является относительно новой по сравнению с конвейером автоматизации </a:t>
            </a:r>
            <a:r>
              <a:rPr lang="ru-RU" b="0" i="0" dirty="0" err="1">
                <a:solidFill>
                  <a:srgbClr val="111111"/>
                </a:solidFill>
                <a:effectLst/>
              </a:rPr>
              <a:t>DevOps</a:t>
            </a:r>
            <a:r>
              <a:rPr lang="ru-RU" b="0" i="0" dirty="0">
                <a:solidFill>
                  <a:srgbClr val="111111"/>
                </a:solidFill>
                <a:effectLst/>
              </a:rPr>
              <a:t>, уже существует достаточно много IAC-инструментов, и новые технологии продолжают развиваться даже в этот самый момент. 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83242C-FB99-CC36-1171-0D6F6FB8A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76200"/>
            <a:ext cx="3864471" cy="386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9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A08E7-493B-2C4D-00D1-5766C50E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74274"/>
            <a:ext cx="10157354" cy="924520"/>
          </a:xfrm>
        </p:spPr>
        <p:txBody>
          <a:bodyPr/>
          <a:lstStyle/>
          <a:p>
            <a:r>
              <a:rPr lang="en-US" dirty="0"/>
              <a:t>Provider: local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47362-AB81-F91C-67B3-A8AD1FFE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162" y="998794"/>
            <a:ext cx="10868882" cy="5783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+mj-lt"/>
              </a:rPr>
              <a:t>&gt; cat .\hello.txt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Hello, Terraform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r>
              <a:rPr lang="en-US" sz="1400" b="1" i="0" dirty="0">
                <a:effectLst/>
                <a:latin typeface="+mj-lt"/>
              </a:rPr>
              <a:t>&gt; echo foo &gt; hello.txt </a:t>
            </a:r>
          </a:p>
          <a:p>
            <a:pPr marL="0" indent="0">
              <a:buNone/>
            </a:pPr>
            <a:endParaRPr lang="en-US" sz="1400" i="0" dirty="0">
              <a:effectLst/>
              <a:latin typeface="+mj-lt"/>
            </a:endParaRPr>
          </a:p>
          <a:p>
            <a:pPr marL="0" indent="0">
              <a:buNone/>
            </a:pPr>
            <a:r>
              <a:rPr lang="en-US" sz="1400" b="1" i="0" dirty="0">
                <a:effectLst/>
                <a:latin typeface="+mj-lt"/>
              </a:rPr>
              <a:t>&gt; terraform plan</a:t>
            </a:r>
          </a:p>
          <a:p>
            <a:pPr marL="0" indent="0">
              <a:buNone/>
            </a:pPr>
            <a:r>
              <a:rPr lang="en-US" sz="1400" i="0" dirty="0" err="1">
                <a:effectLst/>
                <a:latin typeface="+mj-lt"/>
              </a:rPr>
              <a:t>local_file.hello</a:t>
            </a:r>
            <a:r>
              <a:rPr lang="en-US" sz="1400" i="0" dirty="0">
                <a:effectLst/>
                <a:latin typeface="+mj-lt"/>
              </a:rPr>
              <a:t>: Refreshing state... [id=392b5481eae4ab2178340f62b752297f72695d57]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+mj-lt"/>
              </a:rPr>
              <a:t>Terraform used the selected providers to generate the following execution plan. Resource actions are indicated with the following symbols: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+mj-lt"/>
              </a:rPr>
              <a:t>Terraform will perform the following actions: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+mj-lt"/>
              </a:rPr>
              <a:t>  # </a:t>
            </a:r>
            <a:r>
              <a:rPr lang="en-US" sz="1400" i="0" dirty="0" err="1">
                <a:effectLst/>
                <a:latin typeface="+mj-lt"/>
              </a:rPr>
              <a:t>local_file.hello</a:t>
            </a:r>
            <a:r>
              <a:rPr lang="en-US" sz="1400" i="0" dirty="0">
                <a:effectLst/>
                <a:latin typeface="+mj-lt"/>
              </a:rPr>
              <a:t> will be created</a:t>
            </a:r>
          </a:p>
          <a:p>
            <a:pPr marL="0" indent="0">
              <a:buNone/>
            </a:pPr>
            <a:r>
              <a:rPr lang="en-US" sz="1400" i="0" dirty="0">
                <a:effectLst/>
                <a:latin typeface="+mj-lt"/>
              </a:rPr>
              <a:t> 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60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304CD-FA9F-DC4F-53DC-3135E9BCF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Terraform destroy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653331-88DB-D98C-6999-8891D2ED6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destroy</a:t>
            </a:r>
          </a:p>
          <a:p>
            <a:pPr lvl="1"/>
            <a:r>
              <a:rPr lang="ru-RU" dirty="0"/>
              <a:t>Освобождение ресурсов – удаляет инфраструктуру</a:t>
            </a:r>
          </a:p>
          <a:p>
            <a:pPr lvl="1"/>
            <a:r>
              <a:rPr lang="ru-RU" dirty="0"/>
              <a:t>Пользоваться надо с осторожностью</a:t>
            </a:r>
          </a:p>
        </p:txBody>
      </p:sp>
    </p:spTree>
    <p:extLst>
      <p:ext uri="{BB962C8B-B14F-4D97-AF65-F5344CB8AC3E}">
        <p14:creationId xmlns:p14="http://schemas.microsoft.com/office/powerpoint/2010/main" val="16055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B9F73-F5B2-980C-0D2E-255AF9E4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Minikube</a:t>
            </a:r>
            <a:r>
              <a:rPr lang="en-US" dirty="0"/>
              <a:t> + Terraform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EB695-7C65-DAD3-49C0-9051D4DF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61" y="1701800"/>
            <a:ext cx="10791802" cy="4470400"/>
          </a:xfrm>
        </p:spPr>
        <p:txBody>
          <a:bodyPr/>
          <a:lstStyle/>
          <a:p>
            <a:r>
              <a:rPr lang="en-US" dirty="0"/>
              <a:t>curl -LO https://storage.googleapis.com/minikube/releases/latest/minikube_latest_amd64.deb</a:t>
            </a:r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dpkg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minikube_latest_amd64.deb</a:t>
            </a:r>
          </a:p>
          <a:p>
            <a:pPr marL="0" indent="0">
              <a:buNone/>
            </a:pPr>
            <a:r>
              <a:rPr lang="ru-RU" dirty="0"/>
              <a:t>Стартуем</a:t>
            </a:r>
            <a:endParaRPr lang="en-US" dirty="0"/>
          </a:p>
          <a:p>
            <a:r>
              <a:rPr lang="en-US" dirty="0" err="1"/>
              <a:t>minikube</a:t>
            </a:r>
            <a:r>
              <a:rPr lang="en-US" dirty="0"/>
              <a:t> start --</a:t>
            </a:r>
            <a:r>
              <a:rPr lang="en-US" dirty="0" err="1"/>
              <a:t>vm</a:t>
            </a:r>
            <a:r>
              <a:rPr lang="en-US" dirty="0"/>
              <a:t>-driver=docker --base-image='</a:t>
            </a:r>
            <a:r>
              <a:rPr lang="en-US" dirty="0" err="1"/>
              <a:t>kicbase</a:t>
            </a:r>
            <a:r>
              <a:rPr lang="en-US" dirty="0"/>
              <a:t>/stable:v0.0.32’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Проект</a:t>
            </a:r>
          </a:p>
          <a:p>
            <a:pPr marL="0" indent="0">
              <a:buNone/>
            </a:pPr>
            <a:r>
              <a:rPr lang="en-US" b="1" dirty="0"/>
              <a:t>minikube/main.tf</a:t>
            </a:r>
            <a:endParaRPr lang="ru-RU" b="1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DD9E9DA-96DE-739B-98DF-040D0D433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732" y="46586"/>
            <a:ext cx="2731232" cy="182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2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E3793-1643-29D8-4C97-78237182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Yandex cloud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DFE5D7-E2DB-602C-8D40-ED91573B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https://cloud.yandex.ru/docs/iam/concepts/authorization/oauth-token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 err="1"/>
              <a:t>yc</a:t>
            </a:r>
            <a:r>
              <a:rPr lang="en-US" dirty="0"/>
              <a:t> config set token &lt;OAuth-</a:t>
            </a:r>
            <a:r>
              <a:rPr lang="en-US" dirty="0" err="1"/>
              <a:t>токен</a:t>
            </a:r>
            <a:r>
              <a:rPr lang="en-US" dirty="0"/>
              <a:t>&gt;</a:t>
            </a:r>
          </a:p>
          <a:p>
            <a:r>
              <a:rPr lang="en-US" b="0" i="0" dirty="0">
                <a:effectLst/>
                <a:latin typeface="SF Mono"/>
              </a:rPr>
              <a:t>export YC_TOKEN=$(</a:t>
            </a:r>
            <a:r>
              <a:rPr lang="en-US" b="0" i="0" dirty="0" err="1">
                <a:effectLst/>
                <a:latin typeface="SF Mono"/>
              </a:rPr>
              <a:t>yc</a:t>
            </a:r>
            <a:r>
              <a:rPr lang="en-US" b="0" i="0" dirty="0">
                <a:effectLst/>
                <a:latin typeface="SF Mono"/>
              </a:rPr>
              <a:t> </a:t>
            </a:r>
            <a:r>
              <a:rPr lang="en-US" b="0" i="0" dirty="0" err="1">
                <a:effectLst/>
                <a:latin typeface="SF Mono"/>
              </a:rPr>
              <a:t>iam</a:t>
            </a:r>
            <a:r>
              <a:rPr lang="en-US" b="0" i="0" dirty="0">
                <a:effectLst/>
                <a:latin typeface="SF Mono"/>
              </a:rPr>
              <a:t> create-token) </a:t>
            </a:r>
            <a:endParaRPr lang="ru-RU" b="0" i="0" dirty="0">
              <a:effectLst/>
              <a:latin typeface="SF Mono"/>
            </a:endParaRPr>
          </a:p>
          <a:p>
            <a:r>
              <a:rPr lang="en-US" b="0" i="0" dirty="0">
                <a:effectLst/>
                <a:latin typeface="SF Mono"/>
              </a:rPr>
              <a:t>export YC_CLOUD_ID=$(</a:t>
            </a:r>
            <a:r>
              <a:rPr lang="en-US" b="0" i="0" dirty="0" err="1">
                <a:effectLst/>
                <a:latin typeface="SF Mono"/>
              </a:rPr>
              <a:t>yc</a:t>
            </a:r>
            <a:r>
              <a:rPr lang="en-US" b="0" i="0" dirty="0">
                <a:effectLst/>
                <a:latin typeface="SF Mono"/>
              </a:rPr>
              <a:t> config get cloud-id) </a:t>
            </a:r>
            <a:endParaRPr lang="ru-RU" b="0" i="0" dirty="0">
              <a:effectLst/>
              <a:latin typeface="SF Mono"/>
            </a:endParaRPr>
          </a:p>
          <a:p>
            <a:r>
              <a:rPr lang="en-US" b="0" i="0" dirty="0">
                <a:effectLst/>
                <a:latin typeface="SF Mono"/>
              </a:rPr>
              <a:t>export YC_FOLDER_ID=$(</a:t>
            </a:r>
            <a:r>
              <a:rPr lang="en-US" b="0" i="0" dirty="0" err="1">
                <a:effectLst/>
                <a:latin typeface="SF Mono"/>
              </a:rPr>
              <a:t>yc</a:t>
            </a:r>
            <a:r>
              <a:rPr lang="en-US" b="0" i="0" dirty="0">
                <a:effectLst/>
                <a:latin typeface="SF Mono"/>
              </a:rPr>
              <a:t> config get folder-id)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26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81751-C55D-A5FF-277E-BD4B3FEF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Yandex cloud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89A306-E39E-D4A6-56A9-C1B856694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F Mono"/>
              </a:rPr>
              <a:t>nano ~/.</a:t>
            </a:r>
            <a:r>
              <a:rPr lang="en-US" b="0" i="0" dirty="0" err="1">
                <a:effectLst/>
                <a:latin typeface="SF Mono"/>
              </a:rPr>
              <a:t>terraformrc</a:t>
            </a:r>
            <a:endParaRPr lang="en-US" b="0" i="0" dirty="0">
              <a:effectLst/>
              <a:latin typeface="SF Mono"/>
            </a:endParaRPr>
          </a:p>
          <a:p>
            <a:pPr marL="0" indent="0">
              <a:buNone/>
            </a:pPr>
            <a:endParaRPr lang="en-US" dirty="0">
              <a:latin typeface="SF Mono"/>
            </a:endParaRPr>
          </a:p>
          <a:p>
            <a:pPr marL="0" indent="0">
              <a:buNone/>
            </a:pPr>
            <a:r>
              <a:rPr lang="en-US" b="0" i="0" dirty="0" err="1">
                <a:effectLst/>
                <a:latin typeface="SF Mono"/>
              </a:rPr>
              <a:t>provider_installation</a:t>
            </a:r>
            <a:r>
              <a:rPr lang="en-US" b="0" i="0" dirty="0">
                <a:effectLst/>
                <a:latin typeface="SF Mono"/>
              </a:rPr>
              <a:t> { </a:t>
            </a:r>
          </a:p>
          <a:p>
            <a:pPr marL="426645" lvl="1" indent="0">
              <a:buNone/>
            </a:pPr>
            <a:r>
              <a:rPr lang="en-US" b="0" i="0" dirty="0" err="1">
                <a:effectLst/>
                <a:latin typeface="SF Mono"/>
              </a:rPr>
              <a:t>network_mirror</a:t>
            </a:r>
            <a:r>
              <a:rPr lang="en-US" b="0" i="0" dirty="0">
                <a:effectLst/>
                <a:latin typeface="SF Mono"/>
              </a:rPr>
              <a:t> { </a:t>
            </a:r>
          </a:p>
          <a:p>
            <a:pPr marL="426645" lvl="1" indent="0">
              <a:buNone/>
            </a:pPr>
            <a:r>
              <a:rPr lang="en-US" b="0" i="0" dirty="0">
                <a:effectLst/>
                <a:latin typeface="SF Mono"/>
              </a:rPr>
              <a:t>	</a:t>
            </a:r>
            <a:r>
              <a:rPr lang="en-US" b="0" i="0" dirty="0" err="1">
                <a:effectLst/>
                <a:latin typeface="SF Mono"/>
              </a:rPr>
              <a:t>url</a:t>
            </a:r>
            <a:r>
              <a:rPr lang="en-US" b="0" i="0" dirty="0">
                <a:effectLst/>
                <a:latin typeface="SF Mono"/>
              </a:rPr>
              <a:t> = "https://terraform-mirror.yandexcloud.net/" include = ["registry.terraform.io/*/*"] </a:t>
            </a:r>
          </a:p>
          <a:p>
            <a:pPr marL="426645" lvl="1" indent="0">
              <a:buNone/>
            </a:pPr>
            <a:r>
              <a:rPr lang="en-US" b="0" i="0" dirty="0">
                <a:effectLst/>
                <a:latin typeface="SF Mono"/>
              </a:rPr>
              <a:t>} </a:t>
            </a:r>
          </a:p>
          <a:p>
            <a:pPr marL="426645" lvl="1" indent="0">
              <a:buNone/>
            </a:pPr>
            <a:r>
              <a:rPr lang="en-US" b="0" i="0" dirty="0">
                <a:effectLst/>
                <a:latin typeface="SF Mono"/>
              </a:rPr>
              <a:t>direct </a:t>
            </a:r>
          </a:p>
          <a:p>
            <a:pPr marL="426645" lvl="1" indent="0">
              <a:buNone/>
            </a:pPr>
            <a:r>
              <a:rPr lang="en-US" b="0" i="0" dirty="0">
                <a:effectLst/>
                <a:latin typeface="SF Mono"/>
              </a:rPr>
              <a:t>{ </a:t>
            </a:r>
          </a:p>
          <a:p>
            <a:pPr marL="426645" lvl="1" indent="0">
              <a:buNone/>
            </a:pPr>
            <a:r>
              <a:rPr lang="en-US" b="0" i="0" dirty="0">
                <a:effectLst/>
                <a:latin typeface="SF Mono"/>
              </a:rPr>
              <a:t>	exclude = ["registry.terraform.io/*/*"] </a:t>
            </a:r>
          </a:p>
          <a:p>
            <a:pPr marL="426645" lvl="1" indent="0">
              <a:buNone/>
            </a:pPr>
            <a:r>
              <a:rPr lang="en-US" b="0" i="0" dirty="0">
                <a:effectLst/>
                <a:latin typeface="SF Mono"/>
              </a:rPr>
              <a:t>}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SF Mono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4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D52D82-B5CC-17CF-EC33-C805FF211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18" y="576064"/>
            <a:ext cx="9509787" cy="570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0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634EA-58F6-6E9A-33A7-F8DF95EB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26130C-B00D-49EE-DA67-385BC5B70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https://habr.com/ru/company/otus/blog/570926/</a:t>
            </a:r>
            <a:endParaRPr lang="en-US" dirty="0"/>
          </a:p>
          <a:p>
            <a:r>
              <a:rPr lang="en-US" dirty="0">
                <a:hlinkClick r:id="rId3"/>
              </a:rPr>
              <a:t>https://www.baeldung.com/ops/terraform-intro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>
                <a:hlinkClick r:id="rId4"/>
              </a:rPr>
              <a:t>https://cloud.yandex.ru/docs/tutorials/infrastructure-management/terraform-quickstart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>
                <a:hlinkClick r:id="rId5"/>
              </a:rPr>
              <a:t>https://www.freecodecamp.org/news/terraform-syntax-for-beginners/</a:t>
            </a:r>
            <a:r>
              <a:rPr lang="en-US" dirty="0"/>
              <a:t>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06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FC469-1E87-1188-7AC1-BD00AB43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13596-6161-8C1F-DAEA-9398BB18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77231C-B4D5-3AE8-5631-870750C9A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34" y="605545"/>
            <a:ext cx="9647756" cy="564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0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681BC-12A2-10E3-DE8F-67033E26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760512"/>
          </a:xfrm>
        </p:spPr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3E654A-53C1-7CEE-D548-063125FC5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836712"/>
            <a:ext cx="10157354" cy="5688632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111111"/>
                </a:solidFill>
                <a:effectLst/>
              </a:rPr>
              <a:t>Скорость и уменьшение затрат: </a:t>
            </a:r>
            <a:r>
              <a:rPr lang="ru-RU" sz="1600" b="0" i="0" dirty="0" err="1">
                <a:solidFill>
                  <a:srgbClr val="111111"/>
                </a:solidFill>
                <a:effectLst/>
              </a:rPr>
              <a:t>IaC</a:t>
            </a:r>
            <a:r>
              <a:rPr lang="ru-RU" sz="1600" b="0" i="0" dirty="0">
                <a:solidFill>
                  <a:srgbClr val="111111"/>
                </a:solidFill>
                <a:effectLst/>
              </a:rPr>
              <a:t> позволяет быстрее конфигурировать инфраструктуру и направлен на обеспечение прозрачности, чтобы помочь другим командам со всего предприятия работать быстрее и эффективнее. Это освобождает дорогостоящие ресурсы для выполнения других важных задач.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111111"/>
                </a:solidFill>
                <a:effectLst/>
              </a:rPr>
              <a:t>Масштабируемость и стандартизация: </a:t>
            </a:r>
            <a:r>
              <a:rPr lang="ru-RU" sz="1600" b="0" i="0" dirty="0" err="1">
                <a:solidFill>
                  <a:srgbClr val="111111"/>
                </a:solidFill>
                <a:effectLst/>
              </a:rPr>
              <a:t>IaC</a:t>
            </a:r>
            <a:r>
              <a:rPr lang="ru-RU" sz="1600" b="0" i="0" dirty="0">
                <a:solidFill>
                  <a:srgbClr val="111111"/>
                </a:solidFill>
                <a:effectLst/>
              </a:rPr>
              <a:t> предоставляет стабильные среды быстро и на должном уровне. Командам разработчиков не нужно прибегать к ручной настройке - они обеспечивают корректность, описывая с помощью кода требуемое состояние сред. Развертывания инфраструктуры с помощью </a:t>
            </a:r>
            <a:r>
              <a:rPr lang="ru-RU" sz="1600" b="0" i="0" dirty="0" err="1">
                <a:solidFill>
                  <a:srgbClr val="111111"/>
                </a:solidFill>
                <a:effectLst/>
              </a:rPr>
              <a:t>IaC</a:t>
            </a:r>
            <a:r>
              <a:rPr lang="ru-RU" sz="1600" b="0" i="0" dirty="0">
                <a:solidFill>
                  <a:srgbClr val="111111"/>
                </a:solidFill>
                <a:effectLst/>
              </a:rPr>
              <a:t> повторяемы и предотвращают проблемы во время выполнения, вызванных дрейфом конфигурации или отсутствием зависимостей. </a:t>
            </a:r>
            <a:r>
              <a:rPr lang="ru-RU" sz="1600" b="0" i="0" dirty="0" err="1">
                <a:solidFill>
                  <a:srgbClr val="111111"/>
                </a:solidFill>
                <a:effectLst/>
              </a:rPr>
              <a:t>IaC</a:t>
            </a:r>
            <a:r>
              <a:rPr lang="ru-RU" sz="1600" b="0" i="0" dirty="0">
                <a:solidFill>
                  <a:srgbClr val="111111"/>
                </a:solidFill>
                <a:effectLst/>
              </a:rPr>
              <a:t> полностью стандартизирует инфраструктуру, что снижает вероятность ошибок или отклонений.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111111"/>
                </a:solidFill>
                <a:effectLst/>
              </a:rPr>
              <a:t>Безопасность и документация: </a:t>
            </a:r>
            <a:r>
              <a:rPr lang="ru-RU" sz="1600" b="0" i="0" dirty="0">
                <a:solidFill>
                  <a:srgbClr val="111111"/>
                </a:solidFill>
                <a:effectLst/>
              </a:rPr>
              <a:t>Если за создание всех вычислительных, сетевых и служб хранения отвечает код, они каждый раз будут развертываться одинаково. Это означает, что стандарты безопасности можно легко и последовательно применять в разных компаниях. </a:t>
            </a:r>
            <a:r>
              <a:rPr lang="ru-RU" sz="1600" b="0" i="0" dirty="0" err="1">
                <a:solidFill>
                  <a:srgbClr val="111111"/>
                </a:solidFill>
                <a:effectLst/>
              </a:rPr>
              <a:t>IaC</a:t>
            </a:r>
            <a:r>
              <a:rPr lang="ru-RU" sz="1600" b="0" i="0" dirty="0">
                <a:solidFill>
                  <a:srgbClr val="111111"/>
                </a:solidFill>
                <a:effectLst/>
              </a:rPr>
              <a:t> также служит некой формой документации о правильном способе создания инфраструктуры и страховкой на случай, если сотрудники покинут компанию, обладая важной информацией. Поскольку код можно </a:t>
            </a:r>
            <a:r>
              <a:rPr lang="ru-RU" sz="1600" b="0" i="0" dirty="0" err="1">
                <a:solidFill>
                  <a:srgbClr val="111111"/>
                </a:solidFill>
                <a:effectLst/>
              </a:rPr>
              <a:t>версионировать</a:t>
            </a:r>
            <a:r>
              <a:rPr lang="ru-RU" sz="1600" b="0" i="0" dirty="0">
                <a:solidFill>
                  <a:srgbClr val="111111"/>
                </a:solidFill>
                <a:effectLst/>
              </a:rPr>
              <a:t>, </a:t>
            </a:r>
            <a:r>
              <a:rPr lang="ru-RU" sz="1600" b="0" i="0" dirty="0" err="1">
                <a:solidFill>
                  <a:srgbClr val="111111"/>
                </a:solidFill>
                <a:effectLst/>
              </a:rPr>
              <a:t>IaC</a:t>
            </a:r>
            <a:r>
              <a:rPr lang="ru-RU" sz="1600" b="0" i="0" dirty="0">
                <a:solidFill>
                  <a:srgbClr val="111111"/>
                </a:solidFill>
                <a:effectLst/>
              </a:rPr>
              <a:t> позволяет документировать, регистрировать и отслеживать каждое изменение конфигурации вашего сервера.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solidFill>
                  <a:srgbClr val="111111"/>
                </a:solidFill>
                <a:effectLst/>
              </a:rPr>
              <a:t>Восстановление в аварийных ситуациях: </a:t>
            </a:r>
            <a:r>
              <a:rPr lang="ru-RU" sz="1600" b="0" i="0" dirty="0" err="1">
                <a:solidFill>
                  <a:srgbClr val="111111"/>
                </a:solidFill>
                <a:effectLst/>
              </a:rPr>
              <a:t>IaC</a:t>
            </a:r>
            <a:r>
              <a:rPr lang="ru-RU" sz="1600" b="0" i="0" dirty="0">
                <a:solidFill>
                  <a:srgbClr val="111111"/>
                </a:solidFill>
                <a:effectLst/>
              </a:rPr>
              <a:t> — чрезвычайно эффективный способ отслеживания инфраструктуры и повторного развертывания последнего работоспособного состояния после сбоя или катастрофы любого рода.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30610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C9793-B928-7233-0D69-08026CA7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688504"/>
          </a:xfrm>
        </p:spPr>
        <p:txBody>
          <a:bodyPr>
            <a:normAutofit fontScale="90000"/>
          </a:bodyPr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BFB877-1DBB-DF71-8561-C3A2D50D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836712"/>
            <a:ext cx="10801200" cy="576064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800" b="1" i="0" dirty="0">
                <a:solidFill>
                  <a:srgbClr val="111111"/>
                </a:solidFill>
                <a:effectLst/>
              </a:rPr>
              <a:t>Логика и соглашения:</a:t>
            </a:r>
            <a:r>
              <a:rPr lang="ru-RU" sz="1800" b="0" i="0" dirty="0">
                <a:solidFill>
                  <a:srgbClr val="111111"/>
                </a:solidFill>
                <a:effectLst/>
              </a:rPr>
              <a:t> необходимо понимать </a:t>
            </a:r>
            <a:r>
              <a:rPr lang="ru-RU" sz="1800" b="0" i="0" dirty="0" err="1">
                <a:solidFill>
                  <a:srgbClr val="111111"/>
                </a:solidFill>
                <a:effectLst/>
              </a:rPr>
              <a:t>IaC</a:t>
            </a:r>
            <a:r>
              <a:rPr lang="ru-RU" sz="1800" b="0" i="0" dirty="0">
                <a:solidFill>
                  <a:srgbClr val="111111"/>
                </a:solidFill>
                <a:effectLst/>
              </a:rPr>
              <a:t> скрипты независимо от того, написаны ли они на языке конфигурации </a:t>
            </a:r>
            <a:r>
              <a:rPr lang="ru-RU" sz="1800" b="0" i="0" dirty="0" err="1">
                <a:solidFill>
                  <a:srgbClr val="111111"/>
                </a:solidFill>
                <a:effectLst/>
              </a:rPr>
              <a:t>HashiCorp</a:t>
            </a:r>
            <a:r>
              <a:rPr lang="ru-RU" sz="1800" b="0" i="0" dirty="0">
                <a:solidFill>
                  <a:srgbClr val="111111"/>
                </a:solidFill>
                <a:effectLst/>
              </a:rPr>
              <a:t> (HCL) или на обычном Python или Ruby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0" dirty="0">
                <a:solidFill>
                  <a:srgbClr val="111111"/>
                </a:solidFill>
                <a:effectLst/>
              </a:rPr>
              <a:t>Обслуживаемость и возможность отслеживания:</a:t>
            </a:r>
            <a:r>
              <a:rPr lang="ru-RU" sz="1800" b="0" i="0" dirty="0">
                <a:solidFill>
                  <a:srgbClr val="111111"/>
                </a:solidFill>
                <a:effectLst/>
              </a:rPr>
              <a:t> хотя </a:t>
            </a:r>
            <a:r>
              <a:rPr lang="ru-RU" sz="1800" b="0" i="0" dirty="0" err="1">
                <a:solidFill>
                  <a:srgbClr val="111111"/>
                </a:solidFill>
                <a:effectLst/>
              </a:rPr>
              <a:t>IaC</a:t>
            </a:r>
            <a:r>
              <a:rPr lang="ru-RU" sz="1800" b="0" i="0" dirty="0">
                <a:solidFill>
                  <a:srgbClr val="111111"/>
                </a:solidFill>
                <a:effectLst/>
              </a:rPr>
              <a:t> предоставляет отличный способ отслеживания изменений в инфраструктуре и мониторинга, обслуживание </a:t>
            </a:r>
            <a:r>
              <a:rPr lang="ru-RU" sz="1800" b="0" i="0" dirty="0" err="1">
                <a:solidFill>
                  <a:srgbClr val="111111"/>
                </a:solidFill>
                <a:effectLst/>
              </a:rPr>
              <a:t>сетапа</a:t>
            </a:r>
            <a:r>
              <a:rPr lang="ru-RU" sz="1800" b="0" i="0" dirty="0">
                <a:solidFill>
                  <a:srgbClr val="111111"/>
                </a:solidFill>
                <a:effectLst/>
              </a:rPr>
              <a:t> </a:t>
            </a:r>
            <a:r>
              <a:rPr lang="ru-RU" sz="1800" b="0" i="0" dirty="0" err="1">
                <a:solidFill>
                  <a:srgbClr val="111111"/>
                </a:solidFill>
                <a:effectLst/>
              </a:rPr>
              <a:t>IaC</a:t>
            </a:r>
            <a:r>
              <a:rPr lang="ru-RU" sz="1800" b="0" i="0" dirty="0">
                <a:solidFill>
                  <a:srgbClr val="111111"/>
                </a:solidFill>
                <a:effectLst/>
              </a:rPr>
              <a:t> само по себе становится проблемой при достижении определенного масштаба. Когда </a:t>
            </a:r>
            <a:r>
              <a:rPr lang="ru-RU" sz="1800" b="0" i="0" dirty="0" err="1">
                <a:solidFill>
                  <a:srgbClr val="111111"/>
                </a:solidFill>
                <a:effectLst/>
              </a:rPr>
              <a:t>IaC</a:t>
            </a:r>
            <a:r>
              <a:rPr lang="ru-RU" sz="1800" b="0" i="0" dirty="0">
                <a:solidFill>
                  <a:srgbClr val="111111"/>
                </a:solidFill>
                <a:effectLst/>
              </a:rPr>
              <a:t> широко используется в организации с несколькими командами, отслеживание и управление версиями конфигураций не так просты, как может показаться на первый взгляд.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0" dirty="0">
                <a:solidFill>
                  <a:srgbClr val="111111"/>
                </a:solidFill>
                <a:effectLst/>
              </a:rPr>
              <a:t>RBAC:</a:t>
            </a:r>
            <a:r>
              <a:rPr lang="ru-RU" sz="1800" b="0" i="0" dirty="0">
                <a:solidFill>
                  <a:srgbClr val="111111"/>
                </a:solidFill>
                <a:effectLst/>
              </a:rPr>
              <a:t> Основываясь на нем, управление доступом тоже становится сложной задачей. Установка ролей и разрешений в различных частях организации, которые внезапно получают доступ к скриптам для быстрого развертывания кластеров и сред, может оказаться довольно сложной задачей.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0" dirty="0">
                <a:solidFill>
                  <a:srgbClr val="111111"/>
                </a:solidFill>
                <a:effectLst/>
              </a:rPr>
              <a:t>Запаздывание фич: </a:t>
            </a:r>
            <a:r>
              <a:rPr lang="ru-RU" sz="1800" b="0" i="0" dirty="0">
                <a:solidFill>
                  <a:srgbClr val="111111"/>
                </a:solidFill>
                <a:effectLst/>
              </a:rPr>
              <a:t>Инструменты </a:t>
            </a:r>
            <a:r>
              <a:rPr lang="ru-RU" sz="1800" b="0" i="0" dirty="0" err="1">
                <a:solidFill>
                  <a:srgbClr val="111111"/>
                </a:solidFill>
                <a:effectLst/>
              </a:rPr>
              <a:t>IaC</a:t>
            </a:r>
            <a:r>
              <a:rPr lang="ru-RU" sz="1800" b="0" i="0" dirty="0">
                <a:solidFill>
                  <a:srgbClr val="111111"/>
                </a:solidFill>
                <a:effectLst/>
              </a:rPr>
              <a:t>, не зависящие от поставщика (например, </a:t>
            </a:r>
            <a:r>
              <a:rPr lang="ru-RU" sz="1800" b="0" i="0" dirty="0" err="1">
                <a:solidFill>
                  <a:srgbClr val="111111"/>
                </a:solidFill>
                <a:effectLst/>
              </a:rPr>
              <a:t>Terraform</a:t>
            </a:r>
            <a:r>
              <a:rPr lang="ru-RU" sz="1800" b="0" i="0" dirty="0">
                <a:solidFill>
                  <a:srgbClr val="111111"/>
                </a:solidFill>
                <a:effectLst/>
              </a:rPr>
              <a:t>), часто запаздывают с фичами в сравнении с продуктами, привязанными к конкретному поставщику. Это связано с тем, что поставщикам инструментов необходимо обновлять провайдеров, чтобы полностью охватить новые облачные фичи, выпускаемые с постоянно растущими темпами. </a:t>
            </a:r>
          </a:p>
        </p:txBody>
      </p:sp>
    </p:spTree>
    <p:extLst>
      <p:ext uri="{BB962C8B-B14F-4D97-AF65-F5344CB8AC3E}">
        <p14:creationId xmlns:p14="http://schemas.microsoft.com/office/powerpoint/2010/main" val="267468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256D9-380B-7B8A-8EA2-30147293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0"/>
            <a:ext cx="10157354" cy="780504"/>
          </a:xfrm>
        </p:spPr>
        <p:txBody>
          <a:bodyPr/>
          <a:lstStyle/>
          <a:p>
            <a:r>
              <a:rPr lang="ru-RU" dirty="0"/>
              <a:t>Инструменты </a:t>
            </a:r>
            <a:r>
              <a:rPr lang="en-US" dirty="0"/>
              <a:t>IAC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3F6B035-1A2E-5016-D81C-1B06AADD5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29883"/>
              </p:ext>
            </p:extLst>
          </p:nvPr>
        </p:nvGraphicFramePr>
        <p:xfrm>
          <a:off x="405780" y="708633"/>
          <a:ext cx="11593287" cy="610586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595284">
                  <a:extLst>
                    <a:ext uri="{9D8B030D-6E8A-4147-A177-3AD203B41FA5}">
                      <a16:colId xmlns:a16="http://schemas.microsoft.com/office/drawing/2014/main" val="4015086728"/>
                    </a:ext>
                  </a:extLst>
                </a:gridCol>
                <a:gridCol w="3225597">
                  <a:extLst>
                    <a:ext uri="{9D8B030D-6E8A-4147-A177-3AD203B41FA5}">
                      <a16:colId xmlns:a16="http://schemas.microsoft.com/office/drawing/2014/main" val="2370494199"/>
                    </a:ext>
                  </a:extLst>
                </a:gridCol>
                <a:gridCol w="1788087">
                  <a:extLst>
                    <a:ext uri="{9D8B030D-6E8A-4147-A177-3AD203B41FA5}">
                      <a16:colId xmlns:a16="http://schemas.microsoft.com/office/drawing/2014/main" val="3988754416"/>
                    </a:ext>
                  </a:extLst>
                </a:gridCol>
                <a:gridCol w="1630315">
                  <a:extLst>
                    <a:ext uri="{9D8B030D-6E8A-4147-A177-3AD203B41FA5}">
                      <a16:colId xmlns:a16="http://schemas.microsoft.com/office/drawing/2014/main" val="3462351232"/>
                    </a:ext>
                  </a:extLst>
                </a:gridCol>
                <a:gridCol w="2033529">
                  <a:extLst>
                    <a:ext uri="{9D8B030D-6E8A-4147-A177-3AD203B41FA5}">
                      <a16:colId xmlns:a16="http://schemas.microsoft.com/office/drawing/2014/main" val="2397490109"/>
                    </a:ext>
                  </a:extLst>
                </a:gridCol>
                <a:gridCol w="1320475">
                  <a:extLst>
                    <a:ext uri="{9D8B030D-6E8A-4147-A177-3AD203B41FA5}">
                      <a16:colId xmlns:a16="http://schemas.microsoft.com/office/drawing/2014/main" val="2969395676"/>
                    </a:ext>
                  </a:extLst>
                </a:gridCol>
              </a:tblGrid>
              <a:tr h="423015">
                <a:tc>
                  <a:txBody>
                    <a:bodyPr/>
                    <a:lstStyle/>
                    <a:p>
                      <a:pPr fontAlgn="t"/>
                      <a:r>
                        <a:rPr lang="ru-RU" sz="1200" b="1" dirty="0">
                          <a:solidFill>
                            <a:schemeClr val="tx2"/>
                          </a:solidFill>
                          <a:effectLst/>
                        </a:rPr>
                        <a:t>Имя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b="1">
                          <a:solidFill>
                            <a:schemeClr val="tx2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b="1">
                          <a:solidFill>
                            <a:schemeClr val="tx2"/>
                          </a:solidFill>
                          <a:effectLst/>
                        </a:rPr>
                        <a:t>Синтаксис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b="1" dirty="0">
                          <a:solidFill>
                            <a:schemeClr val="tx2"/>
                          </a:solidFill>
                          <a:effectLst/>
                        </a:rPr>
                        <a:t>Лицензия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b="1">
                          <a:solidFill>
                            <a:schemeClr val="tx2"/>
                          </a:solidFill>
                          <a:effectLst/>
                        </a:rPr>
                        <a:t>Сайт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</a:rPr>
                        <a:t>GitHub </a:t>
                      </a:r>
                      <a:r>
                        <a:rPr lang="ru-RU" sz="1200" b="1" dirty="0">
                          <a:solidFill>
                            <a:schemeClr val="tx2"/>
                          </a:solidFill>
                          <a:effectLst/>
                        </a:rPr>
                        <a:t>репозиторий</a:t>
                      </a:r>
                    </a:p>
                  </a:txBody>
                  <a:tcPr marL="5939" marR="5939" marT="2969" marB="4454"/>
                </a:tc>
                <a:extLst>
                  <a:ext uri="{0D108BD9-81ED-4DB2-BD59-A6C34878D82A}">
                    <a16:rowId xmlns:a16="http://schemas.microsoft.com/office/drawing/2014/main" val="3209325975"/>
                  </a:ext>
                </a:extLst>
              </a:tr>
              <a:tr h="9063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</a:rPr>
                        <a:t>Terraform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solidFill>
                            <a:schemeClr val="tx2"/>
                          </a:solidFill>
                          <a:effectLst/>
                        </a:rPr>
                        <a:t>Terraform — это программный IAC-инструмент, созданный HashiCorp. Он известен как декларативный provisioning-инструмент без агентов и без мастера. 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solidFill>
                            <a:schemeClr val="tx2"/>
                          </a:solidFill>
                          <a:effectLst/>
                        </a:rPr>
                        <a:t>.tf файл (похож на JSON)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MPL 2.0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strike="noStrike">
                          <a:solidFill>
                            <a:schemeClr val="tx2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terraform.io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strike="noStrike">
                          <a:solidFill>
                            <a:schemeClr val="tx2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github.com/hashicorp/terraform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5939" marR="5939" marT="2969" marB="4454"/>
                </a:tc>
                <a:extLst>
                  <a:ext uri="{0D108BD9-81ED-4DB2-BD59-A6C34878D82A}">
                    <a16:rowId xmlns:a16="http://schemas.microsoft.com/office/drawing/2014/main" val="1034077059"/>
                  </a:ext>
                </a:extLst>
              </a:tr>
              <a:tr h="9063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</a:rPr>
                        <a:t>Ansible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solidFill>
                            <a:schemeClr val="tx2"/>
                          </a:solidFill>
                          <a:effectLst/>
                        </a:rPr>
                        <a:t>Поддерживаемый Red Hat, </a:t>
                      </a:r>
                      <a:r>
                        <a:rPr lang="ru-RU" sz="1200" dirty="0" err="1">
                          <a:solidFill>
                            <a:schemeClr val="tx2"/>
                          </a:solidFill>
                          <a:effectLst/>
                        </a:rPr>
                        <a:t>Ansible</a:t>
                      </a:r>
                      <a:r>
                        <a:rPr lang="ru-RU" sz="1200" dirty="0">
                          <a:solidFill>
                            <a:schemeClr val="tx2"/>
                          </a:solidFill>
                          <a:effectLst/>
                        </a:rPr>
                        <a:t> — это программный IAC-инструмент, вмещающий в себе </a:t>
                      </a:r>
                      <a:r>
                        <a:rPr lang="ru-RU" sz="1200" dirty="0" err="1">
                          <a:solidFill>
                            <a:schemeClr val="tx2"/>
                          </a:solidFill>
                          <a:effectLst/>
                        </a:rPr>
                        <a:t>provisioning</a:t>
                      </a:r>
                      <a:r>
                        <a:rPr lang="ru-RU" sz="1200" dirty="0">
                          <a:solidFill>
                            <a:schemeClr val="tx2"/>
                          </a:solidFill>
                          <a:effectLst/>
                        </a:rPr>
                        <a:t>, управление конфигурацией и развертывания приложений.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YAML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GPL 3.0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strike="noStrike">
                          <a:solidFill>
                            <a:schemeClr val="tx2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ansible.com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strike="noStrike">
                          <a:solidFill>
                            <a:schemeClr val="tx2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github.com/ansible/ansible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5939" marR="5939" marT="2969" marB="4454"/>
                </a:tc>
                <a:extLst>
                  <a:ext uri="{0D108BD9-81ED-4DB2-BD59-A6C34878D82A}">
                    <a16:rowId xmlns:a16="http://schemas.microsoft.com/office/drawing/2014/main" val="2430693716"/>
                  </a:ext>
                </a:extLst>
              </a:tr>
              <a:tr h="723573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</a:rPr>
                        <a:t>Chef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 err="1">
                          <a:solidFill>
                            <a:schemeClr val="tx2"/>
                          </a:solidFill>
                          <a:effectLst/>
                        </a:rPr>
                        <a:t>Chef</a:t>
                      </a:r>
                      <a:r>
                        <a:rPr lang="ru-RU" sz="1200" dirty="0">
                          <a:solidFill>
                            <a:schemeClr val="tx2"/>
                          </a:solidFill>
                          <a:effectLst/>
                        </a:rPr>
                        <a:t> автоматизирует процесс управления конфигурациями, гарантируя, что каждая система правильно настроена и согласована.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</a:rPr>
                        <a:t>Ruby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Apache 2.0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strike="noStrike">
                          <a:solidFill>
                            <a:schemeClr val="tx2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chef.io/products/chef-infra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strike="noStrike">
                          <a:solidFill>
                            <a:schemeClr val="tx2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github.com/chef/chef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5939" marR="5939" marT="2969" marB="4454"/>
                </a:tc>
                <a:extLst>
                  <a:ext uri="{0D108BD9-81ED-4DB2-BD59-A6C34878D82A}">
                    <a16:rowId xmlns:a16="http://schemas.microsoft.com/office/drawing/2014/main" val="3540624854"/>
                  </a:ext>
                </a:extLst>
              </a:tr>
              <a:tr h="9063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>
                          <a:solidFill>
                            <a:schemeClr val="tx2"/>
                          </a:solidFill>
                          <a:effectLst/>
                        </a:rPr>
                        <a:t>Puppet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solidFill>
                            <a:schemeClr val="tx2"/>
                          </a:solidFill>
                          <a:effectLst/>
                        </a:rPr>
                        <a:t>Puppet — это инструмент управления конфигурацией программного обеспечения, который имеет собственный декларативный язык для описания конфигурации системы.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dirty="0">
                          <a:solidFill>
                            <a:schemeClr val="tx2"/>
                          </a:solidFill>
                          <a:effectLst/>
                        </a:rPr>
                        <a:t>Язык </a:t>
                      </a:r>
                      <a:r>
                        <a:rPr lang="ru-RU" sz="1200" dirty="0" err="1">
                          <a:solidFill>
                            <a:schemeClr val="tx2"/>
                          </a:solidFill>
                          <a:effectLst/>
                        </a:rPr>
                        <a:t>Puppet</a:t>
                      </a:r>
                      <a:r>
                        <a:rPr lang="ru-RU" sz="1200" dirty="0">
                          <a:solidFill>
                            <a:schemeClr val="tx2"/>
                          </a:solidFill>
                          <a:effectLst/>
                        </a:rPr>
                        <a:t> (похож на JSON) или Ruby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Apache 2.0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strike="noStrike">
                          <a:solidFill>
                            <a:schemeClr val="tx2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puppet.com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strike="noStrike">
                          <a:solidFill>
                            <a:schemeClr val="tx2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github.com/puppetlabs/puppet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5939" marR="5939" marT="2969" marB="4454"/>
                </a:tc>
                <a:extLst>
                  <a:ext uri="{0D108BD9-81ED-4DB2-BD59-A6C34878D82A}">
                    <a16:rowId xmlns:a16="http://schemas.microsoft.com/office/drawing/2014/main" val="3090790985"/>
                  </a:ext>
                </a:extLst>
              </a:tr>
              <a:tr h="1260801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 err="1">
                          <a:solidFill>
                            <a:schemeClr val="tx2"/>
                          </a:solidFill>
                          <a:effectLst/>
                        </a:rPr>
                        <a:t>SaltStack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solidFill>
                            <a:schemeClr val="tx2"/>
                          </a:solidFill>
                          <a:effectLst/>
                        </a:rPr>
                        <a:t>Поддерживаемый VMWare, SaltStack — это программное обеспечение с открытым исходным кодом на основе Python для управляемой событиями (event-driven) IT-автоматизации, удаленного выполнения задач и управления конфигурацией.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Python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chemeClr val="tx2"/>
                          </a:solidFill>
                          <a:effectLst/>
                        </a:rPr>
                        <a:t>Apache 2.0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strike="noStrike" dirty="0">
                          <a:solidFill>
                            <a:schemeClr val="tx2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repo.saltproject.io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strike="noStrike" dirty="0">
                          <a:solidFill>
                            <a:srgbClr val="0070C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</a:t>
                      </a:r>
                      <a:r>
                        <a:rPr lang="en-US" sz="1200" u="sng" strike="noStrike" dirty="0" err="1">
                          <a:solidFill>
                            <a:srgbClr val="0070C0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saltstack</a:t>
                      </a:r>
                      <a:r>
                        <a:rPr lang="en-US" sz="1200" u="sng" strike="noStrike" dirty="0">
                          <a:solidFill>
                            <a:schemeClr val="tx2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/salt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5939" marR="5939" marT="2969" marB="4454"/>
                </a:tc>
                <a:extLst>
                  <a:ext uri="{0D108BD9-81ED-4DB2-BD59-A6C34878D82A}">
                    <a16:rowId xmlns:a16="http://schemas.microsoft.com/office/drawing/2014/main" val="4141698276"/>
                  </a:ext>
                </a:extLst>
              </a:tr>
              <a:tr h="906337">
                <a:tc>
                  <a:txBody>
                    <a:bodyPr/>
                    <a:lstStyle/>
                    <a:p>
                      <a:pPr fontAlgn="t"/>
                      <a:r>
                        <a:rPr lang="en-US" sz="1200" b="1" dirty="0" err="1">
                          <a:solidFill>
                            <a:schemeClr val="tx2"/>
                          </a:solidFill>
                          <a:effectLst/>
                        </a:rPr>
                        <a:t>Pulumi</a:t>
                      </a:r>
                      <a:endParaRPr lang="en-US" sz="1200" b="1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solidFill>
                            <a:schemeClr val="tx2"/>
                          </a:solidFill>
                          <a:effectLst/>
                        </a:rPr>
                        <a:t>IAC SDK с открытым исходным кодом Pulumi позволяет создавать, развертывать и управлять инфраструктурой в любом облаке, используя ваши любимые языки.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>
                          <a:solidFill>
                            <a:schemeClr val="tx2"/>
                          </a:solidFill>
                          <a:effectLst/>
                        </a:rPr>
                        <a:t>Различные языки программирования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solidFill>
                            <a:schemeClr val="tx2"/>
                          </a:solidFill>
                          <a:effectLst/>
                        </a:rPr>
                        <a:t>Apache 2.0</a:t>
                      </a: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strike="noStrike">
                          <a:solidFill>
                            <a:schemeClr val="tx2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pulumi.com</a:t>
                      </a:r>
                      <a:endParaRPr lang="en-US" sz="120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5939" marR="5939" marT="2969" marB="445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u="sng" strike="noStrike" dirty="0">
                          <a:solidFill>
                            <a:srgbClr val="0070C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github.com/</a:t>
                      </a:r>
                      <a:r>
                        <a:rPr lang="en-US" sz="1200" u="sng" strike="noStrike" dirty="0" err="1">
                          <a:solidFill>
                            <a:srgbClr val="0070C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pulumi</a:t>
                      </a:r>
                      <a:r>
                        <a:rPr lang="en-US" sz="1200" u="sng" strike="noStrike" dirty="0">
                          <a:solidFill>
                            <a:srgbClr val="0070C0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sz="1200" u="sng" strike="noStrike" dirty="0" err="1">
                          <a:solidFill>
                            <a:schemeClr val="tx2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pulumi</a:t>
                      </a:r>
                      <a:endParaRPr lang="en-US" sz="12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 marL="5939" marR="5939" marT="2969" marB="4454"/>
                </a:tc>
                <a:extLst>
                  <a:ext uri="{0D108BD9-81ED-4DB2-BD59-A6C34878D82A}">
                    <a16:rowId xmlns:a16="http://schemas.microsoft.com/office/drawing/2014/main" val="344646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85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84238-7DB4-55C8-A981-49A7BB13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+mn-lt"/>
              </a:rPr>
              <a:t>Agent vs Agentless</a:t>
            </a:r>
            <a:endParaRPr lang="ru-RU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425FF-DF95-3EB7-CEC4-C645642F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</a:rPr>
              <a:t>IAC-инструмент может требовать запуска агента на каждом сервере, который вы хотите настроить.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</a:rPr>
              <a:t>Если нет, то такой инструмент называется «</a:t>
            </a:r>
            <a:r>
              <a:rPr lang="ru-RU" b="0" i="0" dirty="0" err="1">
                <a:solidFill>
                  <a:srgbClr val="111111"/>
                </a:solidFill>
                <a:effectLst/>
              </a:rPr>
              <a:t>agentless</a:t>
            </a:r>
            <a:r>
              <a:rPr lang="ru-RU" b="0" i="0" dirty="0">
                <a:solidFill>
                  <a:srgbClr val="111111"/>
                </a:solidFill>
                <a:effectLst/>
              </a:rPr>
              <a:t>».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3A00C1-7619-F4C9-7D25-F61053378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148" y="3343275"/>
            <a:ext cx="45720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48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Книги в формате 16 x 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13_TF02787940_TF02787940.potx" id="{BDCEC835-C025-45C0-8AD5-9D778732CF6A}" vid="{4E9A813A-BC9F-4772-8185-0F17D630CF68}"/>
    </a:ext>
  </a:extLst>
</a:theme>
</file>

<file path=ppt/theme/theme2.xml><?xml version="1.0" encoding="utf-8"?>
<a:theme xmlns:a="http://schemas.openxmlformats.org/drawingml/2006/main" name="Тема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metadata/properties"/>
    <ds:schemaRef ds:uri="4873beb7-5857-4685-be1f-d57550cc96cc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со стопкой книг на голубом фоне (широкоэкранный формат)</Template>
  <TotalTime>0</TotalTime>
  <Words>3055</Words>
  <Application>Microsoft Office PowerPoint</Application>
  <PresentationFormat>Произвольный</PresentationFormat>
  <Paragraphs>283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5" baseType="lpstr">
      <vt:lpstr>-apple-system</vt:lpstr>
      <vt:lpstr>Arial</vt:lpstr>
      <vt:lpstr>Century Gothic</vt:lpstr>
      <vt:lpstr>Fira Sans</vt:lpstr>
      <vt:lpstr>Raleway</vt:lpstr>
      <vt:lpstr>SF Mono</vt:lpstr>
      <vt:lpstr>Source Code Pro</vt:lpstr>
      <vt:lpstr>Wingdings</vt:lpstr>
      <vt:lpstr>Книги в формате 16 x 9</vt:lpstr>
      <vt:lpstr>Автоматизация разработки и эксплуатации программного обеспечения (осень 2022 года)</vt:lpstr>
      <vt:lpstr>Виды занятий</vt:lpstr>
      <vt:lpstr>Infrastructure as Code. Terraform</vt:lpstr>
      <vt:lpstr>Infrastructure as Code</vt:lpstr>
      <vt:lpstr>Презентация PowerPoint</vt:lpstr>
      <vt:lpstr>Преимущества</vt:lpstr>
      <vt:lpstr>Недостатки</vt:lpstr>
      <vt:lpstr>Инструменты IAC</vt:lpstr>
      <vt:lpstr>Agent vs Agentless</vt:lpstr>
      <vt:lpstr>Mutable vs Immutable</vt:lpstr>
      <vt:lpstr>Procedural vs Declarative</vt:lpstr>
      <vt:lpstr>Master vs Masterless </vt:lpstr>
      <vt:lpstr>Configuration vs Provisioning</vt:lpstr>
      <vt:lpstr>Pull &amp; Push</vt:lpstr>
      <vt:lpstr>Chef</vt:lpstr>
      <vt:lpstr>Puppet</vt:lpstr>
      <vt:lpstr>SaltStack</vt:lpstr>
      <vt:lpstr>Pulumi</vt:lpstr>
      <vt:lpstr>Terraform</vt:lpstr>
      <vt:lpstr>Презентация PowerPoint</vt:lpstr>
      <vt:lpstr>Terraform executable</vt:lpstr>
      <vt:lpstr>Hashicorp Configuration Language</vt:lpstr>
      <vt:lpstr>Презентация PowerPoint</vt:lpstr>
      <vt:lpstr>Пример</vt:lpstr>
      <vt:lpstr>Providers</vt:lpstr>
      <vt:lpstr>State</vt:lpstr>
      <vt:lpstr>Презентация PowerPoint</vt:lpstr>
      <vt:lpstr>Providers</vt:lpstr>
      <vt:lpstr>Resources</vt:lpstr>
      <vt:lpstr>Data sources</vt:lpstr>
      <vt:lpstr>Workflow</vt:lpstr>
      <vt:lpstr>Workflow</vt:lpstr>
      <vt:lpstr>Workflow</vt:lpstr>
      <vt:lpstr>Provider: local</vt:lpstr>
      <vt:lpstr>Provider: local</vt:lpstr>
      <vt:lpstr>Provider: local</vt:lpstr>
      <vt:lpstr>Provider: local</vt:lpstr>
      <vt:lpstr>Provider: local</vt:lpstr>
      <vt:lpstr>Provider: local</vt:lpstr>
      <vt:lpstr>Provider: local</vt:lpstr>
      <vt:lpstr>Terraform destroy </vt:lpstr>
      <vt:lpstr>Minikube + Terraform</vt:lpstr>
      <vt:lpstr>Yandex cloud</vt:lpstr>
      <vt:lpstr>Yandex cloud</vt:lpstr>
      <vt:lpstr>Презентация PowerPoint</vt:lpstr>
      <vt:lpstr>Список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2018-02-13T00:36:34Z</dcterms:created>
  <dcterms:modified xsi:type="dcterms:W3CDTF">2022-11-12T16:47:08Z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