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06" r:id="rId1"/>
  </p:sldMasterIdLst>
  <p:notesMasterIdLst>
    <p:notesMasterId r:id="rId39"/>
  </p:notesMasterIdLst>
  <p:sldIdLst>
    <p:sldId id="279" r:id="rId2"/>
    <p:sldId id="273" r:id="rId3"/>
    <p:sldId id="274" r:id="rId4"/>
    <p:sldId id="275" r:id="rId5"/>
    <p:sldId id="276" r:id="rId6"/>
    <p:sldId id="277" r:id="rId7"/>
    <p:sldId id="278" r:id="rId8"/>
    <p:sldId id="256" r:id="rId9"/>
    <p:sldId id="265" r:id="rId10"/>
    <p:sldId id="272" r:id="rId11"/>
    <p:sldId id="266" r:id="rId12"/>
    <p:sldId id="267" r:id="rId13"/>
    <p:sldId id="268" r:id="rId14"/>
    <p:sldId id="269" r:id="rId15"/>
    <p:sldId id="270" r:id="rId16"/>
    <p:sldId id="271" r:id="rId17"/>
    <p:sldId id="280" r:id="rId18"/>
    <p:sldId id="281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263" r:id="rId38"/>
  </p:sldIdLst>
  <p:sldSz cx="9144000" cy="6858000" type="screen4x3"/>
  <p:notesSz cx="6858000" cy="9144000"/>
  <p:custDataLst>
    <p:tags r:id="rId40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43" autoAdjust="0"/>
    <p:restoredTop sz="95040" autoAdjust="0"/>
  </p:normalViewPr>
  <p:slideViewPr>
    <p:cSldViewPr>
      <p:cViewPr varScale="1">
        <p:scale>
          <a:sx n="88" d="100"/>
          <a:sy n="88" d="100"/>
        </p:scale>
        <p:origin x="-1550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9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46506-B779-4117-8B55-0544C7FE9E1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BBA1-408C-4EE7-B0AE-37262F48D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3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936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Местоположение блочных контейнеров (и любых других блочных элементов) на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-странице определяют два весьма примечательных атрибута стиля.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Изначально блочные элементы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 располагаются на ней по вертикали, строго друг за другом, в том порядке, в котором они определены в HTML-коде. Именно так располагаются блочные контейнеры, абзацы и заголовки на всех созданных нами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-страницах.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Однако мы можем установить для блочного элемента выравнивание по левому или краю родительского элемента (блочного контейнера, в который она вложена, или самой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-страницы). При этом блочный элемент будет прижиматься к соответствующему краю родителя, а остальное содержимое будет обтекать его с противоположной стороны.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Атрибут стиля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как раз и задает, по какому краю родительского элемента будет выравниваться данный элемент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-страницы: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344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454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549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993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элемент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 должен располагаться ниже всех элементов, для которых у атрибута стиля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задано значение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элемент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 должен располагаться ниже всех элементов, для которых у атрибута стиля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задано значение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элемент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 должен располагаться ниже всех элементов, для которых у атрибута стиля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задано значение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или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обычное поведение. Если контейнеру, для которого указан данный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атри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-бут стиля, предшествуют плавающие контейнеры, задавать это значение не ре-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комендуется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8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visible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высота контейнера увеличится, чтобы полностью вместить все со-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держимое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(обычное поведение);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hidden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не помещающееся в контейнер содержимое будет обрезано. Контейнер сохранит свои размеры;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scroll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в контейнере появятся полосы прокрутки, с помощью которых можно просмотреть не помещающуюся часть содержимого. Эти полосы прокрутки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бу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-дут присутствовать в контейнере всегда, даже если в них нет нужды;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полосы прокрутки появятся в контейнере, только если в них возникнет необходимость. 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432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Если указано одно значение, оно задаст величину отступа со всех сторон эле-мента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Если указаны два значения, первое установит величину отступа сверху и снизу, а второе — слева и справа.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Если указаны три значения, первое определит величину отступа сверху, второе — слева и справа, а третье — снизу.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Если указаны четыре значения, первое задаст величину отступа сверху, второе — справа, третье — снизу, а четвертое — слева. 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640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727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487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898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93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457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visible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элемент отображается на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-странице (это обычное поведение);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hidden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элемент не отображается на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-странице, однако под него все еще выделено на ней место. Другими словами, вместо элемента на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-странице видна пустая "прореха";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collapse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применим только к строкам, секциям, столбцам и группам столбцов таблицы. Элемент не отображается на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-странице, и под него не выделяется место на ней (т. е. ни-каких "прорех"). Однако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-обозреватель считает, что данный элемент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 все еще на ней присутствует. Данное значение поддерживают не все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-обозреватели. </a:t>
            </a:r>
          </a:p>
          <a:p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Атрибут стиля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visibility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применяется довольно редко и только для создания специальных эффектов, наподобие исчезающего или появляющегося элемента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-страницы. Используется он всегда совместно с соответствующим поведением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9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Доступных значений у этого атрибута стиля очень много.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элемент вообще не будет отображаться на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-странице, словно он и не задан в ее HTML-коде.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inline —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встроенный элемент.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block —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блочный элемент.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inline-block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блочный элемент, который будет "обтекаться" содержимым соседних блочных элементов.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list-item —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пункт списка.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run-in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встраивающийся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элемент. Если за таким элементом следует блочный элемент, он становится частью данного блочного элемента (фактически — встроенным в него элементом), в противном случае он сам становится блочным элементом.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table —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таблица.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inline-table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таблица, отформатированная как встроенный элемент. (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Оказы-вается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мы все-таки можем поместить таблицу в абзац! Только кому это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нуж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-но...)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table-caption —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заголовок таблицы.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table-column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столбец таблицы (подробнее о столбцах таблицы и формирую-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щих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их тегах мы поговорим в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главе 13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table-column-group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группа столбцов таблицы (подробнее о группах столбцов и формирующих их тегах мы поговорим в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главе 13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table-header-group —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секция заголовка таблицы.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table-row-group —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секция тела таблицы.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table-footer-group —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секция завершения таблицы.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table-row —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строка таблицы.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 table-cell —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ячейка таблицы. 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06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26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60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61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058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Значение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отдает управление этим размером на откуп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-обозревателю (обычное поведение). В последнем случае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-обозреватель установит такие раз-меры элемента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-страницы, чтобы в нем полностью поместилось его содержи-мое, и не больше.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619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744B-4E51-4A7F-AB41-F0867538F827}" type="datetimeFigureOut">
              <a:rPr lang="ru-RU" smtClean="0"/>
              <a:t>05.12.2023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950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91E9-D9A2-44AD-932C-58FD218116C6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925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91E9-D9A2-44AD-932C-58FD218116C6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0798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075240" cy="23042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67544" y="3933056"/>
            <a:ext cx="8075240" cy="23042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3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91E9-D9A2-44AD-932C-58FD218116C6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145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91E9-D9A2-44AD-932C-58FD218116C6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357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91E9-D9A2-44AD-932C-58FD218116C6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444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91E9-D9A2-44AD-932C-58FD218116C6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89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91E9-D9A2-44AD-932C-58FD218116C6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117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91E9-D9A2-44AD-932C-58FD218116C6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027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91E9-D9A2-44AD-932C-58FD218116C6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794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91E9-D9A2-44AD-932C-58FD218116C6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890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D91E9-D9A2-44AD-932C-58FD218116C6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011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69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3.gif"/><Relationship Id="rId7" Type="http://schemas.openxmlformats.org/officeDocument/2006/relationships/image" Target="../media/image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10" Type="http://schemas.openxmlformats.org/officeDocument/2006/relationships/image" Target="../media/image10.gif"/><Relationship Id="rId4" Type="http://schemas.openxmlformats.org/officeDocument/2006/relationships/image" Target="../media/image4.gif"/><Relationship Id="rId9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8048" y="1844824"/>
            <a:ext cx="5902424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CSS </a:t>
            </a:r>
            <a:r>
              <a:rPr lang="ru-RU" dirty="0" smtClean="0"/>
              <a:t>Фон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886200"/>
            <a:ext cx="5680720" cy="1054968"/>
          </a:xfrm>
        </p:spPr>
        <p:txBody>
          <a:bodyPr>
            <a:normAutofit/>
          </a:bodyPr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0364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Параметры списков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/>
              <a:t>{list-style: decimal-leading-zero</a:t>
            </a:r>
            <a:r>
              <a:rPr lang="en-US" dirty="0" smtClean="0"/>
              <a:t>;}</a:t>
            </a:r>
          </a:p>
          <a:p>
            <a:endParaRPr lang="en-US" i="1" dirty="0" smtClean="0"/>
          </a:p>
          <a:p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/>
              <a:t>{list-style: upper-roman</a:t>
            </a:r>
            <a:r>
              <a:rPr lang="en-US" dirty="0" smtClean="0"/>
              <a:t>;}</a:t>
            </a:r>
          </a:p>
          <a:p>
            <a:endParaRPr lang="en-US" dirty="0" smtClean="0"/>
          </a:p>
          <a:p>
            <a:r>
              <a:rPr lang="en-US" dirty="0" smtClean="0"/>
              <a:t>li </a:t>
            </a:r>
            <a:r>
              <a:rPr lang="en-US" dirty="0" err="1"/>
              <a:t>ul</a:t>
            </a:r>
            <a:r>
              <a:rPr lang="en-US" dirty="0"/>
              <a:t> {list-style: decimal</a:t>
            </a:r>
            <a:r>
              <a:rPr lang="en-US" dirty="0" smtClean="0"/>
              <a:t>;}</a:t>
            </a:r>
          </a:p>
          <a:p>
            <a:pPr lvl="2"/>
            <a:r>
              <a:rPr lang="it-IT" dirty="0"/>
              <a:t>&lt;ul&gt;</a:t>
            </a:r>
          </a:p>
          <a:p>
            <a:pPr lvl="2"/>
            <a:r>
              <a:rPr lang="it-IT" dirty="0" smtClean="0"/>
              <a:t>            &lt;</a:t>
            </a:r>
            <a:r>
              <a:rPr lang="it-IT" dirty="0"/>
              <a:t>li&gt;Элемент 1</a:t>
            </a:r>
          </a:p>
          <a:p>
            <a:pPr lvl="2"/>
            <a:r>
              <a:rPr lang="it-IT" dirty="0"/>
              <a:t>                &lt;ul&gt;</a:t>
            </a:r>
          </a:p>
          <a:p>
            <a:pPr lvl="2"/>
            <a:r>
              <a:rPr lang="it-IT" dirty="0"/>
              <a:t>                    &lt;li&gt;Вложенный элемент 1&lt;/li&gt;</a:t>
            </a:r>
          </a:p>
          <a:p>
            <a:pPr lvl="2"/>
            <a:r>
              <a:rPr lang="it-IT" dirty="0"/>
              <a:t>                &lt;/ul&gt;</a:t>
            </a:r>
          </a:p>
          <a:p>
            <a:pPr lvl="2"/>
            <a:r>
              <a:rPr lang="it-IT" dirty="0"/>
              <a:t>            &lt;/li&gt;</a:t>
            </a:r>
          </a:p>
          <a:p>
            <a:pPr lvl="2"/>
            <a:r>
              <a:rPr lang="it-IT" dirty="0"/>
              <a:t>            &lt;li&gt;Элемент 2&lt;/li&gt;</a:t>
            </a:r>
          </a:p>
          <a:p>
            <a:pPr lvl="2"/>
            <a:r>
              <a:rPr lang="it-IT" dirty="0"/>
              <a:t>            &lt;li&gt;Элемент 3&lt;/li&gt;</a:t>
            </a:r>
          </a:p>
          <a:p>
            <a:pPr lvl="2"/>
            <a:r>
              <a:rPr lang="it-IT" dirty="0" smtClean="0"/>
              <a:t>&lt;/</a:t>
            </a:r>
            <a:r>
              <a:rPr lang="it-IT" dirty="0"/>
              <a:t>ul&gt;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7455" r="8546" b="8634"/>
          <a:stretch/>
        </p:blipFill>
        <p:spPr>
          <a:xfrm>
            <a:off x="6860117" y="1277402"/>
            <a:ext cx="1872209" cy="99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9334" r="9779"/>
          <a:stretch/>
        </p:blipFill>
        <p:spPr>
          <a:xfrm>
            <a:off x="4942382" y="1916832"/>
            <a:ext cx="1872209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056" y="4437112"/>
            <a:ext cx="4143375" cy="1562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119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Картинки в качестве маркеров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525963"/>
          </a:xfrm>
        </p:spPr>
        <p:txBody>
          <a:bodyPr/>
          <a:lstStyle/>
          <a:p>
            <a:r>
              <a:rPr lang="ru-RU" dirty="0" err="1" smtClean="0"/>
              <a:t>list-style-image</a:t>
            </a:r>
            <a:r>
              <a:rPr lang="ru-RU" dirty="0"/>
              <a:t>: </a:t>
            </a:r>
            <a:r>
              <a:rPr lang="ru-RU" i="1" dirty="0" smtClean="0"/>
              <a:t>адрес </a:t>
            </a:r>
            <a:r>
              <a:rPr lang="ru-RU" i="1" dirty="0"/>
              <a:t>файла </a:t>
            </a:r>
            <a:r>
              <a:rPr lang="ru-RU" i="1" dirty="0" smtClean="0"/>
              <a:t>изображения</a:t>
            </a:r>
          </a:p>
          <a:p>
            <a:r>
              <a:rPr lang="en-US" dirty="0" smtClean="0"/>
              <a:t>ul.class_1 {</a:t>
            </a:r>
            <a:endParaRPr lang="ru-RU" dirty="0" smtClean="0"/>
          </a:p>
          <a:p>
            <a:pPr lvl="1"/>
            <a:r>
              <a:rPr lang="en-US" dirty="0" smtClean="0"/>
              <a:t>list-style-image: </a:t>
            </a:r>
            <a:r>
              <a:rPr lang="en-US" dirty="0" err="1" smtClean="0"/>
              <a:t>url</a:t>
            </a:r>
            <a:r>
              <a:rPr lang="en-US" dirty="0" smtClean="0"/>
              <a:t>(smiley_smile.png)</a:t>
            </a:r>
            <a:endParaRPr lang="ru-RU" dirty="0" smtClean="0"/>
          </a:p>
          <a:p>
            <a:r>
              <a:rPr lang="en-US" dirty="0" smtClean="0"/>
              <a:t>}</a:t>
            </a:r>
            <a:endParaRPr lang="ru-RU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9" t="66695" r="67402" b="16311"/>
          <a:stretch/>
        </p:blipFill>
        <p:spPr bwMode="auto">
          <a:xfrm>
            <a:off x="2699792" y="4149080"/>
            <a:ext cx="2208110" cy="1678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028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Отображение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visibility: </a:t>
            </a:r>
            <a:r>
              <a:rPr lang="en-US" dirty="0" err="1" smtClean="0"/>
              <a:t>visible|hidden</a:t>
            </a:r>
            <a:endParaRPr lang="en-US" dirty="0"/>
          </a:p>
          <a:p>
            <a:r>
              <a:rPr lang="en-US" dirty="0" smtClean="0"/>
              <a:t>tr.style_1 </a:t>
            </a:r>
            <a:r>
              <a:rPr lang="en-US" dirty="0"/>
              <a:t>{</a:t>
            </a:r>
            <a:r>
              <a:rPr lang="en-US" dirty="0" err="1"/>
              <a:t>visibility:hidden</a:t>
            </a:r>
            <a:r>
              <a:rPr lang="en-US" dirty="0"/>
              <a:t>}</a:t>
            </a:r>
            <a:endParaRPr lang="ru-RU" dirty="0" smtClean="0"/>
          </a:p>
          <a:p>
            <a:endParaRPr lang="ru-RU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" t="83093" r="50000" b="2298"/>
          <a:stretch/>
        </p:blipFill>
        <p:spPr bwMode="auto">
          <a:xfrm>
            <a:off x="2267744" y="3068960"/>
            <a:ext cx="3460789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50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display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display: </a:t>
            </a:r>
            <a:r>
              <a:rPr lang="en-US" dirty="0" err="1"/>
              <a:t>none|inline|block|inline-block|list-item|run-in|table</a:t>
            </a:r>
            <a:r>
              <a:rPr lang="en-US" dirty="0"/>
              <a:t>| </a:t>
            </a:r>
            <a:r>
              <a:rPr lang="en-US" dirty="0" smtClean="0"/>
              <a:t>inline-table|…| </a:t>
            </a:r>
            <a:r>
              <a:rPr lang="en-US" dirty="0" err="1" smtClean="0"/>
              <a:t>table-cell|inherit</a:t>
            </a:r>
            <a:r>
              <a:rPr lang="en-US" dirty="0" smtClean="0"/>
              <a:t> </a:t>
            </a:r>
          </a:p>
          <a:p>
            <a:r>
              <a:rPr lang="en-US" dirty="0"/>
              <a:t>ul.class_1 li {</a:t>
            </a:r>
            <a:r>
              <a:rPr lang="en-US" dirty="0" err="1"/>
              <a:t>display:inline</a:t>
            </a:r>
            <a:r>
              <a:rPr lang="en-US" dirty="0"/>
              <a:t>}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3" t="38969" r="33587" b="55366"/>
          <a:stretch/>
        </p:blipFill>
        <p:spPr bwMode="auto">
          <a:xfrm>
            <a:off x="2627784" y="4071433"/>
            <a:ext cx="3824943" cy="3824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597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display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 smtClean="0"/>
              <a:t>display: block </a:t>
            </a:r>
            <a:r>
              <a:rPr lang="en-US" dirty="0" smtClean="0"/>
              <a:t>–</a:t>
            </a:r>
            <a:r>
              <a:rPr lang="ru-RU" dirty="0" smtClean="0"/>
              <a:t> значение по умолчанию для </a:t>
            </a:r>
            <a:r>
              <a:rPr lang="en-US" dirty="0" smtClean="0"/>
              <a:t>div </a:t>
            </a:r>
            <a:r>
              <a:rPr lang="ru-RU" dirty="0" smtClean="0"/>
              <a:t>тега</a:t>
            </a:r>
          </a:p>
          <a:p>
            <a:pPr lvl="1"/>
            <a:r>
              <a:rPr lang="en-US" dirty="0"/>
              <a:t>.blocks {</a:t>
            </a:r>
          </a:p>
          <a:p>
            <a:pPr lvl="1"/>
            <a:r>
              <a:rPr lang="en-US" dirty="0"/>
              <a:t>		width: 100px;</a:t>
            </a:r>
          </a:p>
          <a:p>
            <a:pPr lvl="1"/>
            <a:r>
              <a:rPr lang="en-US" dirty="0"/>
              <a:t>		height: 2em;</a:t>
            </a:r>
          </a:p>
          <a:p>
            <a:pPr lvl="1"/>
            <a:r>
              <a:rPr lang="en-US" dirty="0"/>
              <a:t>		border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solid </a:t>
            </a:r>
            <a:r>
              <a:rPr lang="en-US" dirty="0"/>
              <a:t>red;</a:t>
            </a:r>
          </a:p>
          <a:p>
            <a:pPr lvl="1"/>
            <a:r>
              <a:rPr lang="en-US" dirty="0"/>
              <a:t>	}</a:t>
            </a:r>
            <a:endParaRPr lang="ru-RU" dirty="0"/>
          </a:p>
          <a:p>
            <a:pPr lvl="1"/>
            <a:r>
              <a:rPr lang="en-US" dirty="0"/>
              <a:t>&lt;div class="blocks"&gt;</a:t>
            </a:r>
            <a:r>
              <a:rPr lang="ru-RU" dirty="0"/>
              <a:t>Текст в блоке &lt;/</a:t>
            </a:r>
            <a:r>
              <a:rPr lang="en-US" dirty="0"/>
              <a:t>div&gt;</a:t>
            </a:r>
          </a:p>
          <a:p>
            <a:pPr lvl="1"/>
            <a:r>
              <a:rPr lang="en-US" dirty="0"/>
              <a:t>&lt;div class="blocks"&gt;</a:t>
            </a:r>
            <a:r>
              <a:rPr lang="ru-RU" dirty="0"/>
              <a:t>Текст в блоке &lt;/</a:t>
            </a:r>
            <a:r>
              <a:rPr lang="en-US" dirty="0"/>
              <a:t>div&gt;</a:t>
            </a:r>
          </a:p>
          <a:p>
            <a:pPr lvl="1"/>
            <a:r>
              <a:rPr lang="en-US" dirty="0"/>
              <a:t>&lt;div class="blocks"&gt;</a:t>
            </a:r>
            <a:r>
              <a:rPr lang="ru-RU" dirty="0"/>
              <a:t>Текст в блоке &lt;/</a:t>
            </a:r>
            <a:r>
              <a:rPr lang="en-US" dirty="0"/>
              <a:t>div&gt;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5" t="35031" r="56933" b="15342"/>
          <a:stretch/>
        </p:blipFill>
        <p:spPr>
          <a:xfrm>
            <a:off x="6948264" y="2420888"/>
            <a:ext cx="1440160" cy="153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1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display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 smtClean="0"/>
              <a:t>display:</a:t>
            </a:r>
            <a:r>
              <a:rPr lang="ru-RU" b="1" i="1" dirty="0" smtClean="0"/>
              <a:t> </a:t>
            </a:r>
            <a:r>
              <a:rPr lang="en-US" b="1" i="1" dirty="0" smtClean="0"/>
              <a:t>inline-block </a:t>
            </a:r>
            <a:r>
              <a:rPr lang="en-US" dirty="0" smtClean="0"/>
              <a:t>–</a:t>
            </a:r>
            <a:r>
              <a:rPr lang="ru-RU" dirty="0" smtClean="0"/>
              <a:t> поведение блока и сточного элемента</a:t>
            </a:r>
          </a:p>
          <a:p>
            <a:pPr lvl="1"/>
            <a:r>
              <a:rPr lang="en-US" dirty="0"/>
              <a:t>.blocks {</a:t>
            </a:r>
          </a:p>
          <a:p>
            <a:pPr lvl="1"/>
            <a:r>
              <a:rPr lang="en-US" dirty="0"/>
              <a:t>		width: 100px;</a:t>
            </a:r>
          </a:p>
          <a:p>
            <a:pPr lvl="1"/>
            <a:r>
              <a:rPr lang="en-US" dirty="0"/>
              <a:t>		height: 2em;</a:t>
            </a:r>
          </a:p>
          <a:p>
            <a:pPr lvl="1"/>
            <a:r>
              <a:rPr lang="en-US" dirty="0"/>
              <a:t>		border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solid </a:t>
            </a:r>
            <a:r>
              <a:rPr lang="en-US" dirty="0"/>
              <a:t>red;</a:t>
            </a:r>
          </a:p>
          <a:p>
            <a:pPr lvl="1"/>
            <a:r>
              <a:rPr lang="en-US" dirty="0"/>
              <a:t>		display: inline-block;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}</a:t>
            </a:r>
            <a:endParaRPr lang="ru-RU" dirty="0" smtClean="0"/>
          </a:p>
          <a:p>
            <a:pPr lvl="1"/>
            <a:r>
              <a:rPr lang="en-US" dirty="0" smtClean="0"/>
              <a:t>&lt;</a:t>
            </a:r>
            <a:r>
              <a:rPr lang="en-US" dirty="0"/>
              <a:t>div class="blocks"&gt;</a:t>
            </a:r>
            <a:r>
              <a:rPr lang="ru-RU" dirty="0"/>
              <a:t>Текст в блоке &lt;/</a:t>
            </a:r>
            <a:r>
              <a:rPr lang="en-US" dirty="0"/>
              <a:t>div&gt;</a:t>
            </a:r>
          </a:p>
          <a:p>
            <a:pPr lvl="1"/>
            <a:r>
              <a:rPr lang="en-US" dirty="0"/>
              <a:t>&lt;div class="blocks"&gt;</a:t>
            </a:r>
            <a:r>
              <a:rPr lang="ru-RU" dirty="0"/>
              <a:t>Текст в блоке &lt;/</a:t>
            </a:r>
            <a:r>
              <a:rPr lang="en-US" dirty="0"/>
              <a:t>div&gt;</a:t>
            </a:r>
          </a:p>
          <a:p>
            <a:pPr lvl="1"/>
            <a:r>
              <a:rPr lang="en-US" dirty="0"/>
              <a:t>&lt;div class="blocks"&gt;</a:t>
            </a:r>
            <a:r>
              <a:rPr lang="ru-RU" dirty="0"/>
              <a:t>Текст в блоке &lt;/</a:t>
            </a:r>
            <a:r>
              <a:rPr lang="en-US" dirty="0"/>
              <a:t>div&gt;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9" t="35031" r="19304" b="47454"/>
          <a:stretch/>
        </p:blipFill>
        <p:spPr>
          <a:xfrm>
            <a:off x="4644008" y="2564904"/>
            <a:ext cx="4224460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6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display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 smtClean="0"/>
              <a:t>display:</a:t>
            </a:r>
            <a:r>
              <a:rPr lang="ru-RU" b="1" i="1" dirty="0" smtClean="0"/>
              <a:t> </a:t>
            </a:r>
            <a:r>
              <a:rPr lang="en-US" b="1" i="1" dirty="0" smtClean="0"/>
              <a:t>inline </a:t>
            </a:r>
            <a:r>
              <a:rPr lang="en-US" dirty="0" smtClean="0"/>
              <a:t>–</a:t>
            </a:r>
            <a:r>
              <a:rPr lang="ru-RU" dirty="0" smtClean="0"/>
              <a:t> поведение строчного тега</a:t>
            </a:r>
          </a:p>
          <a:p>
            <a:pPr lvl="1"/>
            <a:r>
              <a:rPr lang="en-US" dirty="0"/>
              <a:t>.blocks {</a:t>
            </a:r>
          </a:p>
          <a:p>
            <a:pPr lvl="1"/>
            <a:r>
              <a:rPr lang="en-US" dirty="0"/>
              <a:t>		width: 100px;</a:t>
            </a:r>
          </a:p>
          <a:p>
            <a:pPr lvl="1"/>
            <a:r>
              <a:rPr lang="en-US" dirty="0"/>
              <a:t>		height: 2em;</a:t>
            </a:r>
          </a:p>
          <a:p>
            <a:pPr lvl="1"/>
            <a:r>
              <a:rPr lang="en-US" dirty="0"/>
              <a:t>		border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solid </a:t>
            </a:r>
            <a:r>
              <a:rPr lang="en-US" dirty="0"/>
              <a:t>red;</a:t>
            </a:r>
          </a:p>
          <a:p>
            <a:pPr lvl="1"/>
            <a:r>
              <a:rPr lang="en-US" dirty="0"/>
              <a:t>		display: inline;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}</a:t>
            </a:r>
            <a:endParaRPr lang="ru-RU" dirty="0" smtClean="0"/>
          </a:p>
          <a:p>
            <a:pPr lvl="1"/>
            <a:r>
              <a:rPr lang="en-US" dirty="0" smtClean="0"/>
              <a:t>&lt;</a:t>
            </a:r>
            <a:r>
              <a:rPr lang="en-US" dirty="0"/>
              <a:t>div class="</a:t>
            </a:r>
            <a:r>
              <a:rPr lang="en-US" dirty="0" smtClean="0"/>
              <a:t>blocks</a:t>
            </a:r>
            <a:r>
              <a:rPr lang="en-US" dirty="0"/>
              <a:t>"&gt;</a:t>
            </a:r>
            <a:r>
              <a:rPr lang="ru-RU" dirty="0"/>
              <a:t>Текст в блоке &lt;/</a:t>
            </a:r>
            <a:r>
              <a:rPr lang="en-US" dirty="0"/>
              <a:t>div&gt;</a:t>
            </a:r>
          </a:p>
          <a:p>
            <a:pPr lvl="1"/>
            <a:r>
              <a:rPr lang="en-US" dirty="0"/>
              <a:t>&lt;div class="blocks"&gt;</a:t>
            </a:r>
            <a:r>
              <a:rPr lang="ru-RU" dirty="0"/>
              <a:t>Текст в блоке &lt;/</a:t>
            </a:r>
            <a:r>
              <a:rPr lang="en-US" dirty="0"/>
              <a:t>div&gt;</a:t>
            </a:r>
          </a:p>
          <a:p>
            <a:pPr lvl="1"/>
            <a:r>
              <a:rPr lang="en-US" dirty="0"/>
              <a:t>&lt;div class="blocks"&gt;</a:t>
            </a:r>
            <a:r>
              <a:rPr lang="ru-RU" dirty="0"/>
              <a:t>Текст в блоке &lt;/</a:t>
            </a:r>
            <a:r>
              <a:rPr lang="en-US" dirty="0"/>
              <a:t>div&gt;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9" t="35031" r="24567" b="53292"/>
          <a:stretch/>
        </p:blipFill>
        <p:spPr>
          <a:xfrm>
            <a:off x="5002972" y="2492896"/>
            <a:ext cx="3690397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2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8048" y="1844824"/>
            <a:ext cx="5902424" cy="1470025"/>
          </a:xfrm>
        </p:spPr>
        <p:txBody>
          <a:bodyPr>
            <a:normAutofit/>
          </a:bodyPr>
          <a:lstStyle/>
          <a:p>
            <a:r>
              <a:rPr lang="ru-RU" dirty="0" smtClean="0"/>
              <a:t>Блочная верстка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886200"/>
            <a:ext cx="5680720" cy="1054968"/>
          </a:xfrm>
        </p:spPr>
        <p:txBody>
          <a:bodyPr>
            <a:normAutofit/>
          </a:bodyPr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0805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Параметры размеров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width:</a:t>
            </a:r>
            <a:r>
              <a:rPr lang="en-US" sz="2400" dirty="0"/>
              <a:t> </a:t>
            </a:r>
            <a:r>
              <a:rPr lang="en-US" sz="2400" dirty="0" smtClean="0"/>
              <a:t>auto|</a:t>
            </a:r>
            <a:r>
              <a:rPr lang="ru-RU" sz="2400" i="1" dirty="0" smtClean="0"/>
              <a:t>ширина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b="1" dirty="0"/>
              <a:t>height: </a:t>
            </a:r>
            <a:r>
              <a:rPr lang="en-US" sz="2400" dirty="0" smtClean="0"/>
              <a:t>auto|</a:t>
            </a:r>
            <a:r>
              <a:rPr lang="ru-RU" sz="2400" i="1" dirty="0" smtClean="0"/>
              <a:t>высота</a:t>
            </a:r>
            <a:endParaRPr lang="en-US" sz="2400" i="1" dirty="0" smtClean="0"/>
          </a:p>
          <a:p>
            <a:endParaRPr lang="en-US" sz="2400" i="1" dirty="0" smtClean="0"/>
          </a:p>
          <a:p>
            <a:r>
              <a:rPr lang="en-US" sz="2400" b="1" dirty="0"/>
              <a:t>min-width: </a:t>
            </a:r>
            <a:r>
              <a:rPr lang="ru-RU" sz="2400" i="1" dirty="0" smtClean="0"/>
              <a:t>ширина</a:t>
            </a:r>
            <a:endParaRPr lang="ru-RU" sz="2400" dirty="0"/>
          </a:p>
          <a:p>
            <a:r>
              <a:rPr lang="en-US" sz="2400" b="1" dirty="0"/>
              <a:t>min-height: </a:t>
            </a:r>
            <a:r>
              <a:rPr lang="ru-RU" sz="2400" i="1" dirty="0" smtClean="0"/>
              <a:t>высота</a:t>
            </a:r>
            <a:endParaRPr lang="en-US" sz="2400" i="1" dirty="0" smtClean="0"/>
          </a:p>
          <a:p>
            <a:endParaRPr lang="en-US" sz="2400" i="1" dirty="0" smtClean="0"/>
          </a:p>
          <a:p>
            <a:r>
              <a:rPr lang="en-US" sz="2400" b="1" dirty="0"/>
              <a:t>max-width: </a:t>
            </a:r>
            <a:r>
              <a:rPr lang="ru-RU" sz="2400" i="1" dirty="0" smtClean="0"/>
              <a:t>ширина</a:t>
            </a:r>
            <a:endParaRPr lang="ru-RU" sz="2400" dirty="0"/>
          </a:p>
          <a:p>
            <a:r>
              <a:rPr lang="en-US" sz="2400" b="1" dirty="0"/>
              <a:t>max-height: </a:t>
            </a:r>
            <a:r>
              <a:rPr lang="ru-RU" sz="2400" i="1" dirty="0" smtClean="0"/>
              <a:t>высота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15" y="1844824"/>
            <a:ext cx="5449926" cy="357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0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Плавающие контейнеры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/>
          </a:bodyPr>
          <a:lstStyle/>
          <a:p>
            <a:r>
              <a:rPr lang="en-US" b="1" dirty="0"/>
              <a:t>float: </a:t>
            </a:r>
            <a:r>
              <a:rPr lang="en-US" dirty="0" err="1" smtClean="0"/>
              <a:t>left|right|none</a:t>
            </a:r>
            <a:endParaRPr lang="ru-RU" dirty="0" smtClean="0"/>
          </a:p>
          <a:p>
            <a:pPr lvl="1"/>
            <a:r>
              <a:rPr lang="ru-RU" dirty="0" smtClean="0"/>
              <a:t>Устанавливается на  объекты у которых явно задана ширина</a:t>
            </a:r>
          </a:p>
          <a:p>
            <a:pPr lvl="1"/>
            <a:r>
              <a:rPr lang="ru-RU" dirty="0" smtClean="0"/>
              <a:t>Не включается в площадь родителя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3645024"/>
            <a:ext cx="4413050" cy="174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3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Параметры фона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8760"/>
            <a:ext cx="9036496" cy="51125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background-color: transparent|</a:t>
            </a:r>
            <a:r>
              <a:rPr lang="en-US" i="1" dirty="0"/>
              <a:t>&lt;</a:t>
            </a:r>
            <a:r>
              <a:rPr lang="ru-RU" i="1" dirty="0"/>
              <a:t>цвет</a:t>
            </a:r>
            <a:r>
              <a:rPr lang="ru-RU" i="1" dirty="0" smtClean="0"/>
              <a:t>&gt;</a:t>
            </a:r>
            <a:endParaRPr lang="ru-RU" dirty="0" smtClean="0"/>
          </a:p>
          <a:p>
            <a:pPr lvl="1"/>
            <a:r>
              <a:rPr lang="en-US" dirty="0"/>
              <a:t>BODY { color: white; </a:t>
            </a:r>
            <a:r>
              <a:rPr lang="en-US" dirty="0" smtClean="0"/>
              <a:t>background-color</a:t>
            </a:r>
            <a:r>
              <a:rPr lang="en-US" dirty="0"/>
              <a:t>: black }</a:t>
            </a:r>
            <a:endParaRPr lang="ru-RU" dirty="0" smtClean="0"/>
          </a:p>
          <a:p>
            <a:r>
              <a:rPr lang="ru-RU" dirty="0" err="1"/>
              <a:t>background-image</a:t>
            </a:r>
            <a:r>
              <a:rPr lang="ru-RU" dirty="0"/>
              <a:t>: </a:t>
            </a:r>
            <a:r>
              <a:rPr lang="ru-RU" dirty="0" err="1"/>
              <a:t>none|url</a:t>
            </a:r>
            <a:r>
              <a:rPr lang="ru-RU" dirty="0"/>
              <a:t>(</a:t>
            </a:r>
            <a:r>
              <a:rPr lang="ru-RU" i="1" dirty="0"/>
              <a:t>&lt;интернет-адрес файла изображения</a:t>
            </a:r>
            <a:r>
              <a:rPr lang="ru-RU" i="1" dirty="0" smtClean="0"/>
              <a:t>&gt;</a:t>
            </a:r>
            <a:r>
              <a:rPr lang="ru-RU" dirty="0" smtClean="0"/>
              <a:t>);</a:t>
            </a:r>
          </a:p>
          <a:p>
            <a:pPr lvl="1"/>
            <a:r>
              <a:rPr lang="en-US" sz="2200" dirty="0" err="1"/>
              <a:t>TABLE.bgr</a:t>
            </a:r>
            <a:r>
              <a:rPr lang="en-US" sz="2200" dirty="0"/>
              <a:t> { background-image: </a:t>
            </a:r>
            <a:r>
              <a:rPr lang="en-US" sz="2200" dirty="0" err="1"/>
              <a:t>url</a:t>
            </a:r>
            <a:r>
              <a:rPr lang="en-US" sz="2200" dirty="0" smtClean="0"/>
              <a:t>("table_background.png</a:t>
            </a:r>
            <a:r>
              <a:rPr lang="en-US" sz="2200" dirty="0"/>
              <a:t>") </a:t>
            </a:r>
            <a:r>
              <a:rPr lang="en-US" sz="2200" dirty="0" smtClean="0"/>
              <a:t>}</a:t>
            </a:r>
            <a:endParaRPr lang="ru-RU" sz="2200" dirty="0" smtClean="0"/>
          </a:p>
          <a:p>
            <a:r>
              <a:rPr lang="en-US" dirty="0"/>
              <a:t>background-repeat: </a:t>
            </a:r>
            <a:r>
              <a:rPr lang="en-US" dirty="0" err="1" smtClean="0"/>
              <a:t>no-repeat|repeat|repeat-x|repeat-y</a:t>
            </a:r>
            <a:endParaRPr lang="ru-RU" dirty="0" smtClean="0"/>
          </a:p>
          <a:p>
            <a:r>
              <a:rPr lang="ru-RU" dirty="0" err="1"/>
              <a:t>background-position</a:t>
            </a:r>
            <a:r>
              <a:rPr lang="ru-RU" dirty="0"/>
              <a:t>: &lt;горизонтальная позиция&gt; [&lt;вертикальная позиция</a:t>
            </a:r>
            <a:r>
              <a:rPr lang="ru-RU" dirty="0" smtClean="0"/>
              <a:t>&gt;]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i="1" dirty="0"/>
              <a:t>&lt;числовое значение&gt;</a:t>
            </a:r>
            <a:r>
              <a:rPr lang="ru-RU" dirty="0"/>
              <a:t>|</a:t>
            </a:r>
            <a:r>
              <a:rPr lang="en-US" dirty="0" err="1" smtClean="0"/>
              <a:t>left|center|right</a:t>
            </a:r>
            <a:endParaRPr lang="ru-RU" dirty="0" smtClean="0"/>
          </a:p>
          <a:p>
            <a:r>
              <a:rPr lang="en-US" dirty="0"/>
              <a:t>background-attachment: </a:t>
            </a:r>
            <a:r>
              <a:rPr lang="en-US" dirty="0" err="1"/>
              <a:t>scroll|fixed</a:t>
            </a:r>
            <a:r>
              <a:rPr lang="en-US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93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обтекания 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468947" y="1600200"/>
            <a:ext cx="4206106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Объект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" t="10845" r="1640" b="64366"/>
          <a:stretch/>
        </p:blipFill>
        <p:spPr>
          <a:xfrm>
            <a:off x="125760" y="1263934"/>
            <a:ext cx="8892480" cy="2453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011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обтекания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t="10715" r="1297" b="72321"/>
          <a:stretch/>
        </p:blipFill>
        <p:spPr>
          <a:xfrm>
            <a:off x="323528" y="1340768"/>
            <a:ext cx="8421146" cy="158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" t="10500" r="1456" b="71651"/>
          <a:stretch/>
        </p:blipFill>
        <p:spPr>
          <a:xfrm>
            <a:off x="323528" y="3571286"/>
            <a:ext cx="8387096" cy="1657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168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Плавающие контейнеры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Порядок</a:t>
            </a:r>
            <a:r>
              <a:rPr lang="en-US" dirty="0" smtClean="0"/>
              <a:t> </a:t>
            </a:r>
            <a:r>
              <a:rPr lang="ru-RU" dirty="0" smtClean="0"/>
              <a:t>укладки контейнеров с </a:t>
            </a:r>
            <a:r>
              <a:rPr lang="en-US" dirty="0" smtClean="0"/>
              <a:t>float</a:t>
            </a:r>
            <a:endParaRPr lang="ru-RU" dirty="0" smtClean="0"/>
          </a:p>
          <a:p>
            <a:pPr lvl="1"/>
            <a:r>
              <a:rPr lang="ru-RU" dirty="0">
                <a:solidFill>
                  <a:srgbClr val="FF0000"/>
                </a:solidFill>
              </a:rPr>
              <a:t>&lt;</a:t>
            </a:r>
            <a:r>
              <a:rPr lang="ru-RU" dirty="0" err="1">
                <a:solidFill>
                  <a:srgbClr val="FF0000"/>
                </a:solidFill>
              </a:rPr>
              <a:t>div</a:t>
            </a:r>
            <a:r>
              <a:rPr lang="ru-RU" dirty="0">
                <a:solidFill>
                  <a:srgbClr val="FF0000"/>
                </a:solidFill>
              </a:rPr>
              <a:t>&gt;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	Первый в коде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	</a:t>
            </a:r>
            <a:r>
              <a:rPr lang="ru-RU" dirty="0" err="1">
                <a:solidFill>
                  <a:srgbClr val="FF0000"/>
                </a:solidFill>
              </a:rPr>
              <a:t>float:left</a:t>
            </a:r>
            <a:r>
              <a:rPr lang="ru-RU" dirty="0">
                <a:solidFill>
                  <a:srgbClr val="FF0000"/>
                </a:solidFill>
              </a:rPr>
              <a:t>;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&lt;/</a:t>
            </a:r>
            <a:r>
              <a:rPr lang="ru-RU" dirty="0" err="1">
                <a:solidFill>
                  <a:srgbClr val="FF0000"/>
                </a:solidFill>
              </a:rPr>
              <a:t>div</a:t>
            </a:r>
            <a:r>
              <a:rPr lang="ru-RU" dirty="0">
                <a:solidFill>
                  <a:srgbClr val="FF0000"/>
                </a:solidFill>
              </a:rPr>
              <a:t>&gt;</a:t>
            </a:r>
          </a:p>
          <a:p>
            <a:pPr lvl="1"/>
            <a:r>
              <a:rPr lang="ru-RU" dirty="0">
                <a:solidFill>
                  <a:srgbClr val="00B050"/>
                </a:solidFill>
              </a:rPr>
              <a:t>&lt;</a:t>
            </a:r>
            <a:r>
              <a:rPr lang="ru-RU" dirty="0" err="1">
                <a:solidFill>
                  <a:srgbClr val="00B050"/>
                </a:solidFill>
              </a:rPr>
              <a:t>div</a:t>
            </a:r>
            <a:r>
              <a:rPr lang="ru-RU" dirty="0">
                <a:solidFill>
                  <a:srgbClr val="00B050"/>
                </a:solidFill>
              </a:rPr>
              <a:t>&gt;</a:t>
            </a:r>
          </a:p>
          <a:p>
            <a:pPr lvl="1"/>
            <a:r>
              <a:rPr lang="ru-RU" dirty="0">
                <a:solidFill>
                  <a:srgbClr val="00B050"/>
                </a:solidFill>
              </a:rPr>
              <a:t>	Второй в коде</a:t>
            </a:r>
          </a:p>
          <a:p>
            <a:pPr lvl="1"/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ru-RU" dirty="0" err="1">
                <a:solidFill>
                  <a:srgbClr val="00B050"/>
                </a:solidFill>
              </a:rPr>
              <a:t>float:left</a:t>
            </a:r>
            <a:r>
              <a:rPr lang="ru-RU" dirty="0">
                <a:solidFill>
                  <a:srgbClr val="00B050"/>
                </a:solidFill>
              </a:rPr>
              <a:t>;</a:t>
            </a:r>
          </a:p>
          <a:p>
            <a:pPr lvl="1"/>
            <a:r>
              <a:rPr lang="ru-RU" dirty="0">
                <a:solidFill>
                  <a:srgbClr val="00B050"/>
                </a:solidFill>
              </a:rPr>
              <a:t>&lt;/</a:t>
            </a:r>
            <a:r>
              <a:rPr lang="ru-RU" dirty="0" err="1">
                <a:solidFill>
                  <a:srgbClr val="00B050"/>
                </a:solidFill>
              </a:rPr>
              <a:t>div</a:t>
            </a:r>
            <a:r>
              <a:rPr lang="ru-RU" dirty="0">
                <a:solidFill>
                  <a:srgbClr val="00B050"/>
                </a:solidFill>
              </a:rPr>
              <a:t>&gt;</a:t>
            </a:r>
          </a:p>
          <a:p>
            <a:pPr lvl="1"/>
            <a:r>
              <a:rPr lang="ru-RU" dirty="0">
                <a:solidFill>
                  <a:srgbClr val="0070C0"/>
                </a:solidFill>
              </a:rPr>
              <a:t>&lt;</a:t>
            </a:r>
            <a:r>
              <a:rPr lang="ru-RU" dirty="0" err="1">
                <a:solidFill>
                  <a:srgbClr val="0070C0"/>
                </a:solidFill>
              </a:rPr>
              <a:t>div</a:t>
            </a:r>
            <a:r>
              <a:rPr lang="ru-RU" dirty="0">
                <a:solidFill>
                  <a:srgbClr val="0070C0"/>
                </a:solidFill>
              </a:rPr>
              <a:t>&gt;</a:t>
            </a:r>
          </a:p>
          <a:p>
            <a:pPr lvl="1"/>
            <a:r>
              <a:rPr lang="ru-RU" dirty="0">
                <a:solidFill>
                  <a:srgbClr val="0070C0"/>
                </a:solidFill>
              </a:rPr>
              <a:t>	Третий в коде</a:t>
            </a:r>
          </a:p>
          <a:p>
            <a:pPr lvl="1"/>
            <a:r>
              <a:rPr lang="ru-RU" dirty="0">
                <a:solidFill>
                  <a:srgbClr val="0070C0"/>
                </a:solidFill>
              </a:rPr>
              <a:t>	</a:t>
            </a:r>
            <a:r>
              <a:rPr lang="ru-RU" dirty="0" err="1">
                <a:solidFill>
                  <a:srgbClr val="0070C0"/>
                </a:solidFill>
              </a:rPr>
              <a:t>float:left</a:t>
            </a:r>
            <a:r>
              <a:rPr lang="ru-RU" dirty="0">
                <a:solidFill>
                  <a:srgbClr val="0070C0"/>
                </a:solidFill>
              </a:rPr>
              <a:t>;</a:t>
            </a:r>
          </a:p>
          <a:p>
            <a:pPr lvl="1"/>
            <a:r>
              <a:rPr lang="ru-RU" dirty="0">
                <a:solidFill>
                  <a:srgbClr val="0070C0"/>
                </a:solidFill>
              </a:rPr>
              <a:t>&lt;/</a:t>
            </a:r>
            <a:r>
              <a:rPr lang="ru-RU" dirty="0" err="1">
                <a:solidFill>
                  <a:srgbClr val="0070C0"/>
                </a:solidFill>
              </a:rPr>
              <a:t>div</a:t>
            </a:r>
            <a:r>
              <a:rPr lang="ru-RU" dirty="0">
                <a:solidFill>
                  <a:srgbClr val="0070C0"/>
                </a:solidFill>
              </a:rPr>
              <a:t>&gt;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635896" y="2550604"/>
            <a:ext cx="1656184" cy="12961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ru-RU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-ый</a:t>
            </a:r>
            <a:endParaRPr lang="ru-RU" sz="24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292080" y="2550604"/>
            <a:ext cx="1656184" cy="12961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2-ой</a:t>
            </a:r>
            <a:endParaRPr lang="ru-RU" sz="24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948264" y="2550604"/>
            <a:ext cx="1656184" cy="129614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3-ий</a:t>
            </a:r>
            <a:endParaRPr lang="ru-RU" sz="24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3851920" y="4509120"/>
            <a:ext cx="43924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4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Плавающие контейнеры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Порядок</a:t>
            </a:r>
            <a:r>
              <a:rPr lang="en-US" dirty="0" smtClean="0"/>
              <a:t> </a:t>
            </a:r>
            <a:r>
              <a:rPr lang="ru-RU" dirty="0" smtClean="0"/>
              <a:t>укладки контейнеров с </a:t>
            </a:r>
            <a:r>
              <a:rPr lang="en-US" dirty="0" smtClean="0"/>
              <a:t>float</a:t>
            </a:r>
            <a:endParaRPr lang="ru-RU" dirty="0" smtClean="0"/>
          </a:p>
          <a:p>
            <a:pPr lvl="1"/>
            <a:r>
              <a:rPr lang="ru-RU" dirty="0">
                <a:solidFill>
                  <a:srgbClr val="FF0000"/>
                </a:solidFill>
              </a:rPr>
              <a:t>&lt;</a:t>
            </a:r>
            <a:r>
              <a:rPr lang="ru-RU" dirty="0" err="1">
                <a:solidFill>
                  <a:srgbClr val="FF0000"/>
                </a:solidFill>
              </a:rPr>
              <a:t>div</a:t>
            </a:r>
            <a:r>
              <a:rPr lang="ru-RU" dirty="0">
                <a:solidFill>
                  <a:srgbClr val="FF0000"/>
                </a:solidFill>
              </a:rPr>
              <a:t>&gt;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	Первый в коде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	</a:t>
            </a:r>
            <a:r>
              <a:rPr lang="ru-RU" dirty="0" err="1" smtClean="0">
                <a:solidFill>
                  <a:srgbClr val="FF0000"/>
                </a:solidFill>
              </a:rPr>
              <a:t>float</a:t>
            </a:r>
            <a:r>
              <a:rPr lang="ru-RU" dirty="0" smtClean="0">
                <a:solidFill>
                  <a:srgbClr val="FF0000"/>
                </a:solidFill>
              </a:rPr>
              <a:t>:</a:t>
            </a:r>
            <a:r>
              <a:rPr lang="en-US" dirty="0" smtClean="0">
                <a:solidFill>
                  <a:srgbClr val="FF0000"/>
                </a:solidFill>
              </a:rPr>
              <a:t>right</a:t>
            </a:r>
            <a:r>
              <a:rPr lang="ru-RU" dirty="0" smtClean="0">
                <a:solidFill>
                  <a:srgbClr val="FF0000"/>
                </a:solidFill>
              </a:rPr>
              <a:t>;</a:t>
            </a:r>
            <a:endParaRPr lang="ru-RU" dirty="0">
              <a:solidFill>
                <a:srgbClr val="FF0000"/>
              </a:solidFill>
            </a:endParaRPr>
          </a:p>
          <a:p>
            <a:pPr lvl="1"/>
            <a:r>
              <a:rPr lang="ru-RU" dirty="0">
                <a:solidFill>
                  <a:srgbClr val="FF0000"/>
                </a:solidFill>
              </a:rPr>
              <a:t>&lt;/</a:t>
            </a:r>
            <a:r>
              <a:rPr lang="ru-RU" dirty="0" err="1">
                <a:solidFill>
                  <a:srgbClr val="FF0000"/>
                </a:solidFill>
              </a:rPr>
              <a:t>div</a:t>
            </a:r>
            <a:r>
              <a:rPr lang="ru-RU" dirty="0">
                <a:solidFill>
                  <a:srgbClr val="FF0000"/>
                </a:solidFill>
              </a:rPr>
              <a:t>&gt;</a:t>
            </a:r>
          </a:p>
          <a:p>
            <a:pPr lvl="1"/>
            <a:r>
              <a:rPr lang="ru-RU" dirty="0">
                <a:solidFill>
                  <a:srgbClr val="00B050"/>
                </a:solidFill>
              </a:rPr>
              <a:t>&lt;</a:t>
            </a:r>
            <a:r>
              <a:rPr lang="ru-RU" dirty="0" err="1">
                <a:solidFill>
                  <a:srgbClr val="00B050"/>
                </a:solidFill>
              </a:rPr>
              <a:t>div</a:t>
            </a:r>
            <a:r>
              <a:rPr lang="ru-RU" dirty="0">
                <a:solidFill>
                  <a:srgbClr val="00B050"/>
                </a:solidFill>
              </a:rPr>
              <a:t>&gt;</a:t>
            </a:r>
          </a:p>
          <a:p>
            <a:pPr lvl="1"/>
            <a:r>
              <a:rPr lang="ru-RU" dirty="0">
                <a:solidFill>
                  <a:srgbClr val="00B050"/>
                </a:solidFill>
              </a:rPr>
              <a:t>	Второй в коде</a:t>
            </a:r>
          </a:p>
          <a:p>
            <a:pPr lvl="1"/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ru-RU" dirty="0" err="1" smtClean="0">
                <a:solidFill>
                  <a:srgbClr val="00B050"/>
                </a:solidFill>
              </a:rPr>
              <a:t>float</a:t>
            </a:r>
            <a:r>
              <a:rPr lang="ru-RU" dirty="0" smtClean="0">
                <a:solidFill>
                  <a:srgbClr val="00B050"/>
                </a:solidFill>
              </a:rPr>
              <a:t>:</a:t>
            </a:r>
            <a:r>
              <a:rPr lang="en-US" dirty="0" smtClean="0">
                <a:solidFill>
                  <a:srgbClr val="00B050"/>
                </a:solidFill>
              </a:rPr>
              <a:t>right</a:t>
            </a:r>
            <a:r>
              <a:rPr lang="ru-RU" dirty="0" smtClean="0">
                <a:solidFill>
                  <a:srgbClr val="00B050"/>
                </a:solidFill>
              </a:rPr>
              <a:t>;</a:t>
            </a:r>
            <a:endParaRPr lang="ru-RU" dirty="0">
              <a:solidFill>
                <a:srgbClr val="00B050"/>
              </a:solidFill>
            </a:endParaRPr>
          </a:p>
          <a:p>
            <a:pPr lvl="1"/>
            <a:r>
              <a:rPr lang="ru-RU" dirty="0">
                <a:solidFill>
                  <a:srgbClr val="00B050"/>
                </a:solidFill>
              </a:rPr>
              <a:t>&lt;/</a:t>
            </a:r>
            <a:r>
              <a:rPr lang="ru-RU" dirty="0" err="1">
                <a:solidFill>
                  <a:srgbClr val="00B050"/>
                </a:solidFill>
              </a:rPr>
              <a:t>div</a:t>
            </a:r>
            <a:r>
              <a:rPr lang="ru-RU" dirty="0">
                <a:solidFill>
                  <a:srgbClr val="00B050"/>
                </a:solidFill>
              </a:rPr>
              <a:t>&gt;</a:t>
            </a:r>
          </a:p>
          <a:p>
            <a:pPr lvl="1"/>
            <a:r>
              <a:rPr lang="ru-RU" dirty="0">
                <a:solidFill>
                  <a:srgbClr val="0070C0"/>
                </a:solidFill>
              </a:rPr>
              <a:t>&lt;</a:t>
            </a:r>
            <a:r>
              <a:rPr lang="ru-RU" dirty="0" err="1">
                <a:solidFill>
                  <a:srgbClr val="0070C0"/>
                </a:solidFill>
              </a:rPr>
              <a:t>div</a:t>
            </a:r>
            <a:r>
              <a:rPr lang="ru-RU" dirty="0">
                <a:solidFill>
                  <a:srgbClr val="0070C0"/>
                </a:solidFill>
              </a:rPr>
              <a:t>&gt;</a:t>
            </a:r>
          </a:p>
          <a:p>
            <a:pPr lvl="1"/>
            <a:r>
              <a:rPr lang="ru-RU" dirty="0">
                <a:solidFill>
                  <a:srgbClr val="0070C0"/>
                </a:solidFill>
              </a:rPr>
              <a:t>	Третий в коде</a:t>
            </a:r>
          </a:p>
          <a:p>
            <a:pPr lvl="1"/>
            <a:r>
              <a:rPr lang="ru-RU" dirty="0">
                <a:solidFill>
                  <a:srgbClr val="0070C0"/>
                </a:solidFill>
              </a:rPr>
              <a:t>	</a:t>
            </a:r>
            <a:r>
              <a:rPr lang="ru-RU" dirty="0" err="1" smtClean="0">
                <a:solidFill>
                  <a:srgbClr val="0070C0"/>
                </a:solidFill>
              </a:rPr>
              <a:t>float</a:t>
            </a:r>
            <a:r>
              <a:rPr lang="ru-RU" dirty="0" smtClean="0">
                <a:solidFill>
                  <a:srgbClr val="0070C0"/>
                </a:solidFill>
              </a:rPr>
              <a:t>:</a:t>
            </a:r>
            <a:r>
              <a:rPr lang="en-US" dirty="0" smtClean="0">
                <a:solidFill>
                  <a:srgbClr val="0070C0"/>
                </a:solidFill>
              </a:rPr>
              <a:t>right</a:t>
            </a:r>
            <a:r>
              <a:rPr lang="ru-RU" dirty="0" smtClean="0">
                <a:solidFill>
                  <a:srgbClr val="0070C0"/>
                </a:solidFill>
              </a:rPr>
              <a:t>;</a:t>
            </a:r>
            <a:endParaRPr lang="ru-RU" dirty="0">
              <a:solidFill>
                <a:srgbClr val="0070C0"/>
              </a:solidFill>
            </a:endParaRPr>
          </a:p>
          <a:p>
            <a:pPr lvl="1"/>
            <a:r>
              <a:rPr lang="ru-RU" dirty="0">
                <a:solidFill>
                  <a:srgbClr val="0070C0"/>
                </a:solidFill>
              </a:rPr>
              <a:t>&lt;/</a:t>
            </a:r>
            <a:r>
              <a:rPr lang="ru-RU" dirty="0" err="1">
                <a:solidFill>
                  <a:srgbClr val="0070C0"/>
                </a:solidFill>
              </a:rPr>
              <a:t>div</a:t>
            </a:r>
            <a:r>
              <a:rPr lang="ru-RU" dirty="0">
                <a:solidFill>
                  <a:srgbClr val="0070C0"/>
                </a:solidFill>
              </a:rPr>
              <a:t>&gt;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951652" y="2550604"/>
            <a:ext cx="1656184" cy="12961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ru-RU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-ый</a:t>
            </a:r>
            <a:endParaRPr lang="ru-RU" sz="24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292080" y="2550604"/>
            <a:ext cx="1656184" cy="12961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2-ой</a:t>
            </a:r>
            <a:endParaRPr lang="ru-RU" sz="24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610236" y="2550604"/>
            <a:ext cx="1656184" cy="129614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3-ий</a:t>
            </a:r>
            <a:endParaRPr lang="ru-RU" sz="24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3779912" y="4293096"/>
            <a:ext cx="48279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6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Плавающие контейнеры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Порядок</a:t>
            </a:r>
            <a:r>
              <a:rPr lang="en-US" dirty="0" smtClean="0"/>
              <a:t> </a:t>
            </a:r>
            <a:r>
              <a:rPr lang="ru-RU" dirty="0" smtClean="0"/>
              <a:t>укладки контейнеров с </a:t>
            </a:r>
            <a:r>
              <a:rPr lang="en-US" dirty="0" smtClean="0"/>
              <a:t>float</a:t>
            </a:r>
            <a:endParaRPr lang="ru-RU" dirty="0" smtClean="0"/>
          </a:p>
          <a:p>
            <a:pPr lvl="1"/>
            <a:r>
              <a:rPr lang="ru-RU" dirty="0">
                <a:solidFill>
                  <a:srgbClr val="FF0000"/>
                </a:solidFill>
              </a:rPr>
              <a:t>&lt;</a:t>
            </a:r>
            <a:r>
              <a:rPr lang="ru-RU" dirty="0" err="1">
                <a:solidFill>
                  <a:srgbClr val="FF0000"/>
                </a:solidFill>
              </a:rPr>
              <a:t>div</a:t>
            </a:r>
            <a:r>
              <a:rPr lang="ru-RU" dirty="0">
                <a:solidFill>
                  <a:srgbClr val="FF0000"/>
                </a:solidFill>
              </a:rPr>
              <a:t>&gt;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	Первый в коде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	</a:t>
            </a:r>
            <a:r>
              <a:rPr lang="ru-RU" dirty="0" err="1" smtClean="0">
                <a:solidFill>
                  <a:srgbClr val="FF0000"/>
                </a:solidFill>
              </a:rPr>
              <a:t>float</a:t>
            </a:r>
            <a:r>
              <a:rPr lang="ru-RU" dirty="0" smtClean="0">
                <a:solidFill>
                  <a:srgbClr val="FF0000"/>
                </a:solidFill>
              </a:rPr>
              <a:t>:</a:t>
            </a:r>
            <a:r>
              <a:rPr lang="en-US" dirty="0" smtClean="0">
                <a:solidFill>
                  <a:srgbClr val="FF0000"/>
                </a:solidFill>
              </a:rPr>
              <a:t>right</a:t>
            </a:r>
            <a:r>
              <a:rPr lang="ru-RU" dirty="0" smtClean="0">
                <a:solidFill>
                  <a:srgbClr val="FF0000"/>
                </a:solidFill>
              </a:rPr>
              <a:t>;</a:t>
            </a:r>
            <a:endParaRPr lang="ru-RU" dirty="0">
              <a:solidFill>
                <a:srgbClr val="FF0000"/>
              </a:solidFill>
            </a:endParaRPr>
          </a:p>
          <a:p>
            <a:pPr lvl="1"/>
            <a:r>
              <a:rPr lang="ru-RU" dirty="0">
                <a:solidFill>
                  <a:srgbClr val="FF0000"/>
                </a:solidFill>
              </a:rPr>
              <a:t>&lt;/</a:t>
            </a:r>
            <a:r>
              <a:rPr lang="ru-RU" dirty="0" err="1">
                <a:solidFill>
                  <a:srgbClr val="FF0000"/>
                </a:solidFill>
              </a:rPr>
              <a:t>div</a:t>
            </a:r>
            <a:r>
              <a:rPr lang="ru-RU" dirty="0">
                <a:solidFill>
                  <a:srgbClr val="FF0000"/>
                </a:solidFill>
              </a:rPr>
              <a:t>&gt;</a:t>
            </a:r>
          </a:p>
          <a:p>
            <a:pPr lvl="1"/>
            <a:r>
              <a:rPr lang="ru-RU" dirty="0">
                <a:solidFill>
                  <a:srgbClr val="00B050"/>
                </a:solidFill>
              </a:rPr>
              <a:t>&lt;</a:t>
            </a:r>
            <a:r>
              <a:rPr lang="ru-RU" dirty="0" err="1">
                <a:solidFill>
                  <a:srgbClr val="00B050"/>
                </a:solidFill>
              </a:rPr>
              <a:t>div</a:t>
            </a:r>
            <a:r>
              <a:rPr lang="ru-RU" dirty="0">
                <a:solidFill>
                  <a:srgbClr val="00B050"/>
                </a:solidFill>
              </a:rPr>
              <a:t>&gt;</a:t>
            </a:r>
          </a:p>
          <a:p>
            <a:pPr lvl="1"/>
            <a:r>
              <a:rPr lang="ru-RU" dirty="0">
                <a:solidFill>
                  <a:srgbClr val="00B050"/>
                </a:solidFill>
              </a:rPr>
              <a:t>	Второй в коде</a:t>
            </a:r>
          </a:p>
          <a:p>
            <a:pPr lvl="1"/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ru-RU" dirty="0" err="1" smtClean="0">
                <a:solidFill>
                  <a:srgbClr val="00B050"/>
                </a:solidFill>
              </a:rPr>
              <a:t>float</a:t>
            </a:r>
            <a:r>
              <a:rPr lang="ru-RU" dirty="0" smtClean="0">
                <a:solidFill>
                  <a:srgbClr val="00B050"/>
                </a:solidFill>
              </a:rPr>
              <a:t>:</a:t>
            </a:r>
            <a:r>
              <a:rPr lang="en-US" dirty="0" smtClean="0">
                <a:solidFill>
                  <a:srgbClr val="00B050"/>
                </a:solidFill>
              </a:rPr>
              <a:t>left</a:t>
            </a:r>
            <a:r>
              <a:rPr lang="ru-RU" dirty="0" smtClean="0">
                <a:solidFill>
                  <a:srgbClr val="00B050"/>
                </a:solidFill>
              </a:rPr>
              <a:t>;</a:t>
            </a:r>
            <a:endParaRPr lang="ru-RU" dirty="0">
              <a:solidFill>
                <a:srgbClr val="00B050"/>
              </a:solidFill>
            </a:endParaRPr>
          </a:p>
          <a:p>
            <a:pPr lvl="1"/>
            <a:r>
              <a:rPr lang="ru-RU" dirty="0">
                <a:solidFill>
                  <a:srgbClr val="00B050"/>
                </a:solidFill>
              </a:rPr>
              <a:t>&lt;/</a:t>
            </a:r>
            <a:r>
              <a:rPr lang="ru-RU" dirty="0" err="1">
                <a:solidFill>
                  <a:srgbClr val="00B050"/>
                </a:solidFill>
              </a:rPr>
              <a:t>div</a:t>
            </a:r>
            <a:r>
              <a:rPr lang="ru-RU" dirty="0">
                <a:solidFill>
                  <a:srgbClr val="00B050"/>
                </a:solidFill>
              </a:rPr>
              <a:t>&gt;</a:t>
            </a:r>
          </a:p>
          <a:p>
            <a:pPr lvl="1"/>
            <a:r>
              <a:rPr lang="ru-RU" dirty="0">
                <a:solidFill>
                  <a:srgbClr val="0070C0"/>
                </a:solidFill>
              </a:rPr>
              <a:t>&lt;</a:t>
            </a:r>
            <a:r>
              <a:rPr lang="ru-RU" dirty="0" err="1">
                <a:solidFill>
                  <a:srgbClr val="0070C0"/>
                </a:solidFill>
              </a:rPr>
              <a:t>div</a:t>
            </a:r>
            <a:r>
              <a:rPr lang="ru-RU" dirty="0">
                <a:solidFill>
                  <a:srgbClr val="0070C0"/>
                </a:solidFill>
              </a:rPr>
              <a:t>&gt;</a:t>
            </a:r>
          </a:p>
          <a:p>
            <a:pPr lvl="1"/>
            <a:r>
              <a:rPr lang="ru-RU" dirty="0">
                <a:solidFill>
                  <a:srgbClr val="0070C0"/>
                </a:solidFill>
              </a:rPr>
              <a:t>	Третий в коде</a:t>
            </a:r>
          </a:p>
          <a:p>
            <a:pPr lvl="1"/>
            <a:r>
              <a:rPr lang="ru-RU" dirty="0">
                <a:solidFill>
                  <a:srgbClr val="0070C0"/>
                </a:solidFill>
              </a:rPr>
              <a:t>	</a:t>
            </a:r>
            <a:r>
              <a:rPr lang="ru-RU" dirty="0" err="1" smtClean="0">
                <a:solidFill>
                  <a:srgbClr val="0070C0"/>
                </a:solidFill>
              </a:rPr>
              <a:t>float</a:t>
            </a:r>
            <a:r>
              <a:rPr lang="ru-RU" dirty="0" smtClean="0">
                <a:solidFill>
                  <a:srgbClr val="0070C0"/>
                </a:solidFill>
              </a:rPr>
              <a:t>:</a:t>
            </a:r>
            <a:r>
              <a:rPr lang="en-US" dirty="0" smtClean="0">
                <a:solidFill>
                  <a:srgbClr val="0070C0"/>
                </a:solidFill>
              </a:rPr>
              <a:t>right</a:t>
            </a:r>
            <a:r>
              <a:rPr lang="ru-RU" dirty="0" smtClean="0">
                <a:solidFill>
                  <a:srgbClr val="0070C0"/>
                </a:solidFill>
              </a:rPr>
              <a:t>;</a:t>
            </a:r>
            <a:endParaRPr lang="ru-RU" dirty="0">
              <a:solidFill>
                <a:srgbClr val="0070C0"/>
              </a:solidFill>
            </a:endParaRPr>
          </a:p>
          <a:p>
            <a:pPr lvl="1"/>
            <a:r>
              <a:rPr lang="ru-RU" dirty="0">
                <a:solidFill>
                  <a:srgbClr val="0070C0"/>
                </a:solidFill>
              </a:rPr>
              <a:t>&lt;/</a:t>
            </a:r>
            <a:r>
              <a:rPr lang="ru-RU" dirty="0" err="1">
                <a:solidFill>
                  <a:srgbClr val="0070C0"/>
                </a:solidFill>
              </a:rPr>
              <a:t>div</a:t>
            </a:r>
            <a:r>
              <a:rPr lang="ru-RU" dirty="0">
                <a:solidFill>
                  <a:srgbClr val="0070C0"/>
                </a:solidFill>
              </a:rPr>
              <a:t>&gt;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951652" y="2550604"/>
            <a:ext cx="1656184" cy="12961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ru-RU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-ый</a:t>
            </a:r>
            <a:endParaRPr lang="ru-RU" sz="24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86862" y="2550604"/>
            <a:ext cx="1656184" cy="12961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2-ой</a:t>
            </a:r>
            <a:endParaRPr lang="ru-RU" sz="24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269257" y="2550604"/>
            <a:ext cx="1656184" cy="129614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3-ий</a:t>
            </a:r>
            <a:endParaRPr lang="ru-RU" sz="24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44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Clear. </a:t>
            </a:r>
            <a:r>
              <a:rPr lang="ru-RU" dirty="0" smtClean="0"/>
              <a:t>Чистим обтекание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579296" cy="511256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clear: </a:t>
            </a:r>
            <a:r>
              <a:rPr lang="en-US" dirty="0" err="1" smtClean="0"/>
              <a:t>left|right|both|none|inherit</a:t>
            </a:r>
            <a:endParaRPr lang="ru-RU" dirty="0" smtClean="0"/>
          </a:p>
          <a:p>
            <a:pPr lvl="1"/>
            <a:r>
              <a:rPr lang="ru-RU" dirty="0" err="1" smtClean="0"/>
              <a:t>left</a:t>
            </a:r>
            <a:r>
              <a:rPr lang="ru-RU" dirty="0" smtClean="0"/>
              <a:t> </a:t>
            </a:r>
            <a:r>
              <a:rPr lang="ru-RU" dirty="0"/>
              <a:t>— элемент </a:t>
            </a:r>
            <a:r>
              <a:rPr lang="ru-RU" dirty="0" err="1"/>
              <a:t>Web</a:t>
            </a:r>
            <a:r>
              <a:rPr lang="ru-RU" dirty="0"/>
              <a:t>-страницы должен располагаться ниже всех элементов, для которых у атрибута стиля </a:t>
            </a:r>
            <a:r>
              <a:rPr lang="ru-RU" dirty="0" err="1"/>
              <a:t>float</a:t>
            </a:r>
            <a:r>
              <a:rPr lang="ru-RU" dirty="0"/>
              <a:t> задано значение </a:t>
            </a:r>
            <a:r>
              <a:rPr lang="ru-RU" dirty="0" err="1"/>
              <a:t>left</a:t>
            </a:r>
            <a:r>
              <a:rPr lang="ru-RU" dirty="0"/>
              <a:t>; </a:t>
            </a:r>
          </a:p>
          <a:p>
            <a:pPr lvl="1"/>
            <a:r>
              <a:rPr lang="ru-RU" dirty="0" err="1" smtClean="0"/>
              <a:t>right</a:t>
            </a:r>
            <a:r>
              <a:rPr lang="ru-RU" dirty="0" smtClean="0"/>
              <a:t> </a:t>
            </a:r>
            <a:r>
              <a:rPr lang="ru-RU" dirty="0"/>
              <a:t>— элемент </a:t>
            </a:r>
            <a:r>
              <a:rPr lang="ru-RU" dirty="0" err="1"/>
              <a:t>Web</a:t>
            </a:r>
            <a:r>
              <a:rPr lang="ru-RU" dirty="0"/>
              <a:t>-страницы должен располагаться ниже всех элементов, для которых у атрибута стиля </a:t>
            </a:r>
            <a:r>
              <a:rPr lang="ru-RU" dirty="0" err="1"/>
              <a:t>float</a:t>
            </a:r>
            <a:r>
              <a:rPr lang="ru-RU" dirty="0"/>
              <a:t> задано значение </a:t>
            </a:r>
            <a:r>
              <a:rPr lang="ru-RU" dirty="0" err="1"/>
              <a:t>right</a:t>
            </a:r>
            <a:r>
              <a:rPr lang="ru-RU" dirty="0"/>
              <a:t>; </a:t>
            </a:r>
          </a:p>
          <a:p>
            <a:pPr lvl="1"/>
            <a:r>
              <a:rPr lang="ru-RU" dirty="0" err="1" smtClean="0"/>
              <a:t>both</a:t>
            </a:r>
            <a:r>
              <a:rPr lang="ru-RU" dirty="0" smtClean="0"/>
              <a:t> </a:t>
            </a:r>
            <a:r>
              <a:rPr lang="ru-RU" dirty="0"/>
              <a:t>— элемент </a:t>
            </a:r>
            <a:r>
              <a:rPr lang="ru-RU" dirty="0" err="1"/>
              <a:t>Web</a:t>
            </a:r>
            <a:r>
              <a:rPr lang="ru-RU" dirty="0"/>
              <a:t>-страницы должен располагаться ниже всех элементов, для которых у атрибута стиля </a:t>
            </a:r>
            <a:r>
              <a:rPr lang="ru-RU" dirty="0" err="1"/>
              <a:t>float</a:t>
            </a:r>
            <a:r>
              <a:rPr lang="ru-RU" dirty="0"/>
              <a:t> задано значение </a:t>
            </a:r>
            <a:r>
              <a:rPr lang="ru-RU" dirty="0" err="1"/>
              <a:t>left</a:t>
            </a:r>
            <a:r>
              <a:rPr lang="ru-RU" dirty="0"/>
              <a:t> или </a:t>
            </a:r>
            <a:r>
              <a:rPr lang="ru-RU" dirty="0" err="1"/>
              <a:t>right</a:t>
            </a:r>
            <a:r>
              <a:rPr lang="ru-RU" dirty="0"/>
              <a:t>; </a:t>
            </a:r>
          </a:p>
          <a:p>
            <a:pPr lvl="1"/>
            <a:r>
              <a:rPr lang="ru-RU" dirty="0" err="1" smtClean="0"/>
              <a:t>none</a:t>
            </a:r>
            <a:r>
              <a:rPr lang="ru-RU" dirty="0" smtClean="0"/>
              <a:t> </a:t>
            </a:r>
            <a:r>
              <a:rPr lang="ru-RU" dirty="0"/>
              <a:t>— обычное поведение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017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Clear. </a:t>
            </a:r>
            <a:r>
              <a:rPr lang="ru-RU" dirty="0"/>
              <a:t>Чистим </a:t>
            </a:r>
            <a:r>
              <a:rPr lang="ru-RU" dirty="0" smtClean="0"/>
              <a:t>обтекание. Пример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8" t="10524" r="1368" b="59593"/>
          <a:stretch/>
        </p:blipFill>
        <p:spPr>
          <a:xfrm>
            <a:off x="179512" y="1052735"/>
            <a:ext cx="7128792" cy="2388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" t="11151" r="1360" b="46850"/>
          <a:stretch/>
        </p:blipFill>
        <p:spPr>
          <a:xfrm>
            <a:off x="2555776" y="3544548"/>
            <a:ext cx="6408713" cy="2980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7308304" y="1484784"/>
            <a:ext cx="18579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&lt;- </a:t>
            </a:r>
            <a:r>
              <a:rPr lang="ru-RU" sz="2000" dirty="0" smtClean="0">
                <a:solidFill>
                  <a:prstClr val="black"/>
                </a:solidFill>
              </a:rPr>
              <a:t>свойство </a:t>
            </a:r>
            <a:r>
              <a:rPr lang="en-US" sz="2000" dirty="0" smtClean="0">
                <a:solidFill>
                  <a:prstClr val="black"/>
                </a:solidFill>
              </a:rPr>
              <a:t>clear </a:t>
            </a:r>
            <a:r>
              <a:rPr lang="ru-RU" sz="2000" dirty="0" smtClean="0">
                <a:solidFill>
                  <a:prstClr val="black"/>
                </a:solidFill>
              </a:rPr>
              <a:t>не установлено</a:t>
            </a:r>
            <a:endParaRPr lang="ru-RU" sz="2000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5765" y="4941168"/>
            <a:ext cx="18579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</a:rPr>
              <a:t>свойство </a:t>
            </a:r>
            <a:r>
              <a:rPr lang="en-US" sz="2000" dirty="0" smtClean="0">
                <a:solidFill>
                  <a:prstClr val="black"/>
                </a:solidFill>
              </a:rPr>
              <a:t/>
            </a:r>
            <a:br>
              <a:rPr lang="en-US" sz="2000" dirty="0" smtClean="0">
                <a:solidFill>
                  <a:prstClr val="black"/>
                </a:solidFill>
              </a:rPr>
            </a:br>
            <a:r>
              <a:rPr lang="en-US" sz="2000" dirty="0" smtClean="0">
                <a:solidFill>
                  <a:prstClr val="black"/>
                </a:solidFill>
              </a:rPr>
              <a:t>clear: both </a:t>
            </a:r>
            <a:r>
              <a:rPr lang="ru-RU" sz="2000" dirty="0" smtClean="0">
                <a:solidFill>
                  <a:prstClr val="black"/>
                </a:solidFill>
              </a:rPr>
              <a:t>для подвала </a:t>
            </a:r>
            <a:r>
              <a:rPr lang="en-US" sz="2000" dirty="0" smtClean="0">
                <a:solidFill>
                  <a:prstClr val="black"/>
                </a:solidFill>
              </a:rPr>
              <a:t>-&gt;</a:t>
            </a:r>
            <a:endParaRPr lang="ru-RU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Переполнение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overflow: </a:t>
            </a:r>
            <a:r>
              <a:rPr lang="en-US" dirty="0" err="1" smtClean="0"/>
              <a:t>visible|hidden|scroll|auto|inherit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52" y="2276872"/>
            <a:ext cx="6768752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26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Отступы, рамки и выделение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72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Два типа отступов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628800"/>
            <a:ext cx="590073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244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Параметры фона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8760"/>
            <a:ext cx="8352928" cy="5112568"/>
          </a:xfrm>
        </p:spPr>
        <p:txBody>
          <a:bodyPr>
            <a:normAutofit/>
          </a:bodyPr>
          <a:lstStyle/>
          <a:p>
            <a:r>
              <a:rPr lang="en-US" dirty="0" smtClean="0"/>
              <a:t>background</a:t>
            </a:r>
            <a:r>
              <a:rPr lang="en-US" dirty="0"/>
              <a:t>:#FFF </a:t>
            </a:r>
            <a:r>
              <a:rPr lang="en-US" dirty="0" err="1"/>
              <a:t>url</a:t>
            </a:r>
            <a:r>
              <a:rPr lang="en-US" dirty="0"/>
              <a:t>(email.gif) top right no-repeat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/>
              <a:t>text-shadow:#003 0px </a:t>
            </a:r>
            <a:r>
              <a:rPr lang="en-US" dirty="0" err="1"/>
              <a:t>0px</a:t>
            </a:r>
            <a:r>
              <a:rPr lang="en-US" dirty="0"/>
              <a:t> 10px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547664" y="3068960"/>
            <a:ext cx="6107000" cy="313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810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Внутренний отступ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padding-left|padding-top|padding-right|padding-bottom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i="1" dirty="0" smtClean="0"/>
              <a:t>&lt;</a:t>
            </a:r>
            <a:r>
              <a:rPr lang="ru-RU" i="1" dirty="0"/>
              <a:t>отступ&gt;</a:t>
            </a:r>
            <a:r>
              <a:rPr lang="ru-RU" dirty="0"/>
              <a:t>|</a:t>
            </a:r>
            <a:r>
              <a:rPr lang="en-US" dirty="0" smtClean="0"/>
              <a:t>auto</a:t>
            </a:r>
            <a:endParaRPr lang="ru-RU" dirty="0" smtClean="0"/>
          </a:p>
          <a:p>
            <a:endParaRPr lang="ru-RU" dirty="0"/>
          </a:p>
          <a:p>
            <a:r>
              <a:rPr lang="en-US" dirty="0"/>
              <a:t>TD, TH { </a:t>
            </a:r>
            <a:endParaRPr lang="ru-RU" dirty="0" smtClean="0"/>
          </a:p>
          <a:p>
            <a:pPr lvl="1"/>
            <a:r>
              <a:rPr lang="en-US" dirty="0" smtClean="0"/>
              <a:t>padding-left</a:t>
            </a:r>
            <a:r>
              <a:rPr lang="en-US" dirty="0"/>
              <a:t>: 2px; </a:t>
            </a:r>
          </a:p>
          <a:p>
            <a:pPr lvl="1"/>
            <a:r>
              <a:rPr lang="en-US" dirty="0"/>
              <a:t>padding-top: 2px; </a:t>
            </a:r>
          </a:p>
          <a:p>
            <a:pPr lvl="1"/>
            <a:r>
              <a:rPr lang="en-US" dirty="0"/>
              <a:t>padding-right: 2px; </a:t>
            </a:r>
          </a:p>
          <a:p>
            <a:pPr lvl="1"/>
            <a:r>
              <a:rPr lang="en-US" dirty="0"/>
              <a:t>padding-bottom: 2px } 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242" y="2780928"/>
            <a:ext cx="3747886" cy="1080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119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Внутренний отступ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Если </a:t>
            </a:r>
            <a:r>
              <a:rPr lang="ru-RU" dirty="0"/>
              <a:t>указано одно значение, оно задаст величину отступа со всех </a:t>
            </a:r>
            <a:r>
              <a:rPr lang="ru-RU"/>
              <a:t>сторон </a:t>
            </a:r>
            <a:r>
              <a:rPr lang="ru-RU" smtClean="0"/>
              <a:t>элемента </a:t>
            </a:r>
            <a:r>
              <a:rPr lang="ru-RU" dirty="0" err="1"/>
              <a:t>Web</a:t>
            </a:r>
            <a:r>
              <a:rPr lang="ru-RU" dirty="0"/>
              <a:t>-страницы. </a:t>
            </a:r>
            <a:endParaRPr lang="ru-RU" dirty="0" smtClean="0"/>
          </a:p>
          <a:p>
            <a:pPr lvl="1"/>
            <a:r>
              <a:rPr lang="en-US" dirty="0"/>
              <a:t>TD, TH { padding: 2px } </a:t>
            </a:r>
            <a:endParaRPr lang="ru-RU" dirty="0"/>
          </a:p>
          <a:p>
            <a:r>
              <a:rPr lang="ru-RU" dirty="0" smtClean="0"/>
              <a:t>Если </a:t>
            </a:r>
            <a:r>
              <a:rPr lang="ru-RU" dirty="0"/>
              <a:t>указаны два значения, первое установит величину отступа сверху и снизу, а второе — слева и справа. </a:t>
            </a:r>
            <a:endParaRPr lang="ru-RU" dirty="0" smtClean="0"/>
          </a:p>
          <a:p>
            <a:pPr lvl="1"/>
            <a:r>
              <a:rPr lang="en-US" dirty="0" smtClean="0"/>
              <a:t>#menu { padding: 2px 4px }</a:t>
            </a:r>
            <a:endParaRPr lang="ru-RU" dirty="0"/>
          </a:p>
          <a:p>
            <a:r>
              <a:rPr lang="ru-RU" dirty="0" smtClean="0"/>
              <a:t>Если </a:t>
            </a:r>
            <a:r>
              <a:rPr lang="ru-RU" dirty="0"/>
              <a:t>указаны три значения, первое определит величину отступа сверху, </a:t>
            </a:r>
            <a:r>
              <a:rPr lang="ru-RU" dirty="0" smtClean="0"/>
              <a:t>второе </a:t>
            </a:r>
            <a:r>
              <a:rPr lang="ru-RU" dirty="0"/>
              <a:t>— слева и справа, а третье — снизу. </a:t>
            </a:r>
            <a:endParaRPr lang="en-US" dirty="0" smtClean="0"/>
          </a:p>
          <a:p>
            <a:pPr lvl="1"/>
            <a:r>
              <a:rPr lang="en-US" dirty="0" smtClean="0"/>
              <a:t>IMG { padding: 2px 4px 1px }</a:t>
            </a:r>
            <a:endParaRPr lang="ru-RU" dirty="0"/>
          </a:p>
          <a:p>
            <a:r>
              <a:rPr lang="ru-RU" dirty="0" smtClean="0"/>
              <a:t>Если </a:t>
            </a:r>
            <a:r>
              <a:rPr lang="ru-RU" dirty="0"/>
              <a:t>указаны четыре значения, первое задаст величину отступа сверху, </a:t>
            </a:r>
            <a:r>
              <a:rPr lang="ru-RU" dirty="0" smtClean="0"/>
              <a:t>второе </a:t>
            </a:r>
            <a:r>
              <a:rPr lang="ru-RU" dirty="0"/>
              <a:t>— справа, третье — снизу, а четвертое — слева. </a:t>
            </a:r>
            <a:endParaRPr lang="ru-RU" dirty="0" smtClean="0"/>
          </a:p>
          <a:p>
            <a:pPr lvl="1"/>
            <a:r>
              <a:rPr lang="en-US" dirty="0"/>
              <a:t>.indented { padding: 0cm 2cm 0cm 2cm }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908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Внешний отступ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margin-left|margin-top|margin-right|margin-bottom</a:t>
            </a:r>
            <a:r>
              <a:rPr lang="en-US" dirty="0"/>
              <a:t>: </a:t>
            </a:r>
            <a:r>
              <a:rPr lang="en-US" i="1" dirty="0"/>
              <a:t>&lt;</a:t>
            </a:r>
            <a:r>
              <a:rPr lang="ru-RU" i="1" dirty="0"/>
              <a:t>отступ&gt;</a:t>
            </a:r>
            <a:r>
              <a:rPr lang="ru-RU" dirty="0"/>
              <a:t>|</a:t>
            </a:r>
            <a:r>
              <a:rPr lang="en-US" dirty="0" smtClean="0"/>
              <a:t>auto</a:t>
            </a:r>
            <a:endParaRPr lang="ru-RU" dirty="0" smtClean="0"/>
          </a:p>
          <a:p>
            <a:r>
              <a:rPr lang="en-US" dirty="0" smtClean="0"/>
              <a:t>H1 </a:t>
            </a:r>
            <a:r>
              <a:rPr lang="en-US" dirty="0"/>
              <a:t>{ margin-top: 5mm } </a:t>
            </a:r>
            <a:endParaRPr lang="ru-RU" dirty="0" smtClean="0"/>
          </a:p>
          <a:p>
            <a:r>
              <a:rPr lang="en-US" dirty="0"/>
              <a:t>UL { margin-left: -20px } </a:t>
            </a:r>
            <a:endParaRPr lang="ru-RU" dirty="0" smtClean="0"/>
          </a:p>
          <a:p>
            <a:r>
              <a:rPr lang="en-US" dirty="0"/>
              <a:t>H1 { margin: 5mm 0mm }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47" r="-147" b="31975"/>
          <a:stretch/>
        </p:blipFill>
        <p:spPr>
          <a:xfrm>
            <a:off x="4621868" y="4492201"/>
            <a:ext cx="4414628" cy="163396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b="22270"/>
          <a:stretch/>
        </p:blipFill>
        <p:spPr>
          <a:xfrm>
            <a:off x="223437" y="4437112"/>
            <a:ext cx="4304727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Внешний отступ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Если у двух соседних элементов имеется встречный отступ, то:</a:t>
            </a:r>
          </a:p>
          <a:p>
            <a:pPr lvl="1"/>
            <a:r>
              <a:rPr lang="ru-RU" dirty="0" smtClean="0"/>
              <a:t>Если оба имеют одинаковый знак, отступ берётся только больший по модулю, меньший отбрасывается</a:t>
            </a:r>
          </a:p>
          <a:p>
            <a:pPr lvl="1"/>
            <a:r>
              <a:rPr lang="ru-RU" dirty="0" smtClean="0"/>
              <a:t>Если оба имеют разные по знаку отступы – они складываются</a:t>
            </a:r>
          </a:p>
        </p:txBody>
      </p:sp>
    </p:spTree>
    <p:extLst>
      <p:ext uri="{BB962C8B-B14F-4D97-AF65-F5344CB8AC3E}">
        <p14:creationId xmlns:p14="http://schemas.microsoft.com/office/powerpoint/2010/main" val="99998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Внешний отступ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#</a:t>
            </a:r>
            <a:r>
              <a:rPr lang="en-US" dirty="0" err="1"/>
              <a:t>neighborTop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smtClean="0"/>
              <a:t>background-color</a:t>
            </a:r>
            <a:r>
              <a:rPr lang="en-US" dirty="0"/>
              <a:t>: #E00;</a:t>
            </a:r>
          </a:p>
          <a:p>
            <a:r>
              <a:rPr lang="en-US" dirty="0"/>
              <a:t>	</a:t>
            </a:r>
            <a:r>
              <a:rPr lang="en-US" dirty="0" smtClean="0"/>
              <a:t>margin-bottom</a:t>
            </a:r>
            <a:r>
              <a:rPr lang="en-US" dirty="0"/>
              <a:t>: 1em;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#</a:t>
            </a:r>
            <a:r>
              <a:rPr lang="en-US" dirty="0" err="1"/>
              <a:t>neighborBottom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smtClean="0"/>
              <a:t>background-color</a:t>
            </a:r>
            <a:r>
              <a:rPr lang="en-US" dirty="0"/>
              <a:t>: </a:t>
            </a:r>
            <a:r>
              <a:rPr lang="en-US" dirty="0" err="1"/>
              <a:t>lightblue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margin-top</a:t>
            </a:r>
            <a:r>
              <a:rPr lang="en-US" dirty="0"/>
              <a:t>: 2em;</a:t>
            </a:r>
          </a:p>
          <a:p>
            <a:r>
              <a:rPr lang="en-US" dirty="0" smtClean="0"/>
              <a:t>}</a:t>
            </a:r>
            <a:endParaRPr lang="ru-RU" dirty="0" smtClean="0"/>
          </a:p>
          <a:p>
            <a:r>
              <a:rPr lang="en-US" dirty="0"/>
              <a:t>&lt;div id="</a:t>
            </a:r>
            <a:r>
              <a:rPr lang="en-US" dirty="0" err="1"/>
              <a:t>neighborTop</a:t>
            </a:r>
            <a:r>
              <a:rPr lang="en-US" dirty="0"/>
              <a:t>"&gt;</a:t>
            </a:r>
            <a:r>
              <a:rPr lang="en-US" dirty="0" err="1"/>
              <a:t>Верхний</a:t>
            </a:r>
            <a:r>
              <a:rPr lang="en-US" dirty="0"/>
              <a:t> </a:t>
            </a:r>
            <a:r>
              <a:rPr lang="en-US" dirty="0" err="1"/>
              <a:t>сосед</a:t>
            </a:r>
            <a:r>
              <a:rPr lang="en-US" dirty="0"/>
              <a:t>&lt;/div&gt;</a:t>
            </a:r>
          </a:p>
          <a:p>
            <a:r>
              <a:rPr lang="en-US" dirty="0"/>
              <a:t>&lt;div id="</a:t>
            </a:r>
            <a:r>
              <a:rPr lang="en-US" dirty="0" err="1"/>
              <a:t>neighborBottom</a:t>
            </a:r>
            <a:r>
              <a:rPr lang="en-US" dirty="0"/>
              <a:t>"&gt;</a:t>
            </a:r>
            <a:r>
              <a:rPr lang="en-US" dirty="0" err="1"/>
              <a:t>Нижний</a:t>
            </a:r>
            <a:r>
              <a:rPr lang="en-US" dirty="0"/>
              <a:t> </a:t>
            </a:r>
            <a:r>
              <a:rPr lang="en-US" dirty="0" err="1"/>
              <a:t>сосед</a:t>
            </a:r>
            <a:r>
              <a:rPr lang="en-US" dirty="0"/>
              <a:t>&lt;/div&gt;</a:t>
            </a:r>
          </a:p>
          <a:p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675" y="2924944"/>
            <a:ext cx="4669739" cy="96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Внешний отступ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#</a:t>
            </a:r>
            <a:r>
              <a:rPr lang="en-US" dirty="0" err="1"/>
              <a:t>neighborTop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smtClean="0"/>
              <a:t>background-color</a:t>
            </a:r>
            <a:r>
              <a:rPr lang="en-US" dirty="0"/>
              <a:t>: #E00;</a:t>
            </a:r>
          </a:p>
          <a:p>
            <a:r>
              <a:rPr lang="en-US" dirty="0"/>
              <a:t>	</a:t>
            </a:r>
            <a:r>
              <a:rPr lang="en-US" dirty="0" smtClean="0"/>
              <a:t>margin-bottom</a:t>
            </a:r>
            <a:r>
              <a:rPr lang="en-US"/>
              <a:t>: </a:t>
            </a:r>
            <a:r>
              <a:rPr lang="en-US" smtClean="0"/>
              <a:t>-1em</a:t>
            </a:r>
            <a:r>
              <a:rPr lang="en-US" dirty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#</a:t>
            </a:r>
            <a:r>
              <a:rPr lang="en-US" dirty="0" err="1"/>
              <a:t>neighborBottom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smtClean="0"/>
              <a:t>background-color</a:t>
            </a:r>
            <a:r>
              <a:rPr lang="en-US" dirty="0"/>
              <a:t>: </a:t>
            </a:r>
            <a:r>
              <a:rPr lang="en-US" dirty="0" err="1"/>
              <a:t>lightblue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margin-top</a:t>
            </a:r>
            <a:r>
              <a:rPr lang="en-US" dirty="0"/>
              <a:t>: 2em;</a:t>
            </a:r>
          </a:p>
          <a:p>
            <a:r>
              <a:rPr lang="en-US" dirty="0" smtClean="0"/>
              <a:t>}</a:t>
            </a:r>
            <a:endParaRPr lang="ru-RU" dirty="0" smtClean="0"/>
          </a:p>
          <a:p>
            <a:r>
              <a:rPr lang="en-US" dirty="0"/>
              <a:t>&lt;div id="</a:t>
            </a:r>
            <a:r>
              <a:rPr lang="en-US" dirty="0" err="1"/>
              <a:t>neighborTop</a:t>
            </a:r>
            <a:r>
              <a:rPr lang="en-US" dirty="0" smtClean="0"/>
              <a:t>"&gt;</a:t>
            </a:r>
            <a:r>
              <a:rPr lang="en-US" dirty="0" err="1" smtClean="0"/>
              <a:t>Верхний</a:t>
            </a:r>
            <a:r>
              <a:rPr lang="en-US" dirty="0" smtClean="0"/>
              <a:t> </a:t>
            </a:r>
            <a:r>
              <a:rPr lang="en-US" dirty="0" err="1" smtClean="0"/>
              <a:t>сосед</a:t>
            </a:r>
            <a:r>
              <a:rPr lang="en-US" dirty="0" smtClean="0"/>
              <a:t>&lt;/</a:t>
            </a:r>
            <a:r>
              <a:rPr lang="en-US" dirty="0"/>
              <a:t>div&gt;</a:t>
            </a:r>
          </a:p>
          <a:p>
            <a:r>
              <a:rPr lang="en-US" dirty="0"/>
              <a:t>&lt;div id="</a:t>
            </a:r>
            <a:r>
              <a:rPr lang="en-US" dirty="0" err="1"/>
              <a:t>neighborBottom</a:t>
            </a:r>
            <a:r>
              <a:rPr lang="en-US" dirty="0"/>
              <a:t>"&gt;</a:t>
            </a:r>
            <a:r>
              <a:rPr lang="en-US" dirty="0" err="1"/>
              <a:t>Нижний</a:t>
            </a:r>
            <a:r>
              <a:rPr lang="en-US" dirty="0"/>
              <a:t> </a:t>
            </a:r>
            <a:r>
              <a:rPr lang="en-US" dirty="0" err="1"/>
              <a:t>сосед</a:t>
            </a:r>
            <a:r>
              <a:rPr lang="en-US" dirty="0"/>
              <a:t>&lt;/div&gt;</a:t>
            </a:r>
          </a:p>
          <a:p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996952"/>
            <a:ext cx="5160947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7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4281" y="2924014"/>
            <a:ext cx="4102519" cy="11530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Внешний отступ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Если сторона (граница или внутренний отступ) родительского элемента не указан, то внешний отступ дочернего элемента переходит на родителя</a:t>
            </a:r>
          </a:p>
          <a:p>
            <a:pPr lvl="1"/>
            <a:r>
              <a:rPr lang="en-US" dirty="0"/>
              <a:t>#</a:t>
            </a:r>
            <a:r>
              <a:rPr lang="en-US" dirty="0" smtClean="0"/>
              <a:t>parent </a:t>
            </a:r>
            <a:r>
              <a:rPr lang="en-US" dirty="0"/>
              <a:t>{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width</a:t>
            </a:r>
            <a:r>
              <a:rPr lang="en-US" dirty="0"/>
              <a:t>: 80%;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height</a:t>
            </a:r>
            <a:r>
              <a:rPr lang="en-US" dirty="0"/>
              <a:t>: 6em;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background-color</a:t>
            </a:r>
            <a:r>
              <a:rPr lang="en-US" dirty="0"/>
              <a:t>: #E00;</a:t>
            </a:r>
          </a:p>
          <a:p>
            <a:pPr lvl="1"/>
            <a:r>
              <a:rPr lang="en-US" dirty="0"/>
              <a:t>	}</a:t>
            </a:r>
          </a:p>
          <a:p>
            <a:pPr lvl="1"/>
            <a:r>
              <a:rPr lang="en-US" dirty="0" smtClean="0"/>
              <a:t>#</a:t>
            </a:r>
            <a:r>
              <a:rPr lang="en-US" dirty="0"/>
              <a:t>child </a:t>
            </a:r>
            <a:r>
              <a:rPr lang="en-US" dirty="0" smtClean="0"/>
              <a:t>{background-color:</a:t>
            </a:r>
            <a:r>
              <a:rPr lang="ru-RU" dirty="0" smtClean="0"/>
              <a:t> </a:t>
            </a:r>
            <a:r>
              <a:rPr lang="en-US" dirty="0" err="1" smtClean="0"/>
              <a:t>lightblue</a:t>
            </a:r>
            <a:r>
              <a:rPr lang="en-US" dirty="0" smtClean="0"/>
              <a:t>;}</a:t>
            </a:r>
            <a:endParaRPr lang="ru-RU" dirty="0" smtClean="0"/>
          </a:p>
          <a:p>
            <a:pPr lvl="1"/>
            <a:r>
              <a:rPr lang="en-US" dirty="0"/>
              <a:t>&lt;div id="</a:t>
            </a:r>
            <a:r>
              <a:rPr lang="en-US" dirty="0" smtClean="0"/>
              <a:t>parent"&gt;</a:t>
            </a:r>
            <a:endParaRPr lang="en-US" dirty="0"/>
          </a:p>
          <a:p>
            <a:pPr lvl="1"/>
            <a:r>
              <a:rPr lang="en-US" dirty="0"/>
              <a:t>	&lt;p id="child</a:t>
            </a:r>
            <a:r>
              <a:rPr lang="en-US" dirty="0" smtClean="0"/>
              <a:t>"&gt;</a:t>
            </a:r>
            <a:r>
              <a:rPr lang="ru-RU" dirty="0" smtClean="0"/>
              <a:t>Дочерний элемент&lt;/</a:t>
            </a:r>
            <a:r>
              <a:rPr lang="en-US" dirty="0"/>
              <a:t>p&gt;</a:t>
            </a:r>
          </a:p>
          <a:p>
            <a:pPr lvl="1"/>
            <a:r>
              <a:rPr lang="en-US" dirty="0"/>
              <a:t>	</a:t>
            </a:r>
            <a:r>
              <a:rPr lang="ru-RU" dirty="0"/>
              <a:t>Родительский</a:t>
            </a:r>
          </a:p>
          <a:p>
            <a:pPr lvl="1"/>
            <a:r>
              <a:rPr lang="ru-RU" dirty="0"/>
              <a:t>&lt;/</a:t>
            </a:r>
            <a:r>
              <a:rPr lang="en-US" dirty="0"/>
              <a:t>div&gt;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4281" y="3068959"/>
            <a:ext cx="4176464" cy="100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55576" y="1556792"/>
            <a:ext cx="7772400" cy="1500187"/>
          </a:xfrm>
        </p:spPr>
        <p:txBody>
          <a:bodyPr>
            <a:normAutofit/>
          </a:bodyPr>
          <a:lstStyle/>
          <a:p>
            <a:r>
              <a:rPr lang="ru-RU" sz="5400" dirty="0" smtClean="0">
                <a:solidFill>
                  <a:srgbClr val="FF0000"/>
                </a:solidFill>
              </a:rPr>
              <a:t>Успехов в вёрстке сайта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43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Параметры фона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8760"/>
            <a:ext cx="9036496" cy="51125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div {</a:t>
            </a:r>
          </a:p>
          <a:p>
            <a:pPr lvl="1"/>
            <a:r>
              <a:rPr lang="en-US" sz="1500" dirty="0" smtClean="0"/>
              <a:t>width</a:t>
            </a:r>
            <a:r>
              <a:rPr lang="en-US" sz="1500" dirty="0"/>
              <a:t>: 80%;</a:t>
            </a:r>
          </a:p>
          <a:p>
            <a:pPr lvl="1"/>
            <a:r>
              <a:rPr lang="en-US" sz="1500" dirty="0" smtClean="0"/>
              <a:t>padding</a:t>
            </a:r>
            <a:r>
              <a:rPr lang="en-US" sz="1500" dirty="0"/>
              <a:t>: 2em;</a:t>
            </a:r>
          </a:p>
          <a:p>
            <a:pPr lvl="1"/>
            <a:r>
              <a:rPr lang="en-US" sz="1500" dirty="0" smtClean="0"/>
              <a:t>background-color</a:t>
            </a:r>
            <a:r>
              <a:rPr lang="en-US" sz="1500" dirty="0"/>
              <a:t>: #ccc;</a:t>
            </a:r>
          </a:p>
          <a:p>
            <a:pPr lvl="1"/>
            <a:r>
              <a:rPr lang="en-US" sz="1500" dirty="0" smtClean="0"/>
              <a:t>background-image: </a:t>
            </a:r>
            <a:r>
              <a:rPr lang="en-US" sz="1500" dirty="0" err="1">
                <a:solidFill>
                  <a:srgbClr val="00B0F0"/>
                </a:solidFill>
              </a:rPr>
              <a:t>url</a:t>
            </a:r>
            <a:r>
              <a:rPr lang="en-US" sz="1500" dirty="0">
                <a:solidFill>
                  <a:srgbClr val="00B0F0"/>
                </a:solidFill>
              </a:rPr>
              <a:t>(b-r.gif), </a:t>
            </a:r>
            <a:r>
              <a:rPr lang="en-US" sz="1500" dirty="0" err="1">
                <a:solidFill>
                  <a:srgbClr val="00B0F0"/>
                </a:solidFill>
              </a:rPr>
              <a:t>url</a:t>
            </a:r>
            <a:r>
              <a:rPr lang="en-US" sz="1500" dirty="0">
                <a:solidFill>
                  <a:srgbClr val="00B0F0"/>
                </a:solidFill>
              </a:rPr>
              <a:t>(b-l.gif), </a:t>
            </a:r>
            <a:r>
              <a:rPr lang="en-US" sz="1500" dirty="0" err="1">
                <a:solidFill>
                  <a:srgbClr val="00B0F0"/>
                </a:solidFill>
              </a:rPr>
              <a:t>url</a:t>
            </a:r>
            <a:r>
              <a:rPr lang="en-US" sz="1500" dirty="0">
                <a:solidFill>
                  <a:srgbClr val="00B0F0"/>
                </a:solidFill>
              </a:rPr>
              <a:t>(t-l.gif), </a:t>
            </a:r>
            <a:r>
              <a:rPr lang="en-US" sz="1500" dirty="0" err="1">
                <a:solidFill>
                  <a:srgbClr val="00B0F0"/>
                </a:solidFill>
              </a:rPr>
              <a:t>url</a:t>
            </a:r>
            <a:r>
              <a:rPr lang="en-US" sz="1500" dirty="0">
                <a:solidFill>
                  <a:srgbClr val="00B0F0"/>
                </a:solidFill>
              </a:rPr>
              <a:t>(t-r.gif),</a:t>
            </a:r>
            <a:r>
              <a:rPr lang="en-US" sz="1500" dirty="0"/>
              <a:t> </a:t>
            </a:r>
            <a:r>
              <a:rPr lang="en-US" sz="1500" dirty="0" err="1">
                <a:solidFill>
                  <a:srgbClr val="00B050"/>
                </a:solidFill>
              </a:rPr>
              <a:t>url</a:t>
            </a:r>
            <a:r>
              <a:rPr lang="en-US" sz="1500" dirty="0">
                <a:solidFill>
                  <a:srgbClr val="00B050"/>
                </a:solidFill>
              </a:rPr>
              <a:t>(l.gif), </a:t>
            </a:r>
            <a:r>
              <a:rPr lang="en-US" sz="1500" dirty="0" err="1">
                <a:solidFill>
                  <a:srgbClr val="00B050"/>
                </a:solidFill>
              </a:rPr>
              <a:t>url</a:t>
            </a:r>
            <a:r>
              <a:rPr lang="en-US" sz="1500" dirty="0">
                <a:solidFill>
                  <a:srgbClr val="00B050"/>
                </a:solidFill>
              </a:rPr>
              <a:t>(r.gif), </a:t>
            </a:r>
            <a:r>
              <a:rPr lang="en-US" sz="1500" dirty="0" err="1">
                <a:solidFill>
                  <a:srgbClr val="00B050"/>
                </a:solidFill>
              </a:rPr>
              <a:t>url</a:t>
            </a:r>
            <a:r>
              <a:rPr lang="en-US" sz="1500" dirty="0">
                <a:solidFill>
                  <a:srgbClr val="00B050"/>
                </a:solidFill>
              </a:rPr>
              <a:t>(t.gif), </a:t>
            </a:r>
            <a:r>
              <a:rPr lang="en-US" sz="1500" dirty="0" err="1">
                <a:solidFill>
                  <a:srgbClr val="00B050"/>
                </a:solidFill>
              </a:rPr>
              <a:t>url</a:t>
            </a:r>
            <a:r>
              <a:rPr lang="en-US" sz="1500" dirty="0">
                <a:solidFill>
                  <a:srgbClr val="00B050"/>
                </a:solidFill>
              </a:rPr>
              <a:t>(b.gif)</a:t>
            </a:r>
            <a:r>
              <a:rPr lang="en-US" sz="1500" dirty="0"/>
              <a:t>;</a:t>
            </a:r>
          </a:p>
          <a:p>
            <a:pPr lvl="1"/>
            <a:r>
              <a:rPr lang="en-US" sz="1500" dirty="0" smtClean="0"/>
              <a:t>background-repeat</a:t>
            </a:r>
            <a:r>
              <a:rPr lang="en-US" sz="1500" dirty="0"/>
              <a:t>: </a:t>
            </a:r>
            <a:r>
              <a:rPr lang="en-US" sz="1500" dirty="0">
                <a:solidFill>
                  <a:srgbClr val="00B0F0"/>
                </a:solidFill>
              </a:rPr>
              <a:t>no-repeat, no-repeat, no-repeat, no-repeat,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00B050"/>
                </a:solidFill>
              </a:rPr>
              <a:t>repeat-y, repeat-y, repeat-x, repeat-x</a:t>
            </a:r>
            <a:r>
              <a:rPr lang="en-US" sz="1500" dirty="0"/>
              <a:t>;</a:t>
            </a:r>
          </a:p>
          <a:p>
            <a:pPr lvl="1"/>
            <a:r>
              <a:rPr lang="en-US" sz="1500" dirty="0" smtClean="0"/>
              <a:t>background-position</a:t>
            </a:r>
            <a:r>
              <a:rPr lang="en-US" sz="1500" dirty="0"/>
              <a:t>: </a:t>
            </a:r>
            <a:r>
              <a:rPr lang="en-US" sz="1500" dirty="0">
                <a:solidFill>
                  <a:srgbClr val="00B0F0"/>
                </a:solidFill>
              </a:rPr>
              <a:t>bottom right, bottom left, top left, top right,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00B050"/>
                </a:solidFill>
              </a:rPr>
              <a:t>left, right, top, bottom</a:t>
            </a:r>
            <a:r>
              <a:rPr lang="en-US" sz="1500" dirty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…</a:t>
            </a:r>
          </a:p>
          <a:p>
            <a:r>
              <a:rPr lang="en-US" sz="2600" dirty="0" smtClean="0"/>
              <a:t>&lt;</a:t>
            </a:r>
            <a:r>
              <a:rPr lang="en-US" sz="2600" dirty="0"/>
              <a:t>div&gt;</a:t>
            </a:r>
          </a:p>
          <a:p>
            <a:pPr lvl="1"/>
            <a:r>
              <a:rPr lang="en-US" sz="2200" dirty="0"/>
              <a:t>&lt;p&gt;Cookbooks </a:t>
            </a:r>
            <a:r>
              <a:rPr lang="en-US" sz="2200" dirty="0" smtClean="0"/>
              <a:t>… </a:t>
            </a:r>
          </a:p>
          <a:p>
            <a:pPr lvl="1"/>
            <a:r>
              <a:rPr lang="en-US" sz="2200" dirty="0" smtClean="0"/>
              <a:t>infrastructure </a:t>
            </a:r>
            <a:r>
              <a:rPr lang="en-US" sz="2200" dirty="0"/>
              <a:t>choices.&lt;/p&gt;</a:t>
            </a:r>
          </a:p>
          <a:p>
            <a:r>
              <a:rPr lang="en-US" sz="2600" dirty="0"/>
              <a:t>&lt;/div&gt;</a:t>
            </a:r>
            <a:endParaRPr lang="ru-RU" sz="2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3968" y="3825044"/>
            <a:ext cx="4406890" cy="244827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5448780"/>
            <a:ext cx="45719" cy="109725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1766" y="5997408"/>
            <a:ext cx="493128" cy="43833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8110" y="6029944"/>
            <a:ext cx="490394" cy="47077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7847" y="5013176"/>
            <a:ext cx="1512168" cy="5600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3152" y="5069182"/>
            <a:ext cx="1631231" cy="4571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0232" y="3474189"/>
            <a:ext cx="57688" cy="132682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6266" y="3616924"/>
            <a:ext cx="488628" cy="41623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9401" y="3645024"/>
            <a:ext cx="479103" cy="44077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239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Спрайты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4048" y="1196752"/>
            <a:ext cx="3809524" cy="1511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476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Спрайты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525963"/>
          </a:xfrm>
        </p:spPr>
        <p:txBody>
          <a:bodyPr>
            <a:normAutofit/>
          </a:bodyPr>
          <a:lstStyle/>
          <a:p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132856"/>
            <a:ext cx="57912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8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Спрайты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997152"/>
          </a:xfrm>
        </p:spPr>
        <p:txBody>
          <a:bodyPr>
            <a:normAutofit/>
          </a:bodyPr>
          <a:lstStyle/>
          <a:p>
            <a:r>
              <a:rPr lang="en-US" sz="1600" dirty="0"/>
              <a:t>&lt;</a:t>
            </a:r>
            <a:r>
              <a:rPr lang="en-US" sz="1600" dirty="0" err="1"/>
              <a:t>img</a:t>
            </a:r>
            <a:r>
              <a:rPr lang="en-US" sz="1600" dirty="0"/>
              <a:t> </a:t>
            </a:r>
            <a:r>
              <a:rPr lang="en-US" sz="1600" dirty="0" err="1"/>
              <a:t>src</a:t>
            </a:r>
            <a:r>
              <a:rPr lang="en-US" sz="1600" dirty="0"/>
              <a:t>="</a:t>
            </a:r>
            <a:r>
              <a:rPr lang="en-US" sz="1600" dirty="0" err="1"/>
              <a:t>img</a:t>
            </a:r>
            <a:r>
              <a:rPr lang="en-US" sz="1600" dirty="0"/>
              <a:t>/smileys.png</a:t>
            </a:r>
            <a:r>
              <a:rPr lang="en-US" sz="1600" dirty="0" smtClean="0"/>
              <a:t>"&gt;</a:t>
            </a:r>
            <a:endParaRPr lang="ru-RU" sz="1600" dirty="0" smtClean="0"/>
          </a:p>
          <a:p>
            <a:endParaRPr lang="ru-RU" sz="1600" dirty="0" smtClean="0"/>
          </a:p>
          <a:p>
            <a:r>
              <a:rPr lang="en-US" sz="1600" dirty="0" smtClean="0"/>
              <a:t>&lt;</a:t>
            </a:r>
            <a:r>
              <a:rPr lang="en-US" sz="1600" dirty="0"/>
              <a:t>div style="background-image: </a:t>
            </a:r>
            <a:r>
              <a:rPr lang="en-US" sz="1600" dirty="0" err="1"/>
              <a:t>url</a:t>
            </a:r>
            <a:r>
              <a:rPr lang="en-US" sz="1600" dirty="0"/>
              <a:t>('</a:t>
            </a:r>
            <a:r>
              <a:rPr lang="en-US" sz="1600" dirty="0" err="1"/>
              <a:t>img</a:t>
            </a:r>
            <a:r>
              <a:rPr lang="en-US" sz="1600" dirty="0"/>
              <a:t>/smileys.png</a:t>
            </a:r>
            <a:r>
              <a:rPr lang="en-US" sz="1600" dirty="0" smtClean="0"/>
              <a:t>');</a:t>
            </a:r>
            <a:r>
              <a:rPr lang="ru-RU" sz="1600" dirty="0" smtClean="0"/>
              <a:t> </a:t>
            </a:r>
          </a:p>
          <a:p>
            <a:r>
              <a:rPr lang="en-US" sz="1600" dirty="0" smtClean="0"/>
              <a:t>background-repeat</a:t>
            </a:r>
            <a:r>
              <a:rPr lang="en-US" sz="1600" dirty="0"/>
              <a:t>: no-repeat;</a:t>
            </a:r>
          </a:p>
          <a:p>
            <a:r>
              <a:rPr lang="en-US" sz="1600" dirty="0"/>
              <a:t>width: 100px; height: </a:t>
            </a:r>
            <a:r>
              <a:rPr lang="en-US" sz="1600" dirty="0" smtClean="0"/>
              <a:t>100px;</a:t>
            </a:r>
            <a:r>
              <a:rPr lang="ru-RU" sz="1600" dirty="0" smtClean="0"/>
              <a:t> </a:t>
            </a:r>
            <a:r>
              <a:rPr lang="en-US" sz="1600" dirty="0" smtClean="0"/>
              <a:t>border</a:t>
            </a:r>
            <a:r>
              <a:rPr lang="en-US" sz="1600" dirty="0"/>
              <a:t>: solid red 1px"&gt;&lt;/div</a:t>
            </a:r>
            <a:r>
              <a:rPr lang="en-US" sz="1600" dirty="0" smtClean="0"/>
              <a:t>&gt;</a:t>
            </a:r>
            <a:endParaRPr lang="ru-RU" sz="1600" dirty="0" smtClean="0"/>
          </a:p>
          <a:p>
            <a:endParaRPr lang="ru-RU" sz="1600" dirty="0" smtClean="0"/>
          </a:p>
          <a:p>
            <a:r>
              <a:rPr lang="en-US" sz="1600" dirty="0" smtClean="0"/>
              <a:t>&lt;</a:t>
            </a:r>
            <a:r>
              <a:rPr lang="en-US" sz="1600" dirty="0"/>
              <a:t>div style="background-image: </a:t>
            </a:r>
            <a:r>
              <a:rPr lang="en-US" sz="1600" dirty="0" err="1"/>
              <a:t>url</a:t>
            </a:r>
            <a:r>
              <a:rPr lang="en-US" sz="1600" dirty="0"/>
              <a:t>('</a:t>
            </a:r>
            <a:r>
              <a:rPr lang="en-US" sz="1600" dirty="0" err="1"/>
              <a:t>img</a:t>
            </a:r>
            <a:r>
              <a:rPr lang="en-US" sz="1600" dirty="0"/>
              <a:t>/smileys.png</a:t>
            </a:r>
            <a:r>
              <a:rPr lang="en-US" sz="1600" dirty="0" smtClean="0"/>
              <a:t>');</a:t>
            </a:r>
            <a:r>
              <a:rPr lang="ru-RU" sz="1600" dirty="0" smtClean="0"/>
              <a:t> </a:t>
            </a:r>
          </a:p>
          <a:p>
            <a:r>
              <a:rPr lang="en-US" sz="1600" dirty="0" smtClean="0"/>
              <a:t>background-repeat</a:t>
            </a:r>
            <a:r>
              <a:rPr lang="en-US" sz="1600" dirty="0"/>
              <a:t>: no-repeat;</a:t>
            </a:r>
          </a:p>
          <a:p>
            <a:r>
              <a:rPr lang="en-US" sz="1600" dirty="0">
                <a:solidFill>
                  <a:srgbClr val="00B050"/>
                </a:solidFill>
              </a:rPr>
              <a:t>background-position: -25px -25px;</a:t>
            </a:r>
          </a:p>
          <a:p>
            <a:r>
              <a:rPr lang="en-US" sz="1600" dirty="0"/>
              <a:t>width: 100px; height: </a:t>
            </a:r>
            <a:r>
              <a:rPr lang="en-US" sz="1600" dirty="0" smtClean="0"/>
              <a:t>100px;</a:t>
            </a:r>
            <a:r>
              <a:rPr lang="ru-RU" sz="1600" dirty="0" smtClean="0"/>
              <a:t> </a:t>
            </a:r>
            <a:r>
              <a:rPr lang="en-US" sz="1600" dirty="0" smtClean="0"/>
              <a:t>border</a:t>
            </a:r>
            <a:r>
              <a:rPr lang="en-US" sz="1600" dirty="0"/>
              <a:t>: solid red 1px"&gt;</a:t>
            </a:r>
          </a:p>
          <a:p>
            <a:r>
              <a:rPr lang="en-US" sz="1600" dirty="0"/>
              <a:t>&lt;/div</a:t>
            </a:r>
            <a:r>
              <a:rPr lang="en-US" sz="1600" dirty="0" smtClean="0"/>
              <a:t>&gt;</a:t>
            </a:r>
            <a:endParaRPr lang="ru-RU" sz="1600" dirty="0" smtClean="0"/>
          </a:p>
          <a:p>
            <a:endParaRPr lang="ru-RU" sz="1600" dirty="0" smtClean="0"/>
          </a:p>
          <a:p>
            <a:r>
              <a:rPr lang="en-US" sz="1600" dirty="0"/>
              <a:t>&lt;div style="background-image: </a:t>
            </a:r>
            <a:r>
              <a:rPr lang="en-US" sz="1600" dirty="0" err="1"/>
              <a:t>url</a:t>
            </a:r>
            <a:r>
              <a:rPr lang="en-US" sz="1600" dirty="0"/>
              <a:t>('</a:t>
            </a:r>
            <a:r>
              <a:rPr lang="en-US" sz="1600" dirty="0" err="1"/>
              <a:t>img</a:t>
            </a:r>
            <a:r>
              <a:rPr lang="en-US" sz="1600" dirty="0"/>
              <a:t>/smileys.png</a:t>
            </a:r>
            <a:r>
              <a:rPr lang="en-US" sz="1600" dirty="0" smtClean="0"/>
              <a:t>');</a:t>
            </a:r>
            <a:r>
              <a:rPr lang="ru-RU" sz="1600" dirty="0" smtClean="0"/>
              <a:t> </a:t>
            </a:r>
          </a:p>
          <a:p>
            <a:r>
              <a:rPr lang="en-US" sz="1600" dirty="0" smtClean="0"/>
              <a:t>background-repeat</a:t>
            </a:r>
            <a:r>
              <a:rPr lang="en-US" sz="1600" dirty="0"/>
              <a:t>: no-repeat;</a:t>
            </a:r>
          </a:p>
          <a:p>
            <a:r>
              <a:rPr lang="en-US" sz="1600" dirty="0">
                <a:solidFill>
                  <a:srgbClr val="00B050"/>
                </a:solidFill>
              </a:rPr>
              <a:t>background-position: -25px -25px;</a:t>
            </a:r>
          </a:p>
          <a:p>
            <a:r>
              <a:rPr lang="en-US" sz="1600" dirty="0"/>
              <a:t>width: </a:t>
            </a:r>
            <a:r>
              <a:rPr lang="en-US" sz="1600" dirty="0">
                <a:solidFill>
                  <a:srgbClr val="FF0000"/>
                </a:solidFill>
              </a:rPr>
              <a:t>25px</a:t>
            </a:r>
            <a:r>
              <a:rPr lang="en-US" sz="1600" dirty="0"/>
              <a:t>; height: </a:t>
            </a:r>
            <a:r>
              <a:rPr lang="en-US" sz="1600" dirty="0" smtClean="0">
                <a:solidFill>
                  <a:srgbClr val="FF0000"/>
                </a:solidFill>
              </a:rPr>
              <a:t>25px</a:t>
            </a:r>
            <a:r>
              <a:rPr lang="en-US" sz="1600" dirty="0" smtClean="0"/>
              <a:t>;</a:t>
            </a:r>
            <a:r>
              <a:rPr lang="ru-RU" sz="1600" dirty="0" smtClean="0"/>
              <a:t> </a:t>
            </a:r>
            <a:r>
              <a:rPr lang="en-US" sz="1600" dirty="0" smtClean="0"/>
              <a:t>border</a:t>
            </a:r>
            <a:r>
              <a:rPr lang="en-US" sz="1600" dirty="0"/>
              <a:t>: solid red 1px"&gt;&lt;/div&gt;</a:t>
            </a:r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82544" y="1168152"/>
            <a:ext cx="792088" cy="86409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4532" y="2100017"/>
            <a:ext cx="1008112" cy="100811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00192" y="3429000"/>
            <a:ext cx="1008112" cy="100811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4532" y="5350077"/>
            <a:ext cx="432048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1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8048" y="1844824"/>
            <a:ext cx="5902424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CSS </a:t>
            </a:r>
            <a:r>
              <a:rPr lang="ru-RU" dirty="0" smtClean="0"/>
              <a:t>Списки и отображение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886200"/>
            <a:ext cx="5680720" cy="1054968"/>
          </a:xfrm>
        </p:spPr>
        <p:txBody>
          <a:bodyPr>
            <a:normAutofit/>
          </a:bodyPr>
          <a:lstStyle/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Параметры списков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  <a:ln>
            <a:solidFill>
              <a:schemeClr val="accent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list-style-type</a:t>
            </a:r>
            <a:r>
              <a:rPr lang="en-US" dirty="0"/>
              <a:t>: </a:t>
            </a:r>
            <a:r>
              <a:rPr lang="ru-RU" i="1" dirty="0" smtClean="0"/>
              <a:t>значение</a:t>
            </a:r>
          </a:p>
          <a:p>
            <a:pPr lvl="1"/>
            <a:r>
              <a:rPr lang="en-US" dirty="0" smtClean="0"/>
              <a:t>disc</a:t>
            </a:r>
            <a:endParaRPr lang="ru-RU" dirty="0" smtClean="0"/>
          </a:p>
          <a:p>
            <a:pPr lvl="1"/>
            <a:r>
              <a:rPr lang="en-US" dirty="0" smtClean="0"/>
              <a:t>circle</a:t>
            </a:r>
            <a:endParaRPr lang="ru-RU" dirty="0" smtClean="0"/>
          </a:p>
          <a:p>
            <a:pPr lvl="1"/>
            <a:r>
              <a:rPr lang="en-US" dirty="0" smtClean="0"/>
              <a:t>square</a:t>
            </a:r>
            <a:endParaRPr lang="ru-RU" dirty="0" smtClean="0"/>
          </a:p>
          <a:p>
            <a:pPr lvl="1"/>
            <a:r>
              <a:rPr lang="en-US" dirty="0" smtClean="0"/>
              <a:t>decimal</a:t>
            </a:r>
            <a:endParaRPr lang="ru-RU" dirty="0" smtClean="0"/>
          </a:p>
          <a:p>
            <a:pPr lvl="1"/>
            <a:r>
              <a:rPr lang="en-US" dirty="0" smtClean="0"/>
              <a:t>decimal-leading-zero</a:t>
            </a:r>
            <a:endParaRPr lang="ru-RU" dirty="0"/>
          </a:p>
          <a:p>
            <a:pPr lvl="1"/>
            <a:r>
              <a:rPr lang="en-US" dirty="0" smtClean="0"/>
              <a:t>lower-roman</a:t>
            </a:r>
            <a:endParaRPr lang="ru-RU" dirty="0" smtClean="0"/>
          </a:p>
          <a:p>
            <a:pPr lvl="1"/>
            <a:r>
              <a:rPr lang="en-US" dirty="0" smtClean="0"/>
              <a:t>upper-roman</a:t>
            </a:r>
            <a:endParaRPr lang="ru-RU" dirty="0" smtClean="0"/>
          </a:p>
          <a:p>
            <a:pPr lvl="1"/>
            <a:r>
              <a:rPr lang="en-US" dirty="0" smtClean="0"/>
              <a:t>lower-</a:t>
            </a:r>
            <a:r>
              <a:rPr lang="en-US" dirty="0" err="1" smtClean="0"/>
              <a:t>greek</a:t>
            </a:r>
            <a:endParaRPr lang="ru-RU" dirty="0" smtClean="0"/>
          </a:p>
          <a:p>
            <a:pPr lvl="1"/>
            <a:r>
              <a:rPr lang="en-US" dirty="0" smtClean="0"/>
              <a:t>lower-alpha</a:t>
            </a:r>
            <a:endParaRPr lang="ru-RU" dirty="0" smtClean="0"/>
          </a:p>
          <a:p>
            <a:pPr lvl="1"/>
            <a:r>
              <a:rPr lang="en-US" dirty="0" smtClean="0"/>
              <a:t>lower-</a:t>
            </a:r>
            <a:r>
              <a:rPr lang="en-US" dirty="0" err="1" smtClean="0"/>
              <a:t>latin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upper-alpha</a:t>
            </a:r>
            <a:endParaRPr lang="ru-RU" dirty="0" smtClean="0"/>
          </a:p>
          <a:p>
            <a:pPr lvl="1"/>
            <a:r>
              <a:rPr lang="en-US" dirty="0" smtClean="0"/>
              <a:t>upper-</a:t>
            </a:r>
            <a:r>
              <a:rPr lang="en-US" dirty="0" err="1" smtClean="0"/>
              <a:t>latin</a:t>
            </a:r>
            <a:endParaRPr lang="ru-RU" dirty="0" smtClean="0"/>
          </a:p>
          <a:p>
            <a:pPr lvl="1"/>
            <a:r>
              <a:rPr lang="en-US" dirty="0" smtClean="0"/>
              <a:t>Armenian</a:t>
            </a:r>
            <a:endParaRPr lang="ru-RU" dirty="0" smtClean="0"/>
          </a:p>
          <a:p>
            <a:pPr lvl="1"/>
            <a:r>
              <a:rPr lang="en-US" dirty="0" smtClean="0"/>
              <a:t>Georgian</a:t>
            </a:r>
            <a:endParaRPr lang="ru-RU" dirty="0" smtClean="0"/>
          </a:p>
          <a:p>
            <a:pPr lvl="1"/>
            <a:r>
              <a:rPr lang="en-US" dirty="0" smtClean="0"/>
              <a:t>none</a:t>
            </a:r>
            <a:endParaRPr lang="ru-RU" i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9" t="47316" r="41114" b="34199"/>
          <a:stretch/>
        </p:blipFill>
        <p:spPr bwMode="auto">
          <a:xfrm>
            <a:off x="4644008" y="2142491"/>
            <a:ext cx="4322805" cy="18612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197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d749b4515b75daab8cddf4c6aa62231c448949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20741</TotalTime>
  <Words>1660</Words>
  <Application>Microsoft Office PowerPoint</Application>
  <PresentationFormat>Экран (4:3)</PresentationFormat>
  <Paragraphs>326</Paragraphs>
  <Slides>37</Slides>
  <Notes>20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38" baseType="lpstr">
      <vt:lpstr>Тема Office</vt:lpstr>
      <vt:lpstr>CSS Фон</vt:lpstr>
      <vt:lpstr>Параметры фона</vt:lpstr>
      <vt:lpstr>Параметры фона</vt:lpstr>
      <vt:lpstr>Параметры фона</vt:lpstr>
      <vt:lpstr>Спрайты</vt:lpstr>
      <vt:lpstr>Спрайты </vt:lpstr>
      <vt:lpstr>Спрайты </vt:lpstr>
      <vt:lpstr>CSS Списки и отображение</vt:lpstr>
      <vt:lpstr>Параметры списков</vt:lpstr>
      <vt:lpstr>Параметры списков</vt:lpstr>
      <vt:lpstr>Картинки в качестве маркеров </vt:lpstr>
      <vt:lpstr>Отображение </vt:lpstr>
      <vt:lpstr>display </vt:lpstr>
      <vt:lpstr>display </vt:lpstr>
      <vt:lpstr>display </vt:lpstr>
      <vt:lpstr>display </vt:lpstr>
      <vt:lpstr>Блочная верстка</vt:lpstr>
      <vt:lpstr>Параметры размеров </vt:lpstr>
      <vt:lpstr>Плавающие контейнеры </vt:lpstr>
      <vt:lpstr>Примеры обтекания </vt:lpstr>
      <vt:lpstr>Примеры обтекания </vt:lpstr>
      <vt:lpstr>Плавающие контейнеры </vt:lpstr>
      <vt:lpstr>Плавающие контейнеры </vt:lpstr>
      <vt:lpstr>Плавающие контейнеры </vt:lpstr>
      <vt:lpstr>Clear. Чистим обтекание </vt:lpstr>
      <vt:lpstr>Clear. Чистим обтекание. Пример</vt:lpstr>
      <vt:lpstr>Переполнение</vt:lpstr>
      <vt:lpstr>Отступы, рамки и выделение </vt:lpstr>
      <vt:lpstr>Два типа отступов </vt:lpstr>
      <vt:lpstr>Внутренний отступ</vt:lpstr>
      <vt:lpstr>Внутренний отступ</vt:lpstr>
      <vt:lpstr>Внешний отступ</vt:lpstr>
      <vt:lpstr>Внешний отступ</vt:lpstr>
      <vt:lpstr>Внешний отступ</vt:lpstr>
      <vt:lpstr>Внешний отступ</vt:lpstr>
      <vt:lpstr>Внешний отступ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weare</dc:creator>
  <cp:lastModifiedBy>Student</cp:lastModifiedBy>
  <cp:revision>438</cp:revision>
  <dcterms:created xsi:type="dcterms:W3CDTF">2011-03-03T20:51:22Z</dcterms:created>
  <dcterms:modified xsi:type="dcterms:W3CDTF">2023-12-05T06:57:37Z</dcterms:modified>
</cp:coreProperties>
</file>