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6" r:id="rId1"/>
  </p:sldMasterIdLst>
  <p:notesMasterIdLst>
    <p:notesMasterId r:id="rId43"/>
  </p:notesMasterIdLst>
  <p:sldIdLst>
    <p:sldId id="256" r:id="rId2"/>
    <p:sldId id="264" r:id="rId3"/>
    <p:sldId id="265" r:id="rId4"/>
    <p:sldId id="267" r:id="rId5"/>
    <p:sldId id="268" r:id="rId6"/>
    <p:sldId id="269" r:id="rId7"/>
    <p:sldId id="271" r:id="rId8"/>
    <p:sldId id="273" r:id="rId9"/>
    <p:sldId id="315" r:id="rId10"/>
    <p:sldId id="316" r:id="rId11"/>
    <p:sldId id="274" r:id="rId12"/>
    <p:sldId id="275" r:id="rId13"/>
    <p:sldId id="277" r:id="rId14"/>
    <p:sldId id="310" r:id="rId15"/>
    <p:sldId id="278" r:id="rId16"/>
    <p:sldId id="280" r:id="rId17"/>
    <p:sldId id="282" r:id="rId18"/>
    <p:sldId id="307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292" r:id="rId27"/>
    <p:sldId id="291" r:id="rId28"/>
    <p:sldId id="311" r:id="rId29"/>
    <p:sldId id="312" r:id="rId30"/>
    <p:sldId id="313" r:id="rId31"/>
    <p:sldId id="293" r:id="rId32"/>
    <p:sldId id="294" r:id="rId33"/>
    <p:sldId id="295" r:id="rId34"/>
    <p:sldId id="296" r:id="rId35"/>
    <p:sldId id="297" r:id="rId36"/>
    <p:sldId id="304" r:id="rId37"/>
    <p:sldId id="298" r:id="rId38"/>
    <p:sldId id="317" r:id="rId39"/>
    <p:sldId id="299" r:id="rId40"/>
    <p:sldId id="300" r:id="rId41"/>
    <p:sldId id="263" r:id="rId42"/>
  </p:sldIdLst>
  <p:sldSz cx="9144000" cy="6858000" type="screen4x3"/>
  <p:notesSz cx="6858000" cy="9144000"/>
  <p:custDataLst>
    <p:tags r:id="rId4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3" autoAdjust="0"/>
    <p:restoredTop sz="78815" autoAdjust="0"/>
  </p:normalViewPr>
  <p:slideViewPr>
    <p:cSldViewPr>
      <p:cViewPr varScale="1">
        <p:scale>
          <a:sx n="69" d="100"/>
          <a:sy n="69" d="100"/>
        </p:scale>
        <p:origin x="-21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5D966-381D-4BAA-AFC4-E6D5B1AC37A6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170FCFDC-C907-4649-A7D8-267761394B51}">
      <dgm:prSet phldrT="[Текст]"/>
      <dgm:spPr/>
      <dgm:t>
        <a:bodyPr/>
        <a:lstStyle/>
        <a:p>
          <a:r>
            <a:rPr lang="en-US" dirty="0" smtClean="0"/>
            <a:t>body</a:t>
          </a:r>
          <a:endParaRPr lang="ru-RU" dirty="0"/>
        </a:p>
      </dgm:t>
    </dgm:pt>
    <dgm:pt modelId="{7191B791-6BB0-40F2-882C-2E36ADEE2A9A}" type="parTrans" cxnId="{D57BFDD8-16D9-42E3-812E-EA12B0041A32}">
      <dgm:prSet/>
      <dgm:spPr/>
      <dgm:t>
        <a:bodyPr/>
        <a:lstStyle/>
        <a:p>
          <a:endParaRPr lang="ru-RU"/>
        </a:p>
      </dgm:t>
    </dgm:pt>
    <dgm:pt modelId="{B0D58634-6346-4A3A-B05D-863DF7DC1F43}" type="sibTrans" cxnId="{D57BFDD8-16D9-42E3-812E-EA12B0041A32}">
      <dgm:prSet/>
      <dgm:spPr/>
      <dgm:t>
        <a:bodyPr/>
        <a:lstStyle/>
        <a:p>
          <a:endParaRPr lang="ru-RU"/>
        </a:p>
      </dgm:t>
    </dgm:pt>
    <dgm:pt modelId="{944A800F-6A5F-49E2-8D0F-02FD97E5ED5F}">
      <dgm:prSet phldrT="[Текст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</a:t>
          </a:r>
          <a:endParaRPr lang="ru-RU" dirty="0">
            <a:solidFill>
              <a:schemeClr val="tx1"/>
            </a:solidFill>
          </a:endParaRPr>
        </a:p>
      </dgm:t>
    </dgm:pt>
    <dgm:pt modelId="{3361B9C0-C38B-43C2-BEF8-188E291D4493}" type="parTrans" cxnId="{614BE65E-B4BE-4968-8E2E-DB2531346E93}">
      <dgm:prSet/>
      <dgm:spPr/>
      <dgm:t>
        <a:bodyPr/>
        <a:lstStyle/>
        <a:p>
          <a:endParaRPr lang="ru-RU"/>
        </a:p>
      </dgm:t>
    </dgm:pt>
    <dgm:pt modelId="{9A23F6A9-98E1-4DB4-BFE5-19313675FA25}" type="sibTrans" cxnId="{614BE65E-B4BE-4968-8E2E-DB2531346E93}">
      <dgm:prSet/>
      <dgm:spPr/>
      <dgm:t>
        <a:bodyPr/>
        <a:lstStyle/>
        <a:p>
          <a:endParaRPr lang="ru-RU"/>
        </a:p>
      </dgm:t>
    </dgm:pt>
    <dgm:pt modelId="{2274C4DD-C2EC-4E41-9EFB-C529E05368FF}">
      <dgm:prSet phldrT="[Текст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em</a:t>
          </a:r>
          <a:endParaRPr lang="ru-RU" dirty="0"/>
        </a:p>
      </dgm:t>
    </dgm:pt>
    <dgm:pt modelId="{1CCF3CEC-0A3F-4C78-9258-47D41B0BA081}" type="parTrans" cxnId="{3B37C88E-8D55-46A4-B890-9D18CCF771D4}">
      <dgm:prSet/>
      <dgm:spPr/>
      <dgm:t>
        <a:bodyPr/>
        <a:lstStyle/>
        <a:p>
          <a:endParaRPr lang="ru-RU"/>
        </a:p>
      </dgm:t>
    </dgm:pt>
    <dgm:pt modelId="{19E52E0F-EF65-4068-94AB-15EAA5EBBB09}" type="sibTrans" cxnId="{3B37C88E-8D55-46A4-B890-9D18CCF771D4}">
      <dgm:prSet/>
      <dgm:spPr/>
      <dgm:t>
        <a:bodyPr/>
        <a:lstStyle/>
        <a:p>
          <a:endParaRPr lang="ru-RU"/>
        </a:p>
      </dgm:t>
    </dgm:pt>
    <dgm:pt modelId="{E2EA8611-5E7B-4607-AA4E-F28F60DC42A6}">
      <dgm:prSet phldrT="[Текст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em</a:t>
          </a:r>
          <a:endParaRPr lang="ru-RU" dirty="0"/>
        </a:p>
      </dgm:t>
    </dgm:pt>
    <dgm:pt modelId="{DD191061-ACFB-4B2E-A47D-B3A8F65685C2}" type="parTrans" cxnId="{FDA17945-B6AB-4757-8E6E-84E7EA6EC27A}">
      <dgm:prSet/>
      <dgm:spPr/>
      <dgm:t>
        <a:bodyPr/>
        <a:lstStyle/>
        <a:p>
          <a:endParaRPr lang="ru-RU"/>
        </a:p>
      </dgm:t>
    </dgm:pt>
    <dgm:pt modelId="{FCA48C9C-160C-4DB0-9F71-75F77E9762BD}" type="sibTrans" cxnId="{FDA17945-B6AB-4757-8E6E-84E7EA6EC27A}">
      <dgm:prSet/>
      <dgm:spPr/>
      <dgm:t>
        <a:bodyPr/>
        <a:lstStyle/>
        <a:p>
          <a:endParaRPr lang="ru-RU"/>
        </a:p>
      </dgm:t>
    </dgm:pt>
    <dgm:pt modelId="{B93DC180-F0D0-4685-B0E9-EF116B5BCC8D}">
      <dgm:prSet phldrT="[Текст]"/>
      <dgm:spPr/>
      <dgm:t>
        <a:bodyPr/>
        <a:lstStyle/>
        <a:p>
          <a:r>
            <a:rPr lang="en-US" dirty="0" smtClean="0"/>
            <a:t>h1</a:t>
          </a:r>
          <a:endParaRPr lang="ru-RU" dirty="0"/>
        </a:p>
      </dgm:t>
    </dgm:pt>
    <dgm:pt modelId="{63D801E0-5461-4837-8180-9490C50747EC}" type="parTrans" cxnId="{B55B5972-F9CC-4AB8-BAD1-F65866D9FB00}">
      <dgm:prSet/>
      <dgm:spPr/>
      <dgm:t>
        <a:bodyPr/>
        <a:lstStyle/>
        <a:p>
          <a:endParaRPr lang="ru-RU"/>
        </a:p>
      </dgm:t>
    </dgm:pt>
    <dgm:pt modelId="{9C68F959-390C-43D8-AB35-6848D10B5098}" type="sibTrans" cxnId="{B55B5972-F9CC-4AB8-BAD1-F65866D9FB00}">
      <dgm:prSet/>
      <dgm:spPr/>
      <dgm:t>
        <a:bodyPr/>
        <a:lstStyle/>
        <a:p>
          <a:endParaRPr lang="ru-RU"/>
        </a:p>
      </dgm:t>
    </dgm:pt>
    <dgm:pt modelId="{DC0D988A-AD9A-40E1-AAA7-1066158F4881}">
      <dgm:prSet phldrT="[Текст]"/>
      <dgm:spPr/>
      <dgm:t>
        <a:bodyPr/>
        <a:lstStyle/>
        <a:p>
          <a:r>
            <a:rPr lang="en-US" dirty="0" err="1" smtClean="0"/>
            <a:t>em</a:t>
          </a:r>
          <a:endParaRPr lang="ru-RU" dirty="0"/>
        </a:p>
      </dgm:t>
    </dgm:pt>
    <dgm:pt modelId="{CDE6E347-5E68-43FC-8D83-9CBE6004B867}" type="parTrans" cxnId="{B14780A0-6071-4BCE-8246-944CCE410866}">
      <dgm:prSet/>
      <dgm:spPr/>
      <dgm:t>
        <a:bodyPr/>
        <a:lstStyle/>
        <a:p>
          <a:endParaRPr lang="ru-RU"/>
        </a:p>
      </dgm:t>
    </dgm:pt>
    <dgm:pt modelId="{8B26DC79-0D67-47B9-9600-6FAA99B0A316}" type="sibTrans" cxnId="{B14780A0-6071-4BCE-8246-944CCE410866}">
      <dgm:prSet/>
      <dgm:spPr/>
      <dgm:t>
        <a:bodyPr/>
        <a:lstStyle/>
        <a:p>
          <a:endParaRPr lang="ru-RU"/>
        </a:p>
      </dgm:t>
    </dgm:pt>
    <dgm:pt modelId="{9B0D39B6-13D5-4CDA-95AC-A7E1275EA9B2}" type="pres">
      <dgm:prSet presAssocID="{BED5D966-381D-4BAA-AFC4-E6D5B1AC37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DE544DB-7383-4554-A992-2F9CE208DF48}" type="pres">
      <dgm:prSet presAssocID="{170FCFDC-C907-4649-A7D8-267761394B51}" presName="hierRoot1" presStyleCnt="0">
        <dgm:presLayoutVars>
          <dgm:hierBranch val="init"/>
        </dgm:presLayoutVars>
      </dgm:prSet>
      <dgm:spPr/>
    </dgm:pt>
    <dgm:pt modelId="{9233D838-F791-4525-BEB6-01F0F5654595}" type="pres">
      <dgm:prSet presAssocID="{170FCFDC-C907-4649-A7D8-267761394B51}" presName="rootComposite1" presStyleCnt="0"/>
      <dgm:spPr/>
    </dgm:pt>
    <dgm:pt modelId="{81921E6C-3A03-47E6-977F-FA24FF18A1F6}" type="pres">
      <dgm:prSet presAssocID="{170FCFDC-C907-4649-A7D8-267761394B51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66C88563-6CD7-44EF-AB80-FA31D1FF4EF1}" type="pres">
      <dgm:prSet presAssocID="{170FCFDC-C907-4649-A7D8-267761394B51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AC9867CF-2539-4A67-9CDA-9FEEDC7F1FC1}" type="pres">
      <dgm:prSet presAssocID="{170FCFDC-C907-4649-A7D8-267761394B51}" presName="rootConnector1" presStyleLbl="node1" presStyleIdx="0" presStyleCnt="5"/>
      <dgm:spPr/>
      <dgm:t>
        <a:bodyPr/>
        <a:lstStyle/>
        <a:p>
          <a:endParaRPr lang="ru-RU"/>
        </a:p>
      </dgm:t>
    </dgm:pt>
    <dgm:pt modelId="{10BE17B3-FBEE-4BD1-AB51-0CB7B31782BE}" type="pres">
      <dgm:prSet presAssocID="{170FCFDC-C907-4649-A7D8-267761394B51}" presName="hierChild2" presStyleCnt="0"/>
      <dgm:spPr/>
    </dgm:pt>
    <dgm:pt modelId="{00C0A782-DDCA-4FF6-8574-A8747DDB4145}" type="pres">
      <dgm:prSet presAssocID="{3361B9C0-C38B-43C2-BEF8-188E291D4493}" presName="Name37" presStyleLbl="parChTrans1D2" presStyleIdx="0" presStyleCnt="2"/>
      <dgm:spPr/>
      <dgm:t>
        <a:bodyPr/>
        <a:lstStyle/>
        <a:p>
          <a:endParaRPr lang="ru-RU"/>
        </a:p>
      </dgm:t>
    </dgm:pt>
    <dgm:pt modelId="{A3FFE28B-A7BE-435C-A3A7-DC68E2F90C74}" type="pres">
      <dgm:prSet presAssocID="{944A800F-6A5F-49E2-8D0F-02FD97E5ED5F}" presName="hierRoot2" presStyleCnt="0">
        <dgm:presLayoutVars>
          <dgm:hierBranch val="init"/>
        </dgm:presLayoutVars>
      </dgm:prSet>
      <dgm:spPr/>
    </dgm:pt>
    <dgm:pt modelId="{582A83CC-032E-44D5-8F13-6A875099B5D1}" type="pres">
      <dgm:prSet presAssocID="{944A800F-6A5F-49E2-8D0F-02FD97E5ED5F}" presName="rootComposite" presStyleCnt="0"/>
      <dgm:spPr/>
    </dgm:pt>
    <dgm:pt modelId="{23CCE7C3-BDD0-4CBC-96F8-787816484AD6}" type="pres">
      <dgm:prSet presAssocID="{944A800F-6A5F-49E2-8D0F-02FD97E5ED5F}" presName="rootText" presStyleLbl="node1" presStyleIdx="0" presStyleCnt="5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12ACC915-D129-46AC-845C-9868AFD2D810}" type="pres">
      <dgm:prSet presAssocID="{944A800F-6A5F-49E2-8D0F-02FD97E5ED5F}" presName="titleText2" presStyleLbl="fgAcc1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994936EF-956A-4F7B-AD4C-7C421A4C4820}" type="pres">
      <dgm:prSet presAssocID="{944A800F-6A5F-49E2-8D0F-02FD97E5ED5F}" presName="rootConnector" presStyleLbl="node2" presStyleIdx="0" presStyleCnt="0"/>
      <dgm:spPr/>
      <dgm:t>
        <a:bodyPr/>
        <a:lstStyle/>
        <a:p>
          <a:endParaRPr lang="ru-RU"/>
        </a:p>
      </dgm:t>
    </dgm:pt>
    <dgm:pt modelId="{26FBF78F-E3F3-41C7-8393-A82F01A65CB9}" type="pres">
      <dgm:prSet presAssocID="{944A800F-6A5F-49E2-8D0F-02FD97E5ED5F}" presName="hierChild4" presStyleCnt="0"/>
      <dgm:spPr/>
    </dgm:pt>
    <dgm:pt modelId="{0E5DC3BC-E121-4EAD-AD2F-898CBE1BA530}" type="pres">
      <dgm:prSet presAssocID="{1CCF3CEC-0A3F-4C78-9258-47D41B0BA081}" presName="Name37" presStyleLbl="parChTrans1D3" presStyleIdx="0" presStyleCnt="3"/>
      <dgm:spPr/>
      <dgm:t>
        <a:bodyPr/>
        <a:lstStyle/>
        <a:p>
          <a:endParaRPr lang="ru-RU"/>
        </a:p>
      </dgm:t>
    </dgm:pt>
    <dgm:pt modelId="{A90F106A-217B-43F5-92A6-51AA9B27F4F4}" type="pres">
      <dgm:prSet presAssocID="{2274C4DD-C2EC-4E41-9EFB-C529E05368FF}" presName="hierRoot2" presStyleCnt="0">
        <dgm:presLayoutVars>
          <dgm:hierBranch val="init"/>
        </dgm:presLayoutVars>
      </dgm:prSet>
      <dgm:spPr/>
    </dgm:pt>
    <dgm:pt modelId="{E6C69A06-437C-474A-AB24-B8D054B111EE}" type="pres">
      <dgm:prSet presAssocID="{2274C4DD-C2EC-4E41-9EFB-C529E05368FF}" presName="rootComposite" presStyleCnt="0"/>
      <dgm:spPr/>
    </dgm:pt>
    <dgm:pt modelId="{50842A62-862C-4F74-8948-FE48C26FA9C6}" type="pres">
      <dgm:prSet presAssocID="{2274C4DD-C2EC-4E41-9EFB-C529E05368FF}" presName="rootText" presStyleLbl="node1" presStyleIdx="1" presStyleCnt="5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1F6D694A-EFC0-41FC-8975-35E881D4FABF}" type="pres">
      <dgm:prSet presAssocID="{2274C4DD-C2EC-4E41-9EFB-C529E05368FF}" presName="titleText2" presStyleLbl="fgAcc1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DEA85A61-2B3E-44D2-B63E-5A9562E1DA14}" type="pres">
      <dgm:prSet presAssocID="{2274C4DD-C2EC-4E41-9EFB-C529E05368FF}" presName="rootConnector" presStyleLbl="node3" presStyleIdx="0" presStyleCnt="0"/>
      <dgm:spPr/>
      <dgm:t>
        <a:bodyPr/>
        <a:lstStyle/>
        <a:p>
          <a:endParaRPr lang="ru-RU"/>
        </a:p>
      </dgm:t>
    </dgm:pt>
    <dgm:pt modelId="{8873E59F-BFB9-4DD6-83CD-A9C10FDEB9A2}" type="pres">
      <dgm:prSet presAssocID="{2274C4DD-C2EC-4E41-9EFB-C529E05368FF}" presName="hierChild4" presStyleCnt="0"/>
      <dgm:spPr/>
    </dgm:pt>
    <dgm:pt modelId="{BE872C13-7E5A-49A8-A640-5E7332822F54}" type="pres">
      <dgm:prSet presAssocID="{2274C4DD-C2EC-4E41-9EFB-C529E05368FF}" presName="hierChild5" presStyleCnt="0"/>
      <dgm:spPr/>
    </dgm:pt>
    <dgm:pt modelId="{F3E050DF-E32F-4749-85F2-706BD3D1FF0E}" type="pres">
      <dgm:prSet presAssocID="{DD191061-ACFB-4B2E-A47D-B3A8F65685C2}" presName="Name37" presStyleLbl="parChTrans1D3" presStyleIdx="1" presStyleCnt="3"/>
      <dgm:spPr/>
      <dgm:t>
        <a:bodyPr/>
        <a:lstStyle/>
        <a:p>
          <a:endParaRPr lang="ru-RU"/>
        </a:p>
      </dgm:t>
    </dgm:pt>
    <dgm:pt modelId="{B908FD4D-0165-4F4E-9531-E55F2039315E}" type="pres">
      <dgm:prSet presAssocID="{E2EA8611-5E7B-4607-AA4E-F28F60DC42A6}" presName="hierRoot2" presStyleCnt="0">
        <dgm:presLayoutVars>
          <dgm:hierBranch val="init"/>
        </dgm:presLayoutVars>
      </dgm:prSet>
      <dgm:spPr/>
    </dgm:pt>
    <dgm:pt modelId="{22250034-680A-4D5C-A60D-A00928403D42}" type="pres">
      <dgm:prSet presAssocID="{E2EA8611-5E7B-4607-AA4E-F28F60DC42A6}" presName="rootComposite" presStyleCnt="0"/>
      <dgm:spPr/>
    </dgm:pt>
    <dgm:pt modelId="{C97612E4-D3ED-45B0-BA4B-F0A1BB442BCE}" type="pres">
      <dgm:prSet presAssocID="{E2EA8611-5E7B-4607-AA4E-F28F60DC42A6}" presName="rootText" presStyleLbl="node1" presStyleIdx="2" presStyleCnt="5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CFFCA9C6-F489-40FB-A756-B797550BA694}" type="pres">
      <dgm:prSet presAssocID="{E2EA8611-5E7B-4607-AA4E-F28F60DC42A6}" presName="titleText2" presStyleLbl="fgAcc1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B2C79002-3A3C-4E64-8D99-56BA8A1B88DC}" type="pres">
      <dgm:prSet presAssocID="{E2EA8611-5E7B-4607-AA4E-F28F60DC42A6}" presName="rootConnector" presStyleLbl="node3" presStyleIdx="0" presStyleCnt="0"/>
      <dgm:spPr/>
      <dgm:t>
        <a:bodyPr/>
        <a:lstStyle/>
        <a:p>
          <a:endParaRPr lang="ru-RU"/>
        </a:p>
      </dgm:t>
    </dgm:pt>
    <dgm:pt modelId="{64335FF2-5F7A-4522-9538-325474BD9B7C}" type="pres">
      <dgm:prSet presAssocID="{E2EA8611-5E7B-4607-AA4E-F28F60DC42A6}" presName="hierChild4" presStyleCnt="0"/>
      <dgm:spPr/>
    </dgm:pt>
    <dgm:pt modelId="{8A3C09C2-2C11-4FE9-A0A8-9982733B9A6D}" type="pres">
      <dgm:prSet presAssocID="{E2EA8611-5E7B-4607-AA4E-F28F60DC42A6}" presName="hierChild5" presStyleCnt="0"/>
      <dgm:spPr/>
    </dgm:pt>
    <dgm:pt modelId="{CD7AEA9E-3728-450F-9E33-A6909501D670}" type="pres">
      <dgm:prSet presAssocID="{944A800F-6A5F-49E2-8D0F-02FD97E5ED5F}" presName="hierChild5" presStyleCnt="0"/>
      <dgm:spPr/>
    </dgm:pt>
    <dgm:pt modelId="{26250B9C-53BB-4428-8963-56A4486DB241}" type="pres">
      <dgm:prSet presAssocID="{63D801E0-5461-4837-8180-9490C50747EC}" presName="Name37" presStyleLbl="parChTrans1D2" presStyleIdx="1" presStyleCnt="2"/>
      <dgm:spPr/>
      <dgm:t>
        <a:bodyPr/>
        <a:lstStyle/>
        <a:p>
          <a:endParaRPr lang="ru-RU"/>
        </a:p>
      </dgm:t>
    </dgm:pt>
    <dgm:pt modelId="{1771B0E4-050B-4801-9CC9-3D9FA22C8DC9}" type="pres">
      <dgm:prSet presAssocID="{B93DC180-F0D0-4685-B0E9-EF116B5BCC8D}" presName="hierRoot2" presStyleCnt="0">
        <dgm:presLayoutVars>
          <dgm:hierBranch val="init"/>
        </dgm:presLayoutVars>
      </dgm:prSet>
      <dgm:spPr/>
    </dgm:pt>
    <dgm:pt modelId="{FD0C0200-AA27-4768-B6D5-F3F731D10FE6}" type="pres">
      <dgm:prSet presAssocID="{B93DC180-F0D0-4685-B0E9-EF116B5BCC8D}" presName="rootComposite" presStyleCnt="0"/>
      <dgm:spPr/>
    </dgm:pt>
    <dgm:pt modelId="{6027EBC0-B6EB-4201-8697-40E79B967EDE}" type="pres">
      <dgm:prSet presAssocID="{B93DC180-F0D0-4685-B0E9-EF116B5BCC8D}" presName="rootText" presStyleLbl="node1" presStyleIdx="3" presStyleCnt="5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93F4DC8B-32E3-438E-9C19-2F2A61DD3A21}" type="pres">
      <dgm:prSet presAssocID="{B93DC180-F0D0-4685-B0E9-EF116B5BCC8D}" presName="titleText2" presStyleLbl="fgAcc1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F6FEA220-5CBF-4B78-8ED2-A65B5144A890}" type="pres">
      <dgm:prSet presAssocID="{B93DC180-F0D0-4685-B0E9-EF116B5BCC8D}" presName="rootConnector" presStyleLbl="node2" presStyleIdx="0" presStyleCnt="0"/>
      <dgm:spPr/>
      <dgm:t>
        <a:bodyPr/>
        <a:lstStyle/>
        <a:p>
          <a:endParaRPr lang="ru-RU"/>
        </a:p>
      </dgm:t>
    </dgm:pt>
    <dgm:pt modelId="{FE5DBC7F-744B-4465-A0EB-AD9C1851C96D}" type="pres">
      <dgm:prSet presAssocID="{B93DC180-F0D0-4685-B0E9-EF116B5BCC8D}" presName="hierChild4" presStyleCnt="0"/>
      <dgm:spPr/>
    </dgm:pt>
    <dgm:pt modelId="{1B7FFB4B-8295-40D2-8BE9-84C8CDA31514}" type="pres">
      <dgm:prSet presAssocID="{CDE6E347-5E68-43FC-8D83-9CBE6004B867}" presName="Name37" presStyleLbl="parChTrans1D3" presStyleIdx="2" presStyleCnt="3"/>
      <dgm:spPr/>
      <dgm:t>
        <a:bodyPr/>
        <a:lstStyle/>
        <a:p>
          <a:endParaRPr lang="ru-RU"/>
        </a:p>
      </dgm:t>
    </dgm:pt>
    <dgm:pt modelId="{5FEF78F0-33BA-44EB-ABFD-6BEDE6F78193}" type="pres">
      <dgm:prSet presAssocID="{DC0D988A-AD9A-40E1-AAA7-1066158F4881}" presName="hierRoot2" presStyleCnt="0">
        <dgm:presLayoutVars>
          <dgm:hierBranch val="init"/>
        </dgm:presLayoutVars>
      </dgm:prSet>
      <dgm:spPr/>
    </dgm:pt>
    <dgm:pt modelId="{A60685F9-8F8A-42B3-8814-FAAA8F31BBBD}" type="pres">
      <dgm:prSet presAssocID="{DC0D988A-AD9A-40E1-AAA7-1066158F4881}" presName="rootComposite" presStyleCnt="0"/>
      <dgm:spPr/>
    </dgm:pt>
    <dgm:pt modelId="{0E06D98D-C08C-4FA0-A3E3-C0559377E98F}" type="pres">
      <dgm:prSet presAssocID="{DC0D988A-AD9A-40E1-AAA7-1066158F4881}" presName="rootText" presStyleLbl="node1" presStyleIdx="4" presStyleCnt="5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9A08AC03-C06D-4C34-8CC7-B1B8B72CD365}" type="pres">
      <dgm:prSet presAssocID="{DC0D988A-AD9A-40E1-AAA7-1066158F4881}" presName="titleText2" presStyleLbl="fgAcc1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A42E1F89-4C9B-44B4-AA91-699F24DBDAE0}" type="pres">
      <dgm:prSet presAssocID="{DC0D988A-AD9A-40E1-AAA7-1066158F4881}" presName="rootConnector" presStyleLbl="node3" presStyleIdx="0" presStyleCnt="0"/>
      <dgm:spPr/>
      <dgm:t>
        <a:bodyPr/>
        <a:lstStyle/>
        <a:p>
          <a:endParaRPr lang="ru-RU"/>
        </a:p>
      </dgm:t>
    </dgm:pt>
    <dgm:pt modelId="{8041C912-69F4-48C0-BE73-82911F259AAE}" type="pres">
      <dgm:prSet presAssocID="{DC0D988A-AD9A-40E1-AAA7-1066158F4881}" presName="hierChild4" presStyleCnt="0"/>
      <dgm:spPr/>
    </dgm:pt>
    <dgm:pt modelId="{DE696AA2-23B4-4390-AFF8-B519AECED22F}" type="pres">
      <dgm:prSet presAssocID="{DC0D988A-AD9A-40E1-AAA7-1066158F4881}" presName="hierChild5" presStyleCnt="0"/>
      <dgm:spPr/>
    </dgm:pt>
    <dgm:pt modelId="{17500C28-A75A-4ABF-B318-4DD8E214649E}" type="pres">
      <dgm:prSet presAssocID="{B93DC180-F0D0-4685-B0E9-EF116B5BCC8D}" presName="hierChild5" presStyleCnt="0"/>
      <dgm:spPr/>
    </dgm:pt>
    <dgm:pt modelId="{34595B98-A9F6-4A2F-BE4E-07F361039984}" type="pres">
      <dgm:prSet presAssocID="{170FCFDC-C907-4649-A7D8-267761394B51}" presName="hierChild3" presStyleCnt="0"/>
      <dgm:spPr/>
    </dgm:pt>
  </dgm:ptLst>
  <dgm:cxnLst>
    <dgm:cxn modelId="{8453E2B5-6BFB-45EC-9F48-06BEB8CAEC1A}" type="presOf" srcId="{E2EA8611-5E7B-4607-AA4E-F28F60DC42A6}" destId="{C97612E4-D3ED-45B0-BA4B-F0A1BB442BCE}" srcOrd="0" destOrd="0" presId="urn:microsoft.com/office/officeart/2008/layout/NameandTitleOrganizationalChart"/>
    <dgm:cxn modelId="{B14780A0-6071-4BCE-8246-944CCE410866}" srcId="{B93DC180-F0D0-4685-B0E9-EF116B5BCC8D}" destId="{DC0D988A-AD9A-40E1-AAA7-1066158F4881}" srcOrd="0" destOrd="0" parTransId="{CDE6E347-5E68-43FC-8D83-9CBE6004B867}" sibTransId="{8B26DC79-0D67-47B9-9600-6FAA99B0A316}"/>
    <dgm:cxn modelId="{C598780C-8720-4F16-92CB-232D9F5FB426}" type="presOf" srcId="{DD191061-ACFB-4B2E-A47D-B3A8F65685C2}" destId="{F3E050DF-E32F-4749-85F2-706BD3D1FF0E}" srcOrd="0" destOrd="0" presId="urn:microsoft.com/office/officeart/2008/layout/NameandTitleOrganizationalChart"/>
    <dgm:cxn modelId="{3EB99C31-239D-4139-85EB-8BD1B2726208}" type="presOf" srcId="{2274C4DD-C2EC-4E41-9EFB-C529E05368FF}" destId="{50842A62-862C-4F74-8948-FE48C26FA9C6}" srcOrd="0" destOrd="0" presId="urn:microsoft.com/office/officeart/2008/layout/NameandTitleOrganizationalChart"/>
    <dgm:cxn modelId="{8A4E0B7E-0526-4012-9E03-40B0D042107B}" type="presOf" srcId="{B93DC180-F0D0-4685-B0E9-EF116B5BCC8D}" destId="{6027EBC0-B6EB-4201-8697-40E79B967EDE}" srcOrd="0" destOrd="0" presId="urn:microsoft.com/office/officeart/2008/layout/NameandTitleOrganizationalChart"/>
    <dgm:cxn modelId="{0001AAD3-D899-4A3C-BD74-FD98211296D4}" type="presOf" srcId="{B0D58634-6346-4A3A-B05D-863DF7DC1F43}" destId="{66C88563-6CD7-44EF-AB80-FA31D1FF4EF1}" srcOrd="0" destOrd="0" presId="urn:microsoft.com/office/officeart/2008/layout/NameandTitleOrganizationalChart"/>
    <dgm:cxn modelId="{B3A4B056-F275-40B4-A053-8DDB8FF85E69}" type="presOf" srcId="{B93DC180-F0D0-4685-B0E9-EF116B5BCC8D}" destId="{F6FEA220-5CBF-4B78-8ED2-A65B5144A890}" srcOrd="1" destOrd="0" presId="urn:microsoft.com/office/officeart/2008/layout/NameandTitleOrganizationalChart"/>
    <dgm:cxn modelId="{BF0EAD00-9364-4FC8-B92C-77544FF4B051}" type="presOf" srcId="{944A800F-6A5F-49E2-8D0F-02FD97E5ED5F}" destId="{23CCE7C3-BDD0-4CBC-96F8-787816484AD6}" srcOrd="0" destOrd="0" presId="urn:microsoft.com/office/officeart/2008/layout/NameandTitleOrganizationalChart"/>
    <dgm:cxn modelId="{004D9A2C-1E68-4F22-88FE-77C10AA904A2}" type="presOf" srcId="{9A23F6A9-98E1-4DB4-BFE5-19313675FA25}" destId="{12ACC915-D129-46AC-845C-9868AFD2D810}" srcOrd="0" destOrd="0" presId="urn:microsoft.com/office/officeart/2008/layout/NameandTitleOrganizationalChart"/>
    <dgm:cxn modelId="{82E16B9E-F4E6-4157-AE8B-B5D24F74C9BA}" type="presOf" srcId="{170FCFDC-C907-4649-A7D8-267761394B51}" destId="{AC9867CF-2539-4A67-9CDA-9FEEDC7F1FC1}" srcOrd="1" destOrd="0" presId="urn:microsoft.com/office/officeart/2008/layout/NameandTitleOrganizationalChart"/>
    <dgm:cxn modelId="{20747706-7A39-4D3F-9181-8BF144A74DB2}" type="presOf" srcId="{DC0D988A-AD9A-40E1-AAA7-1066158F4881}" destId="{A42E1F89-4C9B-44B4-AA91-699F24DBDAE0}" srcOrd="1" destOrd="0" presId="urn:microsoft.com/office/officeart/2008/layout/NameandTitleOrganizationalChart"/>
    <dgm:cxn modelId="{FCD0B2B9-A67A-403A-A0D4-6E5B15DD738E}" type="presOf" srcId="{63D801E0-5461-4837-8180-9490C50747EC}" destId="{26250B9C-53BB-4428-8963-56A4486DB241}" srcOrd="0" destOrd="0" presId="urn:microsoft.com/office/officeart/2008/layout/NameandTitleOrganizationalChart"/>
    <dgm:cxn modelId="{FDA17945-B6AB-4757-8E6E-84E7EA6EC27A}" srcId="{944A800F-6A5F-49E2-8D0F-02FD97E5ED5F}" destId="{E2EA8611-5E7B-4607-AA4E-F28F60DC42A6}" srcOrd="1" destOrd="0" parTransId="{DD191061-ACFB-4B2E-A47D-B3A8F65685C2}" sibTransId="{FCA48C9C-160C-4DB0-9F71-75F77E9762BD}"/>
    <dgm:cxn modelId="{50EFD987-6466-4807-8D63-7117CD1E2245}" type="presOf" srcId="{8B26DC79-0D67-47B9-9600-6FAA99B0A316}" destId="{9A08AC03-C06D-4C34-8CC7-B1B8B72CD365}" srcOrd="0" destOrd="0" presId="urn:microsoft.com/office/officeart/2008/layout/NameandTitleOrganizationalChart"/>
    <dgm:cxn modelId="{614BE65E-B4BE-4968-8E2E-DB2531346E93}" srcId="{170FCFDC-C907-4649-A7D8-267761394B51}" destId="{944A800F-6A5F-49E2-8D0F-02FD97E5ED5F}" srcOrd="0" destOrd="0" parTransId="{3361B9C0-C38B-43C2-BEF8-188E291D4493}" sibTransId="{9A23F6A9-98E1-4DB4-BFE5-19313675FA25}"/>
    <dgm:cxn modelId="{6102FD2C-90E4-46CF-A43E-2D57A789D2B6}" type="presOf" srcId="{1CCF3CEC-0A3F-4C78-9258-47D41B0BA081}" destId="{0E5DC3BC-E121-4EAD-AD2F-898CBE1BA530}" srcOrd="0" destOrd="0" presId="urn:microsoft.com/office/officeart/2008/layout/NameandTitleOrganizationalChart"/>
    <dgm:cxn modelId="{B55B5972-F9CC-4AB8-BAD1-F65866D9FB00}" srcId="{170FCFDC-C907-4649-A7D8-267761394B51}" destId="{B93DC180-F0D0-4685-B0E9-EF116B5BCC8D}" srcOrd="1" destOrd="0" parTransId="{63D801E0-5461-4837-8180-9490C50747EC}" sibTransId="{9C68F959-390C-43D8-AB35-6848D10B5098}"/>
    <dgm:cxn modelId="{4983BAD4-2A09-4562-B09C-6B8F79946785}" type="presOf" srcId="{FCA48C9C-160C-4DB0-9F71-75F77E9762BD}" destId="{CFFCA9C6-F489-40FB-A756-B797550BA694}" srcOrd="0" destOrd="0" presId="urn:microsoft.com/office/officeart/2008/layout/NameandTitleOrganizationalChart"/>
    <dgm:cxn modelId="{D57BFDD8-16D9-42E3-812E-EA12B0041A32}" srcId="{BED5D966-381D-4BAA-AFC4-E6D5B1AC37A6}" destId="{170FCFDC-C907-4649-A7D8-267761394B51}" srcOrd="0" destOrd="0" parTransId="{7191B791-6BB0-40F2-882C-2E36ADEE2A9A}" sibTransId="{B0D58634-6346-4A3A-B05D-863DF7DC1F43}"/>
    <dgm:cxn modelId="{F9B93EE7-0850-4494-8DC4-A14C764AAE2F}" type="presOf" srcId="{944A800F-6A5F-49E2-8D0F-02FD97E5ED5F}" destId="{994936EF-956A-4F7B-AD4C-7C421A4C4820}" srcOrd="1" destOrd="0" presId="urn:microsoft.com/office/officeart/2008/layout/NameandTitleOrganizationalChart"/>
    <dgm:cxn modelId="{3B37C88E-8D55-46A4-B890-9D18CCF771D4}" srcId="{944A800F-6A5F-49E2-8D0F-02FD97E5ED5F}" destId="{2274C4DD-C2EC-4E41-9EFB-C529E05368FF}" srcOrd="0" destOrd="0" parTransId="{1CCF3CEC-0A3F-4C78-9258-47D41B0BA081}" sibTransId="{19E52E0F-EF65-4068-94AB-15EAA5EBBB09}"/>
    <dgm:cxn modelId="{74B1E9B3-A70C-4F87-9F62-1DCCF2774377}" type="presOf" srcId="{DC0D988A-AD9A-40E1-AAA7-1066158F4881}" destId="{0E06D98D-C08C-4FA0-A3E3-C0559377E98F}" srcOrd="0" destOrd="0" presId="urn:microsoft.com/office/officeart/2008/layout/NameandTitleOrganizationalChart"/>
    <dgm:cxn modelId="{B5EB5ACB-9B10-498F-9509-15188A27DBA1}" type="presOf" srcId="{2274C4DD-C2EC-4E41-9EFB-C529E05368FF}" destId="{DEA85A61-2B3E-44D2-B63E-5A9562E1DA14}" srcOrd="1" destOrd="0" presId="urn:microsoft.com/office/officeart/2008/layout/NameandTitleOrganizationalChart"/>
    <dgm:cxn modelId="{EF549590-20F9-4A37-B45A-FCC16324E7CC}" type="presOf" srcId="{9C68F959-390C-43D8-AB35-6848D10B5098}" destId="{93F4DC8B-32E3-438E-9C19-2F2A61DD3A21}" srcOrd="0" destOrd="0" presId="urn:microsoft.com/office/officeart/2008/layout/NameandTitleOrganizationalChart"/>
    <dgm:cxn modelId="{54E2FC45-63BA-48EF-A5C5-FCFB1E992A35}" type="presOf" srcId="{19E52E0F-EF65-4068-94AB-15EAA5EBBB09}" destId="{1F6D694A-EFC0-41FC-8975-35E881D4FABF}" srcOrd="0" destOrd="0" presId="urn:microsoft.com/office/officeart/2008/layout/NameandTitleOrganizationalChart"/>
    <dgm:cxn modelId="{330F8960-032F-4C89-9E6B-E299B179CAE0}" type="presOf" srcId="{170FCFDC-C907-4649-A7D8-267761394B51}" destId="{81921E6C-3A03-47E6-977F-FA24FF18A1F6}" srcOrd="0" destOrd="0" presId="urn:microsoft.com/office/officeart/2008/layout/NameandTitleOrganizationalChart"/>
    <dgm:cxn modelId="{D5D19AFB-DD0B-46B2-B810-D236BC216899}" type="presOf" srcId="{3361B9C0-C38B-43C2-BEF8-188E291D4493}" destId="{00C0A782-DDCA-4FF6-8574-A8747DDB4145}" srcOrd="0" destOrd="0" presId="urn:microsoft.com/office/officeart/2008/layout/NameandTitleOrganizationalChart"/>
    <dgm:cxn modelId="{BA55A0FD-0D20-4A6D-906C-BC8FE1DC2431}" type="presOf" srcId="{E2EA8611-5E7B-4607-AA4E-F28F60DC42A6}" destId="{B2C79002-3A3C-4E64-8D99-56BA8A1B88DC}" srcOrd="1" destOrd="0" presId="urn:microsoft.com/office/officeart/2008/layout/NameandTitleOrganizationalChart"/>
    <dgm:cxn modelId="{641DE204-6D14-48C6-8A63-678C8A59529E}" type="presOf" srcId="{CDE6E347-5E68-43FC-8D83-9CBE6004B867}" destId="{1B7FFB4B-8295-40D2-8BE9-84C8CDA31514}" srcOrd="0" destOrd="0" presId="urn:microsoft.com/office/officeart/2008/layout/NameandTitleOrganizationalChart"/>
    <dgm:cxn modelId="{D9164A6D-1633-425B-914E-7621E1D60E1A}" type="presOf" srcId="{BED5D966-381D-4BAA-AFC4-E6D5B1AC37A6}" destId="{9B0D39B6-13D5-4CDA-95AC-A7E1275EA9B2}" srcOrd="0" destOrd="0" presId="urn:microsoft.com/office/officeart/2008/layout/NameandTitleOrganizationalChart"/>
    <dgm:cxn modelId="{013CF17E-7DEF-47B8-A331-71E2BBA58061}" type="presParOf" srcId="{9B0D39B6-13D5-4CDA-95AC-A7E1275EA9B2}" destId="{8DE544DB-7383-4554-A992-2F9CE208DF48}" srcOrd="0" destOrd="0" presId="urn:microsoft.com/office/officeart/2008/layout/NameandTitleOrganizationalChart"/>
    <dgm:cxn modelId="{8A1EFFE0-ECEE-4ADA-A387-7B9A5802A52E}" type="presParOf" srcId="{8DE544DB-7383-4554-A992-2F9CE208DF48}" destId="{9233D838-F791-4525-BEB6-01F0F5654595}" srcOrd="0" destOrd="0" presId="urn:microsoft.com/office/officeart/2008/layout/NameandTitleOrganizationalChart"/>
    <dgm:cxn modelId="{2E8D041B-3FDD-47C4-81F3-FFCA4B0B512E}" type="presParOf" srcId="{9233D838-F791-4525-BEB6-01F0F5654595}" destId="{81921E6C-3A03-47E6-977F-FA24FF18A1F6}" srcOrd="0" destOrd="0" presId="urn:microsoft.com/office/officeart/2008/layout/NameandTitleOrganizationalChart"/>
    <dgm:cxn modelId="{F3C63012-542B-44B9-861A-5019608D009D}" type="presParOf" srcId="{9233D838-F791-4525-BEB6-01F0F5654595}" destId="{66C88563-6CD7-44EF-AB80-FA31D1FF4EF1}" srcOrd="1" destOrd="0" presId="urn:microsoft.com/office/officeart/2008/layout/NameandTitleOrganizationalChart"/>
    <dgm:cxn modelId="{D7761E33-0D0A-4583-B5B3-D94E630E03A8}" type="presParOf" srcId="{9233D838-F791-4525-BEB6-01F0F5654595}" destId="{AC9867CF-2539-4A67-9CDA-9FEEDC7F1FC1}" srcOrd="2" destOrd="0" presId="urn:microsoft.com/office/officeart/2008/layout/NameandTitleOrganizationalChart"/>
    <dgm:cxn modelId="{427CDAB6-B7B8-4935-A38E-5E6CA7A59C85}" type="presParOf" srcId="{8DE544DB-7383-4554-A992-2F9CE208DF48}" destId="{10BE17B3-FBEE-4BD1-AB51-0CB7B31782BE}" srcOrd="1" destOrd="0" presId="urn:microsoft.com/office/officeart/2008/layout/NameandTitleOrganizationalChart"/>
    <dgm:cxn modelId="{66965677-BDE5-4BEF-A0A7-1487DF5F4D47}" type="presParOf" srcId="{10BE17B3-FBEE-4BD1-AB51-0CB7B31782BE}" destId="{00C0A782-DDCA-4FF6-8574-A8747DDB4145}" srcOrd="0" destOrd="0" presId="urn:microsoft.com/office/officeart/2008/layout/NameandTitleOrganizationalChart"/>
    <dgm:cxn modelId="{CBB9FA13-2435-4101-9FBA-F7FEF1B9663D}" type="presParOf" srcId="{10BE17B3-FBEE-4BD1-AB51-0CB7B31782BE}" destId="{A3FFE28B-A7BE-435C-A3A7-DC68E2F90C74}" srcOrd="1" destOrd="0" presId="urn:microsoft.com/office/officeart/2008/layout/NameandTitleOrganizationalChart"/>
    <dgm:cxn modelId="{600F301B-B5CE-45D3-A1E7-81428D199974}" type="presParOf" srcId="{A3FFE28B-A7BE-435C-A3A7-DC68E2F90C74}" destId="{582A83CC-032E-44D5-8F13-6A875099B5D1}" srcOrd="0" destOrd="0" presId="urn:microsoft.com/office/officeart/2008/layout/NameandTitleOrganizationalChart"/>
    <dgm:cxn modelId="{EBB310A0-A3C8-435B-BF43-045D42A0D220}" type="presParOf" srcId="{582A83CC-032E-44D5-8F13-6A875099B5D1}" destId="{23CCE7C3-BDD0-4CBC-96F8-787816484AD6}" srcOrd="0" destOrd="0" presId="urn:microsoft.com/office/officeart/2008/layout/NameandTitleOrganizationalChart"/>
    <dgm:cxn modelId="{4A7D7363-91C6-4925-B040-D7689DD34AD0}" type="presParOf" srcId="{582A83CC-032E-44D5-8F13-6A875099B5D1}" destId="{12ACC915-D129-46AC-845C-9868AFD2D810}" srcOrd="1" destOrd="0" presId="urn:microsoft.com/office/officeart/2008/layout/NameandTitleOrganizationalChart"/>
    <dgm:cxn modelId="{41C76319-3CDF-4E5E-AFD3-79BABE6C8B36}" type="presParOf" srcId="{582A83CC-032E-44D5-8F13-6A875099B5D1}" destId="{994936EF-956A-4F7B-AD4C-7C421A4C4820}" srcOrd="2" destOrd="0" presId="urn:microsoft.com/office/officeart/2008/layout/NameandTitleOrganizationalChart"/>
    <dgm:cxn modelId="{F149DE38-3BA7-4CC5-ABE4-D90DCF3B559E}" type="presParOf" srcId="{A3FFE28B-A7BE-435C-A3A7-DC68E2F90C74}" destId="{26FBF78F-E3F3-41C7-8393-A82F01A65CB9}" srcOrd="1" destOrd="0" presId="urn:microsoft.com/office/officeart/2008/layout/NameandTitleOrganizationalChart"/>
    <dgm:cxn modelId="{00D68F66-E9B6-40FB-AC4C-184E7FD5F64E}" type="presParOf" srcId="{26FBF78F-E3F3-41C7-8393-A82F01A65CB9}" destId="{0E5DC3BC-E121-4EAD-AD2F-898CBE1BA530}" srcOrd="0" destOrd="0" presId="urn:microsoft.com/office/officeart/2008/layout/NameandTitleOrganizationalChart"/>
    <dgm:cxn modelId="{81C01799-E55B-4479-AB59-0BDBAA35CC9D}" type="presParOf" srcId="{26FBF78F-E3F3-41C7-8393-A82F01A65CB9}" destId="{A90F106A-217B-43F5-92A6-51AA9B27F4F4}" srcOrd="1" destOrd="0" presId="urn:microsoft.com/office/officeart/2008/layout/NameandTitleOrganizationalChart"/>
    <dgm:cxn modelId="{B2016AF1-9C2D-4DA7-B7D5-01BA2DA65DD4}" type="presParOf" srcId="{A90F106A-217B-43F5-92A6-51AA9B27F4F4}" destId="{E6C69A06-437C-474A-AB24-B8D054B111EE}" srcOrd="0" destOrd="0" presId="urn:microsoft.com/office/officeart/2008/layout/NameandTitleOrganizationalChart"/>
    <dgm:cxn modelId="{48149728-03CA-456E-AFA9-10CBD7745A43}" type="presParOf" srcId="{E6C69A06-437C-474A-AB24-B8D054B111EE}" destId="{50842A62-862C-4F74-8948-FE48C26FA9C6}" srcOrd="0" destOrd="0" presId="urn:microsoft.com/office/officeart/2008/layout/NameandTitleOrganizationalChart"/>
    <dgm:cxn modelId="{178AE5C4-AD39-43DF-B7CD-E2251C0A0296}" type="presParOf" srcId="{E6C69A06-437C-474A-AB24-B8D054B111EE}" destId="{1F6D694A-EFC0-41FC-8975-35E881D4FABF}" srcOrd="1" destOrd="0" presId="urn:microsoft.com/office/officeart/2008/layout/NameandTitleOrganizationalChart"/>
    <dgm:cxn modelId="{B382A777-4BD6-47EC-B70B-FB52C6447124}" type="presParOf" srcId="{E6C69A06-437C-474A-AB24-B8D054B111EE}" destId="{DEA85A61-2B3E-44D2-B63E-5A9562E1DA14}" srcOrd="2" destOrd="0" presId="urn:microsoft.com/office/officeart/2008/layout/NameandTitleOrganizationalChart"/>
    <dgm:cxn modelId="{3D150E4F-4ED0-4A23-AE57-B204799B545A}" type="presParOf" srcId="{A90F106A-217B-43F5-92A6-51AA9B27F4F4}" destId="{8873E59F-BFB9-4DD6-83CD-A9C10FDEB9A2}" srcOrd="1" destOrd="0" presId="urn:microsoft.com/office/officeart/2008/layout/NameandTitleOrganizationalChart"/>
    <dgm:cxn modelId="{491E05A9-BF28-43B8-898B-6BC56BF3FA78}" type="presParOf" srcId="{A90F106A-217B-43F5-92A6-51AA9B27F4F4}" destId="{BE872C13-7E5A-49A8-A640-5E7332822F54}" srcOrd="2" destOrd="0" presId="urn:microsoft.com/office/officeart/2008/layout/NameandTitleOrganizationalChart"/>
    <dgm:cxn modelId="{580E9625-0107-4724-8D7B-EC8089587AF2}" type="presParOf" srcId="{26FBF78F-E3F3-41C7-8393-A82F01A65CB9}" destId="{F3E050DF-E32F-4749-85F2-706BD3D1FF0E}" srcOrd="2" destOrd="0" presId="urn:microsoft.com/office/officeart/2008/layout/NameandTitleOrganizationalChart"/>
    <dgm:cxn modelId="{01E903C2-5DA8-40FE-9CD4-3D1F0530F122}" type="presParOf" srcId="{26FBF78F-E3F3-41C7-8393-A82F01A65CB9}" destId="{B908FD4D-0165-4F4E-9531-E55F2039315E}" srcOrd="3" destOrd="0" presId="urn:microsoft.com/office/officeart/2008/layout/NameandTitleOrganizationalChart"/>
    <dgm:cxn modelId="{61983977-D3FA-4C92-A253-1B5FCDE1EEB5}" type="presParOf" srcId="{B908FD4D-0165-4F4E-9531-E55F2039315E}" destId="{22250034-680A-4D5C-A60D-A00928403D42}" srcOrd="0" destOrd="0" presId="urn:microsoft.com/office/officeart/2008/layout/NameandTitleOrganizationalChart"/>
    <dgm:cxn modelId="{E4E54688-7EFC-4439-92B6-9CB455458E02}" type="presParOf" srcId="{22250034-680A-4D5C-A60D-A00928403D42}" destId="{C97612E4-D3ED-45B0-BA4B-F0A1BB442BCE}" srcOrd="0" destOrd="0" presId="urn:microsoft.com/office/officeart/2008/layout/NameandTitleOrganizationalChart"/>
    <dgm:cxn modelId="{437B7D2F-E9E0-4DE2-9A7D-B9140694A009}" type="presParOf" srcId="{22250034-680A-4D5C-A60D-A00928403D42}" destId="{CFFCA9C6-F489-40FB-A756-B797550BA694}" srcOrd="1" destOrd="0" presId="urn:microsoft.com/office/officeart/2008/layout/NameandTitleOrganizationalChart"/>
    <dgm:cxn modelId="{90A14039-81CC-4B67-B099-3065C539FFB2}" type="presParOf" srcId="{22250034-680A-4D5C-A60D-A00928403D42}" destId="{B2C79002-3A3C-4E64-8D99-56BA8A1B88DC}" srcOrd="2" destOrd="0" presId="urn:microsoft.com/office/officeart/2008/layout/NameandTitleOrganizationalChart"/>
    <dgm:cxn modelId="{5211D5C1-752D-496B-9954-9E8B6589F61B}" type="presParOf" srcId="{B908FD4D-0165-4F4E-9531-E55F2039315E}" destId="{64335FF2-5F7A-4522-9538-325474BD9B7C}" srcOrd="1" destOrd="0" presId="urn:microsoft.com/office/officeart/2008/layout/NameandTitleOrganizationalChart"/>
    <dgm:cxn modelId="{1F29C64D-B39A-4921-99E0-08BE5CCCF55A}" type="presParOf" srcId="{B908FD4D-0165-4F4E-9531-E55F2039315E}" destId="{8A3C09C2-2C11-4FE9-A0A8-9982733B9A6D}" srcOrd="2" destOrd="0" presId="urn:microsoft.com/office/officeart/2008/layout/NameandTitleOrganizationalChart"/>
    <dgm:cxn modelId="{00DBC1C3-7266-4BF3-A657-20606DA9F006}" type="presParOf" srcId="{A3FFE28B-A7BE-435C-A3A7-DC68E2F90C74}" destId="{CD7AEA9E-3728-450F-9E33-A6909501D670}" srcOrd="2" destOrd="0" presId="urn:microsoft.com/office/officeart/2008/layout/NameandTitleOrganizationalChart"/>
    <dgm:cxn modelId="{6A96CE96-652F-4709-8CBF-475E0AA1C5A4}" type="presParOf" srcId="{10BE17B3-FBEE-4BD1-AB51-0CB7B31782BE}" destId="{26250B9C-53BB-4428-8963-56A4486DB241}" srcOrd="2" destOrd="0" presId="urn:microsoft.com/office/officeart/2008/layout/NameandTitleOrganizationalChart"/>
    <dgm:cxn modelId="{47FA7F68-8712-4DC6-B804-37485766FAEF}" type="presParOf" srcId="{10BE17B3-FBEE-4BD1-AB51-0CB7B31782BE}" destId="{1771B0E4-050B-4801-9CC9-3D9FA22C8DC9}" srcOrd="3" destOrd="0" presId="urn:microsoft.com/office/officeart/2008/layout/NameandTitleOrganizationalChart"/>
    <dgm:cxn modelId="{36ABA869-6755-4DF4-A3E7-CDF6E6B261A6}" type="presParOf" srcId="{1771B0E4-050B-4801-9CC9-3D9FA22C8DC9}" destId="{FD0C0200-AA27-4768-B6D5-F3F731D10FE6}" srcOrd="0" destOrd="0" presId="urn:microsoft.com/office/officeart/2008/layout/NameandTitleOrganizationalChart"/>
    <dgm:cxn modelId="{914A3E29-52B7-4780-81C2-E360C3B3F501}" type="presParOf" srcId="{FD0C0200-AA27-4768-B6D5-F3F731D10FE6}" destId="{6027EBC0-B6EB-4201-8697-40E79B967EDE}" srcOrd="0" destOrd="0" presId="urn:microsoft.com/office/officeart/2008/layout/NameandTitleOrganizationalChart"/>
    <dgm:cxn modelId="{7B59B229-1170-4998-9242-67E0A671DCA1}" type="presParOf" srcId="{FD0C0200-AA27-4768-B6D5-F3F731D10FE6}" destId="{93F4DC8B-32E3-438E-9C19-2F2A61DD3A21}" srcOrd="1" destOrd="0" presId="urn:microsoft.com/office/officeart/2008/layout/NameandTitleOrganizationalChart"/>
    <dgm:cxn modelId="{C6D6D831-8F74-4F91-AEBF-9D09EF7B3833}" type="presParOf" srcId="{FD0C0200-AA27-4768-B6D5-F3F731D10FE6}" destId="{F6FEA220-5CBF-4B78-8ED2-A65B5144A890}" srcOrd="2" destOrd="0" presId="urn:microsoft.com/office/officeart/2008/layout/NameandTitleOrganizationalChart"/>
    <dgm:cxn modelId="{85DAEA72-71A1-488E-99B4-3B7A8ACA24C8}" type="presParOf" srcId="{1771B0E4-050B-4801-9CC9-3D9FA22C8DC9}" destId="{FE5DBC7F-744B-4465-A0EB-AD9C1851C96D}" srcOrd="1" destOrd="0" presId="urn:microsoft.com/office/officeart/2008/layout/NameandTitleOrganizationalChart"/>
    <dgm:cxn modelId="{9F51DA68-6918-4002-947D-51EE3829FB0A}" type="presParOf" srcId="{FE5DBC7F-744B-4465-A0EB-AD9C1851C96D}" destId="{1B7FFB4B-8295-40D2-8BE9-84C8CDA31514}" srcOrd="0" destOrd="0" presId="urn:microsoft.com/office/officeart/2008/layout/NameandTitleOrganizationalChart"/>
    <dgm:cxn modelId="{E0461EF8-0DFE-4192-90C6-8FAD5A2AACAF}" type="presParOf" srcId="{FE5DBC7F-744B-4465-A0EB-AD9C1851C96D}" destId="{5FEF78F0-33BA-44EB-ABFD-6BEDE6F78193}" srcOrd="1" destOrd="0" presId="urn:microsoft.com/office/officeart/2008/layout/NameandTitleOrganizationalChart"/>
    <dgm:cxn modelId="{83F362F5-7C45-403C-A03D-C89685ECEE70}" type="presParOf" srcId="{5FEF78F0-33BA-44EB-ABFD-6BEDE6F78193}" destId="{A60685F9-8F8A-42B3-8814-FAAA8F31BBBD}" srcOrd="0" destOrd="0" presId="urn:microsoft.com/office/officeart/2008/layout/NameandTitleOrganizationalChart"/>
    <dgm:cxn modelId="{DBE25E8A-A16C-4194-8A41-9867CCB54A1D}" type="presParOf" srcId="{A60685F9-8F8A-42B3-8814-FAAA8F31BBBD}" destId="{0E06D98D-C08C-4FA0-A3E3-C0559377E98F}" srcOrd="0" destOrd="0" presId="urn:microsoft.com/office/officeart/2008/layout/NameandTitleOrganizationalChart"/>
    <dgm:cxn modelId="{FC0CEC14-8DFC-4F34-8C1F-7F063E081F10}" type="presParOf" srcId="{A60685F9-8F8A-42B3-8814-FAAA8F31BBBD}" destId="{9A08AC03-C06D-4C34-8CC7-B1B8B72CD365}" srcOrd="1" destOrd="0" presId="urn:microsoft.com/office/officeart/2008/layout/NameandTitleOrganizationalChart"/>
    <dgm:cxn modelId="{61BCC34D-D3D2-4A94-BE41-C446ACA844FD}" type="presParOf" srcId="{A60685F9-8F8A-42B3-8814-FAAA8F31BBBD}" destId="{A42E1F89-4C9B-44B4-AA91-699F24DBDAE0}" srcOrd="2" destOrd="0" presId="urn:microsoft.com/office/officeart/2008/layout/NameandTitleOrganizationalChart"/>
    <dgm:cxn modelId="{BB1EFEB1-680D-4883-97C4-DDBBF149EBA8}" type="presParOf" srcId="{5FEF78F0-33BA-44EB-ABFD-6BEDE6F78193}" destId="{8041C912-69F4-48C0-BE73-82911F259AAE}" srcOrd="1" destOrd="0" presId="urn:microsoft.com/office/officeart/2008/layout/NameandTitleOrganizationalChart"/>
    <dgm:cxn modelId="{92CBFD27-36F4-47A2-971B-BF03498AD00B}" type="presParOf" srcId="{5FEF78F0-33BA-44EB-ABFD-6BEDE6F78193}" destId="{DE696AA2-23B4-4390-AFF8-B519AECED22F}" srcOrd="2" destOrd="0" presId="urn:microsoft.com/office/officeart/2008/layout/NameandTitleOrganizationalChart"/>
    <dgm:cxn modelId="{466F4828-EEE0-4C5E-A4B2-42B7E06C0431}" type="presParOf" srcId="{1771B0E4-050B-4801-9CC9-3D9FA22C8DC9}" destId="{17500C28-A75A-4ABF-B318-4DD8E214649E}" srcOrd="2" destOrd="0" presId="urn:microsoft.com/office/officeart/2008/layout/NameandTitleOrganizationalChart"/>
    <dgm:cxn modelId="{9ED1EC8E-AD1D-4ECD-840E-70E21497E9A0}" type="presParOf" srcId="{8DE544DB-7383-4554-A992-2F9CE208DF48}" destId="{34595B98-A9F6-4A2F-BE4E-07F36103998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FFB4B-8295-40D2-8BE9-84C8CDA31514}">
      <dsp:nvSpPr>
        <dsp:cNvPr id="0" name=""/>
        <dsp:cNvSpPr/>
      </dsp:nvSpPr>
      <dsp:spPr>
        <a:xfrm>
          <a:off x="5138415" y="1552072"/>
          <a:ext cx="91440" cy="3477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73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50B9C-53BB-4428-8963-56A4486DB241}">
      <dsp:nvSpPr>
        <dsp:cNvPr id="0" name=""/>
        <dsp:cNvSpPr/>
      </dsp:nvSpPr>
      <dsp:spPr>
        <a:xfrm>
          <a:off x="4014507" y="602500"/>
          <a:ext cx="1169627" cy="347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300"/>
              </a:lnTo>
              <a:lnTo>
                <a:pt x="1169627" y="207300"/>
              </a:lnTo>
              <a:lnTo>
                <a:pt x="1169627" y="34773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050DF-E32F-4749-85F2-706BD3D1FF0E}">
      <dsp:nvSpPr>
        <dsp:cNvPr id="0" name=""/>
        <dsp:cNvSpPr/>
      </dsp:nvSpPr>
      <dsp:spPr>
        <a:xfrm>
          <a:off x="2844879" y="1552072"/>
          <a:ext cx="779751" cy="347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300"/>
              </a:lnTo>
              <a:lnTo>
                <a:pt x="779751" y="207300"/>
              </a:lnTo>
              <a:lnTo>
                <a:pt x="779751" y="34773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DC3BC-E121-4EAD-AD2F-898CBE1BA530}">
      <dsp:nvSpPr>
        <dsp:cNvPr id="0" name=""/>
        <dsp:cNvSpPr/>
      </dsp:nvSpPr>
      <dsp:spPr>
        <a:xfrm>
          <a:off x="2065127" y="1552072"/>
          <a:ext cx="779751" cy="347730"/>
        </a:xfrm>
        <a:custGeom>
          <a:avLst/>
          <a:gdLst/>
          <a:ahLst/>
          <a:cxnLst/>
          <a:rect l="0" t="0" r="0" b="0"/>
          <a:pathLst>
            <a:path>
              <a:moveTo>
                <a:pt x="779751" y="0"/>
              </a:moveTo>
              <a:lnTo>
                <a:pt x="779751" y="207300"/>
              </a:lnTo>
              <a:lnTo>
                <a:pt x="0" y="207300"/>
              </a:lnTo>
              <a:lnTo>
                <a:pt x="0" y="34773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0A782-DDCA-4FF6-8574-A8747DDB4145}">
      <dsp:nvSpPr>
        <dsp:cNvPr id="0" name=""/>
        <dsp:cNvSpPr/>
      </dsp:nvSpPr>
      <dsp:spPr>
        <a:xfrm>
          <a:off x="2844879" y="602500"/>
          <a:ext cx="1169627" cy="347730"/>
        </a:xfrm>
        <a:custGeom>
          <a:avLst/>
          <a:gdLst/>
          <a:ahLst/>
          <a:cxnLst/>
          <a:rect l="0" t="0" r="0" b="0"/>
          <a:pathLst>
            <a:path>
              <a:moveTo>
                <a:pt x="1169627" y="0"/>
              </a:moveTo>
              <a:lnTo>
                <a:pt x="1169627" y="207300"/>
              </a:lnTo>
              <a:lnTo>
                <a:pt x="0" y="207300"/>
              </a:lnTo>
              <a:lnTo>
                <a:pt x="0" y="34773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21E6C-3A03-47E6-977F-FA24FF18A1F6}">
      <dsp:nvSpPr>
        <dsp:cNvPr id="0" name=""/>
        <dsp:cNvSpPr/>
      </dsp:nvSpPr>
      <dsp:spPr>
        <a:xfrm>
          <a:off x="3433305" y="658"/>
          <a:ext cx="1162404" cy="6018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84926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body</a:t>
          </a:r>
          <a:endParaRPr lang="ru-RU" sz="3500" kern="1200" dirty="0"/>
        </a:p>
      </dsp:txBody>
      <dsp:txXfrm>
        <a:off x="3433305" y="658"/>
        <a:ext cx="1162404" cy="601841"/>
      </dsp:txXfrm>
    </dsp:sp>
    <dsp:sp modelId="{66C88563-6CD7-44EF-AB80-FA31D1FF4EF1}">
      <dsp:nvSpPr>
        <dsp:cNvPr id="0" name=""/>
        <dsp:cNvSpPr/>
      </dsp:nvSpPr>
      <dsp:spPr>
        <a:xfrm>
          <a:off x="3665786" y="468757"/>
          <a:ext cx="1046163" cy="2006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3665786" y="468757"/>
        <a:ext cx="1046163" cy="200613"/>
      </dsp:txXfrm>
    </dsp:sp>
    <dsp:sp modelId="{23CCE7C3-BDD0-4CBC-96F8-787816484AD6}">
      <dsp:nvSpPr>
        <dsp:cNvPr id="0" name=""/>
        <dsp:cNvSpPr/>
      </dsp:nvSpPr>
      <dsp:spPr>
        <a:xfrm>
          <a:off x="2263677" y="950230"/>
          <a:ext cx="1162404" cy="601841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84926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tx1"/>
              </a:solidFill>
            </a:rPr>
            <a:t>p</a:t>
          </a:r>
          <a:endParaRPr lang="ru-RU" sz="3500" kern="1200" dirty="0">
            <a:solidFill>
              <a:schemeClr val="tx1"/>
            </a:solidFill>
          </a:endParaRPr>
        </a:p>
      </dsp:txBody>
      <dsp:txXfrm>
        <a:off x="2263677" y="950230"/>
        <a:ext cx="1162404" cy="601841"/>
      </dsp:txXfrm>
    </dsp:sp>
    <dsp:sp modelId="{12ACC915-D129-46AC-845C-9868AFD2D810}">
      <dsp:nvSpPr>
        <dsp:cNvPr id="0" name=""/>
        <dsp:cNvSpPr/>
      </dsp:nvSpPr>
      <dsp:spPr>
        <a:xfrm>
          <a:off x="2496158" y="1418329"/>
          <a:ext cx="1046163" cy="2006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2496158" y="1418329"/>
        <a:ext cx="1046163" cy="200613"/>
      </dsp:txXfrm>
    </dsp:sp>
    <dsp:sp modelId="{50842A62-862C-4F74-8948-FE48C26FA9C6}">
      <dsp:nvSpPr>
        <dsp:cNvPr id="0" name=""/>
        <dsp:cNvSpPr/>
      </dsp:nvSpPr>
      <dsp:spPr>
        <a:xfrm>
          <a:off x="1483925" y="1899802"/>
          <a:ext cx="1162404" cy="601841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84926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em</a:t>
          </a:r>
          <a:endParaRPr lang="ru-RU" sz="3500" kern="1200" dirty="0"/>
        </a:p>
      </dsp:txBody>
      <dsp:txXfrm>
        <a:off x="1483925" y="1899802"/>
        <a:ext cx="1162404" cy="601841"/>
      </dsp:txXfrm>
    </dsp:sp>
    <dsp:sp modelId="{1F6D694A-EFC0-41FC-8975-35E881D4FABF}">
      <dsp:nvSpPr>
        <dsp:cNvPr id="0" name=""/>
        <dsp:cNvSpPr/>
      </dsp:nvSpPr>
      <dsp:spPr>
        <a:xfrm>
          <a:off x="1716406" y="2367901"/>
          <a:ext cx="1046163" cy="2006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1716406" y="2367901"/>
        <a:ext cx="1046163" cy="200613"/>
      </dsp:txXfrm>
    </dsp:sp>
    <dsp:sp modelId="{C97612E4-D3ED-45B0-BA4B-F0A1BB442BCE}">
      <dsp:nvSpPr>
        <dsp:cNvPr id="0" name=""/>
        <dsp:cNvSpPr/>
      </dsp:nvSpPr>
      <dsp:spPr>
        <a:xfrm>
          <a:off x="3043429" y="1899802"/>
          <a:ext cx="1162404" cy="601841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84926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em</a:t>
          </a:r>
          <a:endParaRPr lang="ru-RU" sz="3500" kern="1200" dirty="0"/>
        </a:p>
      </dsp:txBody>
      <dsp:txXfrm>
        <a:off x="3043429" y="1899802"/>
        <a:ext cx="1162404" cy="601841"/>
      </dsp:txXfrm>
    </dsp:sp>
    <dsp:sp modelId="{CFFCA9C6-F489-40FB-A756-B797550BA694}">
      <dsp:nvSpPr>
        <dsp:cNvPr id="0" name=""/>
        <dsp:cNvSpPr/>
      </dsp:nvSpPr>
      <dsp:spPr>
        <a:xfrm>
          <a:off x="3275910" y="2367901"/>
          <a:ext cx="1046163" cy="2006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3275910" y="2367901"/>
        <a:ext cx="1046163" cy="200613"/>
      </dsp:txXfrm>
    </dsp:sp>
    <dsp:sp modelId="{6027EBC0-B6EB-4201-8697-40E79B967EDE}">
      <dsp:nvSpPr>
        <dsp:cNvPr id="0" name=""/>
        <dsp:cNvSpPr/>
      </dsp:nvSpPr>
      <dsp:spPr>
        <a:xfrm>
          <a:off x="4602933" y="950230"/>
          <a:ext cx="1162404" cy="6018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84926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h1</a:t>
          </a:r>
          <a:endParaRPr lang="ru-RU" sz="3500" kern="1200" dirty="0"/>
        </a:p>
      </dsp:txBody>
      <dsp:txXfrm>
        <a:off x="4602933" y="950230"/>
        <a:ext cx="1162404" cy="601841"/>
      </dsp:txXfrm>
    </dsp:sp>
    <dsp:sp modelId="{93F4DC8B-32E3-438E-9C19-2F2A61DD3A21}">
      <dsp:nvSpPr>
        <dsp:cNvPr id="0" name=""/>
        <dsp:cNvSpPr/>
      </dsp:nvSpPr>
      <dsp:spPr>
        <a:xfrm>
          <a:off x="4835414" y="1418329"/>
          <a:ext cx="1046163" cy="2006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4835414" y="1418329"/>
        <a:ext cx="1046163" cy="200613"/>
      </dsp:txXfrm>
    </dsp:sp>
    <dsp:sp modelId="{0E06D98D-C08C-4FA0-A3E3-C0559377E98F}">
      <dsp:nvSpPr>
        <dsp:cNvPr id="0" name=""/>
        <dsp:cNvSpPr/>
      </dsp:nvSpPr>
      <dsp:spPr>
        <a:xfrm>
          <a:off x="4602933" y="1899802"/>
          <a:ext cx="1162404" cy="6018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84926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em</a:t>
          </a:r>
          <a:endParaRPr lang="ru-RU" sz="3500" kern="1200" dirty="0"/>
        </a:p>
      </dsp:txBody>
      <dsp:txXfrm>
        <a:off x="4602933" y="1899802"/>
        <a:ext cx="1162404" cy="601841"/>
      </dsp:txXfrm>
    </dsp:sp>
    <dsp:sp modelId="{9A08AC03-C06D-4C34-8CC7-B1B8B72CD365}">
      <dsp:nvSpPr>
        <dsp:cNvPr id="0" name=""/>
        <dsp:cNvSpPr/>
      </dsp:nvSpPr>
      <dsp:spPr>
        <a:xfrm>
          <a:off x="4835414" y="2367901"/>
          <a:ext cx="1046163" cy="2006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4835414" y="2367901"/>
        <a:ext cx="1046163" cy="200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5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0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98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55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6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6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Кроме числовых, атрибут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font-size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может принимать и символьные значения. Так, значения от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xx-small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xx-large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задают семь предопределенных размеров шрифта, от самого маленького до самого большого. А значения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ляют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следующий размер шрифта, соответственно, по возрастанию и убыванию. Например, если для родительского элемента определен шрифт размера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medium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то значение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установит для текущего элемента размер шрифта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указывает, что данный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должен иметь тот же размер шрифта, что и родительский элемент. Это значение атрибута стиля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font-size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умолчанию.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6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D82668-63EC-4F01-94DA-F6A441B8D44D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98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70DA36-9E92-4EF3-9687-95D14F183299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51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0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создания представления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 предназначена технология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каскадных таблиц стилей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Cascading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Sheets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CSS), или просто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 стилей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Таблица стилей содержит набор правил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(стилей)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описывающих оформление самой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страницы и отдельных ее фрагментов. Эти правила определяют цвет текста и вы-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равнивание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абзаца, отступы между графическим изображением и обтекающим его текстом, наличие и параметры рамки у таблицы, цвет фона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и многое другое.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Каждый стиль должен быть привязан к соответствующему элементу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(или самой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-странице). После привязки описываемые выбранным стилем пара- метры начинают применяться к данному элементу. Привязка может быть явная, когда мы сами указываем, какой стиль к какому элементу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привязан, или неявная, когда стиль автоматически привязывается ко всем элементам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созданным с помощью определенного тега.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7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как будет выглядеть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H3?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как будет выглядеть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H3?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0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2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Преимущество внутренней таблицы стилей в том, что она является неотъемлемой частью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и, стало быть, никогда не "потеряется". Недостатков два. Во-первых, стили, определенные во внутренней таблице стилей, применяются только к той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-странице, в которой эта таблица стилей находится. Во-вторых, внутренняя таблица стилей не соответствует концепции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2.0, требующей отделять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содер-жимое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от ее представления. 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2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Хорошо видно, что на элементы этой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действуют сразу по нескольку стилей. Так, во второй строке кода к тегу &lt;P&gt; привязаны и именованный стиль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bigtext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и встроенный стиль. Но этого мало — и внешняя, и внутренняя таблицы стилей содержат определение двух одинаковых стилей — стилевого класса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redtext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стиля переопределения тега &lt;EM&gt;!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 что же мы получим в результате?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Рассмотрим сначала последнюю строку приведенного HTML-кода с тегом &lt;EM&gt;. Сначала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-обозреватель загрузит, обработает и сохранит в памяти внешнюю таблицу стилей. Затем он обработает внутреннюю таблицу стилей и добавит все содержащиеся в ней определения стилей к уже хранящимся во внешней таблице стилей. Это значит, что стили переопределения тега &lt;EM&gt;, заданные в разных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табли-цах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стилей, будут сложены, и результирующий стиль, написанный на языке CSS, станет таким: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744B-4E51-4A7F-AB41-F0867538F827}" type="datetimeFigureOut">
              <a:rPr lang="ru-RU" smtClean="0"/>
              <a:t>02.12.2023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14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2BD-469E-44C2-95CB-EFD979CCEE92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01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2BD-469E-44C2-95CB-EFD979CCEE92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012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2BD-469E-44C2-95CB-EFD979CCEE92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0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2BD-469E-44C2-95CB-EFD979CCEE92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10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2BD-469E-44C2-95CB-EFD979CCEE92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20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2BD-469E-44C2-95CB-EFD979CCEE92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56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2BD-469E-44C2-95CB-EFD979CCEE92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3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2BD-469E-44C2-95CB-EFD979CCEE92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84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2BD-469E-44C2-95CB-EFD979CCEE92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67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2BD-469E-44C2-95CB-EFD979CCEE92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32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1E2BD-469E-44C2-95CB-EFD979CCEE92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27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69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schemedesigner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CSS</a:t>
            </a:r>
          </a:p>
          <a:p>
            <a:r>
              <a:rPr lang="ru-RU" dirty="0" smtClean="0"/>
              <a:t>Определение селекторов</a:t>
            </a:r>
          </a:p>
          <a:p>
            <a:r>
              <a:rPr lang="ru-RU" dirty="0" smtClean="0"/>
              <a:t>Оформление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Комбинированные стили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820472" cy="4997152"/>
          </a:xfrm>
        </p:spPr>
        <p:txBody>
          <a:bodyPr>
            <a:normAutofit fontScale="85000" lnSpcReduction="20000"/>
          </a:bodyPr>
          <a:lstStyle/>
          <a:p>
            <a:r>
              <a:rPr lang="it-IT" sz="2400" dirty="0" smtClean="0"/>
              <a:t>&lt;</a:t>
            </a:r>
            <a:r>
              <a:rPr lang="it-IT" sz="2400" dirty="0"/>
              <a:t>ul class="menu"&gt;</a:t>
            </a:r>
          </a:p>
          <a:p>
            <a:r>
              <a:rPr lang="it-IT" sz="2400" dirty="0"/>
              <a:t>	&lt;li class="menuItemDefault</a:t>
            </a:r>
            <a:r>
              <a:rPr lang="it-IT" sz="2400" dirty="0" smtClean="0"/>
              <a:t>"&gt;</a:t>
            </a:r>
            <a:br>
              <a:rPr lang="it-IT" sz="2400" dirty="0" smtClean="0"/>
            </a:br>
            <a:r>
              <a:rPr lang="it-IT" sz="2400" dirty="0" smtClean="0"/>
              <a:t>                &lt;</a:t>
            </a:r>
            <a:r>
              <a:rPr lang="it-IT" sz="2400" dirty="0"/>
              <a:t>a href="#"&gt;Item 01&lt;/a</a:t>
            </a:r>
            <a:r>
              <a:rPr lang="it-IT" sz="2400" dirty="0" smtClean="0"/>
              <a:t>&gt;</a:t>
            </a:r>
            <a:br>
              <a:rPr lang="it-IT" sz="2400" dirty="0" smtClean="0"/>
            </a:br>
            <a:r>
              <a:rPr lang="it-IT" sz="2400" dirty="0" smtClean="0"/>
              <a:t>           &lt;/</a:t>
            </a:r>
            <a:r>
              <a:rPr lang="it-IT" sz="2400" dirty="0"/>
              <a:t>li&gt;</a:t>
            </a:r>
          </a:p>
          <a:p>
            <a:r>
              <a:rPr lang="it-IT" sz="2400" dirty="0"/>
              <a:t>	&lt;li class="menuItemDefault menuItemCurrent</a:t>
            </a:r>
            <a:r>
              <a:rPr lang="it-IT" sz="2400" dirty="0" smtClean="0"/>
              <a:t>"&gt;</a:t>
            </a:r>
            <a:br>
              <a:rPr lang="it-IT" sz="2400" dirty="0" smtClean="0"/>
            </a:br>
            <a:r>
              <a:rPr lang="it-IT" sz="2400" dirty="0" smtClean="0"/>
              <a:t>                 &lt;a </a:t>
            </a:r>
            <a:r>
              <a:rPr lang="it-IT" sz="2400" dirty="0"/>
              <a:t>href="#"&gt;Item 02&lt;/a</a:t>
            </a:r>
            <a:r>
              <a:rPr lang="it-IT" sz="2400" dirty="0" smtClean="0"/>
              <a:t>&gt;</a:t>
            </a:r>
            <a:br>
              <a:rPr lang="it-IT" sz="2400" dirty="0" smtClean="0"/>
            </a:br>
            <a:r>
              <a:rPr lang="it-IT" sz="2400" dirty="0" smtClean="0"/>
              <a:t>          &lt;/</a:t>
            </a:r>
            <a:r>
              <a:rPr lang="it-IT" sz="2400" dirty="0"/>
              <a:t>li&gt;</a:t>
            </a:r>
          </a:p>
          <a:p>
            <a:r>
              <a:rPr lang="it-IT" sz="2400" dirty="0"/>
              <a:t>	&lt;li  class="menuItemDefault menuItemSelected</a:t>
            </a:r>
            <a:r>
              <a:rPr lang="it-IT" sz="2400" dirty="0" smtClean="0"/>
              <a:t>"&gt;</a:t>
            </a:r>
            <a:br>
              <a:rPr lang="it-IT" sz="2400" dirty="0" smtClean="0"/>
            </a:br>
            <a:r>
              <a:rPr lang="it-IT" sz="2400" dirty="0" smtClean="0"/>
              <a:t>	        &lt;</a:t>
            </a:r>
            <a:r>
              <a:rPr lang="it-IT" sz="2400" dirty="0"/>
              <a:t>a href="#"&gt;Item 03&lt;/a</a:t>
            </a:r>
            <a:r>
              <a:rPr lang="it-IT" sz="2400" dirty="0" smtClean="0"/>
              <a:t>&gt;</a:t>
            </a:r>
            <a:br>
              <a:rPr lang="it-IT" sz="2400" dirty="0" smtClean="0"/>
            </a:br>
            <a:r>
              <a:rPr lang="it-IT" sz="2400" dirty="0" smtClean="0"/>
              <a:t>	&lt;/</a:t>
            </a:r>
            <a:r>
              <a:rPr lang="it-IT" sz="2400" dirty="0"/>
              <a:t>li&gt;</a:t>
            </a:r>
          </a:p>
          <a:p>
            <a:r>
              <a:rPr lang="it-IT" sz="2400" dirty="0"/>
              <a:t>&lt;/ul</a:t>
            </a:r>
            <a:r>
              <a:rPr lang="it-IT" sz="2400" dirty="0" smtClean="0"/>
              <a:t>&gt;</a:t>
            </a:r>
          </a:p>
          <a:p>
            <a:r>
              <a:rPr lang="it-IT" dirty="0" smtClean="0"/>
              <a:t>.</a:t>
            </a:r>
            <a:r>
              <a:rPr lang="it-IT" dirty="0"/>
              <a:t>menu {some: styles;}</a:t>
            </a:r>
          </a:p>
          <a:p>
            <a:r>
              <a:rPr lang="it-IT" dirty="0" smtClean="0"/>
              <a:t>.</a:t>
            </a:r>
            <a:r>
              <a:rPr lang="it-IT" dirty="0"/>
              <a:t>menu .menuItemDefault {some: styles;}</a:t>
            </a:r>
          </a:p>
          <a:p>
            <a:r>
              <a:rPr lang="it-IT" dirty="0" smtClean="0"/>
              <a:t>.</a:t>
            </a:r>
            <a:r>
              <a:rPr lang="it-IT" dirty="0"/>
              <a:t>menu .menuItemCurrent {some: styles;}</a:t>
            </a:r>
          </a:p>
          <a:p>
            <a:r>
              <a:rPr lang="it-IT" dirty="0" smtClean="0"/>
              <a:t>.</a:t>
            </a:r>
            <a:r>
              <a:rPr lang="it-IT" dirty="0"/>
              <a:t>menu .menuItemSelected {some: styles;}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6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Комбинированные стили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p.mini</a:t>
            </a:r>
            <a:r>
              <a:rPr lang="en-US" dirty="0"/>
              <a:t> { </a:t>
            </a:r>
          </a:p>
          <a:p>
            <a:r>
              <a:rPr lang="en-US" dirty="0" smtClean="0"/>
              <a:t>	color</a:t>
            </a:r>
            <a:r>
              <a:rPr lang="en-US" dirty="0"/>
              <a:t>: #FF0000; </a:t>
            </a:r>
          </a:p>
          <a:p>
            <a:r>
              <a:rPr lang="en-US" dirty="0"/>
              <a:t>	</a:t>
            </a:r>
            <a:r>
              <a:rPr lang="en-US" dirty="0" smtClean="0"/>
              <a:t>font-size</a:t>
            </a:r>
            <a:r>
              <a:rPr lang="en-US" dirty="0"/>
              <a:t>: </a:t>
            </a:r>
            <a:r>
              <a:rPr lang="en-US" dirty="0" smtClean="0"/>
              <a:t>smaller; </a:t>
            </a:r>
            <a:r>
              <a:rPr lang="en-US" dirty="0"/>
              <a:t>} </a:t>
            </a:r>
          </a:p>
          <a:p>
            <a:r>
              <a:rPr lang="en-US" dirty="0" err="1" smtClean="0"/>
              <a:t>p.sel</a:t>
            </a:r>
            <a:r>
              <a:rPr lang="en-US" dirty="0" smtClean="0"/>
              <a:t> </a:t>
            </a:r>
            <a:r>
              <a:rPr lang="en-US" dirty="0"/>
              <a:t>strong { color: #</a:t>
            </a:r>
            <a:r>
              <a:rPr lang="en-US" dirty="0" smtClean="0"/>
              <a:t>FF0000; </a:t>
            </a:r>
            <a:r>
              <a:rPr lang="en-US" dirty="0"/>
              <a:t>} </a:t>
            </a:r>
          </a:p>
          <a:p>
            <a:r>
              <a:rPr lang="en-US" dirty="0" smtClean="0"/>
              <a:t>####################################</a:t>
            </a:r>
            <a:br>
              <a:rPr lang="en-US" dirty="0" smtClean="0"/>
            </a:br>
            <a:r>
              <a:rPr lang="en-US" dirty="0" err="1" smtClean="0"/>
              <a:t>p.mini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smtClean="0"/>
              <a:t>font-size</a:t>
            </a:r>
            <a:r>
              <a:rPr lang="en-US" dirty="0"/>
              <a:t>: smaller; } </a:t>
            </a:r>
          </a:p>
          <a:p>
            <a:r>
              <a:rPr lang="en-US" dirty="0" err="1" smtClean="0"/>
              <a:t>p.mini</a:t>
            </a:r>
            <a:r>
              <a:rPr lang="en-US" dirty="0"/>
              <a:t>, </a:t>
            </a:r>
            <a:r>
              <a:rPr lang="en-US" dirty="0" err="1"/>
              <a:t>p.sel</a:t>
            </a:r>
            <a:r>
              <a:rPr lang="en-US" dirty="0"/>
              <a:t> strong { color: #FF0000 }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mini</a:t>
            </a:r>
            <a:r>
              <a:rPr lang="ru-RU" dirty="0"/>
              <a:t>"&gt;</a:t>
            </a:r>
            <a:r>
              <a:rPr lang="ru-RU" dirty="0">
                <a:solidFill>
                  <a:srgbClr val="FF0000"/>
                </a:solidFill>
              </a:rPr>
              <a:t>Этот текст красный и маленький</a:t>
            </a:r>
            <a:r>
              <a:rPr lang="ru-RU" dirty="0"/>
              <a:t>&lt;/p&gt;</a:t>
            </a:r>
          </a:p>
          <a:p>
            <a:r>
              <a:rPr lang="ru-RU" dirty="0" smtClean="0"/>
              <a:t>&lt;</a:t>
            </a:r>
            <a:r>
              <a:rPr lang="ru-RU" dirty="0"/>
              <a:t>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sel</a:t>
            </a:r>
            <a:r>
              <a:rPr lang="ru-RU" dirty="0"/>
              <a:t>"&gt;Обычный текст &lt;</a:t>
            </a:r>
            <a:r>
              <a:rPr lang="ru-RU" dirty="0" err="1"/>
              <a:t>strong</a:t>
            </a:r>
            <a:r>
              <a:rPr lang="ru-RU" dirty="0"/>
              <a:t>&gt;</a:t>
            </a:r>
            <a:r>
              <a:rPr lang="ru-RU" dirty="0">
                <a:solidFill>
                  <a:srgbClr val="FF0000"/>
                </a:solidFill>
              </a:rPr>
              <a:t>красный текст</a:t>
            </a:r>
            <a:r>
              <a:rPr lang="ru-RU" dirty="0"/>
              <a:t>&lt;/</a:t>
            </a:r>
            <a:r>
              <a:rPr lang="ru-RU" dirty="0" err="1"/>
              <a:t>strong</a:t>
            </a:r>
            <a:r>
              <a:rPr lang="ru-RU" dirty="0"/>
              <a:t>&gt;&lt;/p&gt;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3020" y="1340768"/>
            <a:ext cx="4293477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73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Встроенные стили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24936" cy="5256584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&lt;</a:t>
            </a:r>
            <a:r>
              <a:rPr lang="en-US" dirty="0"/>
              <a:t>P STYLE="font-size: smaller; font-style: italic</a:t>
            </a:r>
            <a:r>
              <a:rPr lang="en-US" dirty="0" smtClean="0"/>
              <a:t>"&gt;</a:t>
            </a:r>
            <a:r>
              <a:rPr lang="ru-RU" dirty="0" smtClean="0"/>
              <a:t> Маленький </a:t>
            </a:r>
            <a:r>
              <a:rPr lang="ru-RU" dirty="0" err="1" smtClean="0"/>
              <a:t>курсивчик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&lt;/</a:t>
            </a:r>
            <a:r>
              <a:rPr lang="en-US" dirty="0"/>
              <a:t>P&gt; </a:t>
            </a:r>
            <a:endParaRPr lang="ru-RU" dirty="0"/>
          </a:p>
          <a:p>
            <a:r>
              <a:rPr lang="ru-RU" dirty="0" smtClean="0"/>
              <a:t>Применяется в самую последнюю очередь</a:t>
            </a:r>
          </a:p>
          <a:p>
            <a:r>
              <a:rPr lang="ru-RU" dirty="0" smtClean="0"/>
              <a:t>В основном используется для задания стилей форматированного текста полей ввода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0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Таблицы стилей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Внутренняя таблица стилей:</a:t>
            </a:r>
          </a:p>
          <a:p>
            <a:r>
              <a:rPr lang="en-US" dirty="0" smtClean="0"/>
              <a:t>&lt;</a:t>
            </a:r>
            <a:r>
              <a:rPr lang="en-US" dirty="0"/>
              <a:t>HEAD&gt; </a:t>
            </a:r>
          </a:p>
          <a:p>
            <a:r>
              <a:rPr lang="en-US" dirty="0" smtClean="0"/>
              <a:t>&lt;</a:t>
            </a:r>
            <a:r>
              <a:rPr lang="en-US" dirty="0"/>
              <a:t>STYLE&gt;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redtext</a:t>
            </a:r>
            <a:r>
              <a:rPr lang="en-US" dirty="0"/>
              <a:t> { color: #FF0000 } 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bigtext</a:t>
            </a:r>
            <a:r>
              <a:rPr lang="en-US" dirty="0"/>
              <a:t> { font-size: large } </a:t>
            </a:r>
          </a:p>
          <a:p>
            <a:pPr lvl="1"/>
            <a:r>
              <a:rPr lang="en-US" dirty="0"/>
              <a:t>EM { color: #00FF00; </a:t>
            </a:r>
          </a:p>
          <a:p>
            <a:pPr lvl="1"/>
            <a:r>
              <a:rPr lang="en-US" dirty="0"/>
              <a:t>font-weight: bold } </a:t>
            </a:r>
          </a:p>
          <a:p>
            <a:pPr lvl="1"/>
            <a:r>
              <a:rPr lang="en-US" dirty="0"/>
              <a:t>P EM { color: #0000FF } </a:t>
            </a:r>
          </a:p>
          <a:p>
            <a:r>
              <a:rPr lang="en-US" dirty="0"/>
              <a:t>&lt;/STYLE&gt; </a:t>
            </a:r>
          </a:p>
          <a:p>
            <a:r>
              <a:rPr lang="en-US" dirty="0" smtClean="0"/>
              <a:t>&lt;/</a:t>
            </a:r>
            <a:r>
              <a:rPr lang="en-US" dirty="0"/>
              <a:t>HEAD&gt;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8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Таблицы стилей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Подключение файла внешней таблицы стилей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HEAD&gt; </a:t>
            </a:r>
            <a:endParaRPr lang="ru-RU" dirty="0"/>
          </a:p>
          <a:p>
            <a:pPr lvl="2"/>
            <a:r>
              <a:rPr lang="en-US" dirty="0"/>
              <a:t>&lt;LINK REL="stylesheet" HREF="</a:t>
            </a:r>
            <a:r>
              <a:rPr lang="ru-RU" i="1" dirty="0"/>
              <a:t>адрес файла таблицы стилей</a:t>
            </a:r>
            <a:r>
              <a:rPr lang="ru-RU" dirty="0"/>
              <a:t>" </a:t>
            </a:r>
            <a:r>
              <a:rPr lang="en-US" dirty="0"/>
              <a:t>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  <a:endParaRPr lang="ru-RU" dirty="0"/>
          </a:p>
          <a:p>
            <a:pPr lvl="1"/>
            <a:r>
              <a:rPr lang="en-US" dirty="0"/>
              <a:t>&lt;</a:t>
            </a:r>
            <a:r>
              <a:rPr lang="ru-RU" dirty="0"/>
              <a:t>/</a:t>
            </a:r>
            <a:r>
              <a:rPr lang="en-US" dirty="0"/>
              <a:t>HEAD&gt; </a:t>
            </a:r>
            <a:endParaRPr lang="ru-RU" dirty="0"/>
          </a:p>
          <a:p>
            <a:r>
              <a:rPr lang="ru-RU" dirty="0" smtClean="0"/>
              <a:t>Внутренность файла внешней таблицы стилей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redtext</a:t>
            </a:r>
            <a:r>
              <a:rPr lang="en-US" dirty="0"/>
              <a:t> { color: #FF0000 } 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bigtext</a:t>
            </a:r>
            <a:r>
              <a:rPr lang="en-US" dirty="0"/>
              <a:t> { font-size: large } </a:t>
            </a:r>
          </a:p>
          <a:p>
            <a:pPr lvl="1"/>
            <a:r>
              <a:rPr lang="en-US" dirty="0"/>
              <a:t>EM </a:t>
            </a:r>
            <a:r>
              <a:rPr lang="en-US" dirty="0" smtClean="0"/>
              <a:t>{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color</a:t>
            </a:r>
            <a:r>
              <a:rPr lang="en-US" dirty="0"/>
              <a:t>: #00FF00; </a:t>
            </a:r>
          </a:p>
          <a:p>
            <a:pPr marL="457200" lvl="1" indent="0">
              <a:buNone/>
            </a:pPr>
            <a:r>
              <a:rPr lang="ru-RU" dirty="0" smtClean="0"/>
              <a:t>	         </a:t>
            </a:r>
            <a:r>
              <a:rPr lang="en-US" dirty="0" smtClean="0"/>
              <a:t>font-weight</a:t>
            </a:r>
            <a:r>
              <a:rPr lang="en-US" dirty="0"/>
              <a:t>: bold } </a:t>
            </a:r>
          </a:p>
          <a:p>
            <a:pPr lvl="1"/>
            <a:r>
              <a:rPr lang="en-US" dirty="0"/>
              <a:t>P EM { color: #0000FF } </a:t>
            </a:r>
            <a:endParaRPr lang="ru-RU" dirty="0" smtClean="0"/>
          </a:p>
          <a:p>
            <a:r>
              <a:rPr lang="ru-RU" dirty="0" smtClean="0"/>
              <a:t>Импорт внешней таблицы стилей внутри </a:t>
            </a:r>
            <a:r>
              <a:rPr lang="en-US" dirty="0" smtClean="0"/>
              <a:t>CSS </a:t>
            </a:r>
            <a:r>
              <a:rPr lang="ru-RU" dirty="0" smtClean="0"/>
              <a:t>файла</a:t>
            </a:r>
          </a:p>
          <a:p>
            <a:pPr lvl="1"/>
            <a:r>
              <a:rPr lang="en-US" dirty="0"/>
              <a:t>@import "/</a:t>
            </a:r>
            <a:r>
              <a:rPr lang="en-US" b="1" dirty="0"/>
              <a:t>style</a:t>
            </a:r>
            <a:r>
              <a:rPr lang="en-US" dirty="0"/>
              <a:t>/</a:t>
            </a:r>
            <a:r>
              <a:rPr lang="en-US" b="1" dirty="0"/>
              <a:t>main</a:t>
            </a:r>
            <a:r>
              <a:rPr lang="en-US" dirty="0"/>
              <a:t>.css" screen;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Таблицы стилей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84976" cy="489654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Могут присутствовать сразу несколько таблиц</a:t>
            </a:r>
          </a:p>
          <a:p>
            <a:endParaRPr lang="ru-RU" dirty="0" smtClean="0"/>
          </a:p>
          <a:p>
            <a:r>
              <a:rPr lang="en-US" dirty="0" smtClean="0"/>
              <a:t>&lt;</a:t>
            </a:r>
            <a:r>
              <a:rPr lang="en-US" dirty="0"/>
              <a:t>HEAD&gt; </a:t>
            </a:r>
          </a:p>
          <a:p>
            <a:pPr lvl="1"/>
            <a:r>
              <a:rPr lang="ru-RU" dirty="0"/>
              <a:t>. . . </a:t>
            </a:r>
          </a:p>
          <a:p>
            <a:pPr lvl="1"/>
            <a:r>
              <a:rPr lang="en-US" b="1" dirty="0"/>
              <a:t>&lt;LINK REL="stylesheet" HREF="styles1.css" TYPE="</a:t>
            </a:r>
            <a:r>
              <a:rPr lang="en-US" b="1" dirty="0" smtClean="0"/>
              <a:t>text/</a:t>
            </a:r>
            <a:r>
              <a:rPr lang="en-US" b="1" dirty="0" err="1" smtClean="0"/>
              <a:t>css</a:t>
            </a:r>
            <a:r>
              <a:rPr lang="en-US" b="1" dirty="0" smtClean="0"/>
              <a:t>" MEDIA=“screen”&gt; </a:t>
            </a:r>
            <a:endParaRPr lang="en-US" b="1" dirty="0"/>
          </a:p>
          <a:p>
            <a:pPr lvl="1"/>
            <a:r>
              <a:rPr lang="en-US" b="1" dirty="0"/>
              <a:t>&lt;LINK REL="stylesheet" HREF="styles2.css" TYPE="</a:t>
            </a:r>
            <a:r>
              <a:rPr lang="en-US" b="1" dirty="0" smtClean="0"/>
              <a:t>text/</a:t>
            </a:r>
            <a:r>
              <a:rPr lang="en-US" b="1" dirty="0" err="1" smtClean="0"/>
              <a:t>css</a:t>
            </a:r>
            <a:r>
              <a:rPr lang="en-US" b="1" dirty="0" smtClean="0"/>
              <a:t>" MEDIA=“print”&gt; </a:t>
            </a:r>
            <a:endParaRPr lang="en-US" b="1" dirty="0"/>
          </a:p>
          <a:p>
            <a:pPr lvl="1"/>
            <a:r>
              <a:rPr lang="ru-RU" dirty="0"/>
              <a:t>. . 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&lt;STYLE&gt; 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. . 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&lt;/STYLE&gt; </a:t>
            </a:r>
          </a:p>
          <a:p>
            <a:pPr lvl="1"/>
            <a:r>
              <a:rPr lang="ru-RU" dirty="0"/>
              <a:t>. . . </a:t>
            </a:r>
          </a:p>
          <a:p>
            <a:r>
              <a:rPr lang="en-US" dirty="0"/>
              <a:t>&lt;/HEAD&gt;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0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Приоритеты выполнения стиля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&lt;LINK REL="</a:t>
            </a:r>
            <a:r>
              <a:rPr lang="en-US" dirty="0" err="1"/>
              <a:t>stylesheet</a:t>
            </a:r>
            <a:r>
              <a:rPr lang="en-US" dirty="0"/>
              <a:t>" HREF="styles1.css"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endParaRPr lang="ru-RU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/>
              <a:t>redtext</a:t>
            </a:r>
            <a:r>
              <a:rPr lang="en-US" dirty="0"/>
              <a:t> { color: #FF0000 } 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bigtext</a:t>
            </a:r>
            <a:r>
              <a:rPr lang="en-US" dirty="0"/>
              <a:t> { font-size: large } </a:t>
            </a:r>
          </a:p>
          <a:p>
            <a:pPr lvl="1"/>
            <a:r>
              <a:rPr lang="en-US" dirty="0"/>
              <a:t>EM { color: #00FF00; </a:t>
            </a:r>
          </a:p>
          <a:p>
            <a:pPr marL="457200" lvl="1" indent="0">
              <a:buNone/>
            </a:pPr>
            <a:r>
              <a:rPr lang="ru-RU" dirty="0" smtClean="0"/>
              <a:t>                </a:t>
            </a:r>
            <a:r>
              <a:rPr lang="en-US" dirty="0" smtClean="0"/>
              <a:t>font-weight</a:t>
            </a:r>
            <a:r>
              <a:rPr lang="en-US" dirty="0"/>
              <a:t>: bold } 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en-US" dirty="0"/>
              <a:t>&lt;STYLE&gt;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redtext</a:t>
            </a:r>
            <a:r>
              <a:rPr lang="en-US" dirty="0"/>
              <a:t> { color: #0000FF } </a:t>
            </a:r>
          </a:p>
          <a:p>
            <a:pPr lvl="1"/>
            <a:r>
              <a:rPr lang="en-US" dirty="0"/>
              <a:t>EM { font-size: smaller } </a:t>
            </a:r>
          </a:p>
          <a:p>
            <a:r>
              <a:rPr lang="en-US" dirty="0"/>
              <a:t>&lt;/STYLE&gt;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&lt;P CLASS="</a:t>
            </a:r>
            <a:r>
              <a:rPr lang="ru-RU" dirty="0" err="1"/>
              <a:t>redtext</a:t>
            </a:r>
            <a:r>
              <a:rPr lang="ru-RU" dirty="0"/>
              <a:t>"&gt;Это красный текст.&lt;/P&gt; </a:t>
            </a:r>
          </a:p>
          <a:p>
            <a:r>
              <a:rPr lang="en-US" dirty="0"/>
              <a:t>&lt;P ID="</a:t>
            </a:r>
            <a:r>
              <a:rPr lang="en-US" dirty="0" err="1"/>
              <a:t>bigtext</a:t>
            </a:r>
            <a:r>
              <a:rPr lang="en-US" dirty="0"/>
              <a:t>" STYLE="color: #FFFF00"&gt;</a:t>
            </a:r>
            <a:r>
              <a:rPr lang="ru-RU" dirty="0"/>
              <a:t>Это большой текст</a:t>
            </a:r>
            <a:r>
              <a:rPr lang="ru-RU" dirty="0" smtClean="0"/>
              <a:t>.&lt;</a:t>
            </a:r>
            <a:r>
              <a:rPr lang="en-US" smtClean="0"/>
              <a:t>/P</a:t>
            </a:r>
            <a:r>
              <a:rPr lang="en-US" dirty="0"/>
              <a:t>&gt; </a:t>
            </a:r>
          </a:p>
          <a:p>
            <a:r>
              <a:rPr lang="en-US" dirty="0"/>
              <a:t>&lt;P&gt;&lt;EM&gt;</a:t>
            </a:r>
            <a:r>
              <a:rPr lang="ru-RU" dirty="0"/>
              <a:t>Это курсив.&lt;/</a:t>
            </a:r>
            <a:r>
              <a:rPr lang="en-US" dirty="0"/>
              <a:t>EM&gt;&lt;/P&gt;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844824"/>
            <a:ext cx="4320480" cy="22467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b="1" dirty="0" smtClean="0"/>
              <a:t>загрузка из файла таблицы стилей</a:t>
            </a:r>
          </a:p>
          <a:p>
            <a:pPr algn="ctr"/>
            <a:r>
              <a:rPr lang="ru-RU" sz="2000" b="1" dirty="0" smtClean="0"/>
              <a:t>+</a:t>
            </a:r>
          </a:p>
          <a:p>
            <a:r>
              <a:rPr lang="ru-RU" sz="2000" b="1" dirty="0" smtClean="0"/>
              <a:t>внутренняя таблица стилей</a:t>
            </a:r>
          </a:p>
          <a:p>
            <a:pPr algn="ctr"/>
            <a:r>
              <a:rPr lang="ru-RU" sz="2000" b="1" dirty="0" smtClean="0"/>
              <a:t>+</a:t>
            </a:r>
          </a:p>
          <a:p>
            <a:r>
              <a:rPr lang="ru-RU" sz="2000" b="1" dirty="0" smtClean="0"/>
              <a:t>встроенный стиль</a:t>
            </a:r>
          </a:p>
          <a:p>
            <a:pPr algn="ctr"/>
            <a:r>
              <a:rPr lang="ru-RU" sz="2000" b="1" dirty="0" smtClean="0"/>
              <a:t>=</a:t>
            </a:r>
          </a:p>
          <a:p>
            <a:r>
              <a:rPr lang="ru-RU" sz="2000" b="1" dirty="0" smtClean="0"/>
              <a:t>РЕЗУЛЬТИРУЮЩИЙ СТИЛЬ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8605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Правила </a:t>
            </a:r>
            <a:r>
              <a:rPr lang="ru-RU" dirty="0" err="1" smtClean="0"/>
              <a:t>каскадности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72608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&lt;</a:t>
            </a:r>
            <a:r>
              <a:rPr lang="en-US" dirty="0"/>
              <a:t>LINK REL="</a:t>
            </a:r>
            <a:r>
              <a:rPr lang="en-US" dirty="0" err="1"/>
              <a:t>stylesheet</a:t>
            </a:r>
            <a:r>
              <a:rPr lang="en-US" dirty="0"/>
              <a:t>" HREF="styles1.css" TYPE="text/</a:t>
            </a:r>
            <a:r>
              <a:rPr lang="en-US" dirty="0" err="1"/>
              <a:t>css</a:t>
            </a:r>
            <a:r>
              <a:rPr lang="en-US" dirty="0" smtClean="0"/>
              <a:t>"&gt;</a:t>
            </a:r>
            <a:endParaRPr lang="ru-RU" dirty="0" smtClean="0"/>
          </a:p>
          <a:p>
            <a:pPr lvl="1"/>
            <a:r>
              <a:rPr lang="en-US" dirty="0"/>
              <a:t>&lt;LINK REL="</a:t>
            </a:r>
            <a:r>
              <a:rPr lang="en-US" dirty="0" err="1"/>
              <a:t>stylesheet</a:t>
            </a:r>
            <a:r>
              <a:rPr lang="en-US" dirty="0"/>
              <a:t>" HREF="</a:t>
            </a:r>
            <a:r>
              <a:rPr lang="en-US" dirty="0" smtClean="0"/>
              <a:t>styles</a:t>
            </a:r>
            <a:r>
              <a:rPr lang="ru-RU" dirty="0" smtClean="0"/>
              <a:t>2</a:t>
            </a: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/>
              <a:t>"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Более конкретные стили имеют приоритет перед менее конкретными. </a:t>
            </a:r>
          </a:p>
          <a:p>
            <a:pPr lvl="1"/>
            <a:r>
              <a:rPr lang="en-US" dirty="0" smtClean="0"/>
              <a:t>.class1 {color:#555}</a:t>
            </a:r>
          </a:p>
          <a:p>
            <a:pPr lvl="1"/>
            <a:r>
              <a:rPr lang="en-US" dirty="0" smtClean="0"/>
              <a:t>p{color:#</a:t>
            </a:r>
            <a:r>
              <a:rPr lang="ru-RU" dirty="0" smtClean="0"/>
              <a:t>888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к тегу привязаны несколько стилевых классов, то те, что указаны правее, имеют приоритет перед указанными левее. </a:t>
            </a:r>
            <a:endParaRPr lang="en-US" dirty="0" smtClean="0"/>
          </a:p>
          <a:p>
            <a:r>
              <a:rPr lang="en-US" dirty="0" smtClean="0"/>
              <a:t>&lt;p class=“class_1” class=“class_2”&gt;&lt;/p&gt;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320" y="1988840"/>
            <a:ext cx="6840760" cy="18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7216" y="1268760"/>
            <a:ext cx="626352" cy="72008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4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Правила </a:t>
            </a:r>
            <a:r>
              <a:rPr lang="ru-RU" dirty="0" err="1" smtClean="0"/>
              <a:t>каскадности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72608"/>
          </a:xfrm>
        </p:spPr>
        <p:txBody>
          <a:bodyPr>
            <a:normAutofit/>
          </a:bodyPr>
          <a:lstStyle/>
          <a:p>
            <a:r>
              <a:rPr lang="en-US" dirty="0"/>
              <a:t> .</a:t>
            </a:r>
            <a:r>
              <a:rPr lang="en-US" dirty="0" err="1"/>
              <a:t>testP</a:t>
            </a:r>
            <a:r>
              <a:rPr lang="en-US" dirty="0"/>
              <a:t> {color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green</a:t>
            </a:r>
            <a:r>
              <a:rPr lang="en-US" dirty="0"/>
              <a:t>;}</a:t>
            </a:r>
          </a:p>
          <a:p>
            <a:r>
              <a:rPr lang="en-US" dirty="0"/>
              <a:t> </a:t>
            </a:r>
            <a:r>
              <a:rPr lang="en-US" dirty="0" smtClean="0"/>
              <a:t>p </a:t>
            </a:r>
            <a:r>
              <a:rPr lang="en-US" dirty="0"/>
              <a:t>{color: red</a:t>
            </a:r>
            <a:r>
              <a:rPr lang="en-US" dirty="0" smtClean="0"/>
              <a:t>;}</a:t>
            </a:r>
            <a:endParaRPr lang="ru-RU" dirty="0" smtClean="0"/>
          </a:p>
          <a:p>
            <a:r>
              <a:rPr lang="ru-RU" dirty="0" smtClean="0"/>
              <a:t>…</a:t>
            </a:r>
          </a:p>
          <a:p>
            <a:r>
              <a:rPr lang="ru-RU" dirty="0"/>
              <a:t>&lt;p </a:t>
            </a:r>
            <a:r>
              <a:rPr lang="ru-RU" dirty="0" err="1" smtClean="0"/>
              <a:t>class</a:t>
            </a:r>
            <a:r>
              <a:rPr lang="ru-RU" dirty="0"/>
              <a:t>="</a:t>
            </a:r>
            <a:r>
              <a:rPr lang="ru-RU" dirty="0" err="1"/>
              <a:t>testP</a:t>
            </a:r>
            <a:r>
              <a:rPr lang="ru-RU" dirty="0"/>
              <a:t>"&gt;Это параграф&lt;/p</a:t>
            </a:r>
            <a:r>
              <a:rPr lang="ru-RU" dirty="0" smtClean="0"/>
              <a:t>&gt;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7066" y="1340768"/>
            <a:ext cx="3009900" cy="1293887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20840"/>
              </p:ext>
            </p:extLst>
          </p:nvPr>
        </p:nvGraphicFramePr>
        <p:xfrm>
          <a:off x="1115616" y="3861048"/>
          <a:ext cx="609600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Селектор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Вес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em</a:t>
                      </a:r>
                      <a:r>
                        <a:rPr lang="en-US" sz="2000" baseline="0" dirty="0" smtClean="0"/>
                        <a:t> {}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.class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#id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style</a:t>
                      </a:r>
                      <a:r>
                        <a:rPr lang="en-US" sz="2000" baseline="0" dirty="0" smtClean="0"/>
                        <a:t>=“”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!important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10 000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5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Важность атрибутов стилей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redtext</a:t>
            </a:r>
            <a:r>
              <a:rPr lang="en-US" dirty="0"/>
              <a:t> { </a:t>
            </a:r>
            <a:endParaRPr lang="ru-RU" dirty="0" smtClean="0"/>
          </a:p>
          <a:p>
            <a:pPr lvl="1"/>
            <a:r>
              <a:rPr lang="en-US" dirty="0" smtClean="0"/>
              <a:t>color</a:t>
            </a:r>
            <a:r>
              <a:rPr lang="en-US" dirty="0"/>
              <a:t>: #FF0000; </a:t>
            </a:r>
          </a:p>
          <a:p>
            <a:pPr lvl="1"/>
            <a:r>
              <a:rPr lang="en-US" dirty="0"/>
              <a:t>font-weight: normal </a:t>
            </a:r>
            <a:r>
              <a:rPr lang="en-US" dirty="0" smtClean="0"/>
              <a:t>} </a:t>
            </a:r>
            <a:endParaRPr lang="en-US" dirty="0"/>
          </a:p>
          <a:p>
            <a:r>
              <a:rPr lang="en-US" dirty="0"/>
              <a:t>EM { </a:t>
            </a:r>
            <a:endParaRPr lang="ru-RU" dirty="0" smtClean="0"/>
          </a:p>
          <a:p>
            <a:pPr lvl="1"/>
            <a:r>
              <a:rPr lang="en-US" dirty="0" smtClean="0"/>
              <a:t>color</a:t>
            </a:r>
            <a:r>
              <a:rPr lang="en-US" dirty="0"/>
              <a:t>: #00FF00; </a:t>
            </a:r>
          </a:p>
          <a:p>
            <a:pPr lvl="1"/>
            <a:r>
              <a:rPr lang="en-US" dirty="0"/>
              <a:t>font-weight: bold } 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&lt;</a:t>
            </a:r>
            <a:r>
              <a:rPr lang="pt-BR" dirty="0" smtClean="0"/>
              <a:t>EM </a:t>
            </a:r>
            <a:r>
              <a:rPr lang="pt-BR" dirty="0"/>
              <a:t>CLASS="redtext"&gt;Это </a:t>
            </a:r>
            <a:r>
              <a:rPr lang="pt-BR" dirty="0" smtClean="0"/>
              <a:t>курсив.</a:t>
            </a:r>
            <a:r>
              <a:rPr lang="ru-RU" dirty="0" smtClean="0"/>
              <a:t> </a:t>
            </a:r>
            <a:r>
              <a:rPr lang="pt-BR" dirty="0" smtClean="0"/>
              <a:t>&lt;/</a:t>
            </a:r>
            <a:r>
              <a:rPr lang="pt-BR" dirty="0"/>
              <a:t>EM</a:t>
            </a:r>
            <a:r>
              <a:rPr lang="pt-BR" dirty="0" smtClean="0"/>
              <a:t>&gt;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3212976"/>
            <a:ext cx="4832560" cy="1384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EM { </a:t>
            </a:r>
            <a:endParaRPr lang="ru-RU" sz="2800" b="1" dirty="0" smtClean="0"/>
          </a:p>
          <a:p>
            <a:r>
              <a:rPr lang="en-US" sz="2800" b="1" dirty="0" smtClean="0"/>
              <a:t>color</a:t>
            </a:r>
            <a:r>
              <a:rPr lang="en-US" sz="2800" b="1" dirty="0"/>
              <a:t>: #00FF00; </a:t>
            </a:r>
          </a:p>
          <a:p>
            <a:r>
              <a:rPr lang="en-US" sz="2800" b="1" dirty="0"/>
              <a:t>font-weight: bold !important } 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4431" y="1723312"/>
            <a:ext cx="1872207" cy="6240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0535" y="3212976"/>
            <a:ext cx="202822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i="1" dirty="0" smtClean="0"/>
              <a:t>Каскадные таблицы </a:t>
            </a:r>
            <a:r>
              <a:rPr lang="ru-RU" i="1" dirty="0"/>
              <a:t>стилей </a:t>
            </a:r>
            <a:r>
              <a:rPr lang="ru-RU" dirty="0"/>
              <a:t>(</a:t>
            </a:r>
            <a:r>
              <a:rPr lang="ru-RU" dirty="0" err="1"/>
              <a:t>Cascading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Sheets</a:t>
            </a:r>
            <a:r>
              <a:rPr lang="ru-RU" dirty="0"/>
              <a:t>, CSS</a:t>
            </a:r>
            <a:r>
              <a:rPr lang="ru-RU" dirty="0" smtClean="0"/>
              <a:t>) – технология для представления </a:t>
            </a:r>
            <a:r>
              <a:rPr lang="ru-RU" dirty="0" err="1" smtClean="0"/>
              <a:t>Web</a:t>
            </a:r>
            <a:r>
              <a:rPr lang="ru-RU" dirty="0" smtClean="0"/>
              <a:t>-страниц </a:t>
            </a:r>
          </a:p>
          <a:p>
            <a:r>
              <a:rPr lang="ru-RU" dirty="0" smtClean="0"/>
              <a:t>Таблица </a:t>
            </a:r>
            <a:r>
              <a:rPr lang="ru-RU" dirty="0"/>
              <a:t>стилей содержит набор правил </a:t>
            </a:r>
            <a:r>
              <a:rPr lang="ru-RU" i="1" dirty="0"/>
              <a:t>(</a:t>
            </a:r>
            <a:r>
              <a:rPr lang="ru-RU" i="1" dirty="0" smtClean="0"/>
              <a:t>стилей)</a:t>
            </a:r>
            <a:endParaRPr lang="ru-RU" dirty="0"/>
          </a:p>
          <a:p>
            <a:r>
              <a:rPr lang="ru-RU" dirty="0" smtClean="0"/>
              <a:t>Эти </a:t>
            </a:r>
            <a:r>
              <a:rPr lang="ru-RU" dirty="0"/>
              <a:t>правила определяют </a:t>
            </a:r>
            <a:endParaRPr lang="ru-RU" dirty="0" smtClean="0"/>
          </a:p>
          <a:p>
            <a:pPr lvl="1"/>
            <a:r>
              <a:rPr lang="ru-RU" dirty="0" smtClean="0"/>
              <a:t>цвет текста, </a:t>
            </a:r>
          </a:p>
          <a:p>
            <a:pPr lvl="1"/>
            <a:r>
              <a:rPr lang="ru-RU" dirty="0" smtClean="0"/>
              <a:t>выравнивание абзацев, </a:t>
            </a:r>
          </a:p>
          <a:p>
            <a:pPr lvl="1"/>
            <a:r>
              <a:rPr lang="ru-RU" dirty="0" smtClean="0"/>
              <a:t>отступы </a:t>
            </a:r>
            <a:r>
              <a:rPr lang="ru-RU" dirty="0"/>
              <a:t>между графическим изображением и обтекающим его текстом, </a:t>
            </a:r>
            <a:endParaRPr lang="ru-RU" dirty="0" smtClean="0"/>
          </a:p>
          <a:p>
            <a:pPr lvl="1"/>
            <a:r>
              <a:rPr lang="ru-RU" dirty="0" smtClean="0"/>
              <a:t>наличие </a:t>
            </a:r>
            <a:r>
              <a:rPr lang="ru-RU" dirty="0"/>
              <a:t>и параметры </a:t>
            </a:r>
            <a:r>
              <a:rPr lang="ru-RU" dirty="0" smtClean="0"/>
              <a:t>рамок </a:t>
            </a:r>
            <a:r>
              <a:rPr lang="ru-RU" dirty="0"/>
              <a:t>у </a:t>
            </a:r>
            <a:r>
              <a:rPr lang="ru-RU" dirty="0" smtClean="0"/>
              <a:t>таблиц, </a:t>
            </a:r>
          </a:p>
          <a:p>
            <a:pPr lvl="1"/>
            <a:r>
              <a:rPr lang="ru-RU" dirty="0" smtClean="0"/>
              <a:t>цвет </a:t>
            </a:r>
            <a:r>
              <a:rPr lang="ru-RU" dirty="0"/>
              <a:t>фона </a:t>
            </a:r>
            <a:r>
              <a:rPr lang="ru-RU" dirty="0" err="1"/>
              <a:t>Web</a:t>
            </a:r>
            <a:r>
              <a:rPr lang="ru-RU" dirty="0"/>
              <a:t>-страницы </a:t>
            </a:r>
            <a:endParaRPr lang="ru-RU" dirty="0" smtClean="0"/>
          </a:p>
          <a:p>
            <a:pPr lvl="1"/>
            <a:r>
              <a:rPr lang="ru-RU" dirty="0" smtClean="0"/>
              <a:t>и </a:t>
            </a:r>
            <a:r>
              <a:rPr lang="ru-RU" dirty="0"/>
              <a:t>многое другое. </a:t>
            </a:r>
          </a:p>
        </p:txBody>
      </p:sp>
    </p:spTree>
    <p:extLst>
      <p:ext uri="{BB962C8B-B14F-4D97-AF65-F5344CB8AC3E}">
        <p14:creationId xmlns:p14="http://schemas.microsoft.com/office/powerpoint/2010/main" val="9955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Посчитаем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&lt;LINK REL="</a:t>
            </a:r>
            <a:r>
              <a:rPr lang="en-US" dirty="0" err="1"/>
              <a:t>stylesheet</a:t>
            </a:r>
            <a:r>
              <a:rPr lang="en-US" dirty="0"/>
              <a:t>" HREF="styles1.css" TYPE="text/</a:t>
            </a:r>
            <a:r>
              <a:rPr lang="en-US" dirty="0" err="1"/>
              <a:t>css</a:t>
            </a:r>
            <a:r>
              <a:rPr lang="en-US" dirty="0" smtClean="0"/>
              <a:t>"&gt;</a:t>
            </a:r>
            <a:r>
              <a:rPr lang="ru-RU" dirty="0" smtClean="0"/>
              <a:t>:</a:t>
            </a:r>
          </a:p>
          <a:p>
            <a:pPr lvl="1"/>
            <a:r>
              <a:rPr lang="en-US" dirty="0"/>
              <a:t>.text { font-size:100%}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bigtext</a:t>
            </a:r>
            <a:r>
              <a:rPr lang="en-US" dirty="0"/>
              <a:t> { font-size: </a:t>
            </a:r>
            <a:r>
              <a:rPr lang="en-US" dirty="0" smtClean="0"/>
              <a:t>large</a:t>
            </a:r>
            <a:r>
              <a:rPr lang="ru-RU" dirty="0" smtClean="0"/>
              <a:t> </a:t>
            </a:r>
            <a:r>
              <a:rPr lang="en-US" dirty="0"/>
              <a:t>!important }</a:t>
            </a:r>
          </a:p>
          <a:p>
            <a:pPr lvl="1"/>
            <a:r>
              <a:rPr lang="en-US" dirty="0"/>
              <a:t>EM { </a:t>
            </a:r>
            <a:r>
              <a:rPr lang="en-US" dirty="0" smtClean="0"/>
              <a:t>font-weight: bold }</a:t>
            </a:r>
            <a:endParaRPr lang="en-US" dirty="0"/>
          </a:p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lvl="1"/>
            <a:r>
              <a:rPr lang="en-US" dirty="0"/>
              <a:t>.text { font-size:300% }</a:t>
            </a:r>
          </a:p>
          <a:p>
            <a:pPr lvl="1"/>
            <a:r>
              <a:rPr lang="en-US" dirty="0"/>
              <a:t>EM { font-size:300%}</a:t>
            </a:r>
          </a:p>
          <a:p>
            <a:pPr lvl="1"/>
            <a:r>
              <a:rPr lang="en-US" dirty="0"/>
              <a:t>P { font-size:500%}</a:t>
            </a:r>
          </a:p>
          <a:p>
            <a:r>
              <a:rPr lang="en-US" dirty="0"/>
              <a:t>&lt;/style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/>
              <a:t>&lt;P CLASS="text"&gt;</a:t>
            </a:r>
            <a:r>
              <a:rPr lang="ru-RU" dirty="0"/>
              <a:t>Текст 1&lt;/</a:t>
            </a:r>
            <a:r>
              <a:rPr lang="en-US" dirty="0"/>
              <a:t>P&gt;</a:t>
            </a:r>
          </a:p>
          <a:p>
            <a:r>
              <a:rPr lang="en-US" dirty="0"/>
              <a:t>&lt;P ID="</a:t>
            </a:r>
            <a:r>
              <a:rPr lang="en-US" dirty="0" err="1"/>
              <a:t>bigtext</a:t>
            </a:r>
            <a:r>
              <a:rPr lang="en-US" dirty="0"/>
              <a:t>" STYLE="</a:t>
            </a:r>
            <a:r>
              <a:rPr lang="en-US" dirty="0" err="1"/>
              <a:t>font-size:x-small</a:t>
            </a:r>
            <a:r>
              <a:rPr lang="en-US" dirty="0"/>
              <a:t>"&gt;</a:t>
            </a:r>
            <a:r>
              <a:rPr lang="ru-RU" dirty="0"/>
              <a:t>Текст 2</a:t>
            </a:r>
            <a:r>
              <a:rPr lang="ru-RU" dirty="0" smtClean="0"/>
              <a:t>&lt;</a:t>
            </a:r>
            <a:r>
              <a:rPr lang="en-US" smtClean="0"/>
              <a:t>/P</a:t>
            </a:r>
            <a:r>
              <a:rPr lang="en-US" dirty="0"/>
              <a:t>&gt;</a:t>
            </a:r>
          </a:p>
          <a:p>
            <a:r>
              <a:rPr lang="en-US" dirty="0"/>
              <a:t>&lt;P&gt;&lt;EM&gt;</a:t>
            </a:r>
            <a:r>
              <a:rPr lang="ru-RU" dirty="0"/>
              <a:t>Текст 3&lt;/</a:t>
            </a:r>
            <a:r>
              <a:rPr lang="en-US" dirty="0"/>
              <a:t>EM&gt;&lt;/P&gt;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924944"/>
            <a:ext cx="3096344" cy="15696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Как будут выглядеть</a:t>
            </a:r>
          </a:p>
          <a:p>
            <a:r>
              <a:rPr lang="ru-RU" sz="2400" b="1" dirty="0" smtClean="0"/>
              <a:t>«Текст 1», </a:t>
            </a:r>
          </a:p>
          <a:p>
            <a:r>
              <a:rPr lang="ru-RU" sz="2400" b="1" dirty="0" smtClean="0"/>
              <a:t>«Текст 2», </a:t>
            </a:r>
          </a:p>
          <a:p>
            <a:r>
              <a:rPr lang="ru-RU" sz="2400" b="1" dirty="0" smtClean="0"/>
              <a:t>«Текст 3»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681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Этапы создания таблиц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532859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Создание глобальной таблицы стилей:</a:t>
            </a:r>
          </a:p>
          <a:p>
            <a:pPr lvl="1"/>
            <a:r>
              <a:rPr lang="ru-RU" dirty="0" smtClean="0"/>
              <a:t>параметры шрифта </a:t>
            </a:r>
            <a:r>
              <a:rPr lang="ru-RU" dirty="0"/>
              <a:t>обычных абзацев и заголовков</a:t>
            </a:r>
            <a:r>
              <a:rPr lang="ru-RU" dirty="0" smtClean="0"/>
              <a:t>, цвет </a:t>
            </a:r>
            <a:r>
              <a:rPr lang="ru-RU" dirty="0"/>
              <a:t>фона </a:t>
            </a:r>
            <a:r>
              <a:rPr lang="ru-RU" dirty="0" err="1" smtClean="0"/>
              <a:t>Web</a:t>
            </a:r>
            <a:r>
              <a:rPr lang="ru-RU" dirty="0" smtClean="0"/>
              <a:t>-страницы, выравнивание </a:t>
            </a:r>
            <a:r>
              <a:rPr lang="ru-RU" dirty="0"/>
              <a:t>текста, </a:t>
            </a:r>
            <a:r>
              <a:rPr lang="ru-RU" dirty="0" smtClean="0"/>
              <a:t>величины </a:t>
            </a:r>
            <a:r>
              <a:rPr lang="ru-RU" dirty="0"/>
              <a:t>отступов и параметры рамки обычных таблиц и пр. </a:t>
            </a:r>
            <a:endParaRPr lang="ru-RU" dirty="0" smtClean="0"/>
          </a:p>
          <a:p>
            <a:r>
              <a:rPr lang="ru-RU" dirty="0" smtClean="0"/>
              <a:t>Второй этап, создание стилей:</a:t>
            </a:r>
          </a:p>
          <a:p>
            <a:pPr lvl="1"/>
            <a:r>
              <a:rPr lang="ru-RU" dirty="0" smtClean="0"/>
              <a:t>параметров шрифтов каких-либо </a:t>
            </a:r>
            <a:r>
              <a:rPr lang="ru-RU" dirty="0"/>
              <a:t>избранных </a:t>
            </a:r>
            <a:r>
              <a:rPr lang="ru-RU" dirty="0" smtClean="0"/>
              <a:t>абзацев, </a:t>
            </a:r>
            <a:r>
              <a:rPr lang="ru-RU" dirty="0"/>
              <a:t>их фрагментов, параметры </a:t>
            </a:r>
            <a:r>
              <a:rPr lang="ru-RU" dirty="0" smtClean="0"/>
              <a:t>гиперссылок</a:t>
            </a:r>
            <a:r>
              <a:rPr lang="ru-RU" dirty="0"/>
              <a:t>, входящих в полосу навигации, и </a:t>
            </a:r>
            <a:r>
              <a:rPr lang="ru-RU" dirty="0" smtClean="0"/>
              <a:t>др.</a:t>
            </a:r>
          </a:p>
          <a:p>
            <a:r>
              <a:rPr lang="ru-RU" dirty="0" smtClean="0"/>
              <a:t>Третий этап:</a:t>
            </a:r>
          </a:p>
          <a:p>
            <a:pPr lvl="1"/>
            <a:r>
              <a:rPr lang="ru-RU" dirty="0"/>
              <a:t>параметры полосы навигации, заголовка </a:t>
            </a:r>
            <a:r>
              <a:rPr lang="ru-RU" dirty="0" err="1"/>
              <a:t>Web</a:t>
            </a:r>
            <a:r>
              <a:rPr lang="ru-RU" dirty="0"/>
              <a:t>-сайта, различных контейнеров, определяющих дизайн </a:t>
            </a:r>
            <a:r>
              <a:rPr lang="ru-RU" dirty="0" err="1"/>
              <a:t>Web</a:t>
            </a:r>
            <a:r>
              <a:rPr lang="ru-RU" dirty="0"/>
              <a:t>-страниц </a:t>
            </a:r>
            <a:endParaRPr lang="ru-RU" dirty="0" smtClean="0"/>
          </a:p>
          <a:p>
            <a:r>
              <a:rPr lang="ru-RU" dirty="0" smtClean="0"/>
              <a:t>Последний этап:</a:t>
            </a:r>
          </a:p>
          <a:p>
            <a:pPr lvl="1"/>
            <a:r>
              <a:rPr lang="ru-RU" dirty="0" smtClean="0"/>
              <a:t>параметры </a:t>
            </a:r>
            <a:r>
              <a:rPr lang="ru-RU" dirty="0"/>
              <a:t>очень </a:t>
            </a:r>
            <a:r>
              <a:rPr lang="ru-RU" dirty="0" smtClean="0"/>
              <a:t>специфических </a:t>
            </a:r>
            <a:r>
              <a:rPr lang="ru-RU" dirty="0"/>
              <a:t>абзацев, отдельных иллюстраций и таблиц </a:t>
            </a:r>
            <a:r>
              <a:rPr lang="ru-RU" dirty="0" smtClean="0"/>
              <a:t>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4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Комментарии в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Однострочный:</a:t>
            </a:r>
          </a:p>
          <a:p>
            <a:pPr lvl="1"/>
            <a:r>
              <a:rPr lang="ru-RU" dirty="0" smtClean="0"/>
              <a:t>/* Это комментарий */</a:t>
            </a:r>
          </a:p>
          <a:p>
            <a:pPr lvl="1"/>
            <a:r>
              <a:rPr lang="en-US" dirty="0" smtClean="0"/>
              <a:t>P { color: #0000FF } </a:t>
            </a:r>
            <a:endParaRPr lang="ru-RU" dirty="0" smtClean="0"/>
          </a:p>
          <a:p>
            <a:r>
              <a:rPr lang="ru-RU" dirty="0" smtClean="0"/>
              <a:t>Многострочный:</a:t>
            </a:r>
          </a:p>
          <a:p>
            <a:pPr lvl="1"/>
            <a:r>
              <a:rPr lang="ru-RU" dirty="0"/>
              <a:t>/* </a:t>
            </a:r>
          </a:p>
          <a:p>
            <a:pPr lvl="1"/>
            <a:r>
              <a:rPr lang="ru-RU" dirty="0"/>
              <a:t>Это комментарий, </a:t>
            </a:r>
          </a:p>
          <a:p>
            <a:pPr lvl="1"/>
            <a:r>
              <a:rPr lang="ru-RU" dirty="0"/>
              <a:t>состоящий из </a:t>
            </a:r>
          </a:p>
          <a:p>
            <a:pPr lvl="1"/>
            <a:r>
              <a:rPr lang="ru-RU" dirty="0"/>
              <a:t>нескольких строк. </a:t>
            </a:r>
          </a:p>
          <a:p>
            <a:pPr lvl="1"/>
            <a:r>
              <a:rPr lang="ru-RU" dirty="0"/>
              <a:t>*/ </a:t>
            </a:r>
          </a:p>
          <a:p>
            <a:pPr lvl="1"/>
            <a:r>
              <a:rPr lang="en-US" dirty="0"/>
              <a:t>P { color: #0000FF 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7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Шрифт, фон, контейнеры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Параметры </a:t>
            </a:r>
            <a:r>
              <a:rPr lang="ru-RU" b="1" dirty="0" smtClean="0"/>
              <a:t>шрифта. Семейства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/>
              <a:t>font-family</a:t>
            </a:r>
            <a:r>
              <a:rPr lang="ru-RU" dirty="0"/>
              <a:t>: </a:t>
            </a:r>
            <a:r>
              <a:rPr lang="ru-RU" i="1" dirty="0" smtClean="0"/>
              <a:t>список </a:t>
            </a:r>
            <a:r>
              <a:rPr lang="ru-RU" i="1" dirty="0"/>
              <a:t>имен шрифтов, разделенных </a:t>
            </a:r>
            <a:r>
              <a:rPr lang="ru-RU" i="1" dirty="0" smtClean="0"/>
              <a:t>запятыми </a:t>
            </a:r>
            <a:r>
              <a:rPr lang="ru-RU" dirty="0" smtClean="0"/>
              <a:t>| </a:t>
            </a:r>
            <a:r>
              <a:rPr lang="ru-RU" dirty="0" err="1" smtClean="0"/>
              <a:t>inherit</a:t>
            </a:r>
            <a:r>
              <a:rPr lang="ru-RU" dirty="0" smtClean="0"/>
              <a:t> </a:t>
            </a:r>
          </a:p>
          <a:p>
            <a:pPr lvl="1"/>
            <a:r>
              <a:rPr lang="en-US" dirty="0"/>
              <a:t>P { font-family: Arial } </a:t>
            </a:r>
          </a:p>
          <a:p>
            <a:pPr lvl="1"/>
            <a:r>
              <a:rPr lang="en-US" dirty="0" smtClean="0"/>
              <a:t>P </a:t>
            </a:r>
            <a:r>
              <a:rPr lang="en-US" dirty="0"/>
              <a:t>{ font-family: Verdana, Arial } </a:t>
            </a:r>
            <a:endParaRPr lang="ru-RU" dirty="0" smtClean="0"/>
          </a:p>
          <a:p>
            <a:pPr lvl="1"/>
            <a:r>
              <a:rPr lang="en-US" dirty="0"/>
              <a:t>H2 { font-family: Verdana, Arial, sans-serif } </a:t>
            </a:r>
            <a:endParaRPr lang="ru-RU" dirty="0" smtClean="0"/>
          </a:p>
          <a:p>
            <a:r>
              <a:rPr lang="ru-RU" dirty="0" smtClean="0"/>
              <a:t>Родовое семейство шрифтов:</a:t>
            </a:r>
          </a:p>
          <a:p>
            <a:pPr lvl="1"/>
            <a:r>
              <a:rPr lang="en-US" dirty="0"/>
              <a:t>serif (</a:t>
            </a:r>
            <a:r>
              <a:rPr lang="ru-RU" dirty="0"/>
              <a:t>шрифты с засечками), </a:t>
            </a:r>
            <a:endParaRPr lang="ru-RU" dirty="0" smtClean="0"/>
          </a:p>
          <a:p>
            <a:pPr lvl="1"/>
            <a:r>
              <a:rPr lang="en-US" dirty="0" smtClean="0"/>
              <a:t>sans-serif </a:t>
            </a:r>
            <a:r>
              <a:rPr lang="en-US" dirty="0"/>
              <a:t>(</a:t>
            </a:r>
            <a:r>
              <a:rPr lang="ru-RU" dirty="0"/>
              <a:t>шрифты без засечек), </a:t>
            </a:r>
            <a:endParaRPr lang="ru-RU" dirty="0" smtClean="0"/>
          </a:p>
          <a:p>
            <a:pPr lvl="1"/>
            <a:r>
              <a:rPr lang="en-US" dirty="0" smtClean="0"/>
              <a:t>cursive </a:t>
            </a:r>
            <a:r>
              <a:rPr lang="en-US" dirty="0"/>
              <a:t>(</a:t>
            </a:r>
            <a:r>
              <a:rPr lang="ru-RU" dirty="0"/>
              <a:t>шрифты, имитирующие рукописный текст), </a:t>
            </a:r>
            <a:endParaRPr lang="ru-RU" dirty="0" smtClean="0"/>
          </a:p>
          <a:p>
            <a:pPr lvl="1"/>
            <a:r>
              <a:rPr lang="en-US" dirty="0" smtClean="0"/>
              <a:t>fantasy </a:t>
            </a:r>
            <a:r>
              <a:rPr lang="en-US" dirty="0"/>
              <a:t>(</a:t>
            </a:r>
            <a:r>
              <a:rPr lang="ru-RU" dirty="0"/>
              <a:t>декоративные </a:t>
            </a:r>
            <a:r>
              <a:rPr lang="ru-RU" dirty="0" smtClean="0"/>
              <a:t>шрифты)</a:t>
            </a:r>
          </a:p>
          <a:p>
            <a:pPr lvl="1"/>
            <a:r>
              <a:rPr lang="en-US" dirty="0" err="1" smtClean="0"/>
              <a:t>monospace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dirty="0" err="1"/>
              <a:t>моноширинные</a:t>
            </a:r>
            <a:r>
              <a:rPr lang="ru-RU" dirty="0"/>
              <a:t> шрифты) </a:t>
            </a:r>
          </a:p>
        </p:txBody>
      </p:sp>
    </p:spTree>
    <p:extLst>
      <p:ext uri="{BB962C8B-B14F-4D97-AF65-F5344CB8AC3E}">
        <p14:creationId xmlns:p14="http://schemas.microsoft.com/office/powerpoint/2010/main" val="41683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Параметры </a:t>
            </a:r>
            <a:r>
              <a:rPr lang="ru-RU" b="1" dirty="0" smtClean="0"/>
              <a:t>шрифта. Размер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256584"/>
          </a:xfrm>
        </p:spPr>
        <p:txBody>
          <a:bodyPr>
            <a:normAutofit/>
          </a:bodyPr>
          <a:lstStyle/>
          <a:p>
            <a:r>
              <a:rPr lang="en-US" dirty="0"/>
              <a:t>font-size: </a:t>
            </a:r>
            <a:endParaRPr lang="ru-RU" dirty="0" smtClean="0"/>
          </a:p>
          <a:p>
            <a:pPr lvl="1"/>
            <a:r>
              <a:rPr lang="ru-RU" i="1" dirty="0" smtClean="0"/>
              <a:t>размер</a:t>
            </a:r>
            <a:r>
              <a:rPr lang="ru-RU" dirty="0" smtClean="0"/>
              <a:t>|</a:t>
            </a:r>
            <a:r>
              <a:rPr lang="en-US" dirty="0" smtClean="0"/>
              <a:t>xx-small|x-small|small|medium|large|x-large|xx-large|larger|smaller|inherit </a:t>
            </a:r>
            <a:endParaRPr lang="ru-R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56186"/>
              </p:ext>
            </p:extLst>
          </p:nvPr>
        </p:nvGraphicFramePr>
        <p:xfrm>
          <a:off x="683565" y="2780925"/>
          <a:ext cx="8136906" cy="330709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904659"/>
                <a:gridCol w="2232247"/>
              </a:tblGrid>
              <a:tr h="2601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Название </a:t>
                      </a:r>
                      <a:endParaRPr lang="ru-RU" sz="36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Обозначение в CSS </a:t>
                      </a:r>
                      <a:endParaRPr lang="ru-RU" sz="36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Пикселы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px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Пункты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pt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Дюймы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in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Сантиметры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cm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Миллиметры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mm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Пики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pc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Размер буквы "m" текущего шрифта </a:t>
                      </a:r>
                      <a:endParaRPr lang="ru-RU" sz="36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em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8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Размер буквы "x" текущего шрифта </a:t>
                      </a:r>
                      <a:endParaRPr lang="ru-RU" sz="36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ex </a:t>
                      </a:r>
                      <a:endParaRPr lang="ru-RU" sz="36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7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Проценты от размера шрифта родительского элемента </a:t>
                      </a:r>
                      <a:endParaRPr lang="ru-RU" sz="36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% </a:t>
                      </a:r>
                      <a:endParaRPr lang="ru-RU" sz="36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6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Параметры </a:t>
            </a:r>
            <a:r>
              <a:rPr lang="ru-RU" b="1" dirty="0" smtClean="0"/>
              <a:t>шрифта. Размер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256584"/>
          </a:xfrm>
        </p:spPr>
        <p:txBody>
          <a:bodyPr>
            <a:normAutofit/>
          </a:bodyPr>
          <a:lstStyle/>
          <a:p>
            <a:r>
              <a:rPr lang="en-US" dirty="0"/>
              <a:t>P { font-size: 10pt } </a:t>
            </a:r>
          </a:p>
          <a:p>
            <a:r>
              <a:rPr lang="en-US" dirty="0"/>
              <a:t>STRONG { font-size: 1cm } </a:t>
            </a:r>
          </a:p>
          <a:p>
            <a:r>
              <a:rPr lang="en-US" dirty="0"/>
              <a:t>EM { font-size: 150% } 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&lt;P&gt;</a:t>
            </a:r>
            <a:r>
              <a:rPr lang="ru-RU" dirty="0"/>
              <a:t>Текст 1&lt;/</a:t>
            </a:r>
            <a:r>
              <a:rPr lang="en-US" dirty="0"/>
              <a:t>P&gt;</a:t>
            </a:r>
          </a:p>
          <a:p>
            <a:r>
              <a:rPr lang="en-US" dirty="0"/>
              <a:t>&lt;STRONG&gt;</a:t>
            </a:r>
            <a:r>
              <a:rPr lang="ru-RU" dirty="0"/>
              <a:t>Текст 2&lt;/</a:t>
            </a:r>
            <a:r>
              <a:rPr lang="en-US" dirty="0"/>
              <a:t>STRONG&gt; &lt;BR&gt;</a:t>
            </a:r>
          </a:p>
          <a:p>
            <a:r>
              <a:rPr lang="en-US" dirty="0"/>
              <a:t>&lt;EM&gt;</a:t>
            </a:r>
            <a:r>
              <a:rPr lang="ru-RU" dirty="0"/>
              <a:t>Текст 3&lt;/</a:t>
            </a:r>
            <a:r>
              <a:rPr lang="en-US" dirty="0"/>
              <a:t>EM&gt;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44208" y="1196751"/>
            <a:ext cx="2506584" cy="1992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7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Параметры шрифта</a:t>
            </a:r>
            <a:r>
              <a:rPr lang="ru-RU" b="1" dirty="0" smtClean="0"/>
              <a:t>. Цвет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color: </a:t>
            </a:r>
            <a:r>
              <a:rPr lang="ru-RU" i="1" dirty="0" smtClean="0"/>
              <a:t>цвет</a:t>
            </a:r>
            <a:endParaRPr lang="ru-RU" dirty="0"/>
          </a:p>
          <a:p>
            <a:r>
              <a:rPr lang="ru-RU" i="1" dirty="0" err="1" smtClean="0"/>
              <a:t>green</a:t>
            </a:r>
            <a:r>
              <a:rPr lang="ru-RU" dirty="0"/>
              <a:t>, </a:t>
            </a:r>
            <a:r>
              <a:rPr lang="ru-RU" i="1" dirty="0" err="1"/>
              <a:t>black</a:t>
            </a:r>
            <a:r>
              <a:rPr lang="ru-RU" dirty="0"/>
              <a:t>. </a:t>
            </a:r>
          </a:p>
          <a:p>
            <a:pPr>
              <a:defRPr/>
            </a:pPr>
            <a:r>
              <a:rPr lang="ru-RU" dirty="0" err="1" smtClean="0"/>
              <a:t>rgb</a:t>
            </a:r>
            <a:r>
              <a:rPr lang="ru-RU" dirty="0" smtClean="0"/>
              <a:t>(23,23,23)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rgba</a:t>
            </a:r>
            <a:r>
              <a:rPr lang="en-US" dirty="0" smtClean="0"/>
              <a:t>(255,255,255</a:t>
            </a:r>
            <a:r>
              <a:rPr lang="en-US" dirty="0"/>
              <a:t>,.9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defRPr/>
            </a:pPr>
            <a:r>
              <a:rPr lang="en-US" dirty="0" err="1" smtClean="0"/>
              <a:t>hsl</a:t>
            </a:r>
            <a:r>
              <a:rPr lang="en-US" dirty="0" smtClean="0"/>
              <a:t>, </a:t>
            </a:r>
            <a:r>
              <a:rPr lang="en-US" dirty="0" err="1" smtClean="0"/>
              <a:t>hsla</a:t>
            </a:r>
            <a:r>
              <a:rPr lang="ru-RU" dirty="0" smtClean="0"/>
              <a:t> </a:t>
            </a:r>
          </a:p>
          <a:p>
            <a:pPr lvl="1">
              <a:defRPr/>
            </a:pPr>
            <a:r>
              <a:rPr lang="ru-RU" dirty="0" smtClean="0"/>
              <a:t>(</a:t>
            </a:r>
            <a:r>
              <a:rPr lang="en-US" dirty="0"/>
              <a:t>Hue (</a:t>
            </a:r>
            <a:r>
              <a:rPr lang="ru-RU" dirty="0"/>
              <a:t>оттенок), </a:t>
            </a:r>
            <a:r>
              <a:rPr lang="en-US" dirty="0"/>
              <a:t>Saturate (</a:t>
            </a:r>
            <a:r>
              <a:rPr lang="ru-RU" dirty="0"/>
              <a:t>насыщенность) и </a:t>
            </a:r>
            <a:r>
              <a:rPr lang="en-US" dirty="0"/>
              <a:t>Lightness (</a:t>
            </a:r>
            <a:r>
              <a:rPr lang="ru-RU" dirty="0"/>
              <a:t>светлота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альфа)</a:t>
            </a:r>
          </a:p>
          <a:p>
            <a:pPr>
              <a:defRPr/>
            </a:pPr>
            <a:r>
              <a:rPr lang="ru-RU" dirty="0" smtClean="0"/>
              <a:t>Примеры</a:t>
            </a:r>
            <a:endParaRPr lang="ru-RU" dirty="0"/>
          </a:p>
          <a:p>
            <a:pPr lvl="1"/>
            <a:r>
              <a:rPr lang="en-US" dirty="0"/>
              <a:t>H1 { color: #</a:t>
            </a:r>
            <a:r>
              <a:rPr lang="en-US" dirty="0" smtClean="0"/>
              <a:t>F00 </a:t>
            </a:r>
            <a:r>
              <a:rPr lang="en-US" dirty="0"/>
              <a:t>} </a:t>
            </a:r>
            <a:endParaRPr lang="ru-RU" dirty="0"/>
          </a:p>
          <a:p>
            <a:pPr lvl="1"/>
            <a:r>
              <a:rPr lang="en-US" dirty="0"/>
              <a:t>ADDRESS { color: </a:t>
            </a:r>
            <a:r>
              <a:rPr lang="en-US" dirty="0" err="1" smtClean="0"/>
              <a:t>rgb</a:t>
            </a:r>
            <a:r>
              <a:rPr lang="en-US" dirty="0" smtClean="0"/>
              <a:t>(24,169,15) </a:t>
            </a:r>
            <a:r>
              <a:rPr lang="en-US" dirty="0"/>
              <a:t>} </a:t>
            </a:r>
            <a:endParaRPr lang="ru-RU" dirty="0"/>
          </a:p>
          <a:p>
            <a:pPr lvl="1"/>
            <a:r>
              <a:rPr lang="en-US" dirty="0"/>
              <a:t>H1 { color: </a:t>
            </a:r>
            <a:r>
              <a:rPr lang="en-US" dirty="0" err="1" smtClean="0"/>
              <a:t>rgba</a:t>
            </a:r>
            <a:r>
              <a:rPr lang="en-US" dirty="0" smtClean="0"/>
              <a:t>(255,255,255,.9) }</a:t>
            </a:r>
            <a:endParaRPr lang="ru-RU" dirty="0" smtClean="0"/>
          </a:p>
          <a:p>
            <a:pPr lvl="1"/>
            <a:r>
              <a:rPr lang="en-US" dirty="0"/>
              <a:t>P {color: </a:t>
            </a:r>
            <a:r>
              <a:rPr lang="en-US" dirty="0" err="1"/>
              <a:t>hsla</a:t>
            </a:r>
            <a:r>
              <a:rPr lang="en-US" dirty="0"/>
              <a:t>(120,100%,50%,0.1)}</a:t>
            </a:r>
            <a:r>
              <a:rPr lang="en-US" dirty="0" smtClean="0"/>
              <a:t>  </a:t>
            </a:r>
            <a:endParaRPr lang="ru-RU" dirty="0"/>
          </a:p>
          <a:p>
            <a:pPr lvl="1">
              <a:defRPr/>
            </a:pPr>
            <a:endParaRPr lang="ru-RU" dirty="0"/>
          </a:p>
        </p:txBody>
      </p:sp>
      <p:pic>
        <p:nvPicPr>
          <p:cNvPr id="1026" name="Picture 2" descr="http://upload.wikimedia.org/wikipedia/commons/c/cb/HSL_color_solid_cylinder_alpha_lowgam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176" y="3898613"/>
            <a:ext cx="2742915" cy="20571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940" y="1505247"/>
            <a:ext cx="1870006" cy="1870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89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Задание цвета</a:t>
            </a:r>
            <a:endParaRPr lang="ru-RU" dirty="0"/>
          </a:p>
        </p:txBody>
      </p:sp>
      <p:sp>
        <p:nvSpPr>
          <p:cNvPr id="9218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В виде #123ABC. Представление в виде трёх пар шестнадцатеричных цифр, где каждая пара отвечает за свой цвет: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две первые цифры — красный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две в середине — зелёный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две последние цифры — синий</a:t>
            </a:r>
            <a:br>
              <a:rPr lang="ru-RU" dirty="0" smtClean="0"/>
            </a:br>
            <a:r>
              <a:rPr lang="ru-RU" dirty="0" smtClean="0"/>
              <a:t>Возможно также краткое представление цвета в виде #ABC, что будет интерпретировано как #AABBCC.</a:t>
            </a:r>
          </a:p>
          <a:p>
            <a:pPr>
              <a:buFont typeface="Wingdings 2" pitchFamily="18" charset="2"/>
              <a:buNone/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665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Имена цветов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524000"/>
          <a:ext cx="8229600" cy="468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790">
                <a:tc>
                  <a:txBody>
                    <a:bodyPr/>
                    <a:lstStyle/>
                    <a:p>
                      <a:r>
                        <a:rPr lang="ru-RU" sz="1800" dirty="0"/>
                        <a:t>Цвет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Код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Цвет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Код</a:t>
                      </a:r>
                    </a:p>
                  </a:txBody>
                  <a:tcPr marT="45714" marB="45714" anchor="ctr"/>
                </a:tc>
              </a:tr>
              <a:tr h="63999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aqua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морская волна)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#00ffff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black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чёрный)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#000000</a:t>
                      </a:r>
                    </a:p>
                  </a:txBody>
                  <a:tcPr marT="45714" marB="45714" anchor="ctr"/>
                </a:tc>
              </a:tr>
              <a:tr h="37079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gray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серый)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ourier New"/>
                        </a:rPr>
                        <a:t>#808080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green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зелёный)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#008000</a:t>
                      </a:r>
                    </a:p>
                  </a:txBody>
                  <a:tcPr marT="45714" marB="45714" anchor="ctr"/>
                </a:tc>
              </a:tr>
              <a:tr h="63999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navy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тёмно-синий)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ourier New"/>
                        </a:rPr>
                        <a:t>#000080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olive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оливковый)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#808000</a:t>
                      </a:r>
                    </a:p>
                  </a:txBody>
                  <a:tcPr marT="45714" marB="45714" anchor="ctr"/>
                </a:tc>
              </a:tr>
              <a:tr h="63999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silver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серебряный)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ourier New"/>
                        </a:rPr>
                        <a:t>#c0c0c0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teal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сине-зелёный)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#008080</a:t>
                      </a:r>
                    </a:p>
                  </a:txBody>
                  <a:tcPr marT="45714" marB="45714" anchor="ctr"/>
                </a:tc>
              </a:tr>
              <a:tr h="37079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blue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синий)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ourier New"/>
                        </a:rPr>
                        <a:t>#0000ff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fuchsia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фуксия)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#ff00ff</a:t>
                      </a:r>
                    </a:p>
                  </a:txBody>
                  <a:tcPr marT="45714" marB="45714" anchor="ctr"/>
                </a:tc>
              </a:tr>
              <a:tr h="63999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lime(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лайм)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ourier New"/>
                        </a:rPr>
                        <a:t>#00ff00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maroon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тёмно-бордовый)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#800000</a:t>
                      </a:r>
                    </a:p>
                  </a:txBody>
                  <a:tcPr marT="45714" marB="45714" anchor="ctr"/>
                </a:tc>
              </a:tr>
              <a:tr h="63999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purple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пурпурный)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ourier New"/>
                        </a:rPr>
                        <a:t>#800080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red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красный)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#ff0000</a:t>
                      </a:r>
                    </a:p>
                  </a:txBody>
                  <a:tcPr marT="45714" marB="45714" anchor="ctr"/>
                </a:tc>
              </a:tr>
              <a:tr h="37079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white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белый)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/>
                        </a:rPr>
                        <a:t>ffffff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yellow (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жёлтый)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/>
                        </a:rPr>
                        <a:t>#ffff00</a:t>
                      </a:r>
                    </a:p>
                  </a:txBody>
                  <a:tcPr marT="45714" marB="4571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1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Создание стилей </a:t>
            </a:r>
            <a:r>
              <a:rPr lang="en-US" b="1" dirty="0"/>
              <a:t>CSS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ru-RU" i="1" dirty="0" smtClean="0"/>
              <a:t>селектор </a:t>
            </a:r>
            <a:r>
              <a:rPr lang="ru-RU" dirty="0"/>
              <a:t>{ </a:t>
            </a:r>
          </a:p>
          <a:p>
            <a:pPr lvl="1"/>
            <a:r>
              <a:rPr lang="ru-RU" i="1" dirty="0" smtClean="0"/>
              <a:t>атрибут-стиля 1</a:t>
            </a:r>
            <a:r>
              <a:rPr lang="ru-RU" dirty="0" smtClean="0"/>
              <a:t>: </a:t>
            </a:r>
            <a:r>
              <a:rPr lang="ru-RU" i="1" dirty="0" smtClean="0"/>
              <a:t>значение 1</a:t>
            </a:r>
            <a:r>
              <a:rPr lang="ru-RU" dirty="0" smtClean="0"/>
              <a:t>; </a:t>
            </a:r>
            <a:endParaRPr lang="ru-RU" dirty="0"/>
          </a:p>
          <a:p>
            <a:pPr lvl="1"/>
            <a:r>
              <a:rPr lang="ru-RU" i="1" dirty="0" smtClean="0"/>
              <a:t>атрибут-стиля 2</a:t>
            </a:r>
            <a:r>
              <a:rPr lang="ru-RU" dirty="0" smtClean="0"/>
              <a:t>: </a:t>
            </a:r>
            <a:r>
              <a:rPr lang="ru-RU" i="1" dirty="0" smtClean="0"/>
              <a:t>значение 2</a:t>
            </a:r>
            <a:r>
              <a:rPr lang="ru-RU" dirty="0" smtClean="0"/>
              <a:t>;  </a:t>
            </a:r>
            <a:endParaRPr lang="ru-RU" dirty="0"/>
          </a:p>
          <a:p>
            <a:r>
              <a:rPr lang="ru-RU" dirty="0" smtClean="0"/>
              <a:t>} </a:t>
            </a:r>
            <a:endParaRPr lang="en-US" dirty="0" smtClean="0"/>
          </a:p>
          <a:p>
            <a:r>
              <a:rPr lang="ru-RU" i="1" dirty="0"/>
              <a:t>селектор </a:t>
            </a:r>
            <a:r>
              <a:rPr lang="ru-RU" dirty="0"/>
              <a:t>{ </a:t>
            </a:r>
            <a:r>
              <a:rPr lang="ru-RU" i="1" dirty="0" smtClean="0"/>
              <a:t>атрибут-стиля </a:t>
            </a:r>
            <a:r>
              <a:rPr lang="ru-RU" i="1" dirty="0"/>
              <a:t>1</a:t>
            </a:r>
            <a:r>
              <a:rPr lang="ru-RU" dirty="0"/>
              <a:t>: </a:t>
            </a:r>
            <a:r>
              <a:rPr lang="ru-RU" i="1" dirty="0"/>
              <a:t>значение 1</a:t>
            </a:r>
            <a:r>
              <a:rPr lang="ru-RU" dirty="0" smtClean="0"/>
              <a:t>;}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0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Цветовой круг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5" t="8697" r="10246" b="5264"/>
          <a:stretch/>
        </p:blipFill>
        <p:spPr bwMode="auto">
          <a:xfrm>
            <a:off x="325211" y="1228940"/>
            <a:ext cx="8135221" cy="522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51920" y="260648"/>
            <a:ext cx="5223289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hlinkClick r:id="rId3"/>
              </a:rPr>
              <a:t>http://colorschemedesigner.com/</a:t>
            </a:r>
            <a:endParaRPr lang="ru-RU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3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Прозрачность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opacity: </a:t>
            </a:r>
            <a:r>
              <a:rPr lang="ru-RU" dirty="0" smtClean="0"/>
              <a:t>числовое значение|</a:t>
            </a:r>
            <a:r>
              <a:rPr lang="en-US" dirty="0" smtClean="0"/>
              <a:t>inherit</a:t>
            </a:r>
            <a:endParaRPr lang="ru-RU" dirty="0" smtClean="0"/>
          </a:p>
          <a:p>
            <a:pPr lvl="1"/>
            <a:r>
              <a:rPr lang="en-US" dirty="0"/>
              <a:t>ARTICLE { border:1px solid #333;</a:t>
            </a:r>
          </a:p>
          <a:p>
            <a:pPr lvl="1"/>
            <a:r>
              <a:rPr lang="en-US" dirty="0"/>
              <a:t>	background-color:#FF3;}</a:t>
            </a:r>
          </a:p>
          <a:p>
            <a:pPr lvl="1"/>
            <a:r>
              <a:rPr lang="en-US" dirty="0"/>
              <a:t>H1 { opacity:.9 }</a:t>
            </a:r>
          </a:p>
          <a:p>
            <a:pPr lvl="1"/>
            <a:r>
              <a:rPr lang="en-US" dirty="0"/>
              <a:t>H2 { opacity:.7 }</a:t>
            </a:r>
          </a:p>
          <a:p>
            <a:pPr lvl="1"/>
            <a:r>
              <a:rPr lang="en-US" dirty="0"/>
              <a:t>H3 { opacity:.5 </a:t>
            </a:r>
            <a:r>
              <a:rPr lang="en-US" dirty="0" smtClean="0"/>
              <a:t>}</a:t>
            </a:r>
            <a:endParaRPr lang="ru-RU" dirty="0" smtClean="0"/>
          </a:p>
          <a:p>
            <a:endParaRPr lang="ru-RU" dirty="0" smtClean="0"/>
          </a:p>
          <a:p>
            <a:r>
              <a:rPr lang="pt-BR" dirty="0"/>
              <a:t>&lt;ARTICLE&gt;</a:t>
            </a:r>
          </a:p>
          <a:p>
            <a:pPr lvl="1"/>
            <a:r>
              <a:rPr lang="pt-BR" dirty="0" smtClean="0"/>
              <a:t>&lt;</a:t>
            </a:r>
            <a:r>
              <a:rPr lang="pt-BR" dirty="0"/>
              <a:t>H1&gt;Текст 1&lt;/H1&gt;</a:t>
            </a:r>
          </a:p>
          <a:p>
            <a:pPr lvl="1"/>
            <a:r>
              <a:rPr lang="pt-BR" dirty="0" smtClean="0"/>
              <a:t>&lt;</a:t>
            </a:r>
            <a:r>
              <a:rPr lang="pt-BR" dirty="0"/>
              <a:t>H2&gt;Текст 2&lt;/H2&gt;</a:t>
            </a:r>
          </a:p>
          <a:p>
            <a:pPr lvl="1"/>
            <a:r>
              <a:rPr lang="pt-BR" dirty="0" smtClean="0"/>
              <a:t>&lt;</a:t>
            </a:r>
            <a:r>
              <a:rPr lang="pt-BR" dirty="0"/>
              <a:t>H3&gt;Текст 3&lt;/H3&gt;</a:t>
            </a:r>
          </a:p>
          <a:p>
            <a:r>
              <a:rPr lang="pt-BR" dirty="0"/>
              <a:t>&lt;/ARTICLE&gt;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88224" y="1938883"/>
            <a:ext cx="1944216" cy="3306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3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Толщина и стиль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font-weight: </a:t>
            </a:r>
            <a:endParaRPr lang="ru-RU" dirty="0" smtClean="0"/>
          </a:p>
          <a:p>
            <a:pPr lvl="1"/>
            <a:r>
              <a:rPr lang="en-US" dirty="0" smtClean="0"/>
              <a:t>normal|bold|bolder|lighter|100|200|300|400|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500|600|700|800|900</a:t>
            </a:r>
            <a:endParaRPr lang="ru-RU" dirty="0" smtClean="0"/>
          </a:p>
          <a:p>
            <a:r>
              <a:rPr lang="en-US" dirty="0"/>
              <a:t>font-style: </a:t>
            </a:r>
            <a:endParaRPr lang="ru-RU" dirty="0" smtClean="0"/>
          </a:p>
          <a:p>
            <a:pPr lvl="1"/>
            <a:r>
              <a:rPr lang="en-US" dirty="0" err="1" smtClean="0"/>
              <a:t>normal|italic|oblique|inherit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en-US" dirty="0"/>
              <a:t>H1 { font-weight:100;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font-style:italic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H2 { font-weight:900;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font-style:oblique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H3 { </a:t>
            </a:r>
            <a:r>
              <a:rPr lang="en-US" dirty="0" err="1"/>
              <a:t>font-weight:lighter</a:t>
            </a:r>
            <a:r>
              <a:rPr lang="en-US" dirty="0"/>
              <a:t>}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60232" y="3573016"/>
            <a:ext cx="2267744" cy="2119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1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Варианты и декорация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text-decoration: </a:t>
            </a:r>
            <a:r>
              <a:rPr lang="en-US" dirty="0" err="1" smtClean="0"/>
              <a:t>none|underline|overline|line-through</a:t>
            </a:r>
            <a:endParaRPr lang="en-US" dirty="0" smtClean="0"/>
          </a:p>
          <a:p>
            <a:pPr lvl="1"/>
            <a:r>
              <a:rPr lang="ru-RU" b="1" dirty="0" err="1" smtClean="0"/>
              <a:t>none</a:t>
            </a:r>
            <a:r>
              <a:rPr lang="ru-RU" dirty="0" smtClean="0"/>
              <a:t> </a:t>
            </a:r>
            <a:r>
              <a:rPr lang="ru-RU" dirty="0"/>
              <a:t>убирает все "украшения", заданные для шрифта родительского элемента; </a:t>
            </a:r>
          </a:p>
          <a:p>
            <a:pPr lvl="1"/>
            <a:r>
              <a:rPr lang="en-US" b="1" dirty="0" smtClean="0"/>
              <a:t>underline</a:t>
            </a:r>
            <a:r>
              <a:rPr lang="en-US" dirty="0" smtClean="0"/>
              <a:t> </a:t>
            </a:r>
            <a:r>
              <a:rPr lang="ru-RU" dirty="0"/>
              <a:t>подчеркивает текст; </a:t>
            </a:r>
          </a:p>
          <a:p>
            <a:pPr lvl="1"/>
            <a:r>
              <a:rPr lang="ru-RU" b="1" dirty="0" err="1" smtClean="0"/>
              <a:t>overline</a:t>
            </a:r>
            <a:r>
              <a:rPr lang="ru-RU" dirty="0" smtClean="0"/>
              <a:t> </a:t>
            </a:r>
            <a:r>
              <a:rPr lang="ru-RU" dirty="0"/>
              <a:t>"</a:t>
            </a:r>
            <a:r>
              <a:rPr lang="ru-RU" dirty="0" err="1"/>
              <a:t>надчеркивает</a:t>
            </a:r>
            <a:r>
              <a:rPr lang="ru-RU" dirty="0"/>
              <a:t>" текст, т. е. проводит линию над строками; </a:t>
            </a:r>
          </a:p>
          <a:p>
            <a:pPr lvl="1"/>
            <a:r>
              <a:rPr lang="en-US" b="1" dirty="0" smtClean="0"/>
              <a:t>line-through</a:t>
            </a:r>
            <a:r>
              <a:rPr lang="en-US" dirty="0" smtClean="0"/>
              <a:t> </a:t>
            </a:r>
            <a:r>
              <a:rPr lang="ru-RU" dirty="0"/>
              <a:t>зачеркивает текст; 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Варианты и декорация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H1 { </a:t>
            </a:r>
            <a:r>
              <a:rPr lang="en-US" dirty="0" err="1" smtClean="0"/>
              <a:t>text-decoration:none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font-variant:small-caps</a:t>
            </a:r>
            <a:r>
              <a:rPr lang="en-US" dirty="0"/>
              <a:t>}</a:t>
            </a:r>
          </a:p>
          <a:p>
            <a:r>
              <a:rPr lang="en-US" dirty="0"/>
              <a:t>H2 { </a:t>
            </a:r>
            <a:r>
              <a:rPr lang="en-US" dirty="0" err="1"/>
              <a:t>text-decoration:line-through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font-variant:normal</a:t>
            </a:r>
            <a:r>
              <a:rPr lang="en-US" dirty="0"/>
              <a:t>}</a:t>
            </a:r>
          </a:p>
          <a:p>
            <a:r>
              <a:rPr lang="en-US" dirty="0"/>
              <a:t>H3 { </a:t>
            </a:r>
            <a:r>
              <a:rPr lang="en-US" dirty="0" err="1"/>
              <a:t>text-decoration:overline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text-decoration:underline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???????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91061" y="3522148"/>
            <a:ext cx="2769932" cy="167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3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Варианты и декорация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H1 {</a:t>
            </a:r>
            <a:r>
              <a:rPr lang="en-US" dirty="0" err="1"/>
              <a:t>text-decoration:none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font-variant:small-caps</a:t>
            </a:r>
            <a:r>
              <a:rPr lang="en-US" dirty="0"/>
              <a:t>}</a:t>
            </a:r>
          </a:p>
          <a:p>
            <a:r>
              <a:rPr lang="en-US" dirty="0"/>
              <a:t>H2 { </a:t>
            </a:r>
            <a:r>
              <a:rPr lang="en-US" dirty="0" err="1"/>
              <a:t>text-decoration:line-through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font-variant:normal</a:t>
            </a:r>
            <a:r>
              <a:rPr lang="en-US" dirty="0"/>
              <a:t>}</a:t>
            </a:r>
          </a:p>
          <a:p>
            <a:r>
              <a:rPr lang="en-US" dirty="0"/>
              <a:t>H3 { </a:t>
            </a:r>
            <a:r>
              <a:rPr lang="en-US" dirty="0" err="1"/>
              <a:t>text-decoration:overline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text-decoration:underline</a:t>
            </a:r>
            <a:r>
              <a:rPr lang="en-US" dirty="0" smtClean="0"/>
              <a:t>}</a:t>
            </a:r>
            <a:endParaRPr lang="ru-RU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91061" y="3522148"/>
            <a:ext cx="2769932" cy="260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text-align: </a:t>
            </a:r>
            <a:r>
              <a:rPr lang="en-US" dirty="0" err="1" smtClean="0"/>
              <a:t>left|right|center|justify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dirty="0" smtClean="0"/>
              <a:t>P </a:t>
            </a:r>
            <a:r>
              <a:rPr lang="en-US" dirty="0"/>
              <a:t>{ text-align: justify } </a:t>
            </a:r>
          </a:p>
          <a:p>
            <a:pPr lvl="1"/>
            <a:r>
              <a:rPr lang="en-US" dirty="0"/>
              <a:t>H1 { text-align: center } </a:t>
            </a:r>
            <a:endParaRPr lang="ru-RU" dirty="0" smtClean="0"/>
          </a:p>
          <a:p>
            <a:r>
              <a:rPr lang="en-US" dirty="0"/>
              <a:t>text-indent: </a:t>
            </a:r>
            <a:r>
              <a:rPr lang="ru-RU" i="1" dirty="0" smtClean="0"/>
              <a:t>отступ </a:t>
            </a:r>
            <a:r>
              <a:rPr lang="ru-RU" i="1" dirty="0"/>
              <a:t>"красной строки</a:t>
            </a:r>
            <a:r>
              <a:rPr lang="ru-RU" i="1" dirty="0" smtClean="0"/>
              <a:t>" </a:t>
            </a:r>
          </a:p>
          <a:p>
            <a:pPr lvl="1"/>
            <a:r>
              <a:rPr lang="en-US" dirty="0"/>
              <a:t>P { text-indent: 5mm }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91680" y="4365104"/>
            <a:ext cx="5633807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1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Интервалы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229600" cy="4525963"/>
          </a:xfrm>
        </p:spPr>
        <p:txBody>
          <a:bodyPr/>
          <a:lstStyle/>
          <a:p>
            <a:r>
              <a:rPr lang="en-US" dirty="0"/>
              <a:t>line-height: </a:t>
            </a:r>
            <a:r>
              <a:rPr lang="en-US" dirty="0" smtClean="0"/>
              <a:t>normal|</a:t>
            </a:r>
            <a:r>
              <a:rPr lang="ru-RU" i="1" dirty="0" smtClean="0"/>
              <a:t>расстояние</a:t>
            </a:r>
            <a:r>
              <a:rPr lang="ru-RU" dirty="0" smtClean="0"/>
              <a:t>|</a:t>
            </a:r>
            <a:r>
              <a:rPr lang="en-US" dirty="0" smtClean="0"/>
              <a:t>inherit</a:t>
            </a:r>
            <a:endParaRPr lang="ru-RU" dirty="0" smtClean="0"/>
          </a:p>
          <a:p>
            <a:r>
              <a:rPr lang="en-US" dirty="0"/>
              <a:t>letter-spacing: </a:t>
            </a:r>
            <a:r>
              <a:rPr lang="en-US" dirty="0" smtClean="0"/>
              <a:t>normal|</a:t>
            </a:r>
            <a:r>
              <a:rPr lang="ru-RU" i="1" dirty="0" smtClean="0"/>
              <a:t>расстояние</a:t>
            </a:r>
          </a:p>
          <a:p>
            <a:r>
              <a:rPr lang="en-US" dirty="0"/>
              <a:t>word-spacing: </a:t>
            </a:r>
            <a:r>
              <a:rPr lang="en-US" dirty="0" smtClean="0"/>
              <a:t>normal|</a:t>
            </a:r>
            <a:r>
              <a:rPr lang="ru-RU" i="1" dirty="0" smtClean="0"/>
              <a:t>расстояние</a:t>
            </a:r>
          </a:p>
          <a:p>
            <a:pPr lvl="1"/>
            <a:r>
              <a:rPr lang="en-US" dirty="0"/>
              <a:t>PRE.style_1 { line-height:2em;</a:t>
            </a:r>
          </a:p>
          <a:p>
            <a:pPr lvl="1"/>
            <a:r>
              <a:rPr lang="en-US" dirty="0"/>
              <a:t>	letter-spacing:.7em}</a:t>
            </a:r>
          </a:p>
          <a:p>
            <a:pPr lvl="1"/>
            <a:r>
              <a:rPr lang="en-US" dirty="0"/>
              <a:t>PRE.style_2 { line-height:.9em;</a:t>
            </a:r>
          </a:p>
          <a:p>
            <a:pPr lvl="1"/>
            <a:r>
              <a:rPr lang="en-US" dirty="0"/>
              <a:t>	letter-spacing:.1em}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63036" y="3717032"/>
            <a:ext cx="3345468" cy="191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3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white-space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div.ws_01 </a:t>
            </a:r>
            <a:r>
              <a:rPr lang="en-US" dirty="0"/>
              <a:t>{white-space: </a:t>
            </a:r>
            <a:r>
              <a:rPr lang="en-US" dirty="0" err="1"/>
              <a:t>nowrap</a:t>
            </a:r>
            <a:r>
              <a:rPr lang="en-US" dirty="0"/>
              <a:t>;}</a:t>
            </a:r>
          </a:p>
          <a:p>
            <a:r>
              <a:rPr lang="en-US" dirty="0" smtClean="0"/>
              <a:t>div.ws_02 </a:t>
            </a:r>
            <a:r>
              <a:rPr lang="en-US" dirty="0"/>
              <a:t>{white-space: pre-line;}</a:t>
            </a:r>
          </a:p>
          <a:p>
            <a:r>
              <a:rPr lang="en-US" dirty="0" smtClean="0"/>
              <a:t>div.ws_03 </a:t>
            </a:r>
            <a:r>
              <a:rPr lang="en-US" dirty="0"/>
              <a:t>{white-space: pre</a:t>
            </a:r>
            <a:r>
              <a:rPr lang="en-US" dirty="0" smtClean="0"/>
              <a:t>;}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&lt;div class="</a:t>
            </a:r>
            <a:r>
              <a:rPr lang="en-US" dirty="0" smtClean="0"/>
              <a:t>ws_0</a:t>
            </a:r>
            <a:r>
              <a:rPr lang="en-US" dirty="0"/>
              <a:t>N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white-space: </a:t>
            </a:r>
            <a:r>
              <a:rPr lang="en-US" dirty="0" err="1"/>
              <a:t>nowrap</a:t>
            </a:r>
            <a:r>
              <a:rPr lang="en-US" dirty="0"/>
              <a:t>;</a:t>
            </a:r>
          </a:p>
          <a:p>
            <a:r>
              <a:rPr lang="en-US" dirty="0"/>
              <a:t>  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r>
              <a:rPr lang="en-US" dirty="0"/>
              <a:t>  print 'Hello. I am a python program.'</a:t>
            </a:r>
          </a:p>
          <a:p>
            <a:r>
              <a:rPr lang="en-US" dirty="0"/>
              <a:t>  name = </a:t>
            </a:r>
            <a:r>
              <a:rPr lang="en-US" dirty="0" err="1"/>
              <a:t>raw_input</a:t>
            </a:r>
            <a:r>
              <a:rPr lang="en-US" dirty="0"/>
              <a:t>("What is your name?")</a:t>
            </a:r>
          </a:p>
          <a:p>
            <a:r>
              <a:rPr lang="en-US" dirty="0"/>
              <a:t>  print "Hello there, " + name + "!"&lt;/div&gt;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492896"/>
            <a:ext cx="3059832" cy="2163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2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FONT  - </a:t>
            </a:r>
            <a:r>
              <a:rPr lang="ru-RU" dirty="0" smtClean="0"/>
              <a:t>краткая запись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font</a:t>
            </a:r>
            <a:r>
              <a:rPr lang="ru-RU" dirty="0"/>
              <a:t>: </a:t>
            </a:r>
            <a:r>
              <a:rPr lang="ru-RU" dirty="0" smtClean="0"/>
              <a:t>«</a:t>
            </a:r>
            <a:r>
              <a:rPr lang="ru-RU" i="1" dirty="0" smtClean="0"/>
              <a:t>начертание» «вид </a:t>
            </a:r>
            <a:r>
              <a:rPr lang="ru-RU" i="1" dirty="0"/>
              <a:t>строчных </a:t>
            </a:r>
            <a:r>
              <a:rPr lang="ru-RU" i="1" dirty="0" smtClean="0"/>
              <a:t>букв»</a:t>
            </a:r>
            <a:r>
              <a:rPr lang="ru-RU" dirty="0" smtClean="0"/>
              <a:t> «</a:t>
            </a:r>
            <a:r>
              <a:rPr lang="ru-RU" i="1" dirty="0" smtClean="0"/>
              <a:t>жирность»</a:t>
            </a:r>
            <a:r>
              <a:rPr lang="ru-RU" dirty="0" smtClean="0"/>
              <a:t>  «</a:t>
            </a:r>
            <a:r>
              <a:rPr lang="ru-RU" i="1" dirty="0" smtClean="0"/>
              <a:t>размер»</a:t>
            </a:r>
            <a:r>
              <a:rPr lang="ru-RU" dirty="0" smtClean="0"/>
              <a:t>/«</a:t>
            </a:r>
            <a:r>
              <a:rPr lang="ru-RU" i="1" dirty="0" smtClean="0"/>
              <a:t>высота </a:t>
            </a:r>
            <a:r>
              <a:rPr lang="ru-RU" i="1" dirty="0"/>
              <a:t>строки </a:t>
            </a:r>
            <a:r>
              <a:rPr lang="ru-RU" i="1" dirty="0" smtClean="0"/>
              <a:t>текста»</a:t>
            </a:r>
            <a:r>
              <a:rPr lang="ru-RU" dirty="0" smtClean="0"/>
              <a:t> «</a:t>
            </a:r>
            <a:r>
              <a:rPr lang="ru-RU" i="1" dirty="0" smtClean="0"/>
              <a:t>имя шрифта»</a:t>
            </a:r>
          </a:p>
          <a:p>
            <a:r>
              <a:rPr lang="en-US" i="1" dirty="0"/>
              <a:t>H6 { font: italic 12pt Verdana }</a:t>
            </a:r>
            <a:endParaRPr lang="ru-RU" i="1" dirty="0" smtClean="0"/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16216" y="3813024"/>
            <a:ext cx="1892048" cy="480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3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Стиль переопределения тега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{ color: #</a:t>
            </a:r>
            <a:r>
              <a:rPr lang="en-US" dirty="0" smtClean="0"/>
              <a:t>0000FF; </a:t>
            </a:r>
            <a:r>
              <a:rPr lang="en-US" dirty="0"/>
              <a:t>} </a:t>
            </a:r>
          </a:p>
          <a:p>
            <a:r>
              <a:rPr lang="en-US" dirty="0"/>
              <a:t>EM { </a:t>
            </a:r>
            <a:endParaRPr lang="ru-RU" dirty="0" smtClean="0"/>
          </a:p>
          <a:p>
            <a:pPr lvl="1"/>
            <a:r>
              <a:rPr lang="en-US" dirty="0" smtClean="0"/>
              <a:t>color</a:t>
            </a:r>
            <a:r>
              <a:rPr lang="en-US" dirty="0"/>
              <a:t>: #00FF00; </a:t>
            </a:r>
          </a:p>
          <a:p>
            <a:pPr lvl="1"/>
            <a:r>
              <a:rPr lang="en-US" dirty="0"/>
              <a:t>font-weight: bold </a:t>
            </a:r>
            <a:r>
              <a:rPr lang="en-US" dirty="0" smtClean="0"/>
              <a:t>;}</a:t>
            </a:r>
            <a:endParaRPr lang="ru-RU" dirty="0" smtClean="0"/>
          </a:p>
          <a:p>
            <a:r>
              <a:rPr lang="en-US" dirty="0"/>
              <a:t>BODY { </a:t>
            </a:r>
            <a:endParaRPr lang="ru-RU" dirty="0" smtClean="0"/>
          </a:p>
          <a:p>
            <a:pPr lvl="1"/>
            <a:r>
              <a:rPr lang="en-US" dirty="0" smtClean="0"/>
              <a:t>background-color</a:t>
            </a:r>
            <a:r>
              <a:rPr lang="en-US" dirty="0"/>
              <a:t>: #000000; </a:t>
            </a:r>
          </a:p>
          <a:p>
            <a:pPr lvl="1"/>
            <a:r>
              <a:rPr lang="en-US" dirty="0"/>
              <a:t>color: #</a:t>
            </a:r>
            <a:r>
              <a:rPr lang="en-US" dirty="0" smtClean="0"/>
              <a:t>FFFFFF; </a:t>
            </a:r>
            <a:r>
              <a:rPr lang="en-US" dirty="0"/>
              <a:t>}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44208" y="2010572"/>
            <a:ext cx="2007795" cy="1284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3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Параметры тени у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229600" cy="4525963"/>
          </a:xfrm>
        </p:spPr>
        <p:txBody>
          <a:bodyPr/>
          <a:lstStyle/>
          <a:p>
            <a:r>
              <a:rPr lang="ru-RU" dirty="0" err="1"/>
              <a:t>text-shadow</a:t>
            </a:r>
            <a:r>
              <a:rPr lang="ru-RU" dirty="0"/>
              <a:t>: </a:t>
            </a:r>
            <a:r>
              <a:rPr lang="ru-RU" dirty="0" err="1"/>
              <a:t>none</a:t>
            </a:r>
            <a:r>
              <a:rPr lang="ru-RU" dirty="0"/>
              <a:t> | </a:t>
            </a:r>
            <a:r>
              <a:rPr lang="ru-RU" i="1" dirty="0" smtClean="0"/>
              <a:t>цвет горизонтальное смещение вертикальное смещение радиус размытия</a:t>
            </a:r>
          </a:p>
          <a:p>
            <a:pPr lvl="1"/>
            <a:r>
              <a:rPr lang="en-US" dirty="0" smtClean="0"/>
              <a:t>H6 {text-shadow: black </a:t>
            </a:r>
            <a:r>
              <a:rPr lang="en-US" dirty="0"/>
              <a:t>1mm </a:t>
            </a:r>
            <a:r>
              <a:rPr lang="en-US" dirty="0" err="1"/>
              <a:t>1mm</a:t>
            </a:r>
            <a:r>
              <a:rPr lang="en-US" dirty="0"/>
              <a:t> 1px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/>
              <a:t>H6 </a:t>
            </a:r>
            <a:r>
              <a:rPr lang="en-US" dirty="0" smtClean="0"/>
              <a:t>{text-shadow</a:t>
            </a:r>
            <a:r>
              <a:rPr lang="en-US" dirty="0"/>
              <a:t>: #F00 -3px -6px 3px }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5576" y="4581128"/>
            <a:ext cx="252028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92080" y="4536102"/>
            <a:ext cx="2701595" cy="8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8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41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03648" y="1556792"/>
            <a:ext cx="6048672" cy="792088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rgbClr val="FF0000"/>
                </a:solidFill>
              </a:rPr>
              <a:t>Желаю успехов в учёбе!</a:t>
            </a:r>
            <a:endParaRPr lang="ru-RU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Стилевой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&lt;p class="</a:t>
            </a:r>
            <a:r>
              <a:rPr lang="en-US" dirty="0" err="1"/>
              <a:t>redtext</a:t>
            </a:r>
            <a:r>
              <a:rPr lang="en-US" dirty="0"/>
              <a:t>"&gt;</a:t>
            </a:r>
            <a:r>
              <a:rPr lang="ru-RU" dirty="0">
                <a:solidFill>
                  <a:srgbClr val="FF0000"/>
                </a:solidFill>
              </a:rPr>
              <a:t>Это красный текст</a:t>
            </a:r>
            <a:r>
              <a:rPr lang="ru-RU" dirty="0"/>
              <a:t>&lt;/</a:t>
            </a:r>
            <a:r>
              <a:rPr lang="en-US" dirty="0"/>
              <a:t>p&gt;</a:t>
            </a:r>
          </a:p>
          <a:p>
            <a:r>
              <a:rPr lang="en-US" dirty="0"/>
              <a:t>&lt;P&gt;&lt;STRONG CLASS="attention"&gt;</a:t>
            </a:r>
            <a:r>
              <a:rPr lang="ru-RU" i="1" dirty="0">
                <a:solidFill>
                  <a:srgbClr val="FF0000"/>
                </a:solidFill>
              </a:rPr>
              <a:t>Стилевой класс требует явной привязки атрибутом тега </a:t>
            </a:r>
            <a:r>
              <a:rPr lang="en-US" i="1" dirty="0">
                <a:solidFill>
                  <a:srgbClr val="FF0000"/>
                </a:solidFill>
              </a:rPr>
              <a:t>CLASS!</a:t>
            </a:r>
            <a:r>
              <a:rPr lang="en-US" dirty="0"/>
              <a:t>&lt;/STRONG&gt;&lt;/P&gt;</a:t>
            </a:r>
          </a:p>
          <a:p>
            <a:r>
              <a:rPr lang="en-US" dirty="0"/>
              <a:t>&lt;p class="</a:t>
            </a:r>
            <a:r>
              <a:rPr lang="en-US" dirty="0" err="1"/>
              <a:t>redtext</a:t>
            </a:r>
            <a:r>
              <a:rPr lang="en-US" dirty="0"/>
              <a:t>"&gt;</a:t>
            </a:r>
            <a:r>
              <a:rPr lang="ru-RU" dirty="0">
                <a:solidFill>
                  <a:srgbClr val="FF0000"/>
                </a:solidFill>
              </a:rPr>
              <a:t>Это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еще один красный текст</a:t>
            </a:r>
            <a:r>
              <a:rPr lang="ru-RU" dirty="0"/>
              <a:t>&lt;/</a:t>
            </a:r>
            <a:r>
              <a:rPr lang="en-US" dirty="0"/>
              <a:t>p&gt;</a:t>
            </a:r>
          </a:p>
          <a:p>
            <a:r>
              <a:rPr lang="en-US" dirty="0"/>
              <a:t>&lt;P&gt;&lt;STRONG CLASS="attention"&gt;</a:t>
            </a:r>
            <a:r>
              <a:rPr lang="ru-RU" i="1" dirty="0">
                <a:solidFill>
                  <a:srgbClr val="FF0000"/>
                </a:solidFill>
              </a:rPr>
              <a:t>Тут тоже текст такой же как и выше в классе </a:t>
            </a:r>
            <a:r>
              <a:rPr lang="en-US" i="1" dirty="0">
                <a:solidFill>
                  <a:srgbClr val="FF0000"/>
                </a:solidFill>
              </a:rPr>
              <a:t>attention </a:t>
            </a:r>
            <a:r>
              <a:rPr lang="en-US" dirty="0"/>
              <a:t>&lt;/STRONG&gt;&lt;/P&gt;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/>
              <a:t>redtext</a:t>
            </a:r>
            <a:r>
              <a:rPr lang="en-US" dirty="0"/>
              <a:t> { color: #FF0000 }</a:t>
            </a:r>
          </a:p>
          <a:p>
            <a:r>
              <a:rPr lang="en-US" dirty="0"/>
              <a:t>.attention { </a:t>
            </a:r>
            <a:endParaRPr lang="ru-RU" dirty="0" smtClean="0"/>
          </a:p>
          <a:p>
            <a:pPr lvl="1"/>
            <a:r>
              <a:rPr lang="en-US" dirty="0" smtClean="0"/>
              <a:t>color</a:t>
            </a:r>
            <a:r>
              <a:rPr lang="en-US" dirty="0"/>
              <a:t>: #FF0000;</a:t>
            </a:r>
          </a:p>
          <a:p>
            <a:pPr lvl="1"/>
            <a:r>
              <a:rPr lang="en-US" dirty="0" smtClean="0"/>
              <a:t>font-style</a:t>
            </a:r>
            <a:r>
              <a:rPr lang="en-US" dirty="0"/>
              <a:t>: italic 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7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Сложение стилей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184576"/>
          </a:xfrm>
        </p:spPr>
        <p:txBody>
          <a:bodyPr>
            <a:normAutofit/>
          </a:bodyPr>
          <a:lstStyle/>
          <a:p>
            <a:r>
              <a:rPr lang="en-US" dirty="0"/>
              <a:t>.attention { </a:t>
            </a:r>
            <a:endParaRPr lang="ru-RU" dirty="0" smtClean="0"/>
          </a:p>
          <a:p>
            <a:pPr lvl="1"/>
            <a:r>
              <a:rPr lang="en-US" dirty="0" smtClean="0"/>
              <a:t>color</a:t>
            </a:r>
            <a:r>
              <a:rPr lang="en-US" dirty="0"/>
              <a:t>: #FF0000; </a:t>
            </a:r>
            <a:endParaRPr lang="ru-RU" dirty="0" smtClean="0"/>
          </a:p>
          <a:p>
            <a:pPr lvl="1"/>
            <a:r>
              <a:rPr lang="en-US" dirty="0" smtClean="0"/>
              <a:t>font-style</a:t>
            </a:r>
            <a:r>
              <a:rPr lang="en-US" dirty="0"/>
              <a:t>: italic } </a:t>
            </a:r>
          </a:p>
          <a:p>
            <a:r>
              <a:rPr lang="en-US" dirty="0"/>
              <a:t>.</a:t>
            </a:r>
            <a:r>
              <a:rPr lang="en-US" dirty="0" err="1"/>
              <a:t>bigtext</a:t>
            </a:r>
            <a:r>
              <a:rPr lang="en-US" dirty="0"/>
              <a:t> { font-size: large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&lt;STRONG </a:t>
            </a:r>
            <a:r>
              <a:rPr lang="en-US" dirty="0"/>
              <a:t>CLASS="attention </a:t>
            </a:r>
            <a:r>
              <a:rPr lang="en-US" dirty="0" err="1"/>
              <a:t>bigtext</a:t>
            </a:r>
            <a:r>
              <a:rPr lang="en-US" dirty="0" smtClean="0"/>
              <a:t>"&gt;</a:t>
            </a:r>
            <a:r>
              <a:rPr lang="ru-RU" dirty="0" smtClean="0"/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Стилевой </a:t>
            </a:r>
            <a:r>
              <a:rPr lang="ru-RU" b="1" i="1" dirty="0">
                <a:solidFill>
                  <a:srgbClr val="FF0000"/>
                </a:solidFill>
              </a:rPr>
              <a:t>класс требует явной </a:t>
            </a:r>
            <a:r>
              <a:rPr lang="ru-RU" b="1" i="1" dirty="0" smtClean="0">
                <a:solidFill>
                  <a:srgbClr val="FF0000"/>
                </a:solidFill>
              </a:rPr>
              <a:t> привязки </a:t>
            </a:r>
            <a:r>
              <a:rPr lang="ru-RU" b="1" i="1" dirty="0">
                <a:solidFill>
                  <a:srgbClr val="FF0000"/>
                </a:solidFill>
              </a:rPr>
              <a:t>атрибутом тега </a:t>
            </a:r>
            <a:r>
              <a:rPr lang="en-US" b="1" i="1" dirty="0">
                <a:solidFill>
                  <a:srgbClr val="FF0000"/>
                </a:solidFill>
              </a:rPr>
              <a:t>CLASS</a:t>
            </a:r>
            <a:r>
              <a:rPr lang="en-US" b="1" i="1" dirty="0" smtClean="0">
                <a:solidFill>
                  <a:srgbClr val="FF0000"/>
                </a:solidFill>
              </a:rPr>
              <a:t>!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&lt;/</a:t>
            </a:r>
            <a:r>
              <a:rPr lang="en-US" dirty="0"/>
              <a:t>STRONG</a:t>
            </a:r>
            <a:r>
              <a:rPr lang="en-US" dirty="0" smtClean="0"/>
              <a:t>&gt;</a:t>
            </a:r>
          </a:p>
          <a:p>
            <a:r>
              <a:rPr lang="ru-RU" dirty="0" smtClean="0"/>
              <a:t>Первый</a:t>
            </a:r>
            <a:r>
              <a:rPr lang="en-US" dirty="0" smtClean="0"/>
              <a:t>: attention</a:t>
            </a:r>
          </a:p>
          <a:p>
            <a:r>
              <a:rPr lang="ru-RU" dirty="0" smtClean="0"/>
              <a:t>Потом добавиться: </a:t>
            </a:r>
            <a:r>
              <a:rPr lang="en-US" dirty="0" err="1" smtClean="0"/>
              <a:t>bigtext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0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Именованный </a:t>
            </a:r>
            <a:r>
              <a:rPr lang="ru-RU" dirty="0" smtClean="0"/>
              <a:t>стиль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bigtext</a:t>
            </a:r>
            <a:r>
              <a:rPr lang="en-US" dirty="0"/>
              <a:t> { font-size: large } </a:t>
            </a:r>
          </a:p>
          <a:p>
            <a:r>
              <a:rPr lang="ru-RU" dirty="0"/>
              <a:t>. . . </a:t>
            </a:r>
          </a:p>
          <a:p>
            <a:r>
              <a:rPr lang="ru-RU" dirty="0"/>
              <a:t>&lt;P ID="</a:t>
            </a:r>
            <a:r>
              <a:rPr lang="ru-RU" dirty="0" err="1"/>
              <a:t>bigtext</a:t>
            </a:r>
            <a:r>
              <a:rPr lang="ru-RU" dirty="0"/>
              <a:t>"&gt;Это большой текст.&lt;/P</a:t>
            </a:r>
            <a:r>
              <a:rPr lang="ru-RU" dirty="0" smtClean="0"/>
              <a:t>&gt;</a:t>
            </a:r>
          </a:p>
          <a:p>
            <a:r>
              <a:rPr lang="ru-RU" dirty="0" smtClean="0"/>
              <a:t>Значение атрибута </a:t>
            </a:r>
            <a:r>
              <a:rPr lang="en-US" dirty="0" smtClean="0"/>
              <a:t>id </a:t>
            </a:r>
            <a:r>
              <a:rPr lang="ru-RU" dirty="0" smtClean="0"/>
              <a:t>уникально в пределах документа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2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Комбинированные стили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EM</a:t>
            </a:r>
            <a:r>
              <a:rPr lang="en-US" dirty="0"/>
              <a:t> { color: #0000FF } </a:t>
            </a:r>
            <a:endParaRPr lang="ru-RU" dirty="0" smtClean="0"/>
          </a:p>
          <a:p>
            <a:r>
              <a:rPr lang="ru-RU" dirty="0" smtClean="0"/>
              <a:t>&lt;</a:t>
            </a:r>
            <a:r>
              <a:rPr lang="ru-RU" dirty="0"/>
              <a:t>P&gt;&lt;EM&gt;Этот текст&lt;/EM&gt; станет синим.&lt;/P&gt; </a:t>
            </a:r>
          </a:p>
          <a:p>
            <a:r>
              <a:rPr lang="ru-RU" dirty="0" smtClean="0"/>
              <a:t>&lt;</a:t>
            </a:r>
            <a:r>
              <a:rPr lang="en-US" dirty="0" smtClean="0"/>
              <a:t>EM</a:t>
            </a:r>
            <a:r>
              <a:rPr lang="ru-RU" dirty="0" smtClean="0"/>
              <a:t>&gt;А </a:t>
            </a:r>
            <a:r>
              <a:rPr lang="ru-RU" dirty="0"/>
              <a:t>этот не станет</a:t>
            </a:r>
            <a:r>
              <a:rPr lang="ru-RU" dirty="0" smtClean="0"/>
              <a:t>.&lt;/</a:t>
            </a:r>
            <a:r>
              <a:rPr lang="en-US" dirty="0" smtClean="0"/>
              <a:t>EM</a:t>
            </a:r>
            <a:r>
              <a:rPr lang="ru-RU" dirty="0" smtClean="0"/>
              <a:t>&gt; 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94716" y="1196752"/>
            <a:ext cx="3224238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554054584"/>
              </p:ext>
            </p:extLst>
          </p:nvPr>
        </p:nvGraphicFramePr>
        <p:xfrm>
          <a:off x="1187624" y="3863181"/>
          <a:ext cx="7365504" cy="2569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6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Комбинированные стили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&lt;ul class="menu"&gt;</a:t>
            </a:r>
          </a:p>
          <a:p>
            <a:r>
              <a:rPr lang="it-IT" dirty="0"/>
              <a:t>	&lt;li&gt;&lt;a href="#"&gt;Item 01&lt;/a&gt;&lt;/li&gt;</a:t>
            </a:r>
          </a:p>
          <a:p>
            <a:r>
              <a:rPr lang="it-IT" dirty="0"/>
              <a:t>	&lt;li&gt;&lt;a href="#"&gt;Item 02&lt;/a&gt;&lt;/li&gt;</a:t>
            </a:r>
          </a:p>
          <a:p>
            <a:r>
              <a:rPr lang="it-IT" dirty="0"/>
              <a:t>	&lt;li&gt;&lt;a href="#"&gt;Item 03&lt;/a&gt;&lt;/li&gt;</a:t>
            </a:r>
          </a:p>
          <a:p>
            <a:r>
              <a:rPr lang="it-IT" dirty="0"/>
              <a:t>&lt;/ul</a:t>
            </a:r>
            <a:r>
              <a:rPr lang="it-IT" dirty="0" smtClean="0"/>
              <a:t>&gt;</a:t>
            </a:r>
          </a:p>
          <a:p>
            <a:endParaRPr lang="it-IT" dirty="0"/>
          </a:p>
          <a:p>
            <a:r>
              <a:rPr lang="en-US" dirty="0" smtClean="0"/>
              <a:t>.</a:t>
            </a:r>
            <a:r>
              <a:rPr lang="en-US" dirty="0"/>
              <a:t>menu {some: styles;}</a:t>
            </a:r>
          </a:p>
          <a:p>
            <a:r>
              <a:rPr lang="en-US" dirty="0" smtClean="0"/>
              <a:t>.</a:t>
            </a:r>
            <a:r>
              <a:rPr lang="en-US" dirty="0"/>
              <a:t>menu li {some: styles;}</a:t>
            </a:r>
          </a:p>
          <a:p>
            <a:r>
              <a:rPr lang="en-US" dirty="0" smtClean="0"/>
              <a:t>.</a:t>
            </a:r>
            <a:r>
              <a:rPr lang="en-US" dirty="0"/>
              <a:t>menu li a {some: styles;}</a:t>
            </a:r>
          </a:p>
        </p:txBody>
      </p:sp>
    </p:spTree>
    <p:extLst>
      <p:ext uri="{BB962C8B-B14F-4D97-AF65-F5344CB8AC3E}">
        <p14:creationId xmlns:p14="http://schemas.microsoft.com/office/powerpoint/2010/main" val="22699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d749b4515b75daab8cddf4c6aa62231c448949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21793</TotalTime>
  <Words>2237</Words>
  <Application>Microsoft Office PowerPoint</Application>
  <PresentationFormat>Экран (4:3)</PresentationFormat>
  <Paragraphs>445</Paragraphs>
  <Slides>41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Введение в CSS</vt:lpstr>
      <vt:lpstr>Что такое CSS</vt:lpstr>
      <vt:lpstr>Создание стилей CSS </vt:lpstr>
      <vt:lpstr>Стиль переопределения тега </vt:lpstr>
      <vt:lpstr>Стилевой класс</vt:lpstr>
      <vt:lpstr>Сложение стилей </vt:lpstr>
      <vt:lpstr>Именованный стиль</vt:lpstr>
      <vt:lpstr>Комбинированные стили</vt:lpstr>
      <vt:lpstr>Комбинированные стили</vt:lpstr>
      <vt:lpstr>Комбинированные стили</vt:lpstr>
      <vt:lpstr>Комбинированные стили</vt:lpstr>
      <vt:lpstr>Встроенные стили</vt:lpstr>
      <vt:lpstr>Таблицы стилей </vt:lpstr>
      <vt:lpstr>Таблицы стилей </vt:lpstr>
      <vt:lpstr>Таблицы стилей </vt:lpstr>
      <vt:lpstr>Приоритеты выполнения стиля</vt:lpstr>
      <vt:lpstr>Правила каскадности</vt:lpstr>
      <vt:lpstr>Правила каскадности</vt:lpstr>
      <vt:lpstr>Важность атрибутов стилей</vt:lpstr>
      <vt:lpstr>Посчитаем </vt:lpstr>
      <vt:lpstr>Этапы создания таблиц</vt:lpstr>
      <vt:lpstr>Комментарии в CSS</vt:lpstr>
      <vt:lpstr>Шрифт, фон, контейнеры</vt:lpstr>
      <vt:lpstr>Параметры шрифта. Семейства </vt:lpstr>
      <vt:lpstr>Параметры шрифта. Размер</vt:lpstr>
      <vt:lpstr>Параметры шрифта. Размер</vt:lpstr>
      <vt:lpstr>Параметры шрифта. Цвет</vt:lpstr>
      <vt:lpstr>Задание цвета</vt:lpstr>
      <vt:lpstr>Имена цветов</vt:lpstr>
      <vt:lpstr>Цветовой круг</vt:lpstr>
      <vt:lpstr>Прозрачность</vt:lpstr>
      <vt:lpstr>Толщина и стиль</vt:lpstr>
      <vt:lpstr>Варианты и декорация </vt:lpstr>
      <vt:lpstr>Варианты и декорация </vt:lpstr>
      <vt:lpstr>Варианты и декорация </vt:lpstr>
      <vt:lpstr>Вывод текста</vt:lpstr>
      <vt:lpstr>Интервалы </vt:lpstr>
      <vt:lpstr>white-space</vt:lpstr>
      <vt:lpstr>FONT  - краткая запись</vt:lpstr>
      <vt:lpstr>Параметры тени у текста</vt:lpstr>
      <vt:lpstr>Желаю успехов в учёбе!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Student</cp:lastModifiedBy>
  <cp:revision>487</cp:revision>
  <dcterms:created xsi:type="dcterms:W3CDTF">2011-03-03T20:51:22Z</dcterms:created>
  <dcterms:modified xsi:type="dcterms:W3CDTF">2023-12-02T06:36:57Z</dcterms:modified>
</cp:coreProperties>
</file>