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583" autoAdjust="0"/>
  </p:normalViewPr>
  <p:slideViewPr>
    <p:cSldViewPr snapToGrid="0" snapToObjects="1">
      <p:cViewPr varScale="1">
        <p:scale>
          <a:sx n="45" d="100"/>
          <a:sy n="45" d="100"/>
        </p:scale>
        <p:origin x="1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info@rstudio.com" TargetMode="External"/><Relationship Id="rId7" Type="http://schemas.openxmlformats.org/officeDocument/2006/relationships/image" Target="../media/image2.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s://dplyr.tidyverse.org/" TargetMode="External"/><Relationship Id="rId10" Type="http://schemas.openxmlformats.org/officeDocument/2006/relationships/image" Target="../media/image5.tif"/><Relationship Id="rId4" Type="http://schemas.openxmlformats.org/officeDocument/2006/relationships/hyperlink" Target="http://rstudio.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creativecommons.org/licenses/by-sa/4.0/" TargetMode="External"/><Relationship Id="rId7" Type="http://schemas.openxmlformats.org/officeDocument/2006/relationships/image" Target="../media/image2.png"/><Relationship Id="rId12" Type="http://schemas.openxmlformats.org/officeDocument/2006/relationships/image" Target="../media/image5.ti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dplyr.tidyverse.org/" TargetMode="External"/><Relationship Id="rId11" Type="http://schemas.openxmlformats.org/officeDocument/2006/relationships/image" Target="../media/image4.png"/><Relationship Id="rId5" Type="http://schemas.openxmlformats.org/officeDocument/2006/relationships/hyperlink" Target="http://rstudio.com" TargetMode="External"/><Relationship Id="rId10" Type="http://schemas.openxmlformats.org/officeDocument/2006/relationships/image" Target="../media/image8.png"/><Relationship Id="rId4" Type="http://schemas.openxmlformats.org/officeDocument/2006/relationships/hyperlink" Target="mailto:info@rstudio.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918370"/>
            <a:ext cx="1957267"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es-ES" dirty="0"/>
              <a:t>Resumir</a:t>
            </a:r>
            <a:r>
              <a:rPr dirty="0"/>
              <a:t> Cas</a:t>
            </a:r>
            <a:r>
              <a:rPr lang="es-ES" dirty="0"/>
              <a:t>os</a:t>
            </a:r>
            <a:endParaRPr dirty="0"/>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741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lang="es-ES" dirty="0"/>
              <a:t>Utilice </a:t>
            </a:r>
            <a:r>
              <a:rPr lang="es-ES" b="1" dirty="0" err="1"/>
              <a:t>rowwise</a:t>
            </a:r>
            <a:r>
              <a:rPr lang="es-ES" b="1" dirty="0"/>
              <a:t>(</a:t>
            </a:r>
            <a:r>
              <a:rPr lang="es-ES" dirty="0"/>
              <a:t>.data, ...</a:t>
            </a:r>
            <a:r>
              <a:rPr lang="es-ES" b="1" dirty="0"/>
              <a:t>)</a:t>
            </a:r>
            <a:r>
              <a:rPr lang="es-ES" dirty="0"/>
              <a:t> para agrupar los datos en filas individuales. Las funciones de </a:t>
            </a:r>
            <a:r>
              <a:rPr lang="es-ES" dirty="0" err="1"/>
              <a:t>dplyr</a:t>
            </a:r>
            <a:r>
              <a:rPr lang="es-ES" dirty="0"/>
              <a:t> calcularán los resultados de cada fila. También aplica funciones a las columnas de listas. Consulte la hoja de referencia rápida de </a:t>
            </a:r>
            <a:r>
              <a:rPr lang="es-ES" dirty="0" err="1"/>
              <a:t>tidyr</a:t>
            </a:r>
            <a:r>
              <a:rPr lang="es-ES" dirty="0"/>
              <a:t> para el flujo de trabajo de columnas de listas.</a:t>
            </a:r>
            <a:endParaRPr dirty="0"/>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es-ES" dirty="0"/>
              <a:t>Utilice </a:t>
            </a:r>
            <a:r>
              <a:rPr lang="es-ES" b="1" dirty="0" err="1"/>
              <a:t>group_by</a:t>
            </a:r>
            <a:r>
              <a:rPr lang="es-ES" b="1" dirty="0"/>
              <a:t>(</a:t>
            </a:r>
            <a:r>
              <a:rPr lang="es-ES" dirty="0"/>
              <a:t>.data, ..., .</a:t>
            </a:r>
            <a:r>
              <a:rPr lang="es-ES" dirty="0" err="1"/>
              <a:t>add</a:t>
            </a:r>
            <a:r>
              <a:rPr lang="es-ES" dirty="0"/>
              <a:t> = FALSE, .</a:t>
            </a:r>
            <a:r>
              <a:rPr lang="es-ES" dirty="0" err="1"/>
              <a:t>drop</a:t>
            </a:r>
            <a:r>
              <a:rPr lang="es-ES" dirty="0"/>
              <a:t> = TRUE</a:t>
            </a:r>
            <a:r>
              <a:rPr lang="es-ES" b="1" dirty="0"/>
              <a:t>)</a:t>
            </a:r>
            <a:r>
              <a:rPr lang="es-ES" dirty="0"/>
              <a:t> para crear una copia "agrupada" de una tabla agrupada por columnas en ... Las funciones de </a:t>
            </a:r>
            <a:r>
              <a:rPr lang="es-ES" dirty="0" err="1"/>
              <a:t>dplyr</a:t>
            </a:r>
            <a:r>
              <a:rPr lang="es-ES" dirty="0"/>
              <a:t> manipularán cada "grupo" por separado y combinarán los resultados.</a:t>
            </a:r>
            <a:endParaRPr dirty="0"/>
          </a:p>
        </p:txBody>
      </p:sp>
      <p:sp>
        <p:nvSpPr>
          <p:cNvPr id="148" name="Apply summary functions to columns to create a new table of summary statistics. Summary functions take vectors as input and return one value (see back)."/>
          <p:cNvSpPr txBox="1"/>
          <p:nvPr/>
        </p:nvSpPr>
        <p:spPr>
          <a:xfrm>
            <a:off x="317499" y="3325909"/>
            <a:ext cx="4140394" cy="63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es-ES" dirty="0"/>
              <a:t>Aplique </a:t>
            </a:r>
            <a:r>
              <a:rPr lang="es-ES" b="1" dirty="0"/>
              <a:t>funciones de resumen</a:t>
            </a:r>
            <a:r>
              <a:rPr lang="es-ES" dirty="0"/>
              <a:t> a las columnas para crear una nueva tabla de estadísticas de resumen. Las funciones de resumen toman vectores como entrada y devuelven un valor (ver atrás).</a:t>
            </a:r>
            <a:endParaRPr dirty="0"/>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a:t>
            </a:r>
            <a:r>
              <a:rPr dirty="0">
                <a:latin typeface="+mj-lt"/>
                <a:ea typeface="+mj-ea"/>
                <a:cs typeface="+mj-cs"/>
                <a:sym typeface="Source Sans Pro Regular"/>
              </a:rPr>
              <a:t>.data, …</a:t>
            </a:r>
            <a:r>
              <a:rPr dirty="0"/>
              <a:t>)</a:t>
            </a:r>
            <a:endParaRPr lang="es-ES"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s-ES" dirty="0">
                <a:solidFill>
                  <a:srgbClr val="000000"/>
                </a:solidFill>
                <a:latin typeface="Source Sans Pro" panose="020B0503030403020204" pitchFamily="34" charset="0"/>
                <a:ea typeface="Source Sans Pro" panose="020B0503030403020204" pitchFamily="34" charset="0"/>
              </a:rPr>
              <a:t>Calcula la tabla de resúmenes. </a:t>
            </a:r>
            <a:r>
              <a:rPr dirty="0">
                <a:solidFill>
                  <a:srgbClr val="000000"/>
                </a:solidFill>
                <a:latin typeface="Source Sans Pro" panose="020B0503030403020204" pitchFamily="34" charset="0"/>
                <a:ea typeface="Source Sans Pro" panose="020B0503030403020204" pitchFamily="34" charset="0"/>
              </a:rPr>
              <a:t> </a:t>
            </a:r>
            <a:br>
              <a:rPr dirty="0">
                <a:solidFill>
                  <a:srgbClr val="000000"/>
                </a:solidFill>
              </a:rPr>
            </a:br>
            <a:r>
              <a:rPr dirty="0" err="1">
                <a:latin typeface="Source Sans Pro ExtraLight"/>
                <a:ea typeface="Source Sans Pro ExtraLight"/>
                <a:cs typeface="Source Sans Pro ExtraLight"/>
                <a:sym typeface="Source Sans Pro ExtraLight"/>
              </a:rPr>
              <a:t>summarise</a:t>
            </a:r>
            <a:r>
              <a:rPr dirty="0">
                <a:latin typeface="Source Sans Pro ExtraLight"/>
                <a:ea typeface="Source Sans Pro ExtraLight"/>
                <a:cs typeface="Source Sans Pro ExtraLight"/>
                <a:sym typeface="Source Sans Pro ExtraLight"/>
              </a:rPr>
              <a: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avg = mean(mpg))</a:t>
            </a:r>
          </a:p>
          <a:p>
            <a:pPr>
              <a:lnSpc>
                <a:spcPct val="80000"/>
              </a:lnSpc>
              <a:spcBef>
                <a:spcPts val="0"/>
              </a:spcBef>
              <a:defRPr>
                <a:solidFill>
                  <a:srgbClr val="000000"/>
                </a:solidFill>
              </a:defRPr>
            </a:pPr>
            <a:endParaRPr dirty="0">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count(</a:t>
            </a:r>
            <a:r>
              <a:rPr dirty="0">
                <a:latin typeface="+mj-lt"/>
                <a:ea typeface="+mj-ea"/>
                <a:cs typeface="+mj-cs"/>
                <a:sym typeface="Source Sans Pro Regular"/>
              </a:rPr>
              <a:t>.data, …, </a:t>
            </a:r>
            <a:r>
              <a:rPr dirty="0" err="1">
                <a:latin typeface="+mj-lt"/>
                <a:ea typeface="+mj-ea"/>
                <a:cs typeface="+mj-cs"/>
                <a:sym typeface="Source Sans Pro Regular"/>
              </a:rPr>
              <a:t>wt</a:t>
            </a:r>
            <a:r>
              <a:rPr dirty="0">
                <a:latin typeface="+mj-lt"/>
                <a:ea typeface="+mj-ea"/>
                <a:cs typeface="+mj-cs"/>
                <a:sym typeface="Source Sans Pro Regular"/>
              </a:rPr>
              <a:t> = NULL, sort = FALSE, name = NULL</a:t>
            </a:r>
            <a:r>
              <a:rPr dirty="0"/>
              <a:t>) </a:t>
            </a:r>
            <a:r>
              <a:rPr lang="es-ES" dirty="0">
                <a:latin typeface="Source Sans Pro" panose="020B0503030403020204" pitchFamily="34" charset="0"/>
                <a:ea typeface="Source Sans Pro" panose="020B0503030403020204" pitchFamily="34" charset="0"/>
              </a:rPr>
              <a:t>Cuenta el número de filas de cada grupo definido por las variables en</a:t>
            </a:r>
            <a:r>
              <a:rPr dirty="0">
                <a:latin typeface="+mj-lt"/>
                <a:ea typeface="+mj-ea"/>
                <a:cs typeface="+mj-cs"/>
                <a:sym typeface="Source Sans Pro Regular"/>
              </a:rPr>
              <a:t> … </a:t>
            </a:r>
            <a:r>
              <a:rPr lang="es-ES" dirty="0">
                <a:latin typeface="+mj-lt"/>
                <a:ea typeface="+mj-ea"/>
                <a:cs typeface="+mj-cs"/>
                <a:sym typeface="Source Sans Pro Regular"/>
              </a:rPr>
              <a:t>También</a:t>
            </a:r>
            <a:r>
              <a:rPr dirty="0">
                <a:latin typeface="+mj-lt"/>
                <a:ea typeface="+mj-ea"/>
                <a:cs typeface="+mj-cs"/>
                <a:sym typeface="Source Sans Pro Regular"/>
              </a:rPr>
              <a:t> </a:t>
            </a:r>
            <a:r>
              <a:rPr dirty="0"/>
              <a:t>tally()</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count(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a:t>
            </a:r>
          </a:p>
        </p:txBody>
      </p:sp>
      <p:sp>
        <p:nvSpPr>
          <p:cNvPr id="152" name="RStudio® is a trademark of RStudio, PBC  •  CC BY SA  RStudio  •  info@rstudio.com  •  844-448-1212  •  rstudio.com  •  Learn more at dplyr.tidyverse.org  •  dplyr  1.0.7  •  Updated:  2021-07"/>
          <p:cNvSpPr txBox="1"/>
          <p:nvPr/>
        </p:nvSpPr>
        <p:spPr>
          <a:xfrm>
            <a:off x="1870971" y="10347903"/>
            <a:ext cx="11805268" cy="234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rPr dirty="0"/>
              <a:t>RStudio® </a:t>
            </a:r>
            <a:r>
              <a:rPr lang="es-ES" dirty="0"/>
              <a:t>es una marca comercial de</a:t>
            </a:r>
            <a:r>
              <a:rPr dirty="0"/>
              <a:t> RStudio, PBC  •  </a:t>
            </a:r>
            <a:r>
              <a:rPr u="sng" dirty="0">
                <a:solidFill>
                  <a:srgbClr val="0000FF"/>
                </a:solidFill>
                <a:uFill>
                  <a:solidFill>
                    <a:srgbClr val="0000FF"/>
                  </a:solidFill>
                </a:uFill>
                <a:hlinkClick r:id="rId2"/>
              </a:rPr>
              <a:t>CC BY SA</a:t>
            </a:r>
            <a:r>
              <a:rPr dirty="0"/>
              <a:t>  RStudio  •  </a:t>
            </a:r>
            <a:r>
              <a:rPr u="sng" dirty="0">
                <a:solidFill>
                  <a:srgbClr val="0000FF"/>
                </a:solidFill>
                <a:uFill>
                  <a:solidFill>
                    <a:srgbClr val="0000FF"/>
                  </a:solidFill>
                </a:uFill>
                <a:hlinkClick r:id="rId3"/>
              </a:rPr>
              <a:t>info@rstudio.com</a:t>
            </a:r>
            <a:r>
              <a:rPr dirty="0"/>
              <a:t>  •  844-448-1212  •  </a:t>
            </a:r>
            <a:r>
              <a:rPr u="sng" dirty="0">
                <a:solidFill>
                  <a:srgbClr val="0000FF"/>
                </a:solidFill>
                <a:uFill>
                  <a:solidFill>
                    <a:srgbClr val="0000FF"/>
                  </a:solidFill>
                </a:uFill>
                <a:hlinkClick r:id="rId4"/>
              </a:rPr>
              <a:t>rstudio.com</a:t>
            </a:r>
            <a:r>
              <a:rPr dirty="0"/>
              <a:t>  •  </a:t>
            </a:r>
            <a:r>
              <a:rPr lang="es-ES" dirty="0"/>
              <a:t>Más información en</a:t>
            </a:r>
            <a:r>
              <a:rPr dirty="0"/>
              <a:t> </a:t>
            </a:r>
            <a:r>
              <a:rPr u="sng" dirty="0">
                <a:solidFill>
                  <a:srgbClr val="0000FF"/>
                </a:solidFill>
                <a:uFill>
                  <a:solidFill>
                    <a:srgbClr val="0000FF"/>
                  </a:solidFill>
                </a:uFill>
                <a:latin typeface="Source Sans Pro Bold"/>
                <a:ea typeface="Source Sans Pro Bold"/>
                <a:cs typeface="Source Sans Pro Bold"/>
                <a:sym typeface="Source Sans Pro Bold"/>
                <a:hlinkClick r:id="rId5"/>
              </a:rPr>
              <a:t>dplyr.tidyverse.org</a:t>
            </a:r>
            <a:r>
              <a:rPr dirty="0"/>
              <a:t>  •  </a:t>
            </a:r>
            <a:r>
              <a:rPr dirty="0" err="1"/>
              <a:t>dplyr</a:t>
            </a:r>
            <a:r>
              <a:rPr dirty="0"/>
              <a:t>  1.0.7  •  </a:t>
            </a:r>
            <a:r>
              <a:rPr lang="es-ES" dirty="0"/>
              <a:t>Actualizado</a:t>
            </a:r>
            <a:r>
              <a:rPr dirty="0"/>
              <a:t>:  2021-07</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es-ES" dirty="0"/>
              <a:t>Cada </a:t>
            </a:r>
            <a:r>
              <a:rPr lang="es-ES" dirty="0" err="1">
                <a:latin typeface="Source Sans Pro Bold"/>
                <a:ea typeface="Source Sans Pro Bold"/>
                <a:cs typeface="Source Sans Pro Bold"/>
                <a:sym typeface="Source Sans Pro Bold"/>
              </a:rPr>
              <a:t>observasión</a:t>
            </a:r>
            <a:r>
              <a:rPr lang="es-ES" dirty="0"/>
              <a:t>, o </a:t>
            </a:r>
            <a:r>
              <a:rPr lang="es-ES" dirty="0">
                <a:latin typeface="Source Sans Pro Bold"/>
                <a:ea typeface="Source Sans Pro Bold"/>
                <a:cs typeface="Source Sans Pro Bold"/>
                <a:sym typeface="Source Sans Pro Bold"/>
              </a:rPr>
              <a:t>caso</a:t>
            </a:r>
            <a:r>
              <a:rPr lang="es-ES" dirty="0"/>
              <a:t>, en su propia </a:t>
            </a:r>
            <a:r>
              <a:rPr lang="es-ES" dirty="0">
                <a:latin typeface="Source Sans Pro Bold"/>
                <a:ea typeface="Source Sans Pro Bold"/>
                <a:cs typeface="Source Sans Pro Bold"/>
                <a:sym typeface="Source Sans Pro Bold"/>
              </a:rPr>
              <a:t>fila</a:t>
            </a:r>
            <a:endParaRPr dirty="0">
              <a:latin typeface="Source Sans Pro Bold"/>
              <a:ea typeface="Source Sans Pro Bold"/>
              <a:cs typeface="Source Sans Pro Bold"/>
              <a:sym typeface="Source Sans Pro Bold"/>
            </a:endParaRPr>
          </a:p>
        </p:txBody>
      </p:sp>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es-ES" dirty="0"/>
              <a:t>Cada </a:t>
            </a:r>
            <a:r>
              <a:rPr lang="es-ES" b="1" dirty="0"/>
              <a:t>variable</a:t>
            </a:r>
            <a:r>
              <a:rPr lang="es-ES" dirty="0"/>
              <a:t> en </a:t>
            </a:r>
          </a:p>
          <a:p>
            <a:pPr>
              <a:lnSpc>
                <a:spcPct val="80000"/>
              </a:lnSpc>
              <a:spcBef>
                <a:spcPts val="0"/>
              </a:spcBef>
              <a:defRPr>
                <a:solidFill>
                  <a:srgbClr val="000000"/>
                </a:solidFill>
              </a:defRPr>
            </a:pPr>
            <a:r>
              <a:rPr lang="es-ES" dirty="0"/>
              <a:t>su propia columna</a:t>
            </a:r>
            <a:endParaRPr dirty="0">
              <a:latin typeface="Source Sans Pro Bold"/>
              <a:ea typeface="Source Sans Pro Bold"/>
              <a:cs typeface="Source Sans Pro Bold"/>
              <a:sym typeface="Source Sans Pro Bold"/>
            </a:endParaRP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t>&amp;</a:t>
            </a:r>
          </a:p>
        </p:txBody>
      </p:sp>
      <p:sp>
        <p:nvSpPr>
          <p:cNvPr id="156" name="dplyr functions work with pipes and expect tidy data. In tidy data:"/>
          <p:cNvSpPr txBox="1"/>
          <p:nvPr/>
        </p:nvSpPr>
        <p:spPr>
          <a:xfrm>
            <a:off x="317500" y="1409516"/>
            <a:ext cx="4264736" cy="3398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dplyr</a:t>
            </a:r>
            <a:r>
              <a:rPr dirty="0">
                <a:latin typeface="+mj-lt"/>
                <a:ea typeface="+mj-ea"/>
                <a:cs typeface="+mj-cs"/>
                <a:sym typeface="Source Sans Pro Regular"/>
              </a:rPr>
              <a:t> </a:t>
            </a:r>
            <a:r>
              <a:rPr lang="es-ES" dirty="0">
                <a:latin typeface="+mj-lt"/>
                <a:ea typeface="+mj-ea"/>
                <a:cs typeface="+mj-cs"/>
                <a:sym typeface="Source Sans Pro Regular"/>
              </a:rPr>
              <a:t>r funciona con canalizaciones y requiere </a:t>
            </a:r>
            <a:r>
              <a:rPr lang="es-ES" b="1" dirty="0">
                <a:latin typeface="+mj-lt"/>
                <a:ea typeface="+mj-ea"/>
                <a:cs typeface="+mj-cs"/>
                <a:sym typeface="Source Sans Pro Regular"/>
              </a:rPr>
              <a:t>datos ordenados</a:t>
            </a:r>
            <a:r>
              <a:rPr lang="es-ES" dirty="0">
                <a:latin typeface="+mj-lt"/>
                <a:ea typeface="+mj-ea"/>
                <a:cs typeface="+mj-cs"/>
                <a:sym typeface="Source Sans Pro Regular"/>
              </a:rP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s-ES" dirty="0">
                <a:latin typeface="+mj-lt"/>
                <a:ea typeface="+mj-ea"/>
                <a:cs typeface="+mj-cs"/>
                <a:sym typeface="Source Sans Pro Regular"/>
              </a:rPr>
              <a:t>En datos ordenados:</a:t>
            </a:r>
            <a:endParaRPr dirty="0">
              <a:latin typeface="+mj-lt"/>
              <a:ea typeface="+mj-ea"/>
              <a:cs typeface="+mj-cs"/>
              <a:sym typeface="Source Sans Pro Regular"/>
            </a:endParaRPr>
          </a:p>
        </p:txBody>
      </p:sp>
      <p:sp>
        <p:nvSpPr>
          <p:cNvPr id="157" name="pipes"/>
          <p:cNvSpPr txBox="1"/>
          <p:nvPr/>
        </p:nvSpPr>
        <p:spPr>
          <a:xfrm>
            <a:off x="3927295" y="2030546"/>
            <a:ext cx="486892"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pipes</a:t>
            </a:r>
          </a:p>
        </p:txBody>
      </p:sp>
      <p:sp>
        <p:nvSpPr>
          <p:cNvPr id="158" name="x %&gt;% f(y)…"/>
          <p:cNvSpPr txBox="1"/>
          <p:nvPr/>
        </p:nvSpPr>
        <p:spPr>
          <a:xfrm>
            <a:off x="3325200" y="2402350"/>
            <a:ext cx="1257036"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x %&gt;% f(y) </a:t>
            </a:r>
            <a:r>
              <a:rPr lang="es-ES" dirty="0"/>
              <a:t> </a:t>
            </a:r>
            <a:r>
              <a:rPr lang="es-ES" dirty="0">
                <a:latin typeface="Source Sans Pro" panose="020B0503030403020204" pitchFamily="34" charset="0"/>
                <a:ea typeface="Source Sans Pro" panose="020B0503030403020204" pitchFamily="34" charset="0"/>
              </a:rPr>
              <a:t>se convierte en</a:t>
            </a:r>
            <a:r>
              <a:rPr lang="es-ES" dirty="0"/>
              <a:t>  </a:t>
            </a:r>
            <a:r>
              <a:rPr lang="es-ES" dirty="0">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589594"/>
            <a:ext cx="3030897" cy="4127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filter(</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Extrae filas que cumplan criterios lógicos</a:t>
            </a:r>
            <a:r>
              <a:rPr lang="es-ES" dirty="0"/>
              <a:t>.</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filter(</a:t>
            </a:r>
            <a:r>
              <a:rPr dirty="0" err="1"/>
              <a:t>mtcars</a:t>
            </a:r>
            <a:r>
              <a:rPr dirty="0"/>
              <a:t>, mpg &gt; 20)</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distinct(</a:t>
            </a:r>
            <a:r>
              <a:rPr dirty="0">
                <a:latin typeface="+mj-lt"/>
                <a:ea typeface="+mj-ea"/>
                <a:cs typeface="+mj-cs"/>
                <a:sym typeface="Source Sans Pro Regular"/>
              </a:rPr>
              <a:t>.data, …, .</a:t>
            </a:r>
            <a:r>
              <a:rPr dirty="0" err="1">
                <a:latin typeface="+mj-lt"/>
                <a:ea typeface="+mj-ea"/>
                <a:cs typeface="+mj-cs"/>
                <a:sym typeface="Source Sans Pro Regular"/>
              </a:rPr>
              <a:t>keep_all</a:t>
            </a:r>
            <a:r>
              <a:rPr dirty="0">
                <a:latin typeface="+mj-lt"/>
                <a:ea typeface="+mj-ea"/>
                <a:cs typeface="+mj-cs"/>
                <a:sym typeface="Source Sans Pro Regular"/>
              </a:rPr>
              <a:t> = FALSE</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Elimina las filas con valores duplicados.</a:t>
            </a:r>
            <a:r>
              <a:rPr dirty="0">
                <a:latin typeface="+mj-lt"/>
                <a:ea typeface="+mj-ea"/>
                <a:cs typeface="+mj-cs"/>
                <a:sym typeface="Source Sans Pro Regular"/>
              </a:rPr>
              <a:t> </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distinct(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gear)</a:t>
            </a:r>
            <a:endParaRPr i="1" dirty="0"/>
          </a:p>
          <a:p>
            <a:pPr>
              <a:lnSpc>
                <a:spcPct val="80000"/>
              </a:lnSpc>
              <a:spcBef>
                <a:spcPts val="0"/>
              </a:spcBef>
              <a:defRPr>
                <a:solidFill>
                  <a:srgbClr val="000000"/>
                </a:solidFill>
              </a:defRPr>
            </a:pPr>
            <a:endParaRPr i="1"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slice(</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Selecciona las filas por posición.</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slice(</a:t>
            </a:r>
            <a:r>
              <a:rPr dirty="0" err="1"/>
              <a:t>mtcars</a:t>
            </a:r>
            <a:r>
              <a:rPr dirty="0"/>
              <a:t>, 10:15)</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slice_sample</a:t>
            </a:r>
            <a:r>
              <a:rPr dirty="0"/>
              <a:t>(</a:t>
            </a:r>
            <a:r>
              <a:rPr dirty="0">
                <a:latin typeface="+mj-lt"/>
                <a:ea typeface="+mj-ea"/>
                <a:cs typeface="+mj-cs"/>
                <a:sym typeface="Source Sans Pro Regular"/>
              </a:rPr>
              <a:t>.data, …, n, prop, </a:t>
            </a:r>
            <a:r>
              <a:rPr dirty="0" err="1">
                <a:latin typeface="+mj-lt"/>
                <a:ea typeface="+mj-ea"/>
                <a:cs typeface="+mj-cs"/>
                <a:sym typeface="Source Sans Pro Regular"/>
              </a:rPr>
              <a:t>weight_by</a:t>
            </a:r>
            <a:r>
              <a:rPr dirty="0">
                <a:latin typeface="+mj-lt"/>
                <a:ea typeface="+mj-ea"/>
                <a:cs typeface="+mj-cs"/>
                <a:sym typeface="Source Sans Pro Regular"/>
              </a:rPr>
              <a:t> = NULL, replace = FALSE</a:t>
            </a:r>
            <a:r>
              <a:rPr dirty="0"/>
              <a:t>) </a:t>
            </a:r>
            <a:r>
              <a:rPr lang="es-ES" dirty="0">
                <a:latin typeface="Source Sans Pro" panose="020B0503030403020204" pitchFamily="34" charset="0"/>
                <a:ea typeface="Source Sans Pro" panose="020B0503030403020204" pitchFamily="34" charset="0"/>
              </a:rPr>
              <a:t>Selecciona filas al azar. Usa n para seleccionar un número de filas y </a:t>
            </a:r>
            <a:r>
              <a:rPr lang="es-ES" dirty="0" err="1">
                <a:latin typeface="Source Sans Pro" panose="020B0503030403020204" pitchFamily="34" charset="0"/>
                <a:ea typeface="Source Sans Pro" panose="020B0503030403020204" pitchFamily="34" charset="0"/>
              </a:rPr>
              <a:t>prop</a:t>
            </a:r>
            <a:r>
              <a:rPr lang="es-ES" dirty="0">
                <a:latin typeface="Source Sans Pro" panose="020B0503030403020204" pitchFamily="34" charset="0"/>
                <a:ea typeface="Source Sans Pro" panose="020B0503030403020204" pitchFamily="34" charset="0"/>
              </a:rPr>
              <a:t> para seleccionar una fracción de filas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slice_sample</a:t>
            </a:r>
            <a:r>
              <a:rPr dirty="0"/>
              <a:t>(</a:t>
            </a:r>
            <a:r>
              <a:rPr dirty="0" err="1"/>
              <a:t>mtcars</a:t>
            </a:r>
            <a:r>
              <a:rPr dirty="0"/>
              <a:t>, n = 5, replace = TRUE)</a:t>
            </a:r>
            <a:endParaRPr i="1" dirty="0">
              <a:latin typeface="+mj-lt"/>
              <a:ea typeface="+mj-ea"/>
              <a:cs typeface="+mj-cs"/>
              <a:sym typeface="Source Sans Pro Regular"/>
            </a:endParaRPr>
          </a:p>
          <a:p>
            <a:pPr>
              <a:lnSpc>
                <a:spcPct val="80000"/>
              </a:lnSpc>
              <a:spcBef>
                <a:spcPts val="0"/>
              </a:spcBef>
              <a:defRPr>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slice_min</a:t>
            </a:r>
            <a:r>
              <a:rPr dirty="0"/>
              <a:t>(</a:t>
            </a:r>
            <a:r>
              <a:rPr dirty="0">
                <a:latin typeface="+mj-lt"/>
                <a:ea typeface="+mj-ea"/>
                <a:cs typeface="+mj-cs"/>
                <a:sym typeface="Source Sans Pro Regular"/>
              </a:rPr>
              <a:t>.data, </a:t>
            </a:r>
            <a:r>
              <a:rPr dirty="0" err="1">
                <a:latin typeface="+mj-lt"/>
                <a:ea typeface="+mj-ea"/>
                <a:cs typeface="+mj-cs"/>
                <a:sym typeface="Source Sans Pro Regular"/>
              </a:rPr>
              <a:t>order_by</a:t>
            </a:r>
            <a:r>
              <a:rPr dirty="0">
                <a:latin typeface="+mj-lt"/>
                <a:ea typeface="+mj-ea"/>
                <a:cs typeface="+mj-cs"/>
                <a:sym typeface="Source Sans Pro Regular"/>
              </a:rPr>
              <a:t>, …, n, prop, </a:t>
            </a:r>
            <a:r>
              <a:rPr dirty="0" err="1">
                <a:latin typeface="+mj-lt"/>
                <a:ea typeface="+mj-ea"/>
                <a:cs typeface="+mj-cs"/>
                <a:sym typeface="Source Sans Pro Regular"/>
              </a:rPr>
              <a:t>with_ties</a:t>
            </a:r>
            <a:r>
              <a:rPr dirty="0">
                <a:latin typeface="+mj-lt"/>
                <a:ea typeface="+mj-ea"/>
                <a:cs typeface="+mj-cs"/>
                <a:sym typeface="Source Sans Pro Regular"/>
              </a:rPr>
              <a:t> = TRUE</a:t>
            </a:r>
            <a:r>
              <a:rPr dirty="0"/>
              <a:t>) </a:t>
            </a:r>
            <a:r>
              <a:rPr lang="en-US" dirty="0">
                <a:latin typeface="+mj-lt"/>
                <a:ea typeface="+mj-ea"/>
                <a:cs typeface="+mj-cs"/>
                <a:sym typeface="Source Sans Pro Regular"/>
              </a:rPr>
              <a:t>y</a:t>
            </a:r>
            <a:r>
              <a:rPr dirty="0">
                <a:latin typeface="+mj-lt"/>
                <a:ea typeface="+mj-ea"/>
                <a:cs typeface="+mj-cs"/>
                <a:sym typeface="Source Sans Pro Regular"/>
              </a:rPr>
              <a:t> </a:t>
            </a:r>
            <a:r>
              <a:rPr dirty="0" err="1"/>
              <a:t>slice_max</a:t>
            </a:r>
            <a:r>
              <a:rPr dirty="0"/>
              <a:t>() </a:t>
            </a:r>
            <a:r>
              <a:rPr lang="es-ES" dirty="0">
                <a:latin typeface="Source Sans Pro" panose="020B0503030403020204" pitchFamily="34" charset="0"/>
                <a:ea typeface="Source Sans Pro" panose="020B0503030403020204" pitchFamily="34" charset="0"/>
              </a:rPr>
              <a:t>Seleccionan las filas con los valores más bajos y más altos.</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slice_min</a:t>
            </a:r>
            <a:r>
              <a:rPr dirty="0"/>
              <a:t>(</a:t>
            </a:r>
            <a:r>
              <a:rPr dirty="0" err="1"/>
              <a:t>mtcars</a:t>
            </a:r>
            <a:r>
              <a:rPr dirty="0"/>
              <a:t>, mpg, prop = 0.25)</a:t>
            </a:r>
          </a:p>
          <a:p>
            <a:pPr>
              <a:lnSpc>
                <a:spcPct val="80000"/>
              </a:lnSpc>
              <a:spcBef>
                <a:spcPts val="0"/>
              </a:spcBef>
              <a:defRPr i="1">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slice_head</a:t>
            </a:r>
            <a:r>
              <a:rPr dirty="0"/>
              <a:t>(</a:t>
            </a:r>
            <a:r>
              <a:rPr dirty="0">
                <a:latin typeface="+mj-lt"/>
                <a:ea typeface="+mj-ea"/>
                <a:cs typeface="+mj-cs"/>
                <a:sym typeface="Source Sans Pro Regular"/>
              </a:rPr>
              <a:t>.data, …, n, prop</a:t>
            </a:r>
            <a:r>
              <a:rPr dirty="0"/>
              <a:t>)</a:t>
            </a:r>
            <a:r>
              <a:rPr dirty="0">
                <a:latin typeface="+mj-lt"/>
                <a:ea typeface="+mj-ea"/>
                <a:cs typeface="+mj-cs"/>
                <a:sym typeface="Source Sans Pro Regular"/>
              </a:rPr>
              <a:t> </a:t>
            </a:r>
            <a:r>
              <a:rPr lang="en-US" dirty="0">
                <a:latin typeface="+mj-lt"/>
                <a:ea typeface="+mj-ea"/>
                <a:cs typeface="+mj-cs"/>
                <a:sym typeface="Source Sans Pro Regular"/>
              </a:rPr>
              <a:t>y</a:t>
            </a:r>
            <a:r>
              <a:rPr dirty="0">
                <a:latin typeface="+mj-lt"/>
                <a:ea typeface="+mj-ea"/>
                <a:cs typeface="+mj-cs"/>
                <a:sym typeface="Source Sans Pro Regular"/>
              </a:rPr>
              <a:t> </a:t>
            </a:r>
            <a:r>
              <a:rPr dirty="0" err="1"/>
              <a:t>slice_tail</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Seleccionan las primeras o las últimas filas.</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slice_head</a:t>
            </a:r>
            <a:r>
              <a:rPr dirty="0"/>
              <a:t>(</a:t>
            </a:r>
            <a:r>
              <a:rPr dirty="0" err="1"/>
              <a:t>mtcars</a:t>
            </a:r>
            <a:r>
              <a:rPr dirty="0"/>
              <a:t>, n = 5)</a:t>
            </a:r>
          </a:p>
        </p:txBody>
      </p:sp>
      <p:sp>
        <p:nvSpPr>
          <p:cNvPr id="162" name="Row functions return a subset of rows as a new table."/>
          <p:cNvSpPr txBox="1"/>
          <p:nvPr/>
        </p:nvSpPr>
        <p:spPr>
          <a:xfrm>
            <a:off x="4791188" y="2266231"/>
            <a:ext cx="4140392" cy="2758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lvl1pPr>
              <a:lnSpc>
                <a:spcPct val="80000"/>
              </a:lnSpc>
              <a:spcBef>
                <a:spcPts val="0"/>
              </a:spcBef>
              <a:defRPr>
                <a:solidFill>
                  <a:srgbClr val="000000"/>
                </a:solidFill>
              </a:defRPr>
            </a:lvl1pPr>
          </a:lstStyle>
          <a:p>
            <a:r>
              <a:rPr lang="es-ES" dirty="0"/>
              <a:t>Las funciones de fila devuelven un subconjunto de filas como una nueva tabla.</a:t>
            </a:r>
            <a:endParaRPr dirty="0"/>
          </a:p>
        </p:txBody>
      </p:sp>
      <p:sp>
        <p:nvSpPr>
          <p:cNvPr id="163" name="See ?base::Logic and ?Comparison for help."/>
          <p:cNvSpPr txBox="1"/>
          <p:nvPr/>
        </p:nvSpPr>
        <p:spPr>
          <a:xfrm>
            <a:off x="4940358" y="7449031"/>
            <a:ext cx="3213042" cy="24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0830">
              <a:lnSpc>
                <a:spcPct val="80000"/>
              </a:lnSpc>
              <a:spcBef>
                <a:spcPts val="0"/>
              </a:spcBef>
              <a:defRPr sz="1100">
                <a:solidFill>
                  <a:srgbClr val="000000"/>
                </a:solidFill>
              </a:defRPr>
            </a:pPr>
            <a:r>
              <a:rPr lang="es-ES"/>
              <a:t>Vea</a:t>
            </a:r>
            <a:r>
              <a:rPr lang="es-ES">
                <a:latin typeface="Source Sans Pro Bold"/>
                <a:ea typeface="Source Sans Pro Bold"/>
                <a:cs typeface="Source Sans Pro Bold"/>
                <a:sym typeface="Source Sans Pro Bold"/>
              </a:rPr>
              <a:t> ?base::</a:t>
            </a:r>
            <a:r>
              <a:rPr lang="es-ES" dirty="0" err="1">
                <a:latin typeface="Source Sans Pro Bold"/>
                <a:ea typeface="Source Sans Pro Bold"/>
                <a:cs typeface="Source Sans Pro Bold"/>
                <a:sym typeface="Source Sans Pro Bold"/>
              </a:rPr>
              <a:t>Logic</a:t>
            </a:r>
            <a:r>
              <a:rPr lang="es-ES" dirty="0"/>
              <a:t> y </a:t>
            </a:r>
            <a:r>
              <a:rPr lang="es-ES" dirty="0">
                <a:latin typeface="Source Sans Pro Bold"/>
                <a:ea typeface="Source Sans Pro Bold"/>
                <a:cs typeface="Source Sans Pro Bold"/>
                <a:sym typeface="Source Sans Pro Bold"/>
              </a:rPr>
              <a:t>?</a:t>
            </a:r>
            <a:r>
              <a:rPr lang="es-ES" dirty="0" err="1">
                <a:latin typeface="Source Sans Pro Bold"/>
                <a:ea typeface="Source Sans Pro Bold"/>
                <a:cs typeface="Source Sans Pro Bold"/>
                <a:sym typeface="Source Sans Pro Bold"/>
              </a:rPr>
              <a:t>Comparison</a:t>
            </a:r>
            <a:r>
              <a:rPr lang="es-ES" dirty="0"/>
              <a:t> para obtener ayuda.</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arrange(</a:t>
            </a:r>
            <a:r>
              <a:rPr dirty="0">
                <a:latin typeface="+mj-lt"/>
                <a:ea typeface="+mj-ea"/>
                <a:cs typeface="+mj-cs"/>
                <a:sym typeface="Source Sans Pro Regular"/>
              </a:rPr>
              <a:t>.data, …, .</a:t>
            </a:r>
            <a:r>
              <a:rPr dirty="0" err="1">
                <a:latin typeface="+mj-lt"/>
                <a:ea typeface="+mj-ea"/>
                <a:cs typeface="+mj-cs"/>
                <a:sym typeface="Source Sans Pro Regular"/>
              </a:rPr>
              <a:t>by_group</a:t>
            </a:r>
            <a:r>
              <a:rPr dirty="0">
                <a:latin typeface="+mj-lt"/>
                <a:ea typeface="+mj-ea"/>
                <a:cs typeface="+mj-cs"/>
                <a:sym typeface="Source Sans Pro Regular"/>
              </a:rPr>
              <a:t> = FALSE</a:t>
            </a:r>
            <a:r>
              <a:rPr dirty="0"/>
              <a:t>) </a:t>
            </a:r>
            <a:r>
              <a:rPr lang="es-ES" dirty="0">
                <a:latin typeface="Source Sans Pro" panose="020B0503030403020204" pitchFamily="34" charset="0"/>
                <a:ea typeface="Source Sans Pro" panose="020B0503030403020204" pitchFamily="34" charset="0"/>
              </a:rPr>
              <a:t>Ordena las filas por valores de una columna o columnas (de menor a mayor), utilice con </a:t>
            </a:r>
            <a:r>
              <a:rPr lang="es-ES" dirty="0" err="1">
                <a:latin typeface="Source Sans Pro" panose="020B0503030403020204" pitchFamily="34" charset="0"/>
                <a:ea typeface="Source Sans Pro" panose="020B0503030403020204" pitchFamily="34" charset="0"/>
              </a:rPr>
              <a:t>desc</a:t>
            </a:r>
            <a:r>
              <a:rPr lang="es-ES" dirty="0">
                <a:latin typeface="Source Sans Pro" panose="020B0503030403020204" pitchFamily="34" charset="0"/>
                <a:ea typeface="Source Sans Pro" panose="020B0503030403020204" pitchFamily="34" charset="0"/>
              </a:rPr>
              <a:t>() para ordenar de mayor a menor</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add_row</a:t>
            </a:r>
            <a:r>
              <a:rPr dirty="0"/>
              <a:t>(.</a:t>
            </a:r>
            <a:r>
              <a:rPr dirty="0">
                <a:latin typeface="+mj-lt"/>
                <a:ea typeface="+mj-ea"/>
                <a:cs typeface="+mj-cs"/>
                <a:sym typeface="Source Sans Pro Regular"/>
              </a:rPr>
              <a:t>data, …, .before = NULL, .after = NULL</a:t>
            </a:r>
            <a:r>
              <a:rPr dirty="0"/>
              <a:t>) </a:t>
            </a:r>
            <a:r>
              <a:rPr lang="es-ES" dirty="0">
                <a:latin typeface="Source Sans Pro" panose="020B0503030403020204" pitchFamily="34" charset="0"/>
                <a:ea typeface="Source Sans Pro" panose="020B0503030403020204" pitchFamily="34" charset="0"/>
              </a:rPr>
              <a:t>Agrega una o más filas a una tabla.</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add_row</a:t>
            </a:r>
            <a:r>
              <a:rPr dirty="0"/>
              <a:t>(cars, speed = 1, </a:t>
            </a:r>
            <a:r>
              <a:rPr dirty="0" err="1"/>
              <a:t>dist</a:t>
            </a:r>
            <a:r>
              <a:rPr dirty="0"/>
              <a:t> = 1)</a:t>
            </a:r>
          </a:p>
        </p:txBody>
      </p:sp>
      <p:sp>
        <p:nvSpPr>
          <p:cNvPr id="166" name="Group Cases"/>
          <p:cNvSpPr txBox="1"/>
          <p:nvPr/>
        </p:nvSpPr>
        <p:spPr>
          <a:xfrm>
            <a:off x="317498" y="5786261"/>
            <a:ext cx="1923604"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es-ES" dirty="0"/>
              <a:t>Agrupar Casos</a:t>
            </a:r>
            <a:endParaRPr dirty="0"/>
          </a:p>
        </p:txBody>
      </p:sp>
      <p:sp>
        <p:nvSpPr>
          <p:cNvPr id="167" name="Manipulate Cases"/>
          <p:cNvSpPr txBox="1"/>
          <p:nvPr/>
        </p:nvSpPr>
        <p:spPr>
          <a:xfrm>
            <a:off x="4803888" y="1576131"/>
            <a:ext cx="2205732"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EA13A"/>
                </a:solidFill>
              </a:defRPr>
            </a:pPr>
            <a:r>
              <a:rPr lang="es-ES" dirty="0"/>
              <a:t>Manipular Casos</a:t>
            </a:r>
            <a:endParaRPr dirty="0"/>
          </a:p>
        </p:txBody>
      </p:sp>
      <p:sp>
        <p:nvSpPr>
          <p:cNvPr id="168" name="EXTRACT VARIABLES"/>
          <p:cNvSpPr txBox="1"/>
          <p:nvPr/>
        </p:nvSpPr>
        <p:spPr>
          <a:xfrm>
            <a:off x="9426688" y="2043068"/>
            <a:ext cx="1394613"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EXTRAER VARIABLES</a:t>
            </a:r>
            <a:endParaRPr dirty="0"/>
          </a:p>
        </p:txBody>
      </p:sp>
      <p:sp>
        <p:nvSpPr>
          <p:cNvPr id="169" name="ADD CASES"/>
          <p:cNvSpPr txBox="1"/>
          <p:nvPr/>
        </p:nvSpPr>
        <p:spPr>
          <a:xfrm>
            <a:off x="4803888" y="9094190"/>
            <a:ext cx="1001877"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rPr dirty="0"/>
              <a:t>A</a:t>
            </a:r>
            <a:r>
              <a:rPr lang="es-ES" dirty="0"/>
              <a:t>ÑADIR</a:t>
            </a:r>
            <a:r>
              <a:rPr dirty="0"/>
              <a:t> CAS</a:t>
            </a:r>
            <a:r>
              <a:rPr lang="es-ES" dirty="0"/>
              <a:t>O</a:t>
            </a:r>
            <a:r>
              <a:rPr dirty="0"/>
              <a:t>S</a:t>
            </a:r>
          </a:p>
        </p:txBody>
      </p:sp>
      <p:sp>
        <p:nvSpPr>
          <p:cNvPr id="170" name="ARRANGE CASES"/>
          <p:cNvSpPr txBox="1"/>
          <p:nvPr/>
        </p:nvSpPr>
        <p:spPr>
          <a:xfrm>
            <a:off x="4803888" y="7823831"/>
            <a:ext cx="1152560"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n-US" dirty="0"/>
              <a:t>ORDENAR</a:t>
            </a:r>
            <a:r>
              <a:rPr dirty="0"/>
              <a:t> CAS</a:t>
            </a:r>
            <a:r>
              <a:rPr lang="en-US" dirty="0"/>
              <a:t>O</a:t>
            </a:r>
            <a:r>
              <a:rPr dirty="0"/>
              <a:t>S</a:t>
            </a:r>
          </a:p>
        </p:txBody>
      </p:sp>
      <p:sp>
        <p:nvSpPr>
          <p:cNvPr id="171" name="Logical and boolean operators to use with filter()"/>
          <p:cNvSpPr txBox="1"/>
          <p:nvPr/>
        </p:nvSpPr>
        <p:spPr>
          <a:xfrm>
            <a:off x="4920206" y="6772252"/>
            <a:ext cx="3685304" cy="176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es-ES" dirty="0"/>
              <a:t>Operadores lógicos y booleanos para usar con </a:t>
            </a:r>
            <a:r>
              <a:rPr dirty="0"/>
              <a:t>filter()</a:t>
            </a:r>
          </a:p>
        </p:txBody>
      </p:sp>
      <p:sp>
        <p:nvSpPr>
          <p:cNvPr id="172" name="Line"/>
          <p:cNvSpPr/>
          <p:nvPr/>
        </p:nvSpPr>
        <p:spPr>
          <a:xfrm>
            <a:off x="9435669" y="2046198"/>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256468"/>
            <a:ext cx="4248621" cy="285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lvl1pPr>
              <a:lnSpc>
                <a:spcPct val="80000"/>
              </a:lnSpc>
              <a:spcBef>
                <a:spcPts val="0"/>
              </a:spcBef>
              <a:defRPr>
                <a:solidFill>
                  <a:srgbClr val="000000"/>
                </a:solidFill>
              </a:defRPr>
            </a:lvl1pPr>
          </a:lstStyle>
          <a:p>
            <a:r>
              <a:rPr lang="es-ES" dirty="0"/>
              <a:t>Las funciones de columna devuelven un conjunto de columnas como un nuevo vector o tabla</a:t>
            </a:r>
            <a:r>
              <a:rPr dirty="0"/>
              <a:t>.</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pull(</a:t>
            </a:r>
            <a:r>
              <a:rPr dirty="0">
                <a:latin typeface="+mj-lt"/>
                <a:ea typeface="+mj-ea"/>
                <a:cs typeface="+mj-cs"/>
                <a:sym typeface="Source Sans Pro Regular"/>
              </a:rPr>
              <a:t>.data,  var = -1, name = NULL, …</a:t>
            </a:r>
            <a:r>
              <a:rPr dirty="0"/>
              <a:t>) </a:t>
            </a:r>
            <a:r>
              <a:rPr lang="es-ES" dirty="0">
                <a:latin typeface="Source Sans Pro" panose="020B0503030403020204" pitchFamily="34" charset="0"/>
                <a:ea typeface="Source Sans Pro" panose="020B0503030403020204" pitchFamily="34" charset="0"/>
              </a:rPr>
              <a:t>Extrae valores de columna como un vector, por nombre o índice</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pull(</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select(</a:t>
            </a:r>
            <a:r>
              <a:rPr dirty="0">
                <a:latin typeface="+mj-lt"/>
                <a:ea typeface="+mj-ea"/>
                <a:cs typeface="+mj-cs"/>
                <a:sym typeface="Source Sans Pro Regular"/>
              </a:rPr>
              <a:t>.data, …</a:t>
            </a:r>
            <a:r>
              <a:rPr dirty="0"/>
              <a:t>) </a:t>
            </a:r>
            <a:r>
              <a:rPr lang="es-ES" dirty="0">
                <a:latin typeface="Source Sans Pro" panose="020B0503030403020204" pitchFamily="34" charset="0"/>
                <a:ea typeface="Source Sans Pro" panose="020B0503030403020204" pitchFamily="34" charset="0"/>
              </a:rPr>
              <a:t>Extrae columnas como una tabla.</a:t>
            </a:r>
            <a:br>
              <a:rPr dirty="0"/>
            </a:br>
            <a:r>
              <a:rPr dirty="0">
                <a:latin typeface="Source Sans Pro ExtraLight"/>
                <a:ea typeface="Source Sans Pro ExtraLight"/>
                <a:cs typeface="Source Sans Pro ExtraLight"/>
                <a:sym typeface="Source Sans Pro ExtraLight"/>
              </a:rPr>
              <a:t>select(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relocate(</a:t>
            </a:r>
            <a:r>
              <a:rPr dirty="0">
                <a:latin typeface="+mj-lt"/>
                <a:ea typeface="+mj-ea"/>
                <a:cs typeface="+mj-cs"/>
                <a:sym typeface="Source Sans Pro Regular"/>
              </a:rPr>
              <a:t>.data, …, .before = NULL, .after = NULL</a:t>
            </a:r>
            <a:r>
              <a:rPr dirty="0"/>
              <a:t>) </a:t>
            </a:r>
            <a:r>
              <a:rPr lang="es-ES" dirty="0">
                <a:latin typeface="Source Sans Pro" panose="020B0503030403020204" pitchFamily="34" charset="0"/>
                <a:ea typeface="Source Sans Pro" panose="020B0503030403020204" pitchFamily="34" charset="0"/>
              </a:rPr>
              <a:t>Mueva las columnas a una nueva posición.</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relocate(</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 .after = </a:t>
            </a:r>
            <a:r>
              <a:rPr dirty="0" err="1">
                <a:latin typeface="Source Sans Pro ExtraLight"/>
                <a:ea typeface="Source Sans Pro ExtraLight"/>
                <a:cs typeface="Source Sans Pro ExtraLight"/>
                <a:sym typeface="Source Sans Pro ExtraLight"/>
              </a:rPr>
              <a:t>last_col</a:t>
            </a:r>
            <a:r>
              <a:rPr dirty="0">
                <a:latin typeface="Source Sans Pro ExtraLight"/>
                <a:ea typeface="Source Sans Pro ExtraLight"/>
                <a:cs typeface="Source Sans Pro ExtraLight"/>
                <a:sym typeface="Source Sans Pro ExtraLight"/>
              </a:rPr>
              <a:t>())</a:t>
            </a:r>
          </a:p>
        </p:txBody>
      </p:sp>
      <p:sp>
        <p:nvSpPr>
          <p:cNvPr id="179" name="Manipulate Variables"/>
          <p:cNvSpPr txBox="1"/>
          <p:nvPr/>
        </p:nvSpPr>
        <p:spPr>
          <a:xfrm>
            <a:off x="9426688" y="1576131"/>
            <a:ext cx="2633734"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es-ES" dirty="0"/>
              <a:t>Manipular Variables</a:t>
            </a:r>
            <a:endParaRPr dirty="0"/>
          </a:p>
        </p:txBody>
      </p:sp>
      <p:sp>
        <p:nvSpPr>
          <p:cNvPr id="180" name="Use these helpers with select() and across()…"/>
          <p:cNvSpPr txBox="1"/>
          <p:nvPr/>
        </p:nvSpPr>
        <p:spPr>
          <a:xfrm>
            <a:off x="9501030" y="4566586"/>
            <a:ext cx="3106620" cy="32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es-ES" dirty="0"/>
              <a:t>Utilice estos ayudantes con</a:t>
            </a:r>
            <a:r>
              <a:rPr dirty="0"/>
              <a:t> select() </a:t>
            </a:r>
            <a:r>
              <a:rPr lang="es-ES" dirty="0"/>
              <a:t>y</a:t>
            </a:r>
            <a:r>
              <a:rPr dirty="0"/>
              <a:t>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e.g. select(</a:t>
            </a:r>
            <a:r>
              <a:rPr dirty="0" err="1"/>
              <a:t>mtcars</a:t>
            </a:r>
            <a:r>
              <a:rPr dirty="0"/>
              <a:t>, </a:t>
            </a:r>
            <a:r>
              <a:rPr dirty="0" err="1"/>
              <a:t>mpg:cyl</a:t>
            </a:r>
            <a:r>
              <a:rPr dirty="0"/>
              <a:t>)</a:t>
            </a:r>
          </a:p>
        </p:txBody>
      </p:sp>
      <p:sp>
        <p:nvSpPr>
          <p:cNvPr id="181" name="Apply vectorized functions to columns. Vectorized functions take vectors as input and return vectors of the same length as output (see back)."/>
          <p:cNvSpPr txBox="1"/>
          <p:nvPr/>
        </p:nvSpPr>
        <p:spPr>
          <a:xfrm>
            <a:off x="9426688" y="7530655"/>
            <a:ext cx="4268448" cy="634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es-ES" dirty="0"/>
              <a:t>Aplicación de </a:t>
            </a:r>
            <a:r>
              <a:rPr lang="es-ES" b="1" dirty="0"/>
              <a:t>funciones vectorizadas</a:t>
            </a:r>
            <a:r>
              <a:rPr lang="es-ES" dirty="0"/>
              <a:t> a columnas</a:t>
            </a:r>
            <a:r>
              <a:rPr dirty="0"/>
              <a:t>. </a:t>
            </a:r>
            <a:r>
              <a:rPr lang="es-ES" dirty="0"/>
              <a:t> Las funciones vectorizadas toman vectores como entrada y devuelven vectores de la misma longitud como salida </a:t>
            </a:r>
            <a:r>
              <a:rPr dirty="0"/>
              <a:t>(</a:t>
            </a:r>
            <a:r>
              <a:rPr lang="es-ES" dirty="0"/>
              <a:t>Ver atrás</a:t>
            </a:r>
            <a:r>
              <a:rPr dirty="0"/>
              <a:t>).</a:t>
            </a:r>
          </a:p>
        </p:txBody>
      </p:sp>
      <p:sp>
        <p:nvSpPr>
          <p:cNvPr id="182" name="mutate(.data, …, .keep = &quot;all&quot;, .before = NULL,  .after = NULL) Compute new column(s). Also add_column(), add_count(), and add_tally().…"/>
          <p:cNvSpPr txBox="1"/>
          <p:nvPr/>
        </p:nvSpPr>
        <p:spPr>
          <a:xfrm>
            <a:off x="10569043" y="8286091"/>
            <a:ext cx="3254430" cy="2003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.data, …, .keep = "all", .before = NULL, </a:t>
            </a:r>
            <a:br>
              <a:rPr dirty="0">
                <a:latin typeface="+mj-lt"/>
                <a:ea typeface="+mj-ea"/>
                <a:cs typeface="+mj-cs"/>
                <a:sym typeface="Source Sans Pro Regular"/>
              </a:rPr>
            </a:br>
            <a:r>
              <a:rPr dirty="0">
                <a:latin typeface="+mj-lt"/>
                <a:ea typeface="+mj-ea"/>
                <a:cs typeface="+mj-cs"/>
                <a:sym typeface="Source Sans Pro Regular"/>
              </a:rPr>
              <a:t>.after = NULL</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Calcula nueva</a:t>
            </a:r>
            <a:r>
              <a:rPr lang="en-US" dirty="0">
                <a:latin typeface="Source Sans Pro" panose="020B0503030403020204" pitchFamily="34" charset="0"/>
                <a:ea typeface="Source Sans Pro" panose="020B0503030403020204" pitchFamily="34" charset="0"/>
              </a:rPr>
              <a:t>(</a:t>
            </a:r>
            <a:r>
              <a:rPr lang="es-ES" dirty="0">
                <a:latin typeface="Source Sans Pro" panose="020B0503030403020204" pitchFamily="34" charset="0"/>
                <a:ea typeface="Source Sans Pro" panose="020B0503030403020204" pitchFamily="34" charset="0"/>
              </a:rPr>
              <a:t>s) columna(s)</a:t>
            </a:r>
            <a:r>
              <a:rPr dirty="0">
                <a:latin typeface="+mj-lt"/>
                <a:ea typeface="+mj-ea"/>
                <a:cs typeface="+mj-cs"/>
                <a:sym typeface="Source Sans Pro Regular"/>
              </a:rPr>
              <a:t>. </a:t>
            </a:r>
            <a:r>
              <a:rPr lang="en-US" dirty="0" err="1">
                <a:latin typeface="+mj-lt"/>
                <a:ea typeface="+mj-ea"/>
                <a:cs typeface="+mj-cs"/>
                <a:sym typeface="Source Sans Pro Regular"/>
              </a:rPr>
              <a:t>Tambi</a:t>
            </a:r>
            <a:r>
              <a:rPr lang="es-ES" dirty="0" err="1">
                <a:latin typeface="Source Sans Pro" panose="020B0503030403020204" pitchFamily="34" charset="0"/>
                <a:ea typeface="Source Sans Pro" panose="020B0503030403020204" pitchFamily="34" charset="0"/>
              </a:rPr>
              <a:t>én</a:t>
            </a:r>
            <a:r>
              <a:rPr dirty="0">
                <a:latin typeface="+mj-lt"/>
                <a:ea typeface="+mj-ea"/>
                <a:cs typeface="+mj-cs"/>
                <a:sym typeface="Source Sans Pro Regular"/>
              </a:rPr>
              <a:t> </a:t>
            </a:r>
            <a:r>
              <a:rPr dirty="0" err="1"/>
              <a:t>add_column</a:t>
            </a:r>
            <a:r>
              <a:rPr dirty="0"/>
              <a:t>(), </a:t>
            </a:r>
            <a:r>
              <a:rPr dirty="0" err="1"/>
              <a:t>add_count</a:t>
            </a:r>
            <a:r>
              <a:rPr dirty="0"/>
              <a:t>(), </a:t>
            </a:r>
            <a:r>
              <a:rPr lang="es-ES" dirty="0">
                <a:latin typeface="+mj-lt"/>
                <a:ea typeface="+mj-ea"/>
                <a:cs typeface="+mj-cs"/>
                <a:sym typeface="Source Sans Pro Regular"/>
              </a:rPr>
              <a:t>y</a:t>
            </a:r>
            <a:r>
              <a:rPr dirty="0">
                <a:latin typeface="+mj-lt"/>
                <a:ea typeface="+mj-ea"/>
                <a:cs typeface="+mj-cs"/>
                <a:sym typeface="Source Sans Pro Regular"/>
              </a:rPr>
              <a:t> </a:t>
            </a:r>
            <a:r>
              <a:rPr dirty="0" err="1"/>
              <a:t>add_tally</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mutate(</a:t>
            </a:r>
            <a:r>
              <a:rPr dirty="0" err="1"/>
              <a:t>mtcars</a:t>
            </a:r>
            <a:r>
              <a:rPr dirty="0"/>
              <a:t>, </a:t>
            </a:r>
            <a:r>
              <a:rPr dirty="0" err="1"/>
              <a:t>gpm</a:t>
            </a:r>
            <a:r>
              <a:rPr dirty="0"/>
              <a:t> = 1 / mpg)</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transmute(</a:t>
            </a:r>
            <a:r>
              <a:rPr dirty="0">
                <a:latin typeface="+mj-lt"/>
                <a:ea typeface="+mj-ea"/>
                <a:cs typeface="+mj-cs"/>
                <a:sym typeface="Source Sans Pro Regular"/>
              </a:rPr>
              <a:t>.data, …</a:t>
            </a:r>
            <a:r>
              <a:rPr dirty="0"/>
              <a:t>) </a:t>
            </a:r>
            <a:r>
              <a:rPr lang="es-ES" dirty="0">
                <a:latin typeface="Source Sans Pro" panose="020B0503030403020204" pitchFamily="34" charset="0"/>
                <a:ea typeface="Source Sans Pro" panose="020B0503030403020204" pitchFamily="34" charset="0"/>
              </a:rPr>
              <a:t>Calcula nueva</a:t>
            </a:r>
            <a:r>
              <a:rPr lang="en-US" dirty="0">
                <a:latin typeface="Source Sans Pro" panose="020B0503030403020204" pitchFamily="34" charset="0"/>
                <a:ea typeface="Source Sans Pro" panose="020B0503030403020204" pitchFamily="34" charset="0"/>
              </a:rPr>
              <a:t>(</a:t>
            </a:r>
            <a:r>
              <a:rPr lang="es-ES" dirty="0">
                <a:latin typeface="Source Sans Pro" panose="020B0503030403020204" pitchFamily="34" charset="0"/>
                <a:ea typeface="Source Sans Pro" panose="020B0503030403020204" pitchFamily="34" charset="0"/>
              </a:rPr>
              <a:t>s) columna(s)</a:t>
            </a:r>
            <a:r>
              <a:rPr dirty="0">
                <a:latin typeface="+mj-lt"/>
                <a:ea typeface="+mj-ea"/>
                <a:cs typeface="+mj-cs"/>
                <a:sym typeface="Source Sans Pro Regular"/>
              </a:rPr>
              <a:t>, </a:t>
            </a:r>
            <a:r>
              <a:rPr lang="es-ES" dirty="0">
                <a:latin typeface="+mj-lt"/>
                <a:ea typeface="+mj-ea"/>
                <a:cs typeface="+mj-cs"/>
                <a:sym typeface="Source Sans Pro Regular"/>
              </a:rPr>
              <a:t>elimina otras</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mtcars</a:t>
            </a:r>
            <a:r>
              <a:rPr dirty="0"/>
              <a:t>, </a:t>
            </a:r>
            <a:r>
              <a:rPr dirty="0" err="1"/>
              <a:t>gpm</a:t>
            </a:r>
            <a:r>
              <a:rPr dirty="0"/>
              <a:t> = 1 / mpg)</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rename(</a:t>
            </a:r>
            <a:r>
              <a:rPr dirty="0">
                <a:latin typeface="+mj-lt"/>
                <a:ea typeface="+mj-ea"/>
                <a:cs typeface="+mj-cs"/>
                <a:sym typeface="Source Sans Pro Regular"/>
              </a:rPr>
              <a:t>.data, …</a:t>
            </a:r>
            <a:r>
              <a:rPr dirty="0"/>
              <a:t>)</a:t>
            </a:r>
            <a:r>
              <a:rPr dirty="0">
                <a:latin typeface="+mj-lt"/>
                <a:ea typeface="+mj-ea"/>
                <a:cs typeface="+mj-cs"/>
                <a:sym typeface="Source Sans Pro Regular"/>
              </a:rPr>
              <a:t> Ren</a:t>
            </a:r>
            <a:r>
              <a:rPr lang="es-ES" dirty="0" err="1">
                <a:latin typeface="+mj-lt"/>
                <a:ea typeface="+mj-ea"/>
                <a:cs typeface="+mj-cs"/>
                <a:sym typeface="Source Sans Pro Regular"/>
              </a:rPr>
              <a:t>ombra</a:t>
            </a:r>
            <a:r>
              <a:rPr dirty="0">
                <a:latin typeface="+mj-lt"/>
                <a:ea typeface="+mj-ea"/>
                <a:cs typeface="+mj-cs"/>
                <a:sym typeface="Source Sans Pro Regular"/>
              </a:rPr>
              <a:t> column</a:t>
            </a:r>
            <a:r>
              <a:rPr lang="es-ES" dirty="0">
                <a:latin typeface="+mj-lt"/>
                <a:ea typeface="+mj-ea"/>
                <a:cs typeface="+mj-cs"/>
                <a:sym typeface="Source Sans Pro Regular"/>
              </a:rPr>
              <a:t>a</a:t>
            </a:r>
            <a:r>
              <a:rPr dirty="0">
                <a:latin typeface="+mj-lt"/>
                <a:ea typeface="+mj-ea"/>
                <a:cs typeface="+mj-cs"/>
                <a:sym typeface="Source Sans Pro Regular"/>
              </a:rPr>
              <a:t>s. Use </a:t>
            </a:r>
            <a:r>
              <a:rPr dirty="0" err="1"/>
              <a:t>rename_with</a:t>
            </a:r>
            <a:r>
              <a:rPr dirty="0"/>
              <a:t>() </a:t>
            </a:r>
            <a:r>
              <a:rPr lang="es-ES" dirty="0">
                <a:latin typeface="+mj-lt"/>
                <a:ea typeface="+mj-ea"/>
                <a:cs typeface="+mj-cs"/>
                <a:sym typeface="Source Sans Pro Regular"/>
              </a:rPr>
              <a:t>para</a:t>
            </a:r>
            <a:r>
              <a:rPr dirty="0">
                <a:latin typeface="+mj-lt"/>
                <a:ea typeface="+mj-ea"/>
                <a:cs typeface="+mj-cs"/>
                <a:sym typeface="Source Sans Pro Regular"/>
              </a:rPr>
              <a:t> ren</a:t>
            </a:r>
            <a:r>
              <a:rPr lang="es-ES" dirty="0">
                <a:latin typeface="+mj-lt"/>
                <a:ea typeface="+mj-ea"/>
                <a:cs typeface="+mj-cs"/>
                <a:sym typeface="Source Sans Pro Regular"/>
              </a:rPr>
              <a:t>o</a:t>
            </a:r>
            <a:r>
              <a:rPr dirty="0">
                <a:latin typeface="+mj-lt"/>
                <a:ea typeface="+mj-ea"/>
                <a:cs typeface="+mj-cs"/>
                <a:sym typeface="Source Sans Pro Regular"/>
              </a:rPr>
              <a:t>m</a:t>
            </a:r>
            <a:r>
              <a:rPr lang="es-ES" dirty="0" err="1">
                <a:latin typeface="+mj-lt"/>
                <a:ea typeface="+mj-ea"/>
                <a:cs typeface="+mj-cs"/>
                <a:sym typeface="Source Sans Pro Regular"/>
              </a:rPr>
              <a:t>brar</a:t>
            </a:r>
            <a:r>
              <a:rPr dirty="0">
                <a:latin typeface="+mj-lt"/>
                <a:ea typeface="+mj-ea"/>
                <a:cs typeface="+mj-cs"/>
                <a:sym typeface="Source Sans Pro Regular"/>
              </a:rPr>
              <a:t> </a:t>
            </a:r>
            <a:r>
              <a:rPr lang="es-ES" dirty="0">
                <a:latin typeface="+mj-lt"/>
                <a:ea typeface="+mj-ea"/>
                <a:cs typeface="+mj-cs"/>
                <a:sym typeface="Source Sans Pro Regular"/>
              </a:rPr>
              <a:t>con</a:t>
            </a:r>
            <a:r>
              <a:rPr dirty="0">
                <a:latin typeface="+mj-lt"/>
                <a:ea typeface="+mj-ea"/>
                <a:cs typeface="+mj-cs"/>
                <a:sym typeface="Source Sans Pro Regular"/>
              </a:rPr>
              <a:t> </a:t>
            </a:r>
            <a:r>
              <a:rPr lang="es-ES" dirty="0">
                <a:latin typeface="+mj-lt"/>
                <a:ea typeface="+mj-ea"/>
                <a:cs typeface="+mj-cs"/>
                <a:sym typeface="Source Sans Pro Regular"/>
              </a:rPr>
              <a:t>una</a:t>
            </a:r>
            <a:r>
              <a:rPr dirty="0">
                <a:latin typeface="+mj-lt"/>
                <a:ea typeface="+mj-ea"/>
                <a:cs typeface="+mj-cs"/>
                <a:sym typeface="Source Sans Pro Regular"/>
              </a:rPr>
              <a:t> </a:t>
            </a:r>
            <a:r>
              <a:rPr dirty="0" err="1">
                <a:latin typeface="+mj-lt"/>
                <a:ea typeface="+mj-ea"/>
                <a:cs typeface="+mj-cs"/>
                <a:sym typeface="Source Sans Pro Regular"/>
              </a:rPr>
              <a:t>funci</a:t>
            </a:r>
            <a:r>
              <a:rPr lang="es-ES" dirty="0" err="1">
                <a:latin typeface="+mj-lt"/>
                <a:ea typeface="+mj-ea"/>
                <a:cs typeface="+mj-cs"/>
                <a:sym typeface="Source Sans Pro Regular"/>
              </a:rPr>
              <a:t>ó</a:t>
            </a:r>
            <a:r>
              <a:rPr dirty="0">
                <a:latin typeface="+mj-lt"/>
                <a:ea typeface="+mj-ea"/>
                <a:cs typeface="+mj-cs"/>
                <a:sym typeface="Source Sans Pro Regular"/>
              </a:rPr>
              <a:t>n.</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rename(cars, distance = </a:t>
            </a:r>
            <a:r>
              <a:rPr dirty="0" err="1">
                <a:latin typeface="Source Sans Pro ExtraLight"/>
                <a:ea typeface="Source Sans Pro ExtraLight"/>
                <a:cs typeface="Source Sans Pro ExtraLight"/>
                <a:sym typeface="Source Sans Pro ExtraLight"/>
              </a:rPr>
              <a:t>dist</a:t>
            </a:r>
            <a:r>
              <a:rPr dirty="0">
                <a:latin typeface="Source Sans Pro ExtraLight"/>
                <a:ea typeface="Source Sans Pro ExtraLight"/>
                <a:cs typeface="Source Sans Pro ExtraLight"/>
                <a:sym typeface="Source Sans Pro ExtraLight"/>
              </a:rPr>
              <a:t>)</a:t>
            </a:r>
          </a:p>
        </p:txBody>
      </p:sp>
      <p:sp>
        <p:nvSpPr>
          <p:cNvPr id="183" name="MAKE NEW VARIABLES"/>
          <p:cNvSpPr txBox="1"/>
          <p:nvPr/>
        </p:nvSpPr>
        <p:spPr>
          <a:xfrm>
            <a:off x="9426688" y="7274549"/>
            <a:ext cx="180658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CREAR NUEVAS VARIABLES</a:t>
            </a:r>
            <a:endParaRPr dirty="0"/>
          </a:p>
        </p:txBody>
      </p:sp>
      <p:sp>
        <p:nvSpPr>
          <p:cNvPr id="184" name="EXTRACT CASES"/>
          <p:cNvSpPr txBox="1"/>
          <p:nvPr/>
        </p:nvSpPr>
        <p:spPr>
          <a:xfrm>
            <a:off x="4803888" y="2033543"/>
            <a:ext cx="1102866"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EXTRAER CASOS</a:t>
            </a:r>
            <a:endParaRPr dirty="0"/>
          </a:p>
        </p:txBody>
      </p:sp>
      <p:sp>
        <p:nvSpPr>
          <p:cNvPr id="185" name="Line"/>
          <p:cNvSpPr/>
          <p:nvPr/>
        </p:nvSpPr>
        <p:spPr>
          <a:xfrm>
            <a:off x="4812866" y="2046198"/>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2022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4401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6994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87263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52787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4" name="Line"/>
          <p:cNvSpPr/>
          <p:nvPr/>
        </p:nvSpPr>
        <p:spPr>
          <a:xfrm>
            <a:off x="9837425" y="9239456"/>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7"/>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343316"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es-ES" dirty="0"/>
              <a:t>función de resumen</a:t>
            </a:r>
            <a:endParaRPr dirty="0"/>
          </a:p>
        </p:txBody>
      </p:sp>
      <p:pic>
        <p:nvPicPr>
          <p:cNvPr id="200" name="Image" descr="Image"/>
          <p:cNvPicPr>
            <a:picLocks noChangeAspect="1"/>
          </p:cNvPicPr>
          <p:nvPr/>
        </p:nvPicPr>
        <p:blipFill>
          <a:blip r:embed="rId8"/>
          <a:stretch>
            <a:fillRect/>
          </a:stretch>
        </p:blipFill>
        <p:spPr>
          <a:xfrm>
            <a:off x="11087961" y="7921773"/>
            <a:ext cx="2483946" cy="276233"/>
          </a:xfrm>
          <a:prstGeom prst="rect">
            <a:avLst/>
          </a:prstGeom>
          <a:ln w="12700">
            <a:miter lim="400000"/>
          </a:ln>
        </p:spPr>
      </p:pic>
      <p:sp>
        <p:nvSpPr>
          <p:cNvPr id="201" name="vectorized function"/>
          <p:cNvSpPr txBox="1"/>
          <p:nvPr/>
        </p:nvSpPr>
        <p:spPr>
          <a:xfrm>
            <a:off x="11214923" y="7951937"/>
            <a:ext cx="1375377"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es-ES" dirty="0"/>
              <a:t>función </a:t>
            </a:r>
            <a:r>
              <a:rPr dirty="0" err="1"/>
              <a:t>vectoriz</a:t>
            </a:r>
            <a:r>
              <a:rPr lang="es-ES" dirty="0" err="1"/>
              <a:t>ada</a:t>
            </a:r>
            <a:endParaRPr dirty="0"/>
          </a:p>
        </p:txBody>
      </p:sp>
      <p:sp>
        <p:nvSpPr>
          <p:cNvPr id="202" name="Data Transformation with dplyr : : CHEAT SHEET"/>
          <p:cNvSpPr txBox="1">
            <a:spLocks noGrp="1"/>
          </p:cNvSpPr>
          <p:nvPr>
            <p:ph type="title"/>
          </p:nvPr>
        </p:nvSpPr>
        <p:spPr>
          <a:xfrm>
            <a:off x="275720" y="361177"/>
            <a:ext cx="11094776" cy="803348"/>
          </a:xfrm>
          <a:prstGeom prst="rect">
            <a:avLst/>
          </a:prstGeom>
        </p:spPr>
        <p:txBody>
          <a:bodyPr lIns="0" tIns="0" rIns="0" bIns="0" anchor="t">
            <a:normAutofit fontScale="90000"/>
          </a:bodyPr>
          <a:lstStyle/>
          <a:p>
            <a:pPr>
              <a:defRPr>
                <a:solidFill>
                  <a:srgbClr val="424242"/>
                </a:solidFill>
                <a:latin typeface="Source Sans Pro Light"/>
                <a:ea typeface="Source Sans Pro Light"/>
                <a:cs typeface="Source Sans Pro Light"/>
                <a:sym typeface="Source Sans Pro Light"/>
              </a:defRPr>
            </a:pPr>
            <a:r>
              <a:rPr lang="es-ES" dirty="0"/>
              <a:t>T</a:t>
            </a:r>
            <a:r>
              <a:rPr dirty="0" err="1"/>
              <a:t>ransforma</a:t>
            </a:r>
            <a:r>
              <a:rPr lang="es-ES" dirty="0"/>
              <a:t>c</a:t>
            </a:r>
            <a:r>
              <a:rPr dirty="0" err="1"/>
              <a:t>i</a:t>
            </a:r>
            <a:r>
              <a:rPr lang="es-ES" dirty="0" err="1"/>
              <a:t>ó</a:t>
            </a:r>
            <a:r>
              <a:rPr dirty="0"/>
              <a:t>n </a:t>
            </a:r>
            <a:r>
              <a:rPr lang="es-ES" dirty="0"/>
              <a:t>de datos</a:t>
            </a:r>
            <a:r>
              <a:rPr dirty="0"/>
              <a:t> </a:t>
            </a:r>
            <a:r>
              <a:rPr dirty="0" err="1"/>
              <a:t>dplyr</a:t>
            </a:r>
            <a:r>
              <a:rPr dirty="0"/>
              <a:t> : :</a:t>
            </a:r>
            <a:r>
              <a:rPr dirty="0">
                <a:latin typeface="+mj-lt"/>
                <a:ea typeface="+mj-ea"/>
                <a:cs typeface="+mj-cs"/>
                <a:sym typeface="Source Sans Pro Regular"/>
              </a:rPr>
              <a:t> </a:t>
            </a:r>
            <a:r>
              <a:rPr lang="es-ES" sz="3300" dirty="0">
                <a:latin typeface="Source Sans Pro Bold"/>
                <a:ea typeface="Source Sans Pro Bold"/>
                <a:cs typeface="Source Sans Pro Bold"/>
                <a:sym typeface="Source Sans Pro Bold"/>
              </a:rPr>
              <a:t>HOJA DE REFERENCIA</a:t>
            </a:r>
            <a:r>
              <a:rPr dirty="0">
                <a:latin typeface="+mj-lt"/>
                <a:ea typeface="+mj-ea"/>
                <a:cs typeface="+mj-cs"/>
                <a:sym typeface="Source Sans Pro Regular"/>
              </a:rPr>
              <a:t> </a:t>
            </a: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7801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13" name="Image" descr="Image"/>
          <p:cNvPicPr>
            <a:picLocks noChangeAspect="1"/>
          </p:cNvPicPr>
          <p:nvPr/>
        </p:nvPicPr>
        <p:blipFill>
          <a:blip r:embed="rId9"/>
          <a:stretch>
            <a:fillRect/>
          </a:stretch>
        </p:blipFill>
        <p:spPr>
          <a:xfrm>
            <a:off x="302322" y="10117480"/>
            <a:ext cx="1358903" cy="477473"/>
          </a:xfrm>
          <a:prstGeom prst="rect">
            <a:avLst/>
          </a:prstGeom>
          <a:ln w="12700">
            <a:miter lim="400000"/>
          </a:ln>
        </p:spPr>
      </p:pic>
      <p:sp>
        <p:nvSpPr>
          <p:cNvPr id="214" name="MANIPULATE MULTIPLE VARIABLES AT ONCE"/>
          <p:cNvSpPr txBox="1"/>
          <p:nvPr/>
        </p:nvSpPr>
        <p:spPr>
          <a:xfrm>
            <a:off x="9426688" y="5749665"/>
            <a:ext cx="2705869"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MANIPULAR VARIAS VARIABLES A LA VEZ</a:t>
            </a:r>
            <a:endParaRPr dirty="0"/>
          </a:p>
        </p:txBody>
      </p:sp>
      <p:sp>
        <p:nvSpPr>
          <p:cNvPr id="215" name="across(.cols, .funs, …, .names = NULL) Summarise or mutate multiple columns in the same way.…"/>
          <p:cNvSpPr txBox="1"/>
          <p:nvPr/>
        </p:nvSpPr>
        <p:spPr>
          <a:xfrm>
            <a:off x="10447755" y="5994400"/>
            <a:ext cx="3319208" cy="1062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across(</a:t>
            </a:r>
            <a:r>
              <a:rPr dirty="0">
                <a:latin typeface="+mj-lt"/>
                <a:ea typeface="+mj-ea"/>
                <a:cs typeface="+mj-cs"/>
                <a:sym typeface="Source Sans Pro Regular"/>
              </a:rPr>
              <a:t>.cols, .funs, …, .names = NULL</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Resume o muta varias columnas de la misma manera.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summarise</a:t>
            </a:r>
            <a:r>
              <a:rPr dirty="0"/>
              <a:t>(</a:t>
            </a:r>
            <a:r>
              <a:rPr dirty="0" err="1"/>
              <a:t>mtcars</a:t>
            </a:r>
            <a:r>
              <a:rPr dirty="0"/>
              <a:t>, across(everything(), mean))</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c_across</a:t>
            </a:r>
            <a:r>
              <a:rPr dirty="0"/>
              <a:t>(</a:t>
            </a:r>
            <a:r>
              <a:rPr dirty="0">
                <a:latin typeface="+mj-lt"/>
                <a:ea typeface="+mj-ea"/>
                <a:cs typeface="+mj-cs"/>
                <a:sym typeface="Source Sans Pro Regular"/>
              </a:rPr>
              <a:t>.cols</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Calcula a través de columnas en 
datos por filas.</a:t>
            </a:r>
            <a:endParaRPr dirty="0">
              <a:latin typeface="Source Sans Pro" panose="020B0503030403020204" pitchFamily="34" charset="0"/>
              <a:ea typeface="Source Sans Pro" panose="020B0503030403020204" pitchFamily="34" charset="0"/>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rowwise</a:t>
            </a:r>
            <a:r>
              <a:rPr dirty="0"/>
              <a:t>(</a:t>
            </a:r>
            <a:r>
              <a:rPr dirty="0" err="1"/>
              <a:t>UKgas</a:t>
            </a:r>
            <a:r>
              <a:rPr dirty="0"/>
              <a:t>), total = sum(</a:t>
            </a:r>
            <a:r>
              <a:rPr dirty="0" err="1"/>
              <a:t>c_across</a:t>
            </a:r>
            <a:r>
              <a:rPr dirty="0"/>
              <a:t>(1:2)))</a:t>
            </a:r>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239000"/>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563100"/>
            <a:ext cx="4235928"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ungroup(</a:t>
            </a:r>
            <a:r>
              <a:rPr dirty="0">
                <a:latin typeface="+mj-lt"/>
                <a:ea typeface="+mj-ea"/>
                <a:cs typeface="+mj-cs"/>
                <a:sym typeface="Source Sans Pro Regular"/>
              </a:rPr>
              <a:t>x, …</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Devuelve una copia desagrupada de la tabla.</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ungroup(</a:t>
            </a:r>
            <a:r>
              <a:rPr dirty="0" err="1"/>
              <a:t>g_mtcars</a:t>
            </a:r>
            <a:r>
              <a:rPr dirty="0"/>
              <a:t>)</a:t>
            </a:r>
          </a:p>
        </p:txBody>
      </p:sp>
      <p:sp>
        <p:nvSpPr>
          <p:cNvPr id="219" name="Line"/>
          <p:cNvSpPr/>
          <p:nvPr/>
        </p:nvSpPr>
        <p:spPr>
          <a:xfrm>
            <a:off x="722242" y="90805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9093200"/>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7045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798065"/>
            <a:ext cx="2397678"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10"/>
          <a:stretch>
            <a:fillRect/>
          </a:stretch>
        </p:blipFill>
        <p:spPr>
          <a:xfrm>
            <a:off x="12306300" y="203200"/>
            <a:ext cx="1371600" cy="1584522"/>
          </a:xfrm>
          <a:prstGeom prst="rect">
            <a:avLst/>
          </a:prstGeom>
          <a:ln w="12700">
            <a:miter lim="400000"/>
          </a:ln>
        </p:spPr>
      </p:pic>
      <p:graphicFrame>
        <p:nvGraphicFramePr>
          <p:cNvPr id="228" name="Table"/>
          <p:cNvGraphicFramePr/>
          <p:nvPr/>
        </p:nvGraphicFramePr>
        <p:xfrm>
          <a:off x="4984143" y="6937277"/>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xor()</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dirty="0"/>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extLst>
              <p:ext uri="{D42A27DB-BD31-4B8C-83A1-F6EECF244321}">
                <p14:modId xmlns:p14="http://schemas.microsoft.com/office/powerpoint/2010/main" val="3573401646"/>
              </p:ext>
            </p:extLst>
          </p:nvPr>
        </p:nvGraphicFramePr>
        <p:xfrm>
          <a:off x="341005" y="88431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extLst>
              <p:ext uri="{D42A27DB-BD31-4B8C-83A1-F6EECF244321}">
                <p14:modId xmlns:p14="http://schemas.microsoft.com/office/powerpoint/2010/main" val="3279523927"/>
              </p:ext>
            </p:extLst>
          </p:nvPr>
        </p:nvGraphicFramePr>
        <p:xfrm>
          <a:off x="1546921" y="88264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dirty="0"/>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extLst>
              <p:ext uri="{D42A27DB-BD31-4B8C-83A1-F6EECF244321}">
                <p14:modId xmlns:p14="http://schemas.microsoft.com/office/powerpoint/2010/main" val="973482460"/>
              </p:ext>
            </p:extLst>
          </p:nvPr>
        </p:nvGraphicFramePr>
        <p:xfrm>
          <a:off x="905939" y="87553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extLst>
              <p:ext uri="{D42A27DB-BD31-4B8C-83A1-F6EECF244321}">
                <p14:modId xmlns:p14="http://schemas.microsoft.com/office/powerpoint/2010/main" val="512355841"/>
              </p:ext>
            </p:extLst>
          </p:nvPr>
        </p:nvGraphicFramePr>
        <p:xfrm>
          <a:off x="905939" y="90952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extLst>
              <p:ext uri="{D42A27DB-BD31-4B8C-83A1-F6EECF244321}">
                <p14:modId xmlns:p14="http://schemas.microsoft.com/office/powerpoint/2010/main" val="1691824279"/>
              </p:ext>
            </p:extLst>
          </p:nvPr>
        </p:nvGraphicFramePr>
        <p:xfrm>
          <a:off x="905939" y="93091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nvGraphicFramePr>
        <p:xfrm>
          <a:off x="4788670" y="260496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nvGraphicFramePr>
        <p:xfrm>
          <a:off x="4788670" y="334431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nvGraphicFramePr>
        <p:xfrm>
          <a:off x="4788670" y="4261051"/>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nvGraphicFramePr>
        <p:xfrm>
          <a:off x="4788670" y="557962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nvGraphicFramePr>
        <p:xfrm>
          <a:off x="5432864" y="2604964"/>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nvGraphicFramePr>
        <p:xfrm>
          <a:off x="5432864" y="426105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nvGraphicFramePr>
        <p:xfrm>
          <a:off x="9451820" y="832281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2" name="Table"/>
          <p:cNvGraphicFramePr/>
          <p:nvPr/>
        </p:nvGraphicFramePr>
        <p:xfrm>
          <a:off x="9451820" y="905864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nvGraphicFramePr>
        <p:xfrm>
          <a:off x="9451820"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nvGraphicFramePr>
        <p:xfrm>
          <a:off x="10007904" y="832281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5" name="Table"/>
          <p:cNvGraphicFramePr/>
          <p:nvPr/>
        </p:nvGraphicFramePr>
        <p:xfrm>
          <a:off x="10007904" y="905864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nvGraphicFramePr>
        <p:xfrm>
          <a:off x="10007904"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nvGraphicFramePr>
        <p:xfrm>
          <a:off x="5432864" y="334431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nvGraphicFramePr>
        <p:xfrm>
          <a:off x="5432864" y="557962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178077" cy="8037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defRPr>
                <a:latin typeface="Source Sans Pro Bold"/>
                <a:ea typeface="Source Sans Pro Bold"/>
                <a:cs typeface="Source Sans Pro Bold"/>
                <a:sym typeface="Source Sans Pro Bold"/>
              </a:defRPr>
            </a:pPr>
            <a:r>
              <a:rPr lang="en-US" dirty="0"/>
              <a:t>DESFASAR</a:t>
            </a:r>
            <a:endParaRPr dirty="0"/>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lag()</a:t>
            </a:r>
            <a:r>
              <a:rPr dirty="0">
                <a:solidFill>
                  <a:srgbClr val="000000"/>
                </a:solidFill>
              </a:rPr>
              <a:t> - </a:t>
            </a:r>
            <a:r>
              <a:rPr lang="en-US" dirty="0" err="1">
                <a:solidFill>
                  <a:srgbClr val="000000"/>
                </a:solidFill>
              </a:rPr>
              <a:t>desfasar</a:t>
            </a:r>
            <a:r>
              <a:rPr dirty="0">
                <a:solidFill>
                  <a:srgbClr val="000000"/>
                </a:solidFill>
              </a:rPr>
              <a:t> </a:t>
            </a:r>
            <a:r>
              <a:rPr dirty="0" err="1">
                <a:solidFill>
                  <a:srgbClr val="000000"/>
                </a:solidFill>
              </a:rPr>
              <a:t>element</a:t>
            </a:r>
            <a:r>
              <a:rPr lang="en-US" dirty="0" err="1">
                <a:solidFill>
                  <a:srgbClr val="000000"/>
                </a:solidFill>
              </a:rPr>
              <a:t>o</a:t>
            </a:r>
            <a:r>
              <a:rPr dirty="0" err="1">
                <a:solidFill>
                  <a:srgbClr val="000000"/>
                </a:solidFill>
              </a:rPr>
              <a:t>s</a:t>
            </a:r>
            <a:r>
              <a:rPr dirty="0">
                <a:solidFill>
                  <a:srgbClr val="000000"/>
                </a:solidFill>
              </a:rPr>
              <a:t> </a:t>
            </a:r>
            <a:r>
              <a:rPr lang="en-US" dirty="0" err="1">
                <a:solidFill>
                  <a:srgbClr val="000000"/>
                </a:solidFill>
              </a:rPr>
              <a:t>por</a:t>
            </a:r>
            <a:r>
              <a:rPr dirty="0">
                <a:solidFill>
                  <a:srgbClr val="000000"/>
                </a:solidFill>
              </a:rPr>
              <a:t> 1</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lead()</a:t>
            </a:r>
            <a:r>
              <a:rPr dirty="0">
                <a:solidFill>
                  <a:srgbClr val="000000"/>
                </a:solidFill>
              </a:rPr>
              <a:t> - </a:t>
            </a:r>
            <a:r>
              <a:rPr lang="en-US" dirty="0" err="1">
                <a:solidFill>
                  <a:srgbClr val="000000"/>
                </a:solidFill>
              </a:rPr>
              <a:t>desfasar</a:t>
            </a:r>
            <a:r>
              <a:rPr lang="en-US" dirty="0">
                <a:solidFill>
                  <a:srgbClr val="000000"/>
                </a:solidFill>
              </a:rPr>
              <a:t> </a:t>
            </a:r>
            <a:r>
              <a:rPr lang="en-US" dirty="0" err="1">
                <a:solidFill>
                  <a:srgbClr val="000000"/>
                </a:solidFill>
              </a:rPr>
              <a:t>elementos</a:t>
            </a:r>
            <a:r>
              <a:rPr lang="en-US" dirty="0">
                <a:solidFill>
                  <a:srgbClr val="000000"/>
                </a:solidFill>
              </a:rPr>
              <a:t> </a:t>
            </a:r>
            <a:r>
              <a:rPr lang="en-US" dirty="0" err="1">
                <a:solidFill>
                  <a:srgbClr val="000000"/>
                </a:solidFill>
              </a:rPr>
              <a:t>por</a:t>
            </a:r>
            <a:r>
              <a:rPr dirty="0">
                <a:solidFill>
                  <a:srgbClr val="000000"/>
                </a:solidFill>
              </a:rPr>
              <a:t> -1</a:t>
            </a: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es-ES" dirty="0"/>
              <a:t>AGREGADO ACUMULADO</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cumall</a:t>
            </a:r>
            <a:r>
              <a:rPr dirty="0">
                <a:solidFill>
                  <a:srgbClr val="000000"/>
                </a:solidFill>
                <a:latin typeface="Source Sans Pro Bold"/>
                <a:ea typeface="Source Sans Pro Bold"/>
                <a:cs typeface="Source Sans Pro Bold"/>
                <a:sym typeface="Source Sans Pro Bold"/>
              </a:rPr>
              <a:t>()</a:t>
            </a:r>
            <a:r>
              <a:rPr dirty="0">
                <a:solidFill>
                  <a:srgbClr val="000000"/>
                </a:solidFill>
              </a:rPr>
              <a:t> - all()</a:t>
            </a:r>
            <a:r>
              <a:rPr lang="en-US" dirty="0">
                <a:solidFill>
                  <a:srgbClr val="000000"/>
                </a:solidFill>
              </a:rPr>
              <a:t> </a:t>
            </a:r>
            <a:r>
              <a:rPr lang="es-ES" dirty="0">
                <a:solidFill>
                  <a:srgbClr val="000000"/>
                </a:solidFill>
              </a:rPr>
              <a:t>acumulativo</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cumany</a:t>
            </a:r>
            <a:r>
              <a:rPr dirty="0">
                <a:solidFill>
                  <a:srgbClr val="000000"/>
                </a:solidFill>
                <a:latin typeface="Source Sans Pro Bold"/>
                <a:ea typeface="Source Sans Pro Bold"/>
                <a:cs typeface="Source Sans Pro Bold"/>
                <a:sym typeface="Source Sans Pro Bold"/>
              </a:rPr>
              <a:t>()</a:t>
            </a:r>
            <a:r>
              <a:rPr dirty="0">
                <a:solidFill>
                  <a:srgbClr val="000000"/>
                </a:solidFill>
              </a:rPr>
              <a:t> - any()</a:t>
            </a:r>
            <a:r>
              <a:rPr lang="en-US" dirty="0">
                <a:solidFill>
                  <a:srgbClr val="000000"/>
                </a:solidFill>
              </a:rPr>
              <a:t> </a:t>
            </a:r>
            <a:r>
              <a:rPr lang="es-ES" dirty="0">
                <a:solidFill>
                  <a:srgbClr val="000000"/>
                </a:solidFill>
              </a:rPr>
              <a:t>acumulativo</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cummax</a:t>
            </a:r>
            <a:r>
              <a:rPr dirty="0"/>
              <a:t>()</a:t>
            </a:r>
            <a:r>
              <a:rPr dirty="0">
                <a:latin typeface="+mj-lt"/>
                <a:ea typeface="+mj-ea"/>
                <a:cs typeface="+mj-cs"/>
                <a:sym typeface="Source Sans Pro Regular"/>
              </a:rPr>
              <a:t> - max()</a:t>
            </a:r>
            <a:r>
              <a:rPr lang="en-US" dirty="0">
                <a:latin typeface="+mj-lt"/>
                <a:ea typeface="+mj-ea"/>
                <a:cs typeface="+mj-cs"/>
                <a:sym typeface="Source Sans Pro Regular"/>
              </a:rPr>
              <a:t> </a:t>
            </a:r>
            <a:r>
              <a:rPr lang="es-ES" dirty="0">
                <a:solidFill>
                  <a:srgbClr val="000000"/>
                </a:solidFill>
                <a:latin typeface="Source Sans Pro" panose="020B0503030403020204" pitchFamily="34" charset="0"/>
                <a:ea typeface="Source Sans Pro" panose="020B0503030403020204" pitchFamily="34" charset="0"/>
              </a:rPr>
              <a:t>acumulativo</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cummean</a:t>
            </a:r>
            <a:r>
              <a:rPr dirty="0">
                <a:solidFill>
                  <a:srgbClr val="000000"/>
                </a:solidFill>
                <a:latin typeface="Source Sans Pro Bold"/>
                <a:ea typeface="Source Sans Pro Bold"/>
                <a:cs typeface="Source Sans Pro Bold"/>
                <a:sym typeface="Source Sans Pro Bold"/>
              </a:rPr>
              <a:t>()</a:t>
            </a:r>
            <a:r>
              <a:rPr dirty="0">
                <a:solidFill>
                  <a:srgbClr val="000000"/>
                </a:solidFill>
              </a:rPr>
              <a:t> - mean()</a:t>
            </a:r>
            <a:r>
              <a:rPr lang="en-US" dirty="0">
                <a:solidFill>
                  <a:srgbClr val="000000"/>
                </a:solidFill>
              </a:rPr>
              <a:t> </a:t>
            </a:r>
            <a:r>
              <a:rPr lang="es-ES" dirty="0">
                <a:solidFill>
                  <a:srgbClr val="000000"/>
                </a:solidFill>
              </a:rPr>
              <a:t>acumulativo</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cummin()</a:t>
            </a:r>
            <a:r>
              <a:rPr dirty="0">
                <a:latin typeface="+mj-lt"/>
                <a:ea typeface="+mj-ea"/>
                <a:cs typeface="+mj-cs"/>
                <a:sym typeface="Source Sans Pro Regular"/>
              </a:rPr>
              <a:t> - min()</a:t>
            </a:r>
            <a:r>
              <a:rPr lang="en-US" dirty="0">
                <a:latin typeface="+mj-lt"/>
                <a:ea typeface="+mj-ea"/>
                <a:cs typeface="+mj-cs"/>
                <a:sym typeface="Source Sans Pro Regular"/>
              </a:rPr>
              <a:t> </a:t>
            </a:r>
            <a:r>
              <a:rPr lang="es-ES" dirty="0">
                <a:solidFill>
                  <a:srgbClr val="000000"/>
                </a:solidFill>
                <a:latin typeface="Source Sans Pro" panose="020B0503030403020204" pitchFamily="34" charset="0"/>
                <a:ea typeface="Source Sans Pro" panose="020B0503030403020204" pitchFamily="34" charset="0"/>
              </a:rPr>
              <a:t>acumulativo</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cumprod</a:t>
            </a:r>
            <a:r>
              <a:rPr dirty="0"/>
              <a:t>()</a:t>
            </a:r>
            <a:r>
              <a:rPr dirty="0">
                <a:latin typeface="+mj-lt"/>
                <a:ea typeface="+mj-ea"/>
                <a:cs typeface="+mj-cs"/>
                <a:sym typeface="Source Sans Pro Regular"/>
              </a:rPr>
              <a:t> - prod()</a:t>
            </a:r>
            <a:r>
              <a:rPr lang="en-US" dirty="0">
                <a:latin typeface="+mj-lt"/>
                <a:ea typeface="+mj-ea"/>
                <a:cs typeface="+mj-cs"/>
                <a:sym typeface="Source Sans Pro Regular"/>
              </a:rPr>
              <a:t> </a:t>
            </a:r>
            <a:r>
              <a:rPr lang="es-ES" dirty="0">
                <a:solidFill>
                  <a:srgbClr val="000000"/>
                </a:solidFill>
                <a:latin typeface="Source Sans Pro" panose="020B0503030403020204" pitchFamily="34" charset="0"/>
                <a:ea typeface="Source Sans Pro" panose="020B0503030403020204" pitchFamily="34" charset="0"/>
              </a:rPr>
              <a:t>acumulativo</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cumsum</a:t>
            </a:r>
            <a:r>
              <a:rPr dirty="0"/>
              <a:t>()</a:t>
            </a:r>
            <a:r>
              <a:rPr dirty="0">
                <a:latin typeface="+mj-lt"/>
                <a:ea typeface="+mj-ea"/>
                <a:cs typeface="+mj-cs"/>
                <a:sym typeface="Source Sans Pro Regular"/>
              </a:rPr>
              <a:t> - sum()</a:t>
            </a:r>
            <a:r>
              <a:rPr lang="en-US" dirty="0">
                <a:latin typeface="+mj-lt"/>
                <a:ea typeface="+mj-ea"/>
                <a:cs typeface="+mj-cs"/>
                <a:sym typeface="Source Sans Pro Regular"/>
              </a:rPr>
              <a:t> </a:t>
            </a:r>
            <a:r>
              <a:rPr lang="es-ES" dirty="0">
                <a:solidFill>
                  <a:srgbClr val="000000"/>
                </a:solidFill>
                <a:latin typeface="Source Sans Pro" panose="020B0503030403020204" pitchFamily="34" charset="0"/>
                <a:ea typeface="Source Sans Pro" panose="020B0503030403020204" pitchFamily="34" charset="0"/>
              </a:rPr>
              <a:t>acumulativo</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defRPr>
                <a:latin typeface="Source Sans Pro Bold"/>
                <a:ea typeface="Source Sans Pro Bold"/>
                <a:cs typeface="Source Sans Pro Bold"/>
                <a:sym typeface="Source Sans Pro Bold"/>
              </a:defRPr>
            </a:pPr>
            <a:r>
              <a:rPr dirty="0"/>
              <a:t>RANKING</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cume_dist</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proporción de todos los valores</a:t>
            </a:r>
            <a:r>
              <a:rPr dirty="0">
                <a:solidFill>
                  <a:srgbClr val="000000"/>
                </a:solidFill>
              </a:rPr>
              <a:t> &lt;=</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dense_rank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rango con empates = mín., sin espacio</a:t>
            </a:r>
            <a:r>
              <a:rPr dirty="0">
                <a:solidFill>
                  <a:srgbClr val="000000"/>
                </a:solidFill>
              </a:rPr>
              <a:t>s</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min_rank</a:t>
            </a:r>
            <a:r>
              <a:rPr dirty="0">
                <a:solidFill>
                  <a:srgbClr val="000000"/>
                </a:solidFill>
                <a:latin typeface="Source Sans Pro Bold"/>
                <a:ea typeface="Source Sans Pro Bold"/>
                <a:cs typeface="Source Sans Pro Bold"/>
                <a:sym typeface="Source Sans Pro Bold"/>
              </a:rPr>
              <a:t>() </a:t>
            </a:r>
            <a:r>
              <a:rPr dirty="0">
                <a:solidFill>
                  <a:srgbClr val="000000"/>
                </a:solidFill>
              </a:rPr>
              <a:t>- </a:t>
            </a:r>
            <a:r>
              <a:rPr lang="es-ES" dirty="0">
                <a:solidFill>
                  <a:srgbClr val="000000"/>
                </a:solidFill>
              </a:rPr>
              <a:t>rango con empates = mín.</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ntile</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contenedores en N contenedores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percent_rank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min_rank</a:t>
            </a:r>
            <a:r>
              <a:rPr dirty="0">
                <a:solidFill>
                  <a:srgbClr val="000000"/>
                </a:solidFill>
              </a:rPr>
              <a:t> </a:t>
            </a:r>
            <a:r>
              <a:rPr lang="en-US" dirty="0" err="1">
                <a:solidFill>
                  <a:srgbClr val="000000"/>
                </a:solidFill>
              </a:rPr>
              <a:t>escalado</a:t>
            </a:r>
            <a:r>
              <a:rPr lang="en-US" dirty="0">
                <a:solidFill>
                  <a:srgbClr val="000000"/>
                </a:solidFill>
              </a:rPr>
              <a:t> a</a:t>
            </a:r>
            <a:r>
              <a:rPr dirty="0">
                <a:solidFill>
                  <a:srgbClr val="000000"/>
                </a:solidFill>
              </a:rPr>
              <a:t> [0,1]</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row_number</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rango con empates</a:t>
            </a:r>
            <a:r>
              <a:rPr dirty="0">
                <a:solidFill>
                  <a:srgbClr val="000000"/>
                </a:solidFill>
              </a:rPr>
              <a:t> = "first"</a:t>
            </a: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es-ES" dirty="0"/>
              <a:t>MATEMÁTICA</a:t>
            </a: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 - , *, /, ^, %/%, %% </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operaciones aritméticas</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log(), log2(), log10() </a:t>
            </a:r>
            <a:r>
              <a:rPr dirty="0">
                <a:latin typeface="+mj-lt"/>
                <a:ea typeface="+mj-ea"/>
                <a:cs typeface="+mj-cs"/>
                <a:sym typeface="Source Sans Pro Regular"/>
              </a:rPr>
              <a:t>- </a:t>
            </a:r>
            <a:r>
              <a:rPr lang="es-ES" dirty="0">
                <a:latin typeface="+mj-lt"/>
                <a:ea typeface="+mj-ea"/>
                <a:cs typeface="+mj-cs"/>
                <a:sym typeface="Source Sans Pro Regular"/>
              </a:rPr>
              <a:t>logaritmos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&lt;, &lt;=, &gt;, &gt;=, !=, ==</a:t>
            </a:r>
            <a:r>
              <a:rPr dirty="0">
                <a:latin typeface="+mj-lt"/>
                <a:ea typeface="+mj-ea"/>
                <a:cs typeface="+mj-cs"/>
                <a:sym typeface="Source Sans Pro Regular"/>
              </a:rPr>
              <a:t> - </a:t>
            </a:r>
            <a:r>
              <a:rPr lang="en-US" dirty="0">
                <a:latin typeface="+mj-lt"/>
                <a:ea typeface="+mj-ea"/>
                <a:cs typeface="+mj-cs"/>
                <a:sym typeface="Source Sans Pro Regular"/>
              </a:rPr>
              <a:t>c</a:t>
            </a:r>
            <a:r>
              <a:rPr lang="es-ES" dirty="0" err="1">
                <a:latin typeface="Source Sans Pro" panose="020B0503030403020204" pitchFamily="34" charset="0"/>
                <a:ea typeface="Source Sans Pro" panose="020B0503030403020204" pitchFamily="34" charset="0"/>
              </a:rPr>
              <a:t>omparaciones</a:t>
            </a:r>
            <a:r>
              <a:rPr lang="es-ES" dirty="0">
                <a:latin typeface="Source Sans Pro" panose="020B0503030403020204" pitchFamily="34" charset="0"/>
                <a:ea typeface="Source Sans Pro" panose="020B0503030403020204" pitchFamily="34" charset="0"/>
              </a:rPr>
              <a:t> lógicas</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between()</a:t>
            </a:r>
            <a:r>
              <a:rPr dirty="0">
                <a:solidFill>
                  <a:srgbClr val="000000"/>
                </a:solidFill>
              </a:rPr>
              <a:t> - x &gt;= </a:t>
            </a:r>
            <a:r>
              <a:rPr lang="en-US" dirty="0" err="1">
                <a:solidFill>
                  <a:srgbClr val="000000"/>
                </a:solidFill>
              </a:rPr>
              <a:t>izquierda</a:t>
            </a:r>
            <a:r>
              <a:rPr dirty="0">
                <a:solidFill>
                  <a:srgbClr val="000000"/>
                </a:solidFill>
              </a:rPr>
              <a:t> &amp; x &lt;= </a:t>
            </a:r>
            <a:r>
              <a:rPr lang="en-US" dirty="0" err="1">
                <a:solidFill>
                  <a:srgbClr val="000000"/>
                </a:solidFill>
              </a:rPr>
              <a:t>derecha</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near()</a:t>
            </a:r>
            <a:r>
              <a:rPr dirty="0">
                <a:solidFill>
                  <a:srgbClr val="000000"/>
                </a:solidFill>
              </a:rPr>
              <a:t> - </a:t>
            </a:r>
            <a:r>
              <a:rPr lang="es-ES" dirty="0">
                <a:solidFill>
                  <a:srgbClr val="000000"/>
                </a:solidFill>
              </a:rPr>
              <a:t>== seguro para números de punto flotante</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es-ES" dirty="0"/>
              <a:t>MISCELÁNEAS</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case_when</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if_else</a:t>
            </a:r>
            <a:r>
              <a:rPr dirty="0">
                <a:solidFill>
                  <a:srgbClr val="000000"/>
                </a:solidFill>
              </a:rPr>
              <a:t>()</a:t>
            </a:r>
            <a:r>
              <a:rPr lang="en-US" dirty="0">
                <a:solidFill>
                  <a:srgbClr val="000000"/>
                </a:solidFill>
              </a:rPr>
              <a:t> </a:t>
            </a:r>
            <a:r>
              <a:rPr lang="en-US" dirty="0" err="1">
                <a:solidFill>
                  <a:srgbClr val="000000"/>
                </a:solidFill>
              </a:rPr>
              <a:t>multicaso</a:t>
            </a:r>
            <a:endParaRPr dirty="0">
              <a:solidFill>
                <a:srgbClr val="000000"/>
              </a:solidFill>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starwars</a:t>
            </a:r>
            <a:r>
              <a:rPr dirty="0"/>
              <a:t> %&gt;% </a:t>
            </a:r>
            <a:br>
              <a:rPr dirty="0"/>
            </a:br>
            <a:r>
              <a:rPr dirty="0"/>
              <a:t>                  mutate(type = </a:t>
            </a:r>
            <a:r>
              <a:rPr dirty="0" err="1"/>
              <a:t>case_when</a:t>
            </a:r>
            <a:r>
              <a:rPr dirty="0"/>
              <a:t>(</a:t>
            </a:r>
            <a:br>
              <a:rPr dirty="0"/>
            </a:br>
            <a:r>
              <a:rPr dirty="0"/>
              <a:t>                      height &gt; 200 | mass &gt; 200 ~ "large",</a:t>
            </a:r>
            <a:br>
              <a:rPr dirty="0"/>
            </a:br>
            <a:r>
              <a:rPr dirty="0"/>
              <a:t>                          species == "Droid"           ~ "robot",</a:t>
            </a:r>
            <a:br>
              <a:rPr dirty="0"/>
            </a:br>
            <a:r>
              <a:rPr dirty="0"/>
              <a:t>                          TRUE                                    ~ "other")</a:t>
            </a:r>
            <a:br>
              <a:rPr dirty="0"/>
            </a:br>
            <a:r>
              <a:rPr dirty="0"/>
              <a:t>                          )</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coalesce()</a:t>
            </a:r>
            <a:r>
              <a:rPr dirty="0">
                <a:solidFill>
                  <a:srgbClr val="000000"/>
                </a:solidFill>
              </a:rPr>
              <a:t> - </a:t>
            </a:r>
            <a:r>
              <a:rPr lang="es-ES" dirty="0">
                <a:solidFill>
                  <a:srgbClr val="000000"/>
                </a:solidFill>
              </a:rPr>
              <a:t>primeros valores no NA por</a:t>
            </a:r>
          </a:p>
          <a:p>
            <a:pPr>
              <a:lnSpc>
                <a:spcPct val="80000"/>
              </a:lnSpc>
              <a:spcBef>
                <a:spcPts val="0"/>
              </a:spcBef>
              <a:defRPr>
                <a:solidFill>
                  <a:srgbClr val="A6AAA9"/>
                </a:solidFill>
              </a:defRPr>
            </a:pPr>
            <a:r>
              <a:rPr lang="es-ES" dirty="0">
                <a:solidFill>
                  <a:srgbClr val="000000"/>
                </a:solidFill>
              </a:rPr>
              <a:t>              elemento en un conjunto de vectores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if_else</a:t>
            </a:r>
            <a:r>
              <a:rPr dirty="0">
                <a:solidFill>
                  <a:srgbClr val="000000"/>
                </a:solidFill>
                <a:latin typeface="Source Sans Pro Bold"/>
                <a:ea typeface="Source Sans Pro Bold"/>
                <a:cs typeface="Source Sans Pro Bold"/>
                <a:sym typeface="Source Sans Pro Bold"/>
              </a:rPr>
              <a:t>()</a:t>
            </a:r>
            <a:r>
              <a:rPr dirty="0">
                <a:solidFill>
                  <a:srgbClr val="000000"/>
                </a:solidFill>
              </a:rPr>
              <a:t> - if() + else()</a:t>
            </a:r>
            <a:r>
              <a:rPr lang="en-US" dirty="0">
                <a:solidFill>
                  <a:srgbClr val="000000"/>
                </a:solidFill>
              </a:rPr>
              <a:t> </a:t>
            </a:r>
            <a:r>
              <a:rPr lang="en-US" dirty="0" err="1">
                <a:solidFill>
                  <a:srgbClr val="000000"/>
                </a:solidFill>
              </a:rPr>
              <a:t>por</a:t>
            </a:r>
            <a:r>
              <a:rPr lang="en-US" dirty="0">
                <a:solidFill>
                  <a:srgbClr val="000000"/>
                </a:solidFill>
              </a:rPr>
              <a:t> </a:t>
            </a:r>
            <a:r>
              <a:rPr lang="en-US" dirty="0" err="1">
                <a:solidFill>
                  <a:srgbClr val="000000"/>
                </a:solidFill>
              </a:rPr>
              <a:t>elemento</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na_if</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reemplace valores específicos con NA</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pmax</a:t>
            </a:r>
            <a:r>
              <a:rPr dirty="0"/>
              <a:t>()</a:t>
            </a:r>
            <a:r>
              <a:rPr dirty="0">
                <a:latin typeface="+mj-lt"/>
                <a:ea typeface="+mj-ea"/>
                <a:cs typeface="+mj-cs"/>
                <a:sym typeface="Source Sans Pro Regular"/>
              </a:rPr>
              <a:t> - </a:t>
            </a:r>
            <a:r>
              <a:rPr lang="es-ES" dirty="0">
                <a:latin typeface="+mj-lt"/>
                <a:ea typeface="+mj-ea"/>
                <a:cs typeface="+mj-cs"/>
                <a:sym typeface="Source Sans Pro Regular"/>
              </a:rPr>
              <a:t>m</a:t>
            </a:r>
            <a:r>
              <a:rPr dirty="0">
                <a:latin typeface="+mj-lt"/>
                <a:ea typeface="+mj-ea"/>
                <a:cs typeface="+mj-cs"/>
                <a:sym typeface="Source Sans Pro Regular"/>
              </a:rPr>
              <a:t>ax()</a:t>
            </a:r>
            <a:r>
              <a:rPr lang="es-ES" dirty="0">
                <a:latin typeface="+mj-lt"/>
                <a:ea typeface="+mj-ea"/>
                <a:cs typeface="+mj-cs"/>
                <a:sym typeface="Source Sans Pro Regular"/>
              </a:rPr>
              <a:t> por elemento</a:t>
            </a: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pmin</a:t>
            </a:r>
            <a:r>
              <a:rPr dirty="0"/>
              <a:t>()</a:t>
            </a:r>
            <a:r>
              <a:rPr dirty="0">
                <a:latin typeface="+mj-lt"/>
                <a:ea typeface="+mj-ea"/>
                <a:cs typeface="+mj-cs"/>
                <a:sym typeface="Source Sans Pro Regular"/>
              </a:rPr>
              <a:t> - min()</a:t>
            </a:r>
            <a:r>
              <a:rPr lang="es-ES" dirty="0">
                <a:latin typeface="+mj-lt"/>
                <a:ea typeface="+mj-ea"/>
                <a:cs typeface="+mj-cs"/>
                <a:sym typeface="Source Sans Pro Regular"/>
              </a:rPr>
              <a:t> por elemento</a:t>
            </a:r>
            <a:endParaRPr dirty="0">
              <a:latin typeface="+mj-lt"/>
              <a:ea typeface="+mj-ea"/>
              <a:cs typeface="+mj-cs"/>
              <a:sym typeface="Source Sans Pro Regular"/>
            </a:endParaRP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 </a:t>
            </a:r>
            <a:r>
              <a:rPr lang="es-ES" dirty="0">
                <a:latin typeface="+mj-lt"/>
                <a:ea typeface="+mj-ea"/>
                <a:cs typeface="+mj-cs"/>
                <a:sym typeface="Source Sans Pro Regular"/>
              </a:rPr>
              <a:t>y</a:t>
            </a:r>
            <a:r>
              <a:rPr dirty="0">
                <a:latin typeface="+mj-lt"/>
                <a:ea typeface="+mj-ea"/>
                <a:cs typeface="+mj-cs"/>
                <a:sym typeface="Source Sans Pro Regular"/>
              </a:rPr>
              <a:t> </a:t>
            </a:r>
            <a:r>
              <a:rPr dirty="0"/>
              <a:t>transmute()</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Aplican funciones vectorizadas a columnas para crear nuevas columnas</a:t>
            </a:r>
            <a:r>
              <a:rPr dirty="0">
                <a:latin typeface="Source Sans Pro" panose="020B0503030403020204" pitchFamily="34" charset="0"/>
                <a:ea typeface="Source Sans Pro" panose="020B0503030403020204" pitchFamily="34" charset="0"/>
                <a:sym typeface="Source Sans Pro Regular"/>
              </a:rPr>
              <a:t>. </a:t>
            </a:r>
            <a:r>
              <a:rPr lang="es-ES" dirty="0">
                <a:latin typeface="Source Sans Pro" panose="020B0503030403020204" pitchFamily="34" charset="0"/>
                <a:ea typeface="Source Sans Pro" panose="020B0503030403020204" pitchFamily="34" charset="0"/>
              </a:rPr>
              <a:t>Las funciones vectorizadas toman vectores como entrada y devuelven vectores de la misma longitud como salida</a:t>
            </a:r>
            <a:r>
              <a:rPr dirty="0">
                <a:latin typeface="Source Sans Pro" panose="020B0503030403020204" pitchFamily="34" charset="0"/>
                <a:ea typeface="Source Sans Pro" panose="020B0503030403020204" pitchFamily="34" charset="0"/>
                <a:sym typeface="Source Sans Pro Regular"/>
              </a:rPr>
              <a:t>.</a:t>
            </a:r>
          </a:p>
        </p:txBody>
      </p:sp>
      <p:sp>
        <p:nvSpPr>
          <p:cNvPr id="292" name="Vectorized Functions"/>
          <p:cNvSpPr txBox="1"/>
          <p:nvPr/>
        </p:nvSpPr>
        <p:spPr>
          <a:xfrm>
            <a:off x="323996" y="775739"/>
            <a:ext cx="3151504"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es-ES" dirty="0"/>
              <a:t>Funciones Vectorizadas</a:t>
            </a:r>
            <a:endParaRPr dirty="0"/>
          </a:p>
        </p:txBody>
      </p:sp>
      <p:sp>
        <p:nvSpPr>
          <p:cNvPr id="293" name="TO USE WITH MUTATE ()"/>
          <p:cNvSpPr txBox="1"/>
          <p:nvPr/>
        </p:nvSpPr>
        <p:spPr>
          <a:xfrm>
            <a:off x="323996" y="1203306"/>
            <a:ext cx="182101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PARA USAR CON</a:t>
            </a:r>
            <a:r>
              <a:rPr dirty="0"/>
              <a:t> 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5"/>
            <a:ext cx="2483946" cy="276237"/>
            <a:chOff x="0" y="-1"/>
            <a:chExt cx="2483945" cy="276236"/>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375376" cy="1508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es-ES" dirty="0"/>
                <a:t>función vectorizada</a:t>
              </a:r>
              <a:endParaRPr dirty="0"/>
            </a:p>
          </p:txBody>
        </p:sp>
      </p:grpSp>
      <p:sp>
        <p:nvSpPr>
          <p:cNvPr id="298" name="Summary Functions"/>
          <p:cNvSpPr txBox="1"/>
          <p:nvPr/>
        </p:nvSpPr>
        <p:spPr>
          <a:xfrm>
            <a:off x="3714820" y="775739"/>
            <a:ext cx="3088987"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es-ES" dirty="0"/>
              <a:t>Funciones de Resumen</a:t>
            </a:r>
            <a:endParaRPr dirty="0"/>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3306"/>
            <a:ext cx="207909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PARA USAR CON</a:t>
            </a:r>
            <a:r>
              <a:rPr dirty="0"/>
              <a:t> 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 </a:t>
            </a:r>
            <a:r>
              <a:rPr lang="es-ES" dirty="0">
                <a:latin typeface="Source Sans Pro" panose="020B0503030403020204" pitchFamily="34" charset="0"/>
                <a:ea typeface="Source Sans Pro" panose="020B0503030403020204" pitchFamily="34" charset="0"/>
              </a:rPr>
              <a:t>Aplica funciones de resumen a las columnas para crear una nueva tabla. Las funciones de resumen toman vectores como entrada y devuelven valores individuales como salida.</a:t>
            </a:r>
            <a:endParaRPr dirty="0">
              <a:latin typeface="Source Sans Pro" panose="020B0503030403020204" pitchFamily="34" charset="0"/>
              <a:ea typeface="Source Sans Pro" panose="020B0503030403020204" pitchFamily="34" charset="0"/>
              <a:sym typeface="Source Sans Pro Regular"/>
            </a:endParaRP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rPr lang="es-ES" dirty="0"/>
              <a:t>CONTAR</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a:t>
            </a:r>
            <a:r>
              <a:rPr dirty="0">
                <a:solidFill>
                  <a:srgbClr val="000000"/>
                </a:solidFill>
              </a:rPr>
              <a:t> - </a:t>
            </a:r>
            <a:r>
              <a:rPr lang="es-ES" dirty="0">
                <a:solidFill>
                  <a:srgbClr val="000000"/>
                </a:solidFill>
              </a:rPr>
              <a:t>número de valores/filas</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n_distinct</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lang="es-ES" dirty="0">
                <a:solidFill>
                  <a:srgbClr val="000000"/>
                </a:solidFill>
              </a:rPr>
              <a:t># de único</a:t>
            </a:r>
            <a:endParaRPr dirty="0">
              <a:solidFill>
                <a:srgbClr val="000000"/>
              </a:solidFill>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sum(!is.na())</a:t>
            </a:r>
            <a:r>
              <a:rPr dirty="0">
                <a:latin typeface="+mj-lt"/>
                <a:ea typeface="+mj-ea"/>
                <a:cs typeface="+mj-cs"/>
                <a:sym typeface="Source Sans Pro Regular"/>
              </a:rPr>
              <a:t> - # </a:t>
            </a:r>
            <a:r>
              <a:rPr lang="es-ES" dirty="0">
                <a:latin typeface="Source Sans Pro" panose="020B0503030403020204" pitchFamily="34" charset="0"/>
                <a:ea typeface="Source Sans Pro" panose="020B0503030403020204" pitchFamily="34" charset="0"/>
              </a:rPr>
              <a:t>de los que no son NA</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es-ES" dirty="0"/>
              <a:t>POSICIÓN</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 </a:t>
            </a:r>
            <a:r>
              <a:rPr lang="es-ES" dirty="0">
                <a:latin typeface="+mj-lt"/>
                <a:ea typeface="+mj-ea"/>
                <a:cs typeface="+mj-cs"/>
                <a:sym typeface="Source Sans Pro Regular"/>
              </a:rPr>
              <a:t>promedio</a:t>
            </a:r>
            <a:r>
              <a:rPr dirty="0">
                <a:latin typeface="+mj-lt"/>
                <a:ea typeface="+mj-ea"/>
                <a:cs typeface="+mj-cs"/>
                <a:sym typeface="Source Sans Pro Regular"/>
              </a:rPr>
              <a:t>, </a:t>
            </a:r>
            <a:r>
              <a:rPr lang="es-ES" dirty="0">
                <a:latin typeface="+mj-lt"/>
                <a:ea typeface="+mj-ea"/>
                <a:cs typeface="+mj-cs"/>
                <a:sym typeface="Source Sans Pro Regular"/>
              </a:rPr>
              <a:t>también</a:t>
            </a:r>
            <a:r>
              <a:rPr dirty="0">
                <a:latin typeface="+mj-lt"/>
                <a:ea typeface="+mj-ea"/>
                <a:cs typeface="+mj-cs"/>
                <a:sym typeface="Source Sans Pro Regular"/>
              </a:rPr>
              <a:t> </a:t>
            </a:r>
            <a:r>
              <a:rPr dirty="0"/>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median()</a:t>
            </a:r>
            <a:r>
              <a:rPr dirty="0">
                <a:latin typeface="+mj-lt"/>
                <a:ea typeface="+mj-ea"/>
                <a:cs typeface="+mj-cs"/>
                <a:sym typeface="Source Sans Pro Regular"/>
              </a:rPr>
              <a:t> - media</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es-ES" dirty="0"/>
              <a:t>LÓGICO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proporción de</a:t>
            </a:r>
            <a:r>
              <a:rPr dirty="0">
                <a:latin typeface="+mj-lt"/>
                <a:ea typeface="+mj-ea"/>
                <a:cs typeface="+mj-cs"/>
                <a:sym typeface="Source Sans Pro Regular"/>
              </a:rPr>
              <a:t> TRUE’s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a:t>
            </a:r>
            <a:r>
              <a:rPr dirty="0">
                <a:latin typeface="+mj-lt"/>
                <a:ea typeface="+mj-ea"/>
                <a:cs typeface="+mj-cs"/>
                <a:sym typeface="Source Sans Pro Regular"/>
              </a:rPr>
              <a:t> - # </a:t>
            </a:r>
            <a:r>
              <a:rPr lang="es-ES" dirty="0">
                <a:latin typeface="+mj-lt"/>
                <a:ea typeface="+mj-ea"/>
                <a:cs typeface="+mj-cs"/>
                <a:sym typeface="Source Sans Pro Regular"/>
              </a:rPr>
              <a:t>de</a:t>
            </a:r>
            <a:r>
              <a:rPr dirty="0">
                <a:latin typeface="+mj-lt"/>
                <a:ea typeface="+mj-ea"/>
                <a:cs typeface="+mj-cs"/>
                <a:sym typeface="Source Sans Pro Regular"/>
              </a:rPr>
              <a:t> TRUE’s</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es-ES" dirty="0"/>
              <a:t>ORDEN</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first()</a:t>
            </a:r>
            <a:r>
              <a:rPr dirty="0">
                <a:solidFill>
                  <a:srgbClr val="000000"/>
                </a:solidFill>
              </a:rPr>
              <a:t> - </a:t>
            </a:r>
            <a:r>
              <a:rPr lang="es-ES" dirty="0">
                <a:solidFill>
                  <a:srgbClr val="000000"/>
                </a:solidFill>
              </a:rPr>
              <a:t>primer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last()</a:t>
            </a:r>
            <a:r>
              <a:rPr lang="es-ES" dirty="0">
                <a:solidFill>
                  <a:srgbClr val="000000"/>
                </a:solidFill>
              </a:rPr>
              <a:t> - último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nth()</a:t>
            </a:r>
            <a:r>
              <a:rPr dirty="0">
                <a:solidFill>
                  <a:srgbClr val="000000"/>
                </a:solidFill>
              </a:rPr>
              <a:t> - </a:t>
            </a:r>
            <a:r>
              <a:rPr lang="es-ES" dirty="0">
                <a:solidFill>
                  <a:srgbClr val="000000"/>
                </a:solidFill>
              </a:rPr>
              <a:t>valor en la enésima ubicación del vector</a:t>
            </a:r>
            <a:endParaRPr dirty="0">
              <a:solidFill>
                <a:srgbClr val="000000"/>
              </a:solidFill>
            </a:endParaRPr>
          </a:p>
          <a:p>
            <a:pPr defTabSz="578358">
              <a:lnSpc>
                <a:spcPct val="80000"/>
              </a:lnSpc>
              <a:spcBef>
                <a:spcPts val="0"/>
              </a:spcBef>
              <a:defRPr sz="1100">
                <a:solidFill>
                  <a:srgbClr val="000000"/>
                </a:solidFill>
              </a:defRPr>
            </a:pPr>
            <a:endParaRPr dirty="0">
              <a:solidFill>
                <a:srgbClr val="000000"/>
              </a:solidFill>
            </a:endParaRPr>
          </a:p>
          <a:p>
            <a:pPr defTabSz="578358">
              <a:spcBef>
                <a:spcPts val="100"/>
              </a:spcBef>
              <a:defRPr sz="1100">
                <a:latin typeface="Source Sans Pro Bold"/>
                <a:ea typeface="Source Sans Pro Bold"/>
                <a:cs typeface="Source Sans Pro Bold"/>
                <a:sym typeface="Source Sans Pro Bold"/>
              </a:defRPr>
            </a:pPr>
            <a:r>
              <a:rPr lang="es-ES" dirty="0"/>
              <a:t>RANGO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quantile()</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enésimo cuantil</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min() </a:t>
            </a:r>
            <a:r>
              <a:rPr lang="es-ES" dirty="0">
                <a:latin typeface="+mj-lt"/>
                <a:ea typeface="+mj-ea"/>
                <a:cs typeface="+mj-cs"/>
                <a:sym typeface="Source Sans Pro Regular"/>
              </a:rPr>
              <a:t>-</a:t>
            </a:r>
            <a:r>
              <a:rPr dirty="0">
                <a:latin typeface="+mj-lt"/>
                <a:ea typeface="+mj-ea"/>
                <a:cs typeface="+mj-cs"/>
                <a:sym typeface="Source Sans Pro Regular"/>
              </a:rPr>
              <a:t> </a:t>
            </a:r>
            <a:r>
              <a:rPr lang="es-ES" dirty="0">
                <a:latin typeface="+mj-lt"/>
                <a:ea typeface="+mj-ea"/>
                <a:cs typeface="+mj-cs"/>
                <a:sym typeface="Source Sans Pro Regular"/>
              </a:rPr>
              <a:t>valor mínimo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max()</a:t>
            </a:r>
            <a:r>
              <a:rPr dirty="0">
                <a:latin typeface="+mj-lt"/>
                <a:ea typeface="+mj-ea"/>
                <a:cs typeface="+mj-cs"/>
                <a:sym typeface="Source Sans Pro Regular"/>
              </a:rPr>
              <a:t> </a:t>
            </a:r>
            <a:r>
              <a:rPr lang="es-ES" dirty="0">
                <a:latin typeface="+mj-lt"/>
                <a:ea typeface="+mj-ea"/>
                <a:cs typeface="+mj-cs"/>
                <a:sym typeface="Source Sans Pro Regular"/>
              </a:rPr>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valor máximo</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es-ES" dirty="0"/>
              <a:t>PROPAGACIÓN</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IQR()</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rango intercuartílico</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mad()</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desviación absoluta mediana</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err="1"/>
              <a:t>sd</a:t>
            </a:r>
            <a:r>
              <a:rPr dirty="0"/>
              <a:t>()</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desviación estándar</a:t>
            </a:r>
            <a:endParaRPr dirty="0">
              <a:latin typeface="Source Sans Pro" panose="020B0503030403020204" pitchFamily="34" charset="0"/>
              <a:ea typeface="Source Sans Pro" panose="020B0503030403020204" pitchFamily="34" charset="0"/>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var()</a:t>
            </a:r>
            <a:r>
              <a:rPr dirty="0">
                <a:latin typeface="+mj-lt"/>
                <a:ea typeface="+mj-ea"/>
                <a:cs typeface="+mj-cs"/>
                <a:sym typeface="Source Sans Pro Regular"/>
              </a:rPr>
              <a:t> - </a:t>
            </a:r>
            <a:r>
              <a:rPr lang="es-ES" dirty="0">
                <a:latin typeface="Source Sans Pro" panose="020B0503030403020204" pitchFamily="34" charset="0"/>
                <a:ea typeface="Source Sans Pro" panose="020B0503030403020204" pitchFamily="34" charset="0"/>
              </a:rPr>
              <a:t>varianza</a:t>
            </a:r>
            <a:endParaRPr dirty="0">
              <a:latin typeface="Source Sans Pro" panose="020B0503030403020204" pitchFamily="34" charset="0"/>
              <a:ea typeface="Source Sans Pro" panose="020B0503030403020204" pitchFamily="34" charset="0"/>
              <a:sym typeface="Source Sans Pro Regular"/>
            </a:endParaRPr>
          </a:p>
        </p:txBody>
      </p:sp>
      <p:sp>
        <p:nvSpPr>
          <p:cNvPr id="303" name="Row Names"/>
          <p:cNvSpPr txBox="1"/>
          <p:nvPr/>
        </p:nvSpPr>
        <p:spPr>
          <a:xfrm>
            <a:off x="3714820" y="7412813"/>
            <a:ext cx="2308324"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es-ES" dirty="0"/>
              <a:t>Nombres de Filas</a:t>
            </a:r>
            <a:endParaRPr dirty="0"/>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767235"/>
            <a:ext cx="3054157" cy="803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566673">
              <a:lnSpc>
                <a:spcPct val="80000"/>
              </a:lnSpc>
              <a:spcBef>
                <a:spcPts val="0"/>
              </a:spcBef>
              <a:defRPr sz="1100">
                <a:solidFill>
                  <a:srgbClr val="000000"/>
                </a:solidFill>
              </a:defRPr>
            </a:lvl1pPr>
          </a:lstStyle>
          <a:p>
            <a:r>
              <a:rPr lang="es-ES" dirty="0"/>
              <a:t>Los datos ordenados no utilizan nombres de fila, que almacenan una variable fuera de las columnas. Para trabajar con los nombres de fila, primero muévalos a una columna.</a:t>
            </a:r>
            <a:endParaRPr dirty="0"/>
          </a:p>
        </p:txBody>
      </p:sp>
      <p:sp>
        <p:nvSpPr>
          <p:cNvPr id="306" name="RStudio® is a trademark of RStudio, PBC  •  CC BY SA  RStudio  •  info@rstudio.com  •  844-448-1212  •  rstudio.com  •  Learn more at dplyr.tidyverse.org  •  dplyr  1.0.7  •  Updated:  2021-07"/>
          <p:cNvSpPr txBox="1"/>
          <p:nvPr/>
        </p:nvSpPr>
        <p:spPr>
          <a:xfrm>
            <a:off x="1845571" y="10347903"/>
            <a:ext cx="11830668" cy="234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rPr dirty="0"/>
              <a:t>RStudio® </a:t>
            </a:r>
            <a:r>
              <a:rPr lang="es-ES" dirty="0"/>
              <a:t>es una marca comercial de</a:t>
            </a:r>
            <a:r>
              <a:rPr dirty="0"/>
              <a:t> RStudio, PBC  •  </a:t>
            </a:r>
            <a:r>
              <a:rPr u="sng" dirty="0">
                <a:solidFill>
                  <a:srgbClr val="0000FF"/>
                </a:solidFill>
                <a:uFill>
                  <a:solidFill>
                    <a:srgbClr val="0000FF"/>
                  </a:solidFill>
                </a:uFill>
                <a:hlinkClick r:id="rId3"/>
              </a:rPr>
              <a:t>CC BY SA</a:t>
            </a:r>
            <a:r>
              <a:rPr dirty="0"/>
              <a:t>  RStudio  •  </a:t>
            </a:r>
            <a:r>
              <a:rPr u="sng" dirty="0">
                <a:solidFill>
                  <a:srgbClr val="0000FF"/>
                </a:solidFill>
                <a:uFill>
                  <a:solidFill>
                    <a:srgbClr val="0000FF"/>
                  </a:solidFill>
                </a:uFill>
                <a:hlinkClick r:id="rId4"/>
              </a:rPr>
              <a:t>info@rstudio.com</a:t>
            </a:r>
            <a:r>
              <a:rPr dirty="0"/>
              <a:t>  •  844-448-1212  •  </a:t>
            </a:r>
            <a:r>
              <a:rPr u="sng" dirty="0">
                <a:solidFill>
                  <a:srgbClr val="0000FF"/>
                </a:solidFill>
                <a:uFill>
                  <a:solidFill>
                    <a:srgbClr val="0000FF"/>
                  </a:solidFill>
                </a:uFill>
                <a:hlinkClick r:id="rId5"/>
              </a:rPr>
              <a:t>rstudio.com</a:t>
            </a:r>
            <a:r>
              <a:rPr dirty="0"/>
              <a:t>  •  </a:t>
            </a:r>
            <a:r>
              <a:rPr lang="es-ES" dirty="0"/>
              <a:t>Más información en</a:t>
            </a:r>
            <a:r>
              <a:rPr dirty="0"/>
              <a:t> </a:t>
            </a:r>
            <a:r>
              <a:rPr u="sng" dirty="0">
                <a:solidFill>
                  <a:srgbClr val="0000FF"/>
                </a:solidFill>
                <a:uFill>
                  <a:solidFill>
                    <a:srgbClr val="0000FF"/>
                  </a:solidFill>
                </a:uFill>
                <a:latin typeface="Source Sans Pro Bold"/>
                <a:ea typeface="Source Sans Pro Bold"/>
                <a:cs typeface="Source Sans Pro Bold"/>
                <a:sym typeface="Source Sans Pro Bold"/>
                <a:hlinkClick r:id="rId6"/>
              </a:rPr>
              <a:t>dplyr.tidyverse.org</a:t>
            </a:r>
            <a:r>
              <a:rPr dirty="0"/>
              <a:t>  •  </a:t>
            </a:r>
            <a:r>
              <a:rPr dirty="0" err="1"/>
              <a:t>dplyr</a:t>
            </a:r>
            <a:r>
              <a:rPr dirty="0"/>
              <a:t>  1.0.7  •  </a:t>
            </a:r>
            <a:r>
              <a:rPr lang="es-ES" dirty="0"/>
              <a:t>Actualizado</a:t>
            </a:r>
            <a:r>
              <a:rPr dirty="0"/>
              <a:t>:  2021-07</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321243" cy="1185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rownames_to_column</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lang="es-ES" dirty="0"/>
              <a:t>Mueve los nombres de fila a col.</a:t>
            </a:r>
          </a:p>
          <a:p>
            <a:pPr>
              <a:lnSpc>
                <a:spcPct val="80000"/>
              </a:lnSpc>
              <a:spcBef>
                <a:spcPts val="0"/>
              </a:spcBef>
              <a:defRPr>
                <a:solidFill>
                  <a:srgbClr val="000000"/>
                </a:solidFill>
              </a:defRPr>
            </a:pPr>
            <a:r>
              <a:rPr dirty="0"/>
              <a:t>a </a:t>
            </a:r>
            <a:r>
              <a:rPr dirty="0">
                <a:latin typeface="Source Code Pro ExtraLight"/>
                <a:ea typeface="Source Code Pro ExtraLight"/>
                <a:cs typeface="Source Code Pro ExtraLight"/>
                <a:sym typeface="Source Code Pro ExtraLight"/>
              </a:rPr>
              <a:t>&lt;-</a:t>
            </a:r>
            <a:r>
              <a:rPr dirty="0">
                <a:latin typeface="+mj-lt"/>
                <a:ea typeface="+mj-ea"/>
                <a:cs typeface="+mj-cs"/>
                <a:sym typeface="Source Sans Pro Regular"/>
              </a:rPr>
              <a:t> </a:t>
            </a:r>
            <a:r>
              <a:rPr dirty="0" err="1"/>
              <a:t>rownames_to_column</a:t>
            </a:r>
            <a:r>
              <a:rPr dirty="0"/>
              <a:t>(</a:t>
            </a:r>
            <a:r>
              <a:rPr dirty="0" err="1"/>
              <a:t>mtcars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dirty="0"/>
          </a:p>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column_to_rownames</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lang="es-ES" dirty="0"/>
              <a:t>Mueva col a los nombres de filas.</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column_to_rownames</a:t>
            </a:r>
            <a:r>
              <a:rPr dirty="0"/>
              <a:t>(a, var = "C")</a:t>
            </a:r>
          </a:p>
        </p:txBody>
      </p:sp>
      <p:grpSp>
        <p:nvGrpSpPr>
          <p:cNvPr id="311" name="Group"/>
          <p:cNvGrpSpPr/>
          <p:nvPr/>
        </p:nvGrpSpPr>
        <p:grpSpPr>
          <a:xfrm>
            <a:off x="3747639" y="2232644"/>
            <a:ext cx="2483948" cy="276129"/>
            <a:chOff x="0" y="-1"/>
            <a:chExt cx="2483947" cy="276127"/>
          </a:xfrm>
        </p:grpSpPr>
        <p:pic>
          <p:nvPicPr>
            <p:cNvPr id="309" name="Image" descr="Image"/>
            <p:cNvPicPr>
              <a:picLocks noChangeAspect="1"/>
            </p:cNvPicPr>
            <p:nvPr/>
          </p:nvPicPr>
          <p:blipFill>
            <a:blip r:embed="rId7"/>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343315" cy="1508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es-ES" dirty="0"/>
                <a:t>función de resumen</a:t>
              </a:r>
              <a:endParaRPr dirty="0"/>
            </a:p>
          </p:txBody>
        </p:sp>
      </p:grpSp>
      <p:sp>
        <p:nvSpPr>
          <p:cNvPr id="312" name="Also tibble::has_rownames() and tibble::remove_rownames()."/>
          <p:cNvSpPr txBox="1"/>
          <p:nvPr/>
        </p:nvSpPr>
        <p:spPr>
          <a:xfrm>
            <a:off x="3714820" y="9781617"/>
            <a:ext cx="2293898"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defRPr>
            </a:pPr>
            <a:r>
              <a:rPr lang="es-ES" dirty="0"/>
              <a:t>También</a:t>
            </a:r>
            <a:r>
              <a:rPr dirty="0"/>
              <a:t> </a:t>
            </a:r>
            <a:r>
              <a:rPr dirty="0" err="1">
                <a:solidFill>
                  <a:srgbClr val="A6AAA9"/>
                </a:solidFill>
              </a:rPr>
              <a:t>tibble</a:t>
            </a:r>
            <a:r>
              <a:rPr dirty="0">
                <a:solidFill>
                  <a:srgbClr val="A6AAA9"/>
                </a:solidFill>
              </a:rPr>
              <a:t>::</a:t>
            </a:r>
            <a:r>
              <a:rPr dirty="0" err="1">
                <a:latin typeface="Source Sans Pro Bold"/>
                <a:ea typeface="Source Sans Pro Bold"/>
                <a:cs typeface="Source Sans Pro Bold"/>
                <a:sym typeface="Source Sans Pro Bold"/>
              </a:rPr>
              <a:t>has_rownames</a:t>
            </a:r>
            <a:r>
              <a:rPr dirty="0">
                <a:latin typeface="Source Sans Pro Bold"/>
                <a:ea typeface="Source Sans Pro Bold"/>
                <a:cs typeface="Source Sans Pro Bold"/>
                <a:sym typeface="Source Sans Pro Bold"/>
              </a:rPr>
              <a:t>() </a:t>
            </a:r>
            <a:r>
              <a:rPr lang="es-ES" dirty="0"/>
              <a:t>y</a:t>
            </a:r>
            <a:br>
              <a:rPr dirty="0"/>
            </a:br>
            <a:r>
              <a:rPr dirty="0" err="1">
                <a:solidFill>
                  <a:srgbClr val="A6AAA9"/>
                </a:solidFill>
              </a:rPr>
              <a:t>tibble</a:t>
            </a:r>
            <a:r>
              <a:rPr dirty="0">
                <a:solidFill>
                  <a:srgbClr val="A6AAA9"/>
                </a:solidFill>
              </a:rPr>
              <a:t>::</a:t>
            </a:r>
            <a:r>
              <a:rPr dirty="0" err="1">
                <a:latin typeface="Source Sans Pro Bold"/>
                <a:ea typeface="Source Sans Pro Bold"/>
                <a:cs typeface="Source Sans Pro Bold"/>
                <a:sym typeface="Source Sans Pro Bold"/>
              </a:rPr>
              <a:t>remove_rownames</a:t>
            </a:r>
            <a:r>
              <a:rPr dirty="0">
                <a:latin typeface="Source Sans Pro Bold"/>
                <a:ea typeface="Source Sans Pro Bold"/>
                <a:cs typeface="Source Sans Pro Bold"/>
                <a:sym typeface="Source Sans Pro Bold"/>
              </a:rPr>
              <a:t>()</a:t>
            </a:r>
            <a:r>
              <a:rPr dirty="0"/>
              <a:t>.</a:t>
            </a:r>
          </a:p>
        </p:txBody>
      </p:sp>
      <p:sp>
        <p:nvSpPr>
          <p:cNvPr id="313" name="Combine Tables"/>
          <p:cNvSpPr txBox="1"/>
          <p:nvPr/>
        </p:nvSpPr>
        <p:spPr>
          <a:xfrm>
            <a:off x="7111868" y="775739"/>
            <a:ext cx="2279470"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es-ES" dirty="0"/>
              <a:t>Combinar Tablas</a:t>
            </a:r>
            <a:endParaRPr dirty="0"/>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3306"/>
            <a:ext cx="151323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COMBIN</a:t>
            </a:r>
            <a:r>
              <a:rPr lang="es-ES" dirty="0"/>
              <a:t>AR VARIABLES</a:t>
            </a:r>
            <a:endParaRPr dirty="0"/>
          </a:p>
        </p:txBody>
      </p:sp>
      <p:sp>
        <p:nvSpPr>
          <p:cNvPr id="316" name="COMBINE CASES"/>
          <p:cNvSpPr txBox="1"/>
          <p:nvPr/>
        </p:nvSpPr>
        <p:spPr>
          <a:xfrm>
            <a:off x="10520143" y="1203306"/>
            <a:ext cx="122148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COMBIN</a:t>
            </a:r>
            <a:r>
              <a:rPr lang="es-ES" dirty="0"/>
              <a:t>AR</a:t>
            </a:r>
            <a:r>
              <a:rPr dirty="0"/>
              <a:t> CAS</a:t>
            </a:r>
            <a:r>
              <a:rPr lang="es-ES" dirty="0"/>
              <a:t>O</a:t>
            </a:r>
            <a:r>
              <a:rPr dirty="0"/>
              <a:t>S</a:t>
            </a:r>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087938"/>
            <a:ext cx="3118756" cy="1185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bind_cols</a:t>
            </a:r>
            <a:r>
              <a:rPr dirty="0"/>
              <a:t>(</a:t>
            </a:r>
            <a:r>
              <a:rPr dirty="0">
                <a:latin typeface="+mj-lt"/>
                <a:ea typeface="+mj-ea"/>
                <a:cs typeface="+mj-cs"/>
                <a:sym typeface="Source Sans Pro Regular"/>
              </a:rPr>
              <a:t>…, .</a:t>
            </a:r>
            <a:r>
              <a:rPr dirty="0" err="1">
                <a:latin typeface="+mj-lt"/>
                <a:ea typeface="+mj-ea"/>
                <a:cs typeface="+mj-cs"/>
                <a:sym typeface="Source Sans Pro Regular"/>
              </a:rPr>
              <a:t>name_repair</a:t>
            </a:r>
            <a:r>
              <a:rPr dirty="0"/>
              <a:t>) </a:t>
            </a:r>
            <a:r>
              <a:rPr lang="es-ES" dirty="0">
                <a:solidFill>
                  <a:srgbClr val="000000"/>
                </a:solidFill>
                <a:latin typeface="Source Sans Pro" panose="020B0503030403020204" pitchFamily="34" charset="0"/>
                <a:ea typeface="Source Sans Pro" panose="020B0503030403020204" pitchFamily="34" charset="0"/>
              </a:rPr>
              <a:t>Devuelve tablas colocadas una al lado de la otra como una sola tabla</a:t>
            </a:r>
            <a:r>
              <a:rPr dirty="0">
                <a:solidFill>
                  <a:srgbClr val="000000"/>
                </a:solidFill>
                <a:latin typeface="Source Sans Pro" panose="020B0503030403020204" pitchFamily="34" charset="0"/>
                <a:ea typeface="Source Sans Pro" panose="020B0503030403020204" pitchFamily="34" charset="0"/>
              </a:rPr>
              <a:t>. </a:t>
            </a:r>
            <a:r>
              <a:rPr lang="es-ES" dirty="0">
                <a:latin typeface="Source Sans Pro" panose="020B0503030403020204" pitchFamily="34" charset="0"/>
                <a:ea typeface="Source Sans Pro" panose="020B0503030403020204" pitchFamily="34" charset="0"/>
              </a:rPr>
              <a:t>Las longitudes de las columnas deben ser iguales</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Las columnas NO serán combinadas por id (para ello, consulte Datos Relacionales a continuación), así que asegúrese de comprobar que ambas tablas están ordenadas de la forma que desee antes de combinarlas.</a:t>
            </a:r>
            <a:endParaRPr dirty="0">
              <a:latin typeface="Source Sans Pro" panose="020B0503030403020204" pitchFamily="34" charset="0"/>
              <a:ea typeface="Source Sans Pro" panose="020B0503030403020204" pitchFamily="34" charset="0"/>
              <a:sym typeface="Source Sans Pro Regular"/>
            </a:endParaRPr>
          </a:p>
        </p:txBody>
      </p:sp>
      <p:sp>
        <p:nvSpPr>
          <p:cNvPr id="318" name="left_join(x, y, by = NULL, copy = FALSE,  suffix = c(&quot;.x&quot;, &quot;.y&quot;), …, keep = FALSE, na_matched = &quot;na&quot;) Join matching values from y to x.…"/>
          <p:cNvSpPr txBox="1"/>
          <p:nvPr/>
        </p:nvSpPr>
        <p:spPr>
          <a:xfrm>
            <a:off x="7696406" y="4434428"/>
            <a:ext cx="2586111" cy="31055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left_join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na_matched</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Combina los valores coincidentes de y a x.</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right_join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Combina los valores coincidentes de x a y.</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inner_join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Une datos. Conserva solo las filas con coincidencias.</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full_join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Une datos. Conserva todos los valores, todas las filas.</a:t>
            </a:r>
            <a:endParaRPr dirty="0">
              <a:latin typeface="Source Sans Pro" panose="020B0503030403020204" pitchFamily="34" charset="0"/>
              <a:ea typeface="Source Sans Pro" panose="020B0503030403020204" pitchFamily="34" charset="0"/>
              <a:sym typeface="Source Sans Pro Regular"/>
            </a:endParaRP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by = c("col1", "col2", …)</a:t>
            </a:r>
            <a:r>
              <a:rPr dirty="0"/>
              <a:t> </a:t>
            </a:r>
            <a:r>
              <a:rPr lang="es-ES" dirty="0"/>
              <a:t>para especificar una o varias columnas comunes con las que emparejar.</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"A")</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lang="es-ES" dirty="0"/>
              <a:t>un </a:t>
            </a:r>
            <a:r>
              <a:rPr lang="es-ES" dirty="0" err="1"/>
              <a:t>vecto</a:t>
            </a:r>
            <a:r>
              <a:rPr dirty="0"/>
              <a:t>r</a:t>
            </a:r>
            <a:r>
              <a:rPr lang="es-ES" dirty="0"/>
              <a:t> con nombre</a:t>
            </a:r>
            <a:r>
              <a:rPr dirty="0"/>
              <a:t>,  </a:t>
            </a:r>
            <a:r>
              <a:rPr dirty="0">
                <a:latin typeface="Source Sans Pro Bold"/>
                <a:ea typeface="Source Sans Pro Bold"/>
                <a:cs typeface="Source Sans Pro Bold"/>
                <a:sym typeface="Source Sans Pro Bold"/>
              </a:rPr>
              <a:t>by = c("col1" = "col2")</a:t>
            </a:r>
            <a:r>
              <a:rPr dirty="0"/>
              <a:t>, </a:t>
            </a:r>
            <a:r>
              <a:rPr lang="es-ES" dirty="0"/>
              <a:t>para emparejar columnas con nombres diferentes en cada tabla.</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suffix</a:t>
            </a:r>
            <a:r>
              <a:rPr dirty="0"/>
              <a:t> </a:t>
            </a:r>
            <a:r>
              <a:rPr lang="es-ES" dirty="0"/>
              <a:t>para especificar el sufijo que se va a dar a las columnas no coincidentes que tienen el mismo nombre en ambas tablas.</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 </a:t>
            </a:r>
            <a:br>
              <a:rPr dirty="0"/>
            </a:br>
            <a:r>
              <a:rPr dirty="0"/>
              <a:t>suffix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432438"/>
            <a:ext cx="3119353" cy="364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es-ES" dirty="0"/>
              <a:t>Utilice una </a:t>
            </a:r>
            <a:r>
              <a:rPr lang="es-ES" b="1" dirty="0"/>
              <a:t>"Unión de filtrado"</a:t>
            </a:r>
            <a:r>
              <a:rPr lang="es-ES" dirty="0"/>
              <a:t> para filtrar una tabla con respecto a las filas de otra.</a:t>
            </a:r>
            <a:endParaRPr dirty="0"/>
          </a:p>
        </p:txBody>
      </p:sp>
      <p:sp>
        <p:nvSpPr>
          <p:cNvPr id="323" name="semi_join(x, y, by = NULL, copy = FALSE, …, na_matches = &quot;na&quot;) Return rows of x that have a match in y.  Use to see what will be included in a join.…"/>
          <p:cNvSpPr txBox="1"/>
          <p:nvPr/>
        </p:nvSpPr>
        <p:spPr>
          <a:xfrm>
            <a:off x="11000926" y="4520608"/>
            <a:ext cx="2596900" cy="1628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Devuelve filas de x que tienen una coincidencia en y.  Utilícelo para ver lo que se incluirá en una combinación.</a:t>
            </a:r>
            <a:endParaRPr dirty="0">
              <a:latin typeface="Source Sans Pro" panose="020B0503030403020204" pitchFamily="34" charset="0"/>
              <a:ea typeface="Source Sans Pro" panose="020B0503030403020204" pitchFamily="34" charset="0"/>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es-ES" dirty="0">
                <a:latin typeface="Source Sans Pro" panose="020B0503030403020204" pitchFamily="34" charset="0"/>
                <a:ea typeface="Source Sans Pro" panose="020B0503030403020204" pitchFamily="34" charset="0"/>
              </a:rPr>
              <a:t>Devuelve filas de x que no tienen una coincidencia en y. Utilícelo para ver lo que no se incluirá en una combinación.</a:t>
            </a:r>
            <a:endParaRPr dirty="0">
              <a:latin typeface="Source Sans Pro" panose="020B0503030403020204" pitchFamily="34" charset="0"/>
              <a:ea typeface="Source Sans Pro" panose="020B0503030403020204" pitchFamily="34" charset="0"/>
              <a:sym typeface="Source Sans Pro Regular"/>
            </a:endParaRP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3749713933"/>
              </p:ext>
            </p:extLst>
          </p:nvPr>
        </p:nvGraphicFramePr>
        <p:xfrm>
          <a:off x="7140688" y="441750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631631776"/>
              </p:ext>
            </p:extLst>
          </p:nvPr>
        </p:nvGraphicFramePr>
        <p:xfrm>
          <a:off x="7140688" y="517078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2932957652"/>
              </p:ext>
            </p:extLst>
          </p:nvPr>
        </p:nvGraphicFramePr>
        <p:xfrm>
          <a:off x="7140688" y="590556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74894743"/>
              </p:ext>
            </p:extLst>
          </p:nvPr>
        </p:nvGraphicFramePr>
        <p:xfrm>
          <a:off x="7140688" y="675434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extLst>
                <p:ext uri="{D42A27DB-BD31-4B8C-83A1-F6EECF244321}">
                  <p14:modId xmlns:p14="http://schemas.microsoft.com/office/powerpoint/2010/main" val="1068110362"/>
                </p:ext>
              </p:extLst>
            </p:nvPr>
          </p:nvGraphicFramePr>
          <p:xfrm>
            <a:off x="328132" y="9349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dirty="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816641"/>
            <a:ext cx="3073861" cy="445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setequal</a:t>
            </a:r>
            <a:r>
              <a:rPr dirty="0">
                <a:latin typeface="Source Sans Pro Bold"/>
                <a:ea typeface="Source Sans Pro Bold"/>
                <a:cs typeface="Source Sans Pro Bold"/>
                <a:sym typeface="Source Sans Pro Bold"/>
              </a:rPr>
              <a:t>()</a:t>
            </a:r>
            <a:r>
              <a:rPr dirty="0"/>
              <a:t> </a:t>
            </a:r>
            <a:r>
              <a:rPr lang="es-ES" dirty="0"/>
              <a:t>para comprobar si dos conjuntos de datos contienen exactamente las mismas filas (en cualquier orden)</a:t>
            </a:r>
            <a:r>
              <a:rPr dirty="0"/>
              <a:t>. </a:t>
            </a:r>
          </a:p>
        </p:txBody>
      </p:sp>
      <p:sp>
        <p:nvSpPr>
          <p:cNvPr id="361" name="intersect(x, y, …)…"/>
          <p:cNvSpPr txBox="1"/>
          <p:nvPr/>
        </p:nvSpPr>
        <p:spPr>
          <a:xfrm>
            <a:off x="11033359" y="7888430"/>
            <a:ext cx="2090923" cy="19236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intersect(x, y, …)</a:t>
            </a:r>
          </a:p>
          <a:p>
            <a:pPr>
              <a:lnSpc>
                <a:spcPct val="80000"/>
              </a:lnSpc>
              <a:spcBef>
                <a:spcPts val="0"/>
              </a:spcBef>
              <a:defRPr>
                <a:solidFill>
                  <a:srgbClr val="000000"/>
                </a:solidFill>
              </a:defRPr>
            </a:pPr>
            <a:r>
              <a:rPr lang="es-ES" dirty="0"/>
              <a:t>Filas que aparecen tanto en x como en y.</a:t>
            </a:r>
            <a:endParaRPr dirty="0"/>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setdiff</a:t>
            </a:r>
            <a:r>
              <a:rPr dirty="0"/>
              <a:t>(x, y, …)</a:t>
            </a:r>
          </a:p>
          <a:p>
            <a:pPr>
              <a:lnSpc>
                <a:spcPct val="80000"/>
              </a:lnSpc>
              <a:spcBef>
                <a:spcPts val="0"/>
              </a:spcBef>
              <a:defRPr>
                <a:solidFill>
                  <a:srgbClr val="000000"/>
                </a:solidFill>
              </a:defRPr>
            </a:pPr>
            <a:r>
              <a:rPr lang="es-ES" dirty="0"/>
              <a:t>Filas que aparecen en x pero no en y.</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union(x, y, …)</a:t>
            </a:r>
          </a:p>
          <a:p>
            <a:pPr>
              <a:lnSpc>
                <a:spcPct val="80000"/>
              </a:lnSpc>
              <a:spcBef>
                <a:spcPts val="0"/>
              </a:spcBef>
              <a:defRPr>
                <a:solidFill>
                  <a:srgbClr val="000000"/>
                </a:solidFill>
              </a:defRPr>
            </a:pPr>
            <a:r>
              <a:rPr lang="es-ES" dirty="0"/>
              <a:t>Filas que aparecen en x o y. </a:t>
            </a:r>
            <a:br>
              <a:rPr lang="es-ES" dirty="0"/>
            </a:br>
            <a:r>
              <a:rPr lang="es-ES" dirty="0"/>
              <a:t>(Duplicados eliminados).</a:t>
            </a:r>
            <a:r>
              <a:rPr dirty="0"/>
              <a:t> </a:t>
            </a:r>
            <a:r>
              <a:rPr dirty="0" err="1">
                <a:latin typeface="Source Sans Pro Bold"/>
                <a:ea typeface="Source Sans Pro Bold"/>
                <a:cs typeface="Source Sans Pro Bold"/>
                <a:sym typeface="Source Sans Pro Bold"/>
              </a:rPr>
              <a:t>union_all</a:t>
            </a:r>
            <a:r>
              <a:rPr dirty="0">
                <a:latin typeface="Source Sans Pro Bold"/>
                <a:ea typeface="Source Sans Pro Bold"/>
                <a:cs typeface="Source Sans Pro Bold"/>
                <a:sym typeface="Source Sans Pro Bold"/>
              </a:rPr>
              <a:t>()</a:t>
            </a:r>
            <a:r>
              <a:rPr dirty="0"/>
              <a:t> </a:t>
            </a:r>
            <a:r>
              <a:rPr lang="es-ES" dirty="0"/>
              <a:t>conserva los duplicados.</a:t>
            </a:r>
            <a:endParaRPr dirty="0"/>
          </a:p>
        </p:txBody>
      </p:sp>
      <p:graphicFrame>
        <p:nvGraphicFramePr>
          <p:cNvPr id="362" name="Table"/>
          <p:cNvGraphicFramePr/>
          <p:nvPr>
            <p:extLst>
              <p:ext uri="{D42A27DB-BD31-4B8C-83A1-F6EECF244321}">
                <p14:modId xmlns:p14="http://schemas.microsoft.com/office/powerpoint/2010/main" val="858389276"/>
              </p:ext>
            </p:extLst>
          </p:nvPr>
        </p:nvGraphicFramePr>
        <p:xfrm>
          <a:off x="10541920" y="7888277"/>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844565838"/>
              </p:ext>
            </p:extLst>
          </p:nvPr>
        </p:nvGraphicFramePr>
        <p:xfrm>
          <a:off x="10541920" y="9020230"/>
          <a:ext cx="342900" cy="590495"/>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33295">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2814299969"/>
              </p:ext>
            </p:extLst>
          </p:nvPr>
        </p:nvGraphicFramePr>
        <p:xfrm>
          <a:off x="10541920" y="83492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8"/>
          <a:stretch>
            <a:fillRect/>
          </a:stretch>
        </p:blipFill>
        <p:spPr>
          <a:xfrm>
            <a:off x="13220194" y="7924227"/>
            <a:ext cx="374548" cy="239295"/>
          </a:xfrm>
          <a:prstGeom prst="rect">
            <a:avLst/>
          </a:prstGeom>
          <a:ln w="12700">
            <a:miter lim="400000"/>
          </a:ln>
        </p:spPr>
      </p:pic>
      <p:pic>
        <p:nvPicPr>
          <p:cNvPr id="366" name="Image" descr="Image"/>
          <p:cNvPicPr>
            <a:picLocks noChangeAspect="1"/>
          </p:cNvPicPr>
          <p:nvPr/>
        </p:nvPicPr>
        <p:blipFill>
          <a:blip r:embed="rId9"/>
          <a:stretch>
            <a:fillRect/>
          </a:stretch>
        </p:blipFill>
        <p:spPr>
          <a:xfrm>
            <a:off x="13220194" y="8585737"/>
            <a:ext cx="374548" cy="239295"/>
          </a:xfrm>
          <a:prstGeom prst="rect">
            <a:avLst/>
          </a:prstGeom>
          <a:ln w="12700">
            <a:miter lim="400000"/>
          </a:ln>
        </p:spPr>
      </p:pic>
      <p:pic>
        <p:nvPicPr>
          <p:cNvPr id="367" name="Image" descr="Image"/>
          <p:cNvPicPr>
            <a:picLocks noChangeAspect="1"/>
          </p:cNvPicPr>
          <p:nvPr/>
        </p:nvPicPr>
        <p:blipFill>
          <a:blip r:embed="rId10"/>
          <a:stretch>
            <a:fillRect/>
          </a:stretch>
        </p:blipFill>
        <p:spPr>
          <a:xfrm>
            <a:off x="13229719" y="9302091"/>
            <a:ext cx="374548" cy="239295"/>
          </a:xfrm>
          <a:prstGeom prst="rect">
            <a:avLst/>
          </a:prstGeom>
          <a:ln w="12700">
            <a:miter lim="400000"/>
          </a:ln>
        </p:spPr>
      </p:pic>
      <p:grpSp>
        <p:nvGrpSpPr>
          <p:cNvPr id="374" name="Group"/>
          <p:cNvGrpSpPr/>
          <p:nvPr/>
        </p:nvGrpSpPr>
        <p:grpSpPr>
          <a:xfrm>
            <a:off x="10835078" y="394092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extLst>
              <p:ext uri="{D42A27DB-BD31-4B8C-83A1-F6EECF244321}">
                <p14:modId xmlns:p14="http://schemas.microsoft.com/office/powerpoint/2010/main" val="1165876084"/>
              </p:ext>
            </p:extLst>
          </p:nvPr>
        </p:nvGraphicFramePr>
        <p:xfrm>
          <a:off x="10541920" y="532229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extLst>
              <p:ext uri="{D42A27DB-BD31-4B8C-83A1-F6EECF244321}">
                <p14:modId xmlns:p14="http://schemas.microsoft.com/office/powerpoint/2010/main" val="3601478345"/>
              </p:ext>
            </p:extLst>
          </p:nvPr>
        </p:nvGraphicFramePr>
        <p:xfrm>
          <a:off x="10541920" y="455561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pic>
        <p:nvPicPr>
          <p:cNvPr id="378" name="Image" descr="Image"/>
          <p:cNvPicPr>
            <a:picLocks noChangeAspect="1"/>
          </p:cNvPicPr>
          <p:nvPr/>
        </p:nvPicPr>
        <p:blipFill>
          <a:blip r:embed="rId11"/>
          <a:stretch>
            <a:fillRect/>
          </a:stretch>
        </p:blipFill>
        <p:spPr>
          <a:xfrm>
            <a:off x="302322" y="10117480"/>
            <a:ext cx="1358903" cy="477473"/>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84838"/>
            <a:ext cx="3118746" cy="741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lang="es-ES" dirty="0"/>
              <a:t>Utilice una </a:t>
            </a:r>
            <a:r>
              <a:rPr lang="es-ES" b="1" dirty="0"/>
              <a:t>"Unión mutante"</a:t>
            </a:r>
            <a:r>
              <a:rPr lang="es-ES" dirty="0"/>
              <a:t> para unir una tabla a columnas de otra, haciendo coincidir los valores con las filas a las que corresponden. Cada combinación conserva una combinación diferente de valores de las tablas.</a:t>
            </a:r>
            <a:endParaRPr dirty="0"/>
          </a:p>
        </p:txBody>
      </p:sp>
      <p:sp>
        <p:nvSpPr>
          <p:cNvPr id="380" name="RELATIONAL DATA"/>
          <p:cNvSpPr txBox="1"/>
          <p:nvPr/>
        </p:nvSpPr>
        <p:spPr>
          <a:xfrm>
            <a:off x="7111868" y="3343044"/>
            <a:ext cx="1522853"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DATOS RELACIONALES</a:t>
            </a:r>
            <a:endParaRPr dirty="0"/>
          </a:p>
        </p:txBody>
      </p:sp>
      <p:sp>
        <p:nvSpPr>
          <p:cNvPr id="381" name="bind_rows(…, .id = NULL)…"/>
          <p:cNvSpPr txBox="1"/>
          <p:nvPr/>
        </p:nvSpPr>
        <p:spPr>
          <a:xfrm>
            <a:off x="11599895" y="2145088"/>
            <a:ext cx="2090924" cy="1185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bind_rows</a:t>
            </a:r>
            <a:r>
              <a:rPr dirty="0"/>
              <a:t>(</a:t>
            </a:r>
            <a:r>
              <a:rPr dirty="0">
                <a:latin typeface="+mj-lt"/>
                <a:ea typeface="+mj-ea"/>
                <a:cs typeface="+mj-cs"/>
                <a:sym typeface="Source Sans Pro Regular"/>
              </a:rPr>
              <a:t>…, .id = NULL</a:t>
            </a:r>
            <a:r>
              <a:rPr dirty="0"/>
              <a:t>)</a:t>
            </a:r>
          </a:p>
          <a:p>
            <a:pPr>
              <a:lnSpc>
                <a:spcPct val="80000"/>
              </a:lnSpc>
              <a:spcBef>
                <a:spcPts val="0"/>
              </a:spcBef>
              <a:defRPr>
                <a:solidFill>
                  <a:srgbClr val="000000"/>
                </a:solidFill>
              </a:defRPr>
            </a:pPr>
            <a:r>
              <a:rPr lang="es-ES" dirty="0"/>
              <a:t>Devuelve tablas una encima de la otra como una sola tabla. Establezca .id en un nombre de columna para agregar una columna de los nombres de tabla originales (como se muestra en la imagen).</a:t>
            </a:r>
            <a:endParaRPr dirty="0"/>
          </a:p>
        </p:txBody>
      </p:sp>
      <p:sp>
        <p:nvSpPr>
          <p:cNvPr id="382" name="SET OPERATIONS"/>
          <p:cNvSpPr txBox="1"/>
          <p:nvPr/>
        </p:nvSpPr>
        <p:spPr>
          <a:xfrm>
            <a:off x="10520143" y="7607528"/>
            <a:ext cx="1995739"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OPERACIONES DE CONJUNTO</a:t>
            </a:r>
            <a:endParaRPr dirty="0"/>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8003"/>
            <a:ext cx="3215624"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es-ES" dirty="0"/>
              <a:t>EMPAREJAMIENTO DE COLUMNAS PARA</a:t>
            </a:r>
            <a:r>
              <a:rPr dirty="0"/>
              <a:t> JOINS</a:t>
            </a:r>
          </a:p>
        </p:txBody>
      </p:sp>
      <p:sp>
        <p:nvSpPr>
          <p:cNvPr id="385" name="Use a &quot;Nest Join&quot; to inner join one table to another into a nested data frame."/>
          <p:cNvSpPr txBox="1"/>
          <p:nvPr/>
        </p:nvSpPr>
        <p:spPr>
          <a:xfrm>
            <a:off x="10520143" y="6182297"/>
            <a:ext cx="3119353" cy="4091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80000"/>
              </a:lnSpc>
              <a:spcBef>
                <a:spcPts val="0"/>
              </a:spcBef>
              <a:defRPr>
                <a:solidFill>
                  <a:srgbClr val="000000"/>
                </a:solidFill>
              </a:defRPr>
            </a:pPr>
            <a:r>
              <a:rPr lang="es-ES" dirty="0"/>
              <a:t>Utilice una </a:t>
            </a:r>
            <a:r>
              <a:rPr lang="es-ES" b="1" dirty="0"/>
              <a:t>"unión anidada"</a:t>
            </a:r>
            <a:r>
              <a:rPr lang="es-ES" dirty="0"/>
              <a:t> para unir internamente una tabla con otra en un marco de datos anidado.</a:t>
            </a:r>
            <a:endParaRPr dirty="0"/>
          </a:p>
        </p:txBody>
      </p:sp>
      <p:graphicFrame>
        <p:nvGraphicFramePr>
          <p:cNvPr id="386" name="Table"/>
          <p:cNvGraphicFramePr/>
          <p:nvPr>
            <p:extLst>
              <p:ext uri="{D42A27DB-BD31-4B8C-83A1-F6EECF244321}">
                <p14:modId xmlns:p14="http://schemas.microsoft.com/office/powerpoint/2010/main" val="3145699874"/>
              </p:ext>
            </p:extLst>
          </p:nvPr>
        </p:nvGraphicFramePr>
        <p:xfrm>
          <a:off x="10541920" y="6648856"/>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623456"/>
            <a:ext cx="2090923" cy="889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nest_join</a:t>
            </a:r>
            <a:r>
              <a:rPr dirty="0"/>
              <a:t>(</a:t>
            </a:r>
            <a:r>
              <a:rPr dirty="0">
                <a:latin typeface="+mj-lt"/>
                <a:ea typeface="+mj-ea"/>
                <a:cs typeface="+mj-cs"/>
                <a:sym typeface="Source Sans Pro Regular"/>
              </a:rPr>
              <a:t>x, y, by = NULL, copy = FALSE, keep = FALSE, name = NULL, …</a:t>
            </a:r>
            <a:r>
              <a:rPr dirty="0"/>
              <a:t>)</a:t>
            </a:r>
            <a:r>
              <a:rPr dirty="0">
                <a:latin typeface="+mj-lt"/>
                <a:ea typeface="+mj-ea"/>
                <a:cs typeface="+mj-cs"/>
                <a:sym typeface="Source Sans Pro Regular"/>
              </a:rPr>
              <a:t> </a:t>
            </a:r>
            <a:r>
              <a:rPr lang="es-ES" dirty="0">
                <a:latin typeface="Source Sans Pro" panose="020B0503030403020204" pitchFamily="34" charset="0"/>
                <a:ea typeface="Source Sans Pro" panose="020B0503030403020204" pitchFamily="34" charset="0"/>
              </a:rPr>
              <a:t>Unir datos, anidando coincidencias de y en una sola columna de marco de datos nueva.</a:t>
            </a:r>
            <a:endParaRPr dirty="0">
              <a:latin typeface="Source Sans Pro" panose="020B0503030403020204" pitchFamily="34" charset="0"/>
              <a:ea typeface="Source Sans Pro" panose="020B0503030403020204" pitchFamily="34" charset="0"/>
              <a:sym typeface="Source Sans Pro Regular"/>
            </a:endParaRPr>
          </a:p>
        </p:txBody>
      </p:sp>
      <p:pic>
        <p:nvPicPr>
          <p:cNvPr id="388" name="Image" descr="Image"/>
          <p:cNvPicPr>
            <a:picLocks noChangeAspect="1"/>
          </p:cNvPicPr>
          <p:nvPr/>
        </p:nvPicPr>
        <p:blipFill>
          <a:blip r:embed="rId12"/>
          <a:stretch>
            <a:fillRect/>
          </a:stretch>
        </p:blipFill>
        <p:spPr>
          <a:xfrm>
            <a:off x="12306300" y="203200"/>
            <a:ext cx="1371600" cy="158452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106</TotalTime>
  <Words>2983</Words>
  <Application>Microsoft Office PowerPoint</Application>
  <PresentationFormat>Custom</PresentationFormat>
  <Paragraphs>577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vt:lpstr>
      <vt:lpstr>Source Sans Pro Bold</vt:lpstr>
      <vt:lpstr>Source Sans Pro ExtraLight</vt:lpstr>
      <vt:lpstr>Source Sans Pro Regular</vt:lpstr>
      <vt:lpstr>White</vt:lpstr>
      <vt:lpstr>Transformación de datos dplyr : : HOJA DE REFERENCIA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David Díaz Rodríguez</cp:lastModifiedBy>
  <cp:revision>5</cp:revision>
  <dcterms:modified xsi:type="dcterms:W3CDTF">2024-05-13T16:09:32Z</dcterms:modified>
</cp:coreProperties>
</file>