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1pPr>
    <a:lvl2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2pPr>
    <a:lvl3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3pPr>
    <a:lvl4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4pPr>
    <a:lvl5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5pPr>
    <a:lvl6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6pPr>
    <a:lvl7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7pPr>
    <a:lvl8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8pPr>
    <a:lvl9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E2F0"/>
          </a:solidFill>
        </a:fill>
      </a:tcStyle>
    </a:wholeTbl>
    <a:band2H>
      <a:tcTxStyle/>
      <a:tcStyle>
        <a:tcBdr/>
        <a:fill>
          <a:solidFill>
            <a:srgbClr val="EBF1F7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F2E1"/>
          </a:solidFill>
        </a:fill>
      </a:tcStyle>
    </a:wholeTbl>
    <a:band2H>
      <a:tcTxStyle/>
      <a:tcStyle>
        <a:tcBdr/>
        <a:fill>
          <a:solidFill>
            <a:srgbClr val="FDF8F0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C4C4C"/>
        </a:fontRef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8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4C4C4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C4C4C"/>
              </a:solidFill>
              <a:prstDash val="solid"/>
              <a:round/>
            </a:ln>
          </a:top>
          <a:bottom>
            <a:ln w="25400" cap="flat">
              <a:solidFill>
                <a:srgbClr val="4C4C4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>
        <p:scale>
          <a:sx n="125" d="100"/>
          <a:sy n="125" d="100"/>
        </p:scale>
        <p:origin x="-984" y="-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1"/>
            <a:ext cx="11241486" cy="354707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6993680"/>
            <a:ext cx="11241486" cy="508002"/>
          </a:xfrm>
          <a:prstGeom prst="rect">
            <a:avLst/>
          </a:prstGeom>
        </p:spPr>
        <p:txBody>
          <a:bodyPr anchor="t"/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  <a:lvl2pPr marL="555624" indent="-111124" algn="r">
              <a:lnSpc>
                <a:spcPct val="90000"/>
              </a:lnSpc>
              <a:defRPr sz="900"/>
            </a:lvl2pPr>
            <a:lvl3pPr marL="1000124" indent="-111124" algn="r">
              <a:lnSpc>
                <a:spcPct val="90000"/>
              </a:lnSpc>
              <a:defRPr sz="900"/>
            </a:lvl3pPr>
            <a:lvl4pPr marL="1444624" indent="-111124" algn="r">
              <a:lnSpc>
                <a:spcPct val="90000"/>
              </a:lnSpc>
              <a:defRPr sz="900"/>
            </a:lvl4pPr>
            <a:lvl5pPr marL="1889124" indent="-111124" algn="r">
              <a:lnSpc>
                <a:spcPct val="90000"/>
              </a:lnSpc>
              <a:defRPr sz="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1"/>
          </p:nvPr>
        </p:nvSpPr>
        <p:spPr>
          <a:xfrm>
            <a:off x="1364257" y="4742655"/>
            <a:ext cx="11241486" cy="73670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1" indent="-123471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725785" y="840878"/>
            <a:ext cx="10504787" cy="70068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2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0546"/>
            <a:ext cx="337639" cy="401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919510" y="840878"/>
            <a:ext cx="13274232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2" y="840878"/>
            <a:ext cx="5729885" cy="4283772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2" y="5274716"/>
            <a:ext cx="5729885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870400" y="2955477"/>
            <a:ext cx="10129616" cy="675307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2" y="2955477"/>
            <a:ext cx="5729885" cy="6753078"/>
          </a:xfrm>
          <a:prstGeom prst="rect">
            <a:avLst/>
          </a:prstGeom>
        </p:spPr>
        <p:txBody>
          <a:bodyPr/>
          <a:lstStyle>
            <a:lvl1pPr marL="146956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6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1523007"/>
            <a:ext cx="11923616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-2551164" y="1113729"/>
            <a:ext cx="12864954" cy="85766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7175996" y="5558790"/>
            <a:ext cx="6507512" cy="43406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23"/>
          </p:nvPr>
        </p:nvSpPr>
        <p:spPr>
          <a:xfrm>
            <a:off x="6985000" y="1111309"/>
            <a:ext cx="6302872" cy="420191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2" y="636239"/>
            <a:ext cx="11923616" cy="231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2" y="2955477"/>
            <a:ext cx="11923616" cy="6753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809359" y="10097368"/>
            <a:ext cx="337639" cy="401241"/>
          </a:xfrm>
          <a:prstGeom prst="rect">
            <a:avLst/>
          </a:prstGeom>
          <a:ln w="12700">
            <a:miter lim="400000"/>
          </a:ln>
        </p:spPr>
        <p:txBody>
          <a:bodyPr wrap="none" lIns="54569" tIns="54569" rIns="54569" bIns="54569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5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5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://bit.ly/ISO639-1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witter.com/LVaudor" TargetMode="External"/><Relationship Id="rId5" Type="http://schemas.openxmlformats.org/officeDocument/2006/relationships/hyperlink" Target="http://stringr.tidyverse.org/" TargetMode="External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2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"/>
          <p:cNvSpPr/>
          <p:nvPr/>
        </p:nvSpPr>
        <p:spPr>
          <a:xfrm>
            <a:off x="9558503" y="3253431"/>
            <a:ext cx="203202" cy="461027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Rectangle"/>
          <p:cNvSpPr/>
          <p:nvPr/>
        </p:nvSpPr>
        <p:spPr>
          <a:xfrm>
            <a:off x="9563593" y="2642009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47" name="Group"/>
          <p:cNvGrpSpPr/>
          <p:nvPr/>
        </p:nvGrpSpPr>
        <p:grpSpPr>
          <a:xfrm>
            <a:off x="8383486" y="-1013162"/>
            <a:ext cx="6157897" cy="3566664"/>
            <a:chOff x="0" y="51032"/>
            <a:chExt cx="6157895" cy="3566662"/>
          </a:xfrm>
        </p:grpSpPr>
        <p:grpSp>
          <p:nvGrpSpPr>
            <p:cNvPr id="145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130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3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4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6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8" name="Rectangle"/>
          <p:cNvSpPr/>
          <p:nvPr/>
        </p:nvSpPr>
        <p:spPr>
          <a:xfrm>
            <a:off x="9563593" y="2031583"/>
            <a:ext cx="203202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Rectangle"/>
          <p:cNvSpPr/>
          <p:nvPr/>
        </p:nvSpPr>
        <p:spPr>
          <a:xfrm>
            <a:off x="427556" y="204172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Rectangle"/>
          <p:cNvSpPr/>
          <p:nvPr/>
        </p:nvSpPr>
        <p:spPr>
          <a:xfrm>
            <a:off x="427556" y="2635963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427556" y="3400085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427556" y="4010597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Rectangle"/>
          <p:cNvSpPr/>
          <p:nvPr/>
        </p:nvSpPr>
        <p:spPr>
          <a:xfrm>
            <a:off x="427556" y="4616704"/>
            <a:ext cx="190502" cy="47021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appl&lt;e&gt;…"/>
          <p:cNvSpPr txBox="1"/>
          <p:nvPr/>
        </p:nvSpPr>
        <p:spPr>
          <a:xfrm>
            <a:off x="9567705" y="8096326"/>
            <a:ext cx="990110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sp>
        <p:nvSpPr>
          <p:cNvPr id="155" name="Join and Split"/>
          <p:cNvSpPr txBox="1"/>
          <p:nvPr/>
        </p:nvSpPr>
        <p:spPr>
          <a:xfrm>
            <a:off x="4807513" y="5270498"/>
            <a:ext cx="186340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Join and Split</a:t>
            </a:r>
          </a:p>
        </p:txBody>
      </p:sp>
      <p:sp>
        <p:nvSpPr>
          <p:cNvPr id="156" name="str_c(..., sep = &quot;&quot;, collapse = NULL) Join multiple strings into a single string. str_c(letters, LETTERS)…"/>
          <p:cNvSpPr txBox="1"/>
          <p:nvPr/>
        </p:nvSpPr>
        <p:spPr>
          <a:xfrm>
            <a:off x="6045041" y="5789413"/>
            <a:ext cx="2971802" cy="464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str_c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...,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collapse = NULL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Join multiple strings into a single string.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(letters, LETTERS)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str_flatten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collapse = ""</a:t>
            </a:r>
            <a:r>
              <a:rPr dirty="0"/>
              <a:t>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Combines into a single string, separated by collapse.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", 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str_dup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times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Repeat strings times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times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 Also </a:t>
            </a:r>
            <a:r>
              <a:rPr dirty="0" err="1"/>
              <a:t>str_unique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to remove duplicates.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str_dup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times = 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str_split_fixed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Split a vector of strings into a matrix of substrings (splitting at occurrences of a pattern match). Also </a:t>
            </a:r>
            <a:r>
              <a:rPr dirty="0" err="1"/>
              <a:t>str_split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to return a list of substrings and </a:t>
            </a:r>
            <a:r>
              <a:rPr dirty="0" err="1"/>
              <a:t>str_split_</a:t>
            </a:r>
            <a:r>
              <a:rPr lang="en-US" dirty="0" err="1"/>
              <a:t>i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to return the </a:t>
            </a:r>
            <a:r>
              <a:rPr lang="en-US">
                <a:latin typeface="+mn-lt"/>
                <a:ea typeface="+mn-ea"/>
                <a:cs typeface="+mn-cs"/>
                <a:sym typeface="Source Sans Pro Regular"/>
              </a:rPr>
              <a:t>i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th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substring.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 ", n=3)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…,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Create a string from strings and {expressions} to evaluate.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("Pi is {pi}")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str_glue_data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.x, ...,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sep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"",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envir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parent.frame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(), .</a:t>
            </a:r>
            <a:r>
              <a:rPr dirty="0" err="1">
                <a:latin typeface="+mn-lt"/>
                <a:ea typeface="+mn-ea"/>
                <a:cs typeface="+mn-cs"/>
                <a:sym typeface="Source Sans Pro Regular"/>
              </a:rPr>
              <a:t>na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= "NA"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Use a data frame, list, or environment to create a string from strings and {expressions} to evaluate.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, "{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rownames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mtcars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)} has {hp} hp")</a:t>
            </a:r>
          </a:p>
        </p:txBody>
      </p:sp>
      <p:grpSp>
        <p:nvGrpSpPr>
          <p:cNvPr id="170" name="Group"/>
          <p:cNvGrpSpPr/>
          <p:nvPr/>
        </p:nvGrpSpPr>
        <p:grpSpPr>
          <a:xfrm>
            <a:off x="4869200" y="8665940"/>
            <a:ext cx="860185" cy="496994"/>
            <a:chOff x="0" y="0"/>
            <a:chExt cx="860184" cy="496993"/>
          </a:xfrm>
        </p:grpSpPr>
        <p:sp>
          <p:nvSpPr>
            <p:cNvPr id="157" name="Rectangle"/>
            <p:cNvSpPr/>
            <p:nvPr/>
          </p:nvSpPr>
          <p:spPr>
            <a:xfrm>
              <a:off x="301683" y="376419"/>
              <a:ext cx="1457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{xx}"/>
            <p:cNvSpPr txBox="1"/>
            <p:nvPr/>
          </p:nvSpPr>
          <p:spPr>
            <a:xfrm>
              <a:off x="241300" y="-1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{xx}</a:t>
              </a:r>
            </a:p>
          </p:txBody>
        </p:sp>
        <p:sp>
          <p:nvSpPr>
            <p:cNvPr id="159" name="Rectangle"/>
            <p:cNvSpPr/>
            <p:nvPr/>
          </p:nvSpPr>
          <p:spPr>
            <a:xfrm>
              <a:off x="0" y="57784"/>
              <a:ext cx="1584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0" name="Rectangle"/>
            <p:cNvSpPr/>
            <p:nvPr/>
          </p:nvSpPr>
          <p:spPr>
            <a:xfrm>
              <a:off x="181123" y="57784"/>
              <a:ext cx="94955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1" name="Square"/>
            <p:cNvSpPr/>
            <p:nvPr/>
          </p:nvSpPr>
          <p:spPr>
            <a:xfrm>
              <a:off x="476548" y="57784"/>
              <a:ext cx="1203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Rectangle"/>
            <p:cNvSpPr/>
            <p:nvPr/>
          </p:nvSpPr>
          <p:spPr>
            <a:xfrm>
              <a:off x="790631" y="57784"/>
              <a:ext cx="69554" cy="120574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{yy}"/>
            <p:cNvSpPr txBox="1"/>
            <p:nvPr/>
          </p:nvSpPr>
          <p:spPr>
            <a:xfrm>
              <a:off x="558801" y="-1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{yy}</a:t>
              </a:r>
            </a:p>
          </p:txBody>
        </p:sp>
        <p:sp>
          <p:nvSpPr>
            <p:cNvPr id="164" name="Line"/>
            <p:cNvSpPr/>
            <p:nvPr/>
          </p:nvSpPr>
          <p:spPr>
            <a:xfrm>
              <a:off x="436248" y="212010"/>
              <a:ext cx="2" cy="1396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Rectangle"/>
            <p:cNvSpPr/>
            <p:nvPr/>
          </p:nvSpPr>
          <p:spPr>
            <a:xfrm>
              <a:off x="0" y="376419"/>
              <a:ext cx="1584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6" name="Rectangle"/>
            <p:cNvSpPr/>
            <p:nvPr/>
          </p:nvSpPr>
          <p:spPr>
            <a:xfrm>
              <a:off x="181123" y="376419"/>
              <a:ext cx="94955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476548" y="376419"/>
              <a:ext cx="1203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8" name="Rectangle"/>
            <p:cNvSpPr/>
            <p:nvPr/>
          </p:nvSpPr>
          <p:spPr>
            <a:xfrm>
              <a:off x="790631" y="376419"/>
              <a:ext cx="69554" cy="1205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9" name="Rectangle"/>
            <p:cNvSpPr/>
            <p:nvPr/>
          </p:nvSpPr>
          <p:spPr>
            <a:xfrm>
              <a:off x="619034" y="376419"/>
              <a:ext cx="158454" cy="12057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69200" y="5789414"/>
            <a:ext cx="828439" cy="2607601"/>
            <a:chOff x="0" y="0"/>
            <a:chExt cx="828438" cy="2607600"/>
          </a:xfrm>
        </p:grpSpPr>
        <p:grpSp>
          <p:nvGrpSpPr>
            <p:cNvPr id="175" name="Group"/>
            <p:cNvGrpSpPr/>
            <p:nvPr/>
          </p:nvGrpSpPr>
          <p:grpSpPr>
            <a:xfrm>
              <a:off x="571941" y="6641"/>
              <a:ext cx="256497" cy="2600959"/>
              <a:chOff x="0" y="0"/>
              <a:chExt cx="256496" cy="2600958"/>
            </a:xfrm>
          </p:grpSpPr>
          <p:sp>
            <p:nvSpPr>
              <p:cNvPr id="171" name="Rectangle"/>
              <p:cNvSpPr/>
              <p:nvPr/>
            </p:nvSpPr>
            <p:spPr>
              <a:xfrm>
                <a:off x="40792" y="29546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2" name="Rectangle"/>
              <p:cNvSpPr/>
              <p:nvPr/>
            </p:nvSpPr>
            <p:spPr>
              <a:xfrm>
                <a:off x="110256" y="29546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3" name="Rectangle"/>
              <p:cNvSpPr/>
              <p:nvPr/>
            </p:nvSpPr>
            <p:spPr>
              <a:xfrm>
                <a:off x="183458" y="29546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4" name="Table"/>
              <p:cNvGraphicFramePr/>
              <p:nvPr/>
            </p:nvGraphicFramePr>
            <p:xfrm>
              <a:off x="0" y="0"/>
              <a:ext cx="253999" cy="2600958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25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80" name="Group"/>
            <p:cNvGrpSpPr/>
            <p:nvPr/>
          </p:nvGrpSpPr>
          <p:grpSpPr>
            <a:xfrm>
              <a:off x="0" y="0"/>
              <a:ext cx="378005" cy="2600959"/>
              <a:chOff x="0" y="0"/>
              <a:chExt cx="378005" cy="2600959"/>
            </a:xfrm>
          </p:grpSpPr>
          <p:sp>
            <p:nvSpPr>
              <p:cNvPr id="176" name="Rectangle"/>
              <p:cNvSpPr/>
              <p:nvPr/>
            </p:nvSpPr>
            <p:spPr>
              <a:xfrm>
                <a:off x="35300" y="36187"/>
                <a:ext cx="73037" cy="461027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177" name="Rectangle"/>
              <p:cNvSpPr/>
              <p:nvPr/>
            </p:nvSpPr>
            <p:spPr>
              <a:xfrm>
                <a:off x="168264" y="36187"/>
                <a:ext cx="73037" cy="4610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8" name="Rectangle"/>
              <p:cNvSpPr/>
              <p:nvPr/>
            </p:nvSpPr>
            <p:spPr>
              <a:xfrm>
                <a:off x="304967" y="36187"/>
                <a:ext cx="73038" cy="4610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0" y="0"/>
              <a:ext cx="358763" cy="2600959"/>
            </p:xfrm>
            <a:graphic>
              <a:graphicData uri="http://schemas.openxmlformats.org/drawingml/2006/table">
                <a:tbl>
                  <a:tblPr>
                    <a:tableStyleId>{4C3C2611-4C71-4FC5-86AE-919BDF0F9419}</a:tableStyleId>
                  </a:tblPr>
                  <a:tblGrid>
                    <a:gridCol w="3587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/>
                          </a:pPr>
                          <a:endParaRPr/>
                        </a:p>
                      </a:txBody>
                      <a:tcPr marL="50800" marR="50800" marT="50800" marB="50800" anchor="ctr" horzOverflow="overflow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427485" y="26670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87" name="Group"/>
          <p:cNvGrpSpPr/>
          <p:nvPr/>
        </p:nvGrpSpPr>
        <p:grpSpPr>
          <a:xfrm>
            <a:off x="4904500" y="7053077"/>
            <a:ext cx="491335" cy="461027"/>
            <a:chOff x="0" y="0"/>
            <a:chExt cx="491334" cy="461026"/>
          </a:xfrm>
        </p:grpSpPr>
        <p:sp>
          <p:nvSpPr>
            <p:cNvPr id="183" name="Rectangle"/>
            <p:cNvSpPr/>
            <p:nvPr/>
          </p:nvSpPr>
          <p:spPr>
            <a:xfrm>
              <a:off x="336134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4" name="Rectangle"/>
            <p:cNvSpPr/>
            <p:nvPr/>
          </p:nvSpPr>
          <p:spPr>
            <a:xfrm>
              <a:off x="418298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85" name="Group"/>
            <p:cNvSpPr/>
            <p:nvPr/>
          </p:nvSpPr>
          <p:spPr>
            <a:xfrm>
              <a:off x="0" y="0"/>
              <a:ext cx="73037" cy="461027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>
              <a:off x="138185" y="230513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07" name="Group"/>
          <p:cNvGrpSpPr/>
          <p:nvPr/>
        </p:nvGrpSpPr>
        <p:grpSpPr>
          <a:xfrm>
            <a:off x="4888250" y="7880249"/>
            <a:ext cx="742946" cy="473386"/>
            <a:chOff x="0" y="0"/>
            <a:chExt cx="742945" cy="473384"/>
          </a:xfrm>
        </p:grpSpPr>
        <p:grpSp>
          <p:nvGrpSpPr>
            <p:cNvPr id="196" name="Group"/>
            <p:cNvGrpSpPr/>
            <p:nvPr/>
          </p:nvGrpSpPr>
          <p:grpSpPr>
            <a:xfrm>
              <a:off x="-1" y="440"/>
              <a:ext cx="217898" cy="472945"/>
              <a:chOff x="0" y="0"/>
              <a:chExt cx="217896" cy="472944"/>
            </a:xfrm>
          </p:grpSpPr>
          <p:sp>
            <p:nvSpPr>
              <p:cNvPr id="188" name="Rectangle"/>
              <p:cNvSpPr/>
              <p:nvPr/>
            </p:nvSpPr>
            <p:spPr>
              <a:xfrm>
                <a:off x="5166" y="2730"/>
                <a:ext cx="203203" cy="47021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5166" y="234492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1" name="Square"/>
              <p:cNvSpPr/>
              <p:nvPr/>
            </p:nvSpPr>
            <p:spPr>
              <a:xfrm>
                <a:off x="0" y="358643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2" name="Rectangle"/>
              <p:cNvSpPr/>
              <p:nvPr/>
            </p:nvSpPr>
            <p:spPr>
              <a:xfrm>
                <a:off x="169075" y="234492"/>
                <a:ext cx="4445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3" name="Rectangle"/>
              <p:cNvSpPr/>
              <p:nvPr/>
            </p:nvSpPr>
            <p:spPr>
              <a:xfrm>
                <a:off x="159155" y="358643"/>
                <a:ext cx="508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4" name="Rectangle"/>
              <p:cNvSpPr/>
              <p:nvPr/>
            </p:nvSpPr>
            <p:spPr>
              <a:xfrm>
                <a:off x="134153" y="273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1994" y="123595"/>
                <a:ext cx="215903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97" name="Line"/>
            <p:cNvSpPr/>
            <p:nvPr/>
          </p:nvSpPr>
          <p:spPr>
            <a:xfrm>
              <a:off x="267151" y="237025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06" name="Group"/>
            <p:cNvGrpSpPr/>
            <p:nvPr/>
          </p:nvGrpSpPr>
          <p:grpSpPr>
            <a:xfrm>
              <a:off x="432607" y="-1"/>
              <a:ext cx="310339" cy="472945"/>
              <a:chOff x="0" y="0"/>
              <a:chExt cx="310337" cy="472943"/>
            </a:xfrm>
          </p:grpSpPr>
          <p:sp>
            <p:nvSpPr>
              <p:cNvPr id="198" name="Rectangle"/>
              <p:cNvSpPr/>
              <p:nvPr/>
            </p:nvSpPr>
            <p:spPr>
              <a:xfrm>
                <a:off x="8344" y="0"/>
                <a:ext cx="76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9" name="Rectangle"/>
              <p:cNvSpPr/>
              <p:nvPr/>
            </p:nvSpPr>
            <p:spPr>
              <a:xfrm>
                <a:off x="5166" y="234491"/>
                <a:ext cx="119069" cy="1270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0" name="Square"/>
              <p:cNvSpPr/>
              <p:nvPr/>
            </p:nvSpPr>
            <p:spPr>
              <a:xfrm>
                <a:off x="0" y="358642"/>
                <a:ext cx="111534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1" name="Rectangle"/>
              <p:cNvSpPr/>
              <p:nvPr/>
            </p:nvSpPr>
            <p:spPr>
              <a:xfrm>
                <a:off x="1994" y="123595"/>
                <a:ext cx="203202" cy="1143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205" name="Group"/>
              <p:cNvGrpSpPr/>
              <p:nvPr/>
            </p:nvGrpSpPr>
            <p:grpSpPr>
              <a:xfrm>
                <a:off x="234136" y="2730"/>
                <a:ext cx="76202" cy="470214"/>
                <a:chOff x="0" y="0"/>
                <a:chExt cx="76200" cy="470213"/>
              </a:xfrm>
            </p:grpSpPr>
            <p:sp>
              <p:nvSpPr>
                <p:cNvPr id="202" name="Rectangle"/>
                <p:cNvSpPr/>
                <p:nvPr/>
              </p:nvSpPr>
              <p:spPr>
                <a:xfrm>
                  <a:off x="0" y="231761"/>
                  <a:ext cx="44459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3" name="Rectangle"/>
                <p:cNvSpPr/>
                <p:nvPr/>
              </p:nvSpPr>
              <p:spPr>
                <a:xfrm>
                  <a:off x="0" y="355912"/>
                  <a:ext cx="50802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204" name="Rectangle"/>
                <p:cNvSpPr/>
                <p:nvPr/>
              </p:nvSpPr>
              <p:spPr>
                <a:xfrm>
                  <a:off x="0" y="0"/>
                  <a:ext cx="76201" cy="114302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</p:grpSp>
      <p:grpSp>
        <p:nvGrpSpPr>
          <p:cNvPr id="211" name="Group"/>
          <p:cNvGrpSpPr/>
          <p:nvPr/>
        </p:nvGrpSpPr>
        <p:grpSpPr>
          <a:xfrm>
            <a:off x="469498" y="8039923"/>
            <a:ext cx="552794" cy="428976"/>
            <a:chOff x="0" y="0"/>
            <a:chExt cx="552793" cy="428975"/>
          </a:xfrm>
        </p:grpSpPr>
        <p:sp>
          <p:nvSpPr>
            <p:cNvPr id="208" name="A STRING"/>
            <p:cNvSpPr txBox="1"/>
            <p:nvPr/>
          </p:nvSpPr>
          <p:spPr>
            <a:xfrm>
              <a:off x="10845" y="0"/>
              <a:ext cx="531102" cy="236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09" name="a string"/>
            <p:cNvSpPr txBox="1"/>
            <p:nvPr/>
          </p:nvSpPr>
          <p:spPr>
            <a:xfrm>
              <a:off x="-1" y="1928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10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420610" y="7352286"/>
            <a:ext cx="642162" cy="480018"/>
            <a:chOff x="0" y="0"/>
            <a:chExt cx="642160" cy="480016"/>
          </a:xfrm>
        </p:grpSpPr>
        <p:grpSp>
          <p:nvGrpSpPr>
            <p:cNvPr id="218" name="Group"/>
            <p:cNvGrpSpPr/>
            <p:nvPr/>
          </p:nvGrpSpPr>
          <p:grpSpPr>
            <a:xfrm>
              <a:off x="433791" y="-1"/>
              <a:ext cx="208370" cy="472945"/>
              <a:chOff x="0" y="0"/>
              <a:chExt cx="208368" cy="472943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6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7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25" name="Group"/>
            <p:cNvGrpSpPr/>
            <p:nvPr/>
          </p:nvGrpSpPr>
          <p:grpSpPr>
            <a:xfrm>
              <a:off x="-1" y="7073"/>
              <a:ext cx="208369" cy="472944"/>
              <a:chOff x="0" y="0"/>
              <a:chExt cx="208367" cy="472943"/>
            </a:xfrm>
          </p:grpSpPr>
          <p:sp>
            <p:nvSpPr>
              <p:cNvPr id="219" name="Rectangle"/>
              <p:cNvSpPr/>
              <p:nvPr/>
            </p:nvSpPr>
            <p:spPr>
              <a:xfrm>
                <a:off x="0" y="2730"/>
                <a:ext cx="2032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3178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0" y="234491"/>
                <a:ext cx="82558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4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26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270498"/>
            <a:ext cx="194595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2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str_sub()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b="1">
                <a:latin typeface="Source Code Pro"/>
                <a:ea typeface="Source Code Pro"/>
                <a:cs typeface="Source Code Pro"/>
                <a:sym typeface="Source Code Pro"/>
              </a:rPr>
              <a:t>&lt;-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value. Replace substrings by identifying the substrings with str_sub() and assigning into the results.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 &lt;- "str"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the first matched pattern in each string. Also </a:t>
            </a:r>
            <a:r>
              <a:t>str_remove()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str_replace_all(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replacement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Replace all matched patterns in each string. Also </a:t>
            </a:r>
            <a:r>
              <a:t>str_remove_all()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str_to_lower(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lower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str_to_upper(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Convert strings to upper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str_to_title(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locale = "en"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Convert strings to title case. Also </a:t>
            </a:r>
            <a:r>
              <a:t>str_to_sentence()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str_to_title(sentences)</a:t>
            </a:r>
          </a:p>
        </p:txBody>
      </p:sp>
      <p:grpSp>
        <p:nvGrpSpPr>
          <p:cNvPr id="237" name="Group"/>
          <p:cNvGrpSpPr/>
          <p:nvPr/>
        </p:nvGrpSpPr>
        <p:grpSpPr>
          <a:xfrm>
            <a:off x="420612" y="5812902"/>
            <a:ext cx="641793" cy="475142"/>
            <a:chOff x="0" y="0"/>
            <a:chExt cx="641792" cy="475141"/>
          </a:xfrm>
        </p:grpSpPr>
        <p:grpSp>
          <p:nvGrpSpPr>
            <p:cNvPr id="232" name="Group"/>
            <p:cNvGrpSpPr/>
            <p:nvPr/>
          </p:nvGrpSpPr>
          <p:grpSpPr>
            <a:xfrm>
              <a:off x="451291" y="0"/>
              <a:ext cx="190502" cy="473727"/>
              <a:chOff x="0" y="0"/>
              <a:chExt cx="190500" cy="473727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35" name="Group"/>
            <p:cNvGrpSpPr/>
            <p:nvPr/>
          </p:nvGrpSpPr>
          <p:grpSpPr>
            <a:xfrm>
              <a:off x="0" y="1412"/>
              <a:ext cx="190501" cy="473730"/>
              <a:chOff x="0" y="0"/>
              <a:chExt cx="190500" cy="473728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0" y="3514"/>
                <a:ext cx="190501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4" name="Rectangle"/>
              <p:cNvSpPr/>
              <p:nvPr/>
            </p:nvSpPr>
            <p:spPr>
              <a:xfrm>
                <a:off x="46032" y="0"/>
                <a:ext cx="73038" cy="473729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36" name="Line"/>
            <p:cNvSpPr/>
            <p:nvPr/>
          </p:nvSpPr>
          <p:spPr>
            <a:xfrm>
              <a:off x="261935" y="231897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3" name="Group"/>
          <p:cNvGrpSpPr/>
          <p:nvPr/>
        </p:nvGrpSpPr>
        <p:grpSpPr>
          <a:xfrm>
            <a:off x="420612" y="6584746"/>
            <a:ext cx="642161" cy="480018"/>
            <a:chOff x="0" y="0"/>
            <a:chExt cx="642160" cy="480017"/>
          </a:xfrm>
        </p:grpSpPr>
        <p:grpSp>
          <p:nvGrpSpPr>
            <p:cNvPr id="244" name="Group"/>
            <p:cNvGrpSpPr/>
            <p:nvPr/>
          </p:nvGrpSpPr>
          <p:grpSpPr>
            <a:xfrm>
              <a:off x="433791" y="0"/>
              <a:ext cx="208370" cy="472944"/>
              <a:chOff x="0" y="0"/>
              <a:chExt cx="208368" cy="472943"/>
            </a:xfrm>
          </p:grpSpPr>
          <p:sp>
            <p:nvSpPr>
              <p:cNvPr id="238" name="Rectangle"/>
              <p:cNvSpPr/>
              <p:nvPr/>
            </p:nvSpPr>
            <p:spPr>
              <a:xfrm>
                <a:off x="0" y="2730"/>
                <a:ext cx="203204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9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0" name="Rectangle"/>
              <p:cNvSpPr/>
              <p:nvPr/>
            </p:nvSpPr>
            <p:spPr>
              <a:xfrm>
                <a:off x="0" y="247191"/>
                <a:ext cx="82558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125810" y="247191"/>
                <a:ext cx="82559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141290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51" name="Group"/>
            <p:cNvGrpSpPr/>
            <p:nvPr/>
          </p:nvGrpSpPr>
          <p:grpSpPr>
            <a:xfrm>
              <a:off x="0" y="7074"/>
              <a:ext cx="208368" cy="472944"/>
              <a:chOff x="0" y="0"/>
              <a:chExt cx="208367" cy="472943"/>
            </a:xfrm>
          </p:grpSpPr>
          <p:sp>
            <p:nvSpPr>
              <p:cNvPr id="245" name="Rectangle"/>
              <p:cNvSpPr/>
              <p:nvPr/>
            </p:nvSpPr>
            <p:spPr>
              <a:xfrm>
                <a:off x="0" y="2730"/>
                <a:ext cx="203203" cy="47021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6" name="Rectangle"/>
              <p:cNvSpPr/>
              <p:nvPr/>
            </p:nvSpPr>
            <p:spPr>
              <a:xfrm>
                <a:off x="3178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7" name="Rectangle"/>
              <p:cNvSpPr/>
              <p:nvPr/>
            </p:nvSpPr>
            <p:spPr>
              <a:xfrm>
                <a:off x="0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8" name="Rectangle"/>
              <p:cNvSpPr/>
              <p:nvPr/>
            </p:nvSpPr>
            <p:spPr>
              <a:xfrm>
                <a:off x="26989" y="358642"/>
                <a:ext cx="920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125809" y="234491"/>
                <a:ext cx="82559" cy="1270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1412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52" name="Line"/>
            <p:cNvSpPr/>
            <p:nvPr/>
          </p:nvSpPr>
          <p:spPr>
            <a:xfrm>
              <a:off x="261985" y="243659"/>
              <a:ext cx="139607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69498" y="9254411"/>
            <a:ext cx="552794" cy="271571"/>
            <a:chOff x="0" y="-114299"/>
            <a:chExt cx="552793" cy="271569"/>
          </a:xfrm>
        </p:grpSpPr>
        <p:sp>
          <p:nvSpPr>
            <p:cNvPr id="254" name="a string"/>
            <p:cNvSpPr/>
            <p:nvPr/>
          </p:nvSpPr>
          <p:spPr>
            <a:xfrm>
              <a:off x="63151" y="-114300"/>
              <a:ext cx="4264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5" name="A String"/>
            <p:cNvSpPr/>
            <p:nvPr/>
          </p:nvSpPr>
          <p:spPr>
            <a:xfrm>
              <a:off x="0" y="78537"/>
              <a:ext cx="5527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256" name="Line"/>
            <p:cNvSpPr/>
            <p:nvPr/>
          </p:nvSpPr>
          <p:spPr>
            <a:xfrm>
              <a:off x="276396" y="55764"/>
              <a:ext cx="2" cy="101507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8" name="str_conv(string, encoding) Override the encoding of a string. str_conv(fruit,&quot;ISO-8859-1&quot;)…"/>
          <p:cNvSpPr txBox="1"/>
          <p:nvPr/>
        </p:nvSpPr>
        <p:spPr>
          <a:xfrm>
            <a:off x="10689297" y="7640880"/>
            <a:ext cx="2971802" cy="24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str_conv(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encoding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Override the encoding of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str_conv(</a:t>
            </a:r>
            <a:r>
              <a:rPr sz="110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str_view_all(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match = NA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View HTML rendering of all regex matches. Also </a:t>
            </a:r>
            <a:r>
              <a:t>str_view()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see only the first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str_view_all(sentences,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str_equal(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y, locale = "en", ignore_case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Determine if two strings are equivalent.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str_wrap(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 = 80, indent = 0,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exdent = 0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Wrap strings into nicely formatted paragraphs.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str_wrap(sentences, 20)</a:t>
            </a:r>
          </a:p>
        </p:txBody>
      </p:sp>
      <p:sp>
        <p:nvSpPr>
          <p:cNvPr id="259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260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1" name="Line"/>
          <p:cNvSpPr/>
          <p:nvPr/>
        </p:nvSpPr>
        <p:spPr>
          <a:xfrm flipV="1">
            <a:off x="9437237" y="1530349"/>
            <a:ext cx="28331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2" name="String manipulation with stringr : : CHEAT SHEET"/>
          <p:cNvSpPr txBox="1">
            <a:spLocks noGrp="1"/>
          </p:cNvSpPr>
          <p:nvPr>
            <p:ph type="title"/>
          </p:nvPr>
        </p:nvSpPr>
        <p:spPr>
          <a:xfrm>
            <a:off x="275720" y="361176"/>
            <a:ext cx="10898131" cy="803348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8358">
              <a:defRPr sz="4700">
                <a:solidFill>
                  <a:srgbClr val="42424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pPr>
            <a:r>
              <a:t>String manipulation with stringr : : </a:t>
            </a:r>
            <a:r>
              <a:rPr sz="3200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</a:p>
        </p:txBody>
      </p:sp>
      <p:sp>
        <p:nvSpPr>
          <p:cNvPr id="263" name="Detect Matches"/>
          <p:cNvSpPr txBox="1"/>
          <p:nvPr/>
        </p:nvSpPr>
        <p:spPr>
          <a:xfrm>
            <a:off x="315766" y="1485899"/>
            <a:ext cx="205771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Detect Matches</a:t>
            </a:r>
          </a:p>
        </p:txBody>
      </p:sp>
      <p:sp>
        <p:nvSpPr>
          <p:cNvPr id="264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5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5"/>
            <a:ext cx="2971802" cy="3195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str_detect(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in a string. Also </a:t>
            </a:r>
            <a:r>
              <a:t>str_like()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str_starts(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at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the beginning of a string. Also </a:t>
            </a:r>
            <a:r>
              <a:t>str_ends()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str_which(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Find the indexes of strings that contain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str_locate(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Locate the positions of pattern matches in a string.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Also </a:t>
            </a:r>
            <a:r>
              <a:t>str_locate_all()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str_count(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rgbClr val="D84C79"/>
                </a:solidFill>
              </a:rPr>
              <a:t>pattern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Count the number of matches in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str_count(fruit, "a")</a:t>
            </a:r>
          </a:p>
        </p:txBody>
      </p:sp>
      <p:sp>
        <p:nvSpPr>
          <p:cNvPr id="266" name="Manage Lengths"/>
          <p:cNvSpPr txBox="1"/>
          <p:nvPr/>
        </p:nvSpPr>
        <p:spPr>
          <a:xfrm>
            <a:off x="9437237" y="14858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Manage Lengths</a:t>
            </a:r>
          </a:p>
        </p:txBody>
      </p:sp>
      <p:sp>
        <p:nvSpPr>
          <p:cNvPr id="267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9437237" y="7261262"/>
            <a:ext cx="424282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grpSp>
        <p:nvGrpSpPr>
          <p:cNvPr id="275" name="Group"/>
          <p:cNvGrpSpPr/>
          <p:nvPr/>
        </p:nvGrpSpPr>
        <p:grpSpPr>
          <a:xfrm>
            <a:off x="426960" y="2009799"/>
            <a:ext cx="722376" cy="485777"/>
            <a:chOff x="-1" y="0"/>
            <a:chExt cx="722375" cy="485776"/>
          </a:xfrm>
        </p:grpSpPr>
        <p:graphicFrame>
          <p:nvGraphicFramePr>
            <p:cNvPr id="269" name="Table"/>
            <p:cNvGraphicFramePr/>
            <p:nvPr/>
          </p:nvGraphicFramePr>
          <p:xfrm>
            <a:off x="424642" y="0"/>
            <a:ext cx="297732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97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273" name="Group"/>
            <p:cNvGrpSpPr/>
            <p:nvPr/>
          </p:nvGrpSpPr>
          <p:grpSpPr>
            <a:xfrm>
              <a:off x="-1" y="31750"/>
              <a:ext cx="133353" cy="454026"/>
              <a:chOff x="0" y="0"/>
              <a:chExt cx="133351" cy="454025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1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2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74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26960" y="3349885"/>
            <a:ext cx="605242" cy="511177"/>
            <a:chOff x="-1" y="0"/>
            <a:chExt cx="605241" cy="511176"/>
          </a:xfrm>
        </p:grpSpPr>
        <p:grpSp>
          <p:nvGrpSpPr>
            <p:cNvPr id="279" name="Group"/>
            <p:cNvGrpSpPr/>
            <p:nvPr/>
          </p:nvGrpSpPr>
          <p:grpSpPr>
            <a:xfrm>
              <a:off x="-1" y="57150"/>
              <a:ext cx="133353" cy="454026"/>
              <a:chOff x="0" y="0"/>
              <a:chExt cx="133351" cy="45402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8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80" name="Table"/>
            <p:cNvGraphicFramePr/>
            <p:nvPr/>
          </p:nvGraphicFramePr>
          <p:xfrm>
            <a:off x="442508" y="0"/>
            <a:ext cx="162732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endParaRPr/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1" name="Line"/>
            <p:cNvSpPr/>
            <p:nvPr/>
          </p:nvSpPr>
          <p:spPr>
            <a:xfrm>
              <a:off x="256819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292" name="Group"/>
          <p:cNvGrpSpPr/>
          <p:nvPr/>
        </p:nvGrpSpPr>
        <p:grpSpPr>
          <a:xfrm>
            <a:off x="433310" y="4578727"/>
            <a:ext cx="600075" cy="511177"/>
            <a:chOff x="0" y="0"/>
            <a:chExt cx="600073" cy="511176"/>
          </a:xfrm>
        </p:grpSpPr>
        <p:graphicFrame>
          <p:nvGraphicFramePr>
            <p:cNvPr id="283" name="Table"/>
            <p:cNvGraphicFramePr/>
            <p:nvPr/>
          </p:nvGraphicFramePr>
          <p:xfrm>
            <a:off x="437342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284" name="Line"/>
            <p:cNvSpPr/>
            <p:nvPr/>
          </p:nvSpPr>
          <p:spPr>
            <a:xfrm>
              <a:off x="251653" y="2857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291" name="Group"/>
            <p:cNvGrpSpPr/>
            <p:nvPr/>
          </p:nvGrpSpPr>
          <p:grpSpPr>
            <a:xfrm>
              <a:off x="0" y="177800"/>
              <a:ext cx="165102" cy="333376"/>
              <a:chOff x="0" y="0"/>
              <a:chExt cx="165101" cy="333375"/>
            </a:xfrm>
          </p:grpSpPr>
          <p:sp>
            <p:nvSpPr>
              <p:cNvPr id="285" name="Rectangle"/>
              <p:cNvSpPr/>
              <p:nvPr/>
            </p:nvSpPr>
            <p:spPr>
              <a:xfrm>
                <a:off x="69850" y="112852"/>
                <a:ext cx="76202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6" name="Rectangle"/>
              <p:cNvSpPr/>
              <p:nvPr/>
            </p:nvSpPr>
            <p:spPr>
              <a:xfrm>
                <a:off x="12700" y="0"/>
                <a:ext cx="254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7" name="Rectangle"/>
              <p:cNvSpPr/>
              <p:nvPr/>
            </p:nvSpPr>
            <p:spPr>
              <a:xfrm>
                <a:off x="0" y="231775"/>
                <a:ext cx="508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8" name="Rectangle"/>
              <p:cNvSpPr/>
              <p:nvPr/>
            </p:nvSpPr>
            <p:spPr>
              <a:xfrm>
                <a:off x="101600" y="23177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9" name="Rectangle"/>
              <p:cNvSpPr/>
              <p:nvPr/>
            </p:nvSpPr>
            <p:spPr>
              <a:xfrm>
                <a:off x="57150" y="0"/>
                <a:ext cx="381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0" name="Rectangle"/>
              <p:cNvSpPr/>
              <p:nvPr/>
            </p:nvSpPr>
            <p:spPr>
              <a:xfrm>
                <a:off x="114300" y="0"/>
                <a:ext cx="50802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99" name="Group"/>
          <p:cNvGrpSpPr/>
          <p:nvPr/>
        </p:nvGrpSpPr>
        <p:grpSpPr>
          <a:xfrm>
            <a:off x="426960" y="3889869"/>
            <a:ext cx="646894" cy="587377"/>
            <a:chOff x="-1" y="0"/>
            <a:chExt cx="646893" cy="587376"/>
          </a:xfrm>
        </p:grpSpPr>
        <p:grpSp>
          <p:nvGrpSpPr>
            <p:cNvPr id="296" name="Group"/>
            <p:cNvGrpSpPr/>
            <p:nvPr/>
          </p:nvGrpSpPr>
          <p:grpSpPr>
            <a:xfrm>
              <a:off x="-1" y="133350"/>
              <a:ext cx="133353" cy="454026"/>
              <a:chOff x="0" y="0"/>
              <a:chExt cx="133351" cy="454025"/>
            </a:xfrm>
          </p:grpSpPr>
          <p:sp>
            <p:nvSpPr>
              <p:cNvPr id="29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aphicFrame>
          <p:nvGraphicFramePr>
            <p:cNvPr id="297" name="Table"/>
            <p:cNvGraphicFramePr/>
            <p:nvPr/>
          </p:nvGraphicFramePr>
          <p:xfrm>
            <a:off x="418292" y="0"/>
            <a:ext cx="228600" cy="5714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14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4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start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/>
                          <a:t>end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7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NA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298" name="Line"/>
            <p:cNvSpPr/>
            <p:nvPr/>
          </p:nvSpPr>
          <p:spPr>
            <a:xfrm>
              <a:off x="258003" y="3619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0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7" y="1998116"/>
            <a:ext cx="2971802" cy="3192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str_length(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The width of strings (i.e. number of code points, which generally equals the number of characters).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str_pad(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c("left", "right", "both"), pad = " 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Pad strings to constant width.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str_trunc(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width, side = c("right", "left", "center"), ellipsis = "..."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Truncate the width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of strings, replacing content with ellipsis.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str_trim(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side = c("both", "left", "right")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Trim whitespace from the start and/or end of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str_trim(str_pad(fruit,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str_squish(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Trim whitespace from each end and collapse multiple spaces into single spaces.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str_squish(str_pad(fruit, 17, "both"))</a:t>
            </a:r>
          </a:p>
        </p:txBody>
      </p:sp>
      <p:grpSp>
        <p:nvGrpSpPr>
          <p:cNvPr id="305" name="Group"/>
          <p:cNvGrpSpPr/>
          <p:nvPr/>
        </p:nvGrpSpPr>
        <p:grpSpPr>
          <a:xfrm>
            <a:off x="9985080" y="2641379"/>
            <a:ext cx="203202" cy="472945"/>
            <a:chOff x="0" y="0"/>
            <a:chExt cx="203201" cy="472943"/>
          </a:xfrm>
        </p:grpSpPr>
        <p:sp>
          <p:nvSpPr>
            <p:cNvPr id="301" name="Rectangle"/>
            <p:cNvSpPr/>
            <p:nvPr/>
          </p:nvSpPr>
          <p:spPr>
            <a:xfrm>
              <a:off x="0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3178" y="0"/>
              <a:ext cx="38102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0" y="234491"/>
              <a:ext cx="920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589" y="358642"/>
              <a:ext cx="104780" cy="1143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09" name="Group"/>
          <p:cNvGrpSpPr/>
          <p:nvPr/>
        </p:nvGrpSpPr>
        <p:grpSpPr>
          <a:xfrm>
            <a:off x="9647097" y="2629869"/>
            <a:ext cx="160340" cy="484847"/>
            <a:chOff x="0" y="0"/>
            <a:chExt cx="160338" cy="484845"/>
          </a:xfrm>
        </p:grpSpPr>
        <p:sp>
          <p:nvSpPr>
            <p:cNvPr id="306" name="Rectangle"/>
            <p:cNvSpPr/>
            <p:nvPr/>
          </p:nvSpPr>
          <p:spPr>
            <a:xfrm>
              <a:off x="53978" y="0"/>
              <a:ext cx="106361" cy="12620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Square"/>
            <p:cNvSpPr/>
            <p:nvPr/>
          </p:nvSpPr>
          <p:spPr>
            <a:xfrm>
              <a:off x="0" y="246393"/>
              <a:ext cx="129174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26989" y="370544"/>
              <a:ext cx="104780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0" name="Line"/>
          <p:cNvSpPr/>
          <p:nvPr/>
        </p:nvSpPr>
        <p:spPr>
          <a:xfrm flipV="1">
            <a:off x="9935462" y="2639219"/>
            <a:ext cx="3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11" name="Group"/>
          <p:cNvSpPr/>
          <p:nvPr/>
        </p:nvSpPr>
        <p:spPr>
          <a:xfrm>
            <a:off x="9994303" y="3251614"/>
            <a:ext cx="104781" cy="47021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15" name="Group"/>
          <p:cNvGrpSpPr/>
          <p:nvPr/>
        </p:nvGrpSpPr>
        <p:grpSpPr>
          <a:xfrm>
            <a:off x="9674086" y="3249276"/>
            <a:ext cx="104780" cy="472944"/>
            <a:chOff x="0" y="0"/>
            <a:chExt cx="104778" cy="472943"/>
          </a:xfrm>
        </p:grpSpPr>
        <p:sp>
          <p:nvSpPr>
            <p:cNvPr id="312" name="Rectangle"/>
            <p:cNvSpPr/>
            <p:nvPr/>
          </p:nvSpPr>
          <p:spPr>
            <a:xfrm>
              <a:off x="26989" y="0"/>
              <a:ext cx="63502" cy="114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Rectangle"/>
            <p:cNvSpPr/>
            <p:nvPr/>
          </p:nvSpPr>
          <p:spPr>
            <a:xfrm>
              <a:off x="23811" y="234492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4" name="Rectangle"/>
            <p:cNvSpPr/>
            <p:nvPr/>
          </p:nvSpPr>
          <p:spPr>
            <a:xfrm>
              <a:off x="0" y="358642"/>
              <a:ext cx="10477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1" name="Group"/>
          <p:cNvGrpSpPr/>
          <p:nvPr/>
        </p:nvGrpSpPr>
        <p:grpSpPr>
          <a:xfrm>
            <a:off x="9994670" y="4021685"/>
            <a:ext cx="208369" cy="472945"/>
            <a:chOff x="0" y="0"/>
            <a:chExt cx="208367" cy="472943"/>
          </a:xfrm>
        </p:grpSpPr>
        <p:sp>
          <p:nvSpPr>
            <p:cNvPr id="316" name="Rectangle"/>
            <p:cNvSpPr/>
            <p:nvPr/>
          </p:nvSpPr>
          <p:spPr>
            <a:xfrm>
              <a:off x="0" y="2729"/>
              <a:ext cx="203201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Rectangle"/>
            <p:cNvSpPr/>
            <p:nvPr/>
          </p:nvSpPr>
          <p:spPr>
            <a:xfrm>
              <a:off x="168278" y="0"/>
              <a:ext cx="38102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8" name="Rectangle"/>
            <p:cNvSpPr/>
            <p:nvPr/>
          </p:nvSpPr>
          <p:spPr>
            <a:xfrm>
              <a:off x="103189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9" name="Rectangle"/>
            <p:cNvSpPr/>
            <p:nvPr/>
          </p:nvSpPr>
          <p:spPr>
            <a:xfrm>
              <a:off x="176609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Rectangle"/>
            <p:cNvSpPr/>
            <p:nvPr/>
          </p:nvSpPr>
          <p:spPr>
            <a:xfrm>
              <a:off x="114300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7" name="Group"/>
          <p:cNvGrpSpPr/>
          <p:nvPr/>
        </p:nvGrpSpPr>
        <p:grpSpPr>
          <a:xfrm>
            <a:off x="9548676" y="4021685"/>
            <a:ext cx="217890" cy="472945"/>
            <a:chOff x="0" y="0"/>
            <a:chExt cx="217889" cy="472943"/>
          </a:xfrm>
        </p:grpSpPr>
        <p:sp>
          <p:nvSpPr>
            <p:cNvPr id="322" name="Rectangle"/>
            <p:cNvSpPr/>
            <p:nvPr/>
          </p:nvSpPr>
          <p:spPr>
            <a:xfrm>
              <a:off x="9522" y="2729"/>
              <a:ext cx="203202" cy="47021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3" name="Rectangle"/>
            <p:cNvSpPr/>
            <p:nvPr/>
          </p:nvSpPr>
          <p:spPr>
            <a:xfrm>
              <a:off x="0" y="0"/>
              <a:ext cx="50801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1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4" name="Rectangle"/>
            <p:cNvSpPr/>
            <p:nvPr/>
          </p:nvSpPr>
          <p:spPr>
            <a:xfrm>
              <a:off x="9522" y="234491"/>
              <a:ext cx="698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5" name="Rectangle"/>
            <p:cNvSpPr/>
            <p:nvPr/>
          </p:nvSpPr>
          <p:spPr>
            <a:xfrm>
              <a:off x="112711" y="345942"/>
              <a:ext cx="104780" cy="127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6" name="Rectangle"/>
            <p:cNvSpPr/>
            <p:nvPr/>
          </p:nvSpPr>
          <p:spPr>
            <a:xfrm>
              <a:off x="186131" y="234491"/>
              <a:ext cx="31759" cy="1143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8" name="Line"/>
          <p:cNvSpPr/>
          <p:nvPr/>
        </p:nvSpPr>
        <p:spPr>
          <a:xfrm flipV="1">
            <a:off x="9945053" y="4019328"/>
            <a:ext cx="2" cy="47648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29" name="Line"/>
          <p:cNvSpPr/>
          <p:nvPr/>
        </p:nvSpPr>
        <p:spPr>
          <a:xfrm>
            <a:off x="4807513" y="532130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0" name="Helpers"/>
          <p:cNvSpPr txBox="1"/>
          <p:nvPr/>
        </p:nvSpPr>
        <p:spPr>
          <a:xfrm>
            <a:off x="9437237" y="72229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Helpers</a:t>
            </a:r>
          </a:p>
        </p:txBody>
      </p:sp>
      <p:sp>
        <p:nvSpPr>
          <p:cNvPr id="331" name="Line"/>
          <p:cNvSpPr/>
          <p:nvPr/>
        </p:nvSpPr>
        <p:spPr>
          <a:xfrm>
            <a:off x="4807513" y="1530350"/>
            <a:ext cx="4369823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2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7" y="5789414"/>
            <a:ext cx="2971802" cy="1403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str_order(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Return the vector of indexes that sorts a character vector.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str_sort(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decreasing = FALSE, na_last = TRUE, locale = "en", numeric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Sort a character vector.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str_sort(fruit)</a:t>
            </a:r>
          </a:p>
        </p:txBody>
      </p:sp>
      <p:grpSp>
        <p:nvGrpSpPr>
          <p:cNvPr id="335" name="Group"/>
          <p:cNvGrpSpPr/>
          <p:nvPr/>
        </p:nvGrpSpPr>
        <p:grpSpPr>
          <a:xfrm>
            <a:off x="9808666" y="5789414"/>
            <a:ext cx="323023" cy="469900"/>
            <a:chOff x="0" y="0"/>
            <a:chExt cx="323021" cy="469899"/>
          </a:xfrm>
        </p:grpSpPr>
        <p:graphicFrame>
          <p:nvGraphicFramePr>
            <p:cNvPr id="333" name="Table"/>
            <p:cNvGraphicFramePr/>
            <p:nvPr/>
          </p:nvGraphicFramePr>
          <p:xfrm>
            <a:off x="160290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34" name="Line"/>
            <p:cNvSpPr/>
            <p:nvPr/>
          </p:nvSpPr>
          <p:spPr>
            <a:xfrm>
              <a:off x="0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6" name="Group"/>
          <p:cNvSpPr/>
          <p:nvPr/>
        </p:nvSpPr>
        <p:spPr>
          <a:xfrm>
            <a:off x="9808666" y="6819279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7" name="Line"/>
          <p:cNvSpPr/>
          <p:nvPr/>
        </p:nvSpPr>
        <p:spPr>
          <a:xfrm flipV="1">
            <a:off x="9437237" y="5321298"/>
            <a:ext cx="4242823" cy="3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8" name="Order Strings"/>
          <p:cNvSpPr txBox="1"/>
          <p:nvPr/>
        </p:nvSpPr>
        <p:spPr>
          <a:xfrm>
            <a:off x="9437237" y="5270498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Order Strings</a:t>
            </a:r>
          </a:p>
        </p:txBody>
      </p:sp>
      <p:sp>
        <p:nvSpPr>
          <p:cNvPr id="339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0"/>
            <a:ext cx="11934653" cy="212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40" name="Subset Strings"/>
          <p:cNvSpPr txBox="1"/>
          <p:nvPr/>
        </p:nvSpPr>
        <p:spPr>
          <a:xfrm>
            <a:off x="4807513" y="1485899"/>
            <a:ext cx="193833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Subset Strings</a:t>
            </a:r>
          </a:p>
        </p:txBody>
      </p:sp>
      <p:sp>
        <p:nvSpPr>
          <p:cNvPr id="341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2" cy="308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start = 1L, end = -1L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Extract substrings from a character vector.</a:t>
            </a:r>
            <a:r>
              <a:rPr i="1" dirty="0">
                <a:latin typeface="+mn-lt"/>
                <a:ea typeface="+mn-ea"/>
                <a:cs typeface="+mn-cs"/>
                <a:sym typeface="Source Sans Pro Regular"/>
              </a:rPr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1, 3);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-2)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str_subset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Return only the strings that contain a pattern match.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"p")</a:t>
            </a:r>
            <a:endParaRPr i="1" dirty="0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str_extract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Return the first pattern match found in each string, as a vector. Also </a:t>
            </a:r>
            <a:r>
              <a:rPr dirty="0" err="1"/>
              <a:t>str_extract_all</a:t>
            </a:r>
            <a:r>
              <a:rPr dirty="0"/>
              <a:t>() 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to return every pattern match.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(fruit, "[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aeiou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rPr dirty="0" err="1"/>
              <a:t>str_match</a:t>
            </a:r>
            <a:r>
              <a:rPr dirty="0"/>
              <a:t>(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 dirty="0">
                <a:solidFill>
                  <a:srgbClr val="D84C79"/>
                </a:solidFill>
              </a:rPr>
              <a:t>pattern</a:t>
            </a:r>
            <a:r>
              <a:rPr dirty="0"/>
              <a:t>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 Return the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first pattern match found in each string, as </a:t>
            </a:r>
            <a:br>
              <a:rPr dirty="0">
                <a:latin typeface="+mn-lt"/>
                <a:ea typeface="+mn-ea"/>
                <a:cs typeface="+mn-cs"/>
                <a:sym typeface="Source Sans Pro Regular"/>
              </a:rPr>
            </a:b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a matrix with a column for each ( ) group in pattern. Also </a:t>
            </a:r>
            <a:r>
              <a:rPr dirty="0" err="1"/>
              <a:t>str_match_all</a:t>
            </a:r>
            <a:r>
              <a:rPr dirty="0"/>
              <a:t>()</a:t>
            </a:r>
            <a:r>
              <a:rPr dirty="0">
                <a:latin typeface="+mn-lt"/>
                <a:ea typeface="+mn-ea"/>
                <a:cs typeface="+mn-cs"/>
                <a:sym typeface="Source Sans Pro Regular"/>
              </a:rPr>
              <a:t>.</a:t>
            </a:r>
            <a:r>
              <a:rPr dirty="0"/>
              <a:t> 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(sentences, "(</a:t>
            </a:r>
            <a:r>
              <a:rPr dirty="0" err="1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a|the</a:t>
            </a:r>
            <a:r>
              <a:rPr dirty="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 ([^ +])")</a:t>
            </a:r>
          </a:p>
        </p:txBody>
      </p:sp>
      <p:grpSp>
        <p:nvGrpSpPr>
          <p:cNvPr id="347" name="Group"/>
          <p:cNvGrpSpPr/>
          <p:nvPr/>
        </p:nvGrpSpPr>
        <p:grpSpPr>
          <a:xfrm>
            <a:off x="4893416" y="2033286"/>
            <a:ext cx="515104" cy="473728"/>
            <a:chOff x="0" y="0"/>
            <a:chExt cx="515102" cy="473726"/>
          </a:xfrm>
        </p:grpSpPr>
        <p:sp>
          <p:nvSpPr>
            <p:cNvPr id="342" name="Group"/>
            <p:cNvSpPr/>
            <p:nvPr/>
          </p:nvSpPr>
          <p:spPr>
            <a:xfrm>
              <a:off x="442066" y="4438"/>
              <a:ext cx="73037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345" name="Group"/>
            <p:cNvGrpSpPr/>
            <p:nvPr/>
          </p:nvGrpSpPr>
          <p:grpSpPr>
            <a:xfrm>
              <a:off x="0" y="0"/>
              <a:ext cx="190501" cy="473727"/>
              <a:chOff x="0" y="0"/>
              <a:chExt cx="190500" cy="473727"/>
            </a:xfrm>
          </p:grpSpPr>
          <p:sp>
            <p:nvSpPr>
              <p:cNvPr id="343" name="Rectangle"/>
              <p:cNvSpPr/>
              <p:nvPr/>
            </p:nvSpPr>
            <p:spPr>
              <a:xfrm>
                <a:off x="0" y="3513"/>
                <a:ext cx="190501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46032" y="0"/>
                <a:ext cx="73038" cy="473727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46" name="Line"/>
            <p:cNvSpPr/>
            <p:nvPr/>
          </p:nvSpPr>
          <p:spPr>
            <a:xfrm>
              <a:off x="263037" y="228103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58" name="Group"/>
          <p:cNvGrpSpPr/>
          <p:nvPr/>
        </p:nvGrpSpPr>
        <p:grpSpPr>
          <a:xfrm>
            <a:off x="4899766" y="2641396"/>
            <a:ext cx="624161" cy="461153"/>
            <a:chOff x="0" y="0"/>
            <a:chExt cx="624160" cy="461152"/>
          </a:xfrm>
        </p:grpSpPr>
        <p:grpSp>
          <p:nvGrpSpPr>
            <p:cNvPr id="352" name="Group"/>
            <p:cNvGrpSpPr/>
            <p:nvPr/>
          </p:nvGrpSpPr>
          <p:grpSpPr>
            <a:xfrm>
              <a:off x="433659" y="0"/>
              <a:ext cx="190502" cy="353417"/>
              <a:chOff x="0" y="0"/>
              <a:chExt cx="190501" cy="353416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0" y="2379"/>
                <a:ext cx="190502" cy="351038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183" y="0"/>
                <a:ext cx="762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58334" y="12065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32934" y="238125"/>
                <a:ext cx="508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56" name="Group"/>
            <p:cNvGrpSpPr/>
            <p:nvPr/>
          </p:nvGrpSpPr>
          <p:grpSpPr>
            <a:xfrm>
              <a:off x="-1" y="7127"/>
              <a:ext cx="133353" cy="454026"/>
              <a:chOff x="0" y="0"/>
              <a:chExt cx="133351" cy="454025"/>
            </a:xfrm>
          </p:grpSpPr>
          <p:sp>
            <p:nvSpPr>
              <p:cNvPr id="353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4" name="Rectangle"/>
              <p:cNvSpPr/>
              <p:nvPr/>
            </p:nvSpPr>
            <p:spPr>
              <a:xfrm>
                <a:off x="57150" y="120650"/>
                <a:ext cx="762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5" name="Rectangle"/>
              <p:cNvSpPr/>
              <p:nvPr/>
            </p:nvSpPr>
            <p:spPr>
              <a:xfrm>
                <a:off x="31750" y="352425"/>
                <a:ext cx="50802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57" name="Line"/>
            <p:cNvSpPr/>
            <p:nvPr/>
          </p:nvSpPr>
          <p:spPr>
            <a:xfrm>
              <a:off x="256687" y="228600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83" name="Group"/>
          <p:cNvGrpSpPr/>
          <p:nvPr/>
        </p:nvGrpSpPr>
        <p:grpSpPr>
          <a:xfrm>
            <a:off x="4893416" y="4018500"/>
            <a:ext cx="608575" cy="476131"/>
            <a:chOff x="0" y="0"/>
            <a:chExt cx="608573" cy="476130"/>
          </a:xfrm>
        </p:grpSpPr>
        <p:grpSp>
          <p:nvGrpSpPr>
            <p:cNvPr id="366" name="Group"/>
            <p:cNvGrpSpPr/>
            <p:nvPr/>
          </p:nvGrpSpPr>
          <p:grpSpPr>
            <a:xfrm>
              <a:off x="-1" y="3185"/>
              <a:ext cx="208369" cy="472946"/>
              <a:chOff x="0" y="0"/>
              <a:chExt cx="208367" cy="472945"/>
            </a:xfrm>
          </p:grpSpPr>
          <p:sp>
            <p:nvSpPr>
              <p:cNvPr id="359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0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1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2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3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4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5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373" name="Group"/>
            <p:cNvGrpSpPr/>
            <p:nvPr/>
          </p:nvGrpSpPr>
          <p:grpSpPr>
            <a:xfrm>
              <a:off x="403384" y="-1"/>
              <a:ext cx="205190" cy="469904"/>
              <a:chOff x="0" y="0"/>
              <a:chExt cx="205189" cy="469902"/>
            </a:xfrm>
          </p:grpSpPr>
          <p:sp>
            <p:nvSpPr>
              <p:cNvPr id="367" name="Rectangle"/>
              <p:cNvSpPr/>
              <p:nvPr/>
            </p:nvSpPr>
            <p:spPr>
              <a:xfrm>
                <a:off x="0" y="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8" name="Rectangle"/>
              <p:cNvSpPr/>
              <p:nvPr/>
            </p:nvSpPr>
            <p:spPr>
              <a:xfrm>
                <a:off x="135331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9" name="Rectangle"/>
              <p:cNvSpPr/>
              <p:nvPr/>
            </p:nvSpPr>
            <p:spPr>
              <a:xfrm>
                <a:off x="0" y="114300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0" name="Rectangle"/>
              <p:cNvSpPr/>
              <p:nvPr/>
            </p:nvSpPr>
            <p:spPr>
              <a:xfrm>
                <a:off x="135331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1" name="Rectangle"/>
              <p:cNvSpPr/>
              <p:nvPr/>
            </p:nvSpPr>
            <p:spPr>
              <a:xfrm>
                <a:off x="0" y="355601"/>
                <a:ext cx="76201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2" name="Rectangle"/>
              <p:cNvSpPr/>
              <p:nvPr/>
            </p:nvSpPr>
            <p:spPr>
              <a:xfrm>
                <a:off x="135331" y="355601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258485" y="239459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oup"/>
            <p:cNvGrpSpPr/>
            <p:nvPr/>
          </p:nvGrpSpPr>
          <p:grpSpPr>
            <a:xfrm>
              <a:off x="0" y="3185"/>
              <a:ext cx="208368" cy="472946"/>
              <a:chOff x="0" y="0"/>
              <a:chExt cx="208367" cy="472945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0" y="2730"/>
                <a:ext cx="203201" cy="470216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6" name="Rectangle"/>
              <p:cNvSpPr/>
              <p:nvPr/>
            </p:nvSpPr>
            <p:spPr>
              <a:xfrm>
                <a:off x="793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7" name="Rectangle"/>
              <p:cNvSpPr/>
              <p:nvPr/>
            </p:nvSpPr>
            <p:spPr>
              <a:xfrm>
                <a:off x="138509" y="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8" name="Rectangle"/>
              <p:cNvSpPr/>
              <p:nvPr/>
            </p:nvSpPr>
            <p:spPr>
              <a:xfrm>
                <a:off x="41278" y="11430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100409" y="114300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0" name="Rectangle"/>
              <p:cNvSpPr/>
              <p:nvPr/>
            </p:nvSpPr>
            <p:spPr>
              <a:xfrm>
                <a:off x="3178" y="355602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1" name="Rectangle"/>
              <p:cNvSpPr/>
              <p:nvPr/>
            </p:nvSpPr>
            <p:spPr>
              <a:xfrm>
                <a:off x="62309" y="355602"/>
                <a:ext cx="698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01" name="Group"/>
          <p:cNvGrpSpPr/>
          <p:nvPr/>
        </p:nvGrpSpPr>
        <p:grpSpPr>
          <a:xfrm>
            <a:off x="4893416" y="3245661"/>
            <a:ext cx="594040" cy="476481"/>
            <a:chOff x="0" y="0"/>
            <a:chExt cx="594038" cy="476480"/>
          </a:xfrm>
        </p:grpSpPr>
        <p:grpSp>
          <p:nvGrpSpPr>
            <p:cNvPr id="390" name="Group"/>
            <p:cNvGrpSpPr/>
            <p:nvPr/>
          </p:nvGrpSpPr>
          <p:grpSpPr>
            <a:xfrm>
              <a:off x="0" y="2357"/>
              <a:ext cx="208368" cy="472944"/>
              <a:chOff x="0" y="0"/>
              <a:chExt cx="208367" cy="472943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0" y="2729"/>
                <a:ext cx="203202" cy="470215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0" y="234491"/>
                <a:ext cx="952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39689" y="358642"/>
                <a:ext cx="539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8" name="Rectangle"/>
              <p:cNvSpPr/>
              <p:nvPr/>
            </p:nvSpPr>
            <p:spPr>
              <a:xfrm>
                <a:off x="151209" y="234491"/>
                <a:ext cx="57159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9" name="Rectangle"/>
              <p:cNvSpPr/>
              <p:nvPr/>
            </p:nvSpPr>
            <p:spPr>
              <a:xfrm>
                <a:off x="115889" y="358642"/>
                <a:ext cx="53980" cy="114302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91" name="Line"/>
            <p:cNvSpPr/>
            <p:nvPr/>
          </p:nvSpPr>
          <p:spPr>
            <a:xfrm>
              <a:off x="258027" y="238631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Line"/>
            <p:cNvSpPr/>
            <p:nvPr/>
          </p:nvSpPr>
          <p:spPr>
            <a:xfrm flipV="1">
              <a:off x="399555" y="0"/>
              <a:ext cx="2" cy="476481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0" name="Group"/>
            <p:cNvGrpSpPr/>
            <p:nvPr/>
          </p:nvGrpSpPr>
          <p:grpSpPr>
            <a:xfrm>
              <a:off x="438306" y="2357"/>
              <a:ext cx="155733" cy="472944"/>
              <a:chOff x="0" y="0"/>
              <a:chExt cx="155732" cy="472943"/>
            </a:xfrm>
          </p:grpSpPr>
          <p:sp>
            <p:nvSpPr>
              <p:cNvPr id="393" name="Rectangle"/>
              <p:cNvSpPr/>
              <p:nvPr/>
            </p:nvSpPr>
            <p:spPr>
              <a:xfrm>
                <a:off x="115643" y="0"/>
                <a:ext cx="38102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4" name="Rectangle"/>
              <p:cNvSpPr/>
              <p:nvPr/>
            </p:nvSpPr>
            <p:spPr>
              <a:xfrm>
                <a:off x="61665" y="234491"/>
                <a:ext cx="698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5" name="Rectangle"/>
              <p:cNvSpPr/>
              <p:nvPr/>
            </p:nvSpPr>
            <p:spPr>
              <a:xfrm>
                <a:off x="50554" y="358642"/>
                <a:ext cx="104781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6" name="Rectangle"/>
              <p:cNvSpPr/>
              <p:nvPr/>
            </p:nvSpPr>
            <p:spPr>
              <a:xfrm>
                <a:off x="123974" y="234491"/>
                <a:ext cx="3175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7" name="Rectangle"/>
              <p:cNvSpPr/>
              <p:nvPr/>
            </p:nvSpPr>
            <p:spPr>
              <a:xfrm>
                <a:off x="3178" y="0"/>
                <a:ext cx="63502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8" name="Square"/>
              <p:cNvSpPr/>
              <p:nvPr/>
            </p:nvSpPr>
            <p:spPr>
              <a:xfrm>
                <a:off x="0" y="234491"/>
                <a:ext cx="107958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589" y="358642"/>
                <a:ext cx="66680" cy="1143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02" name="1 See bit.ly/ISO639-1 for a complete list of locales."/>
          <p:cNvSpPr txBox="1"/>
          <p:nvPr/>
        </p:nvSpPr>
        <p:spPr>
          <a:xfrm>
            <a:off x="9684102" y="10127868"/>
            <a:ext cx="39892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See </a:t>
            </a:r>
            <a:r>
              <a:rPr u="sng" baseline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7"/>
              </a:rPr>
              <a:t>bit.ly/ISO639-1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 baseline="0"/>
              <a:t>for a complete list of locales.</a:t>
            </a:r>
          </a:p>
        </p:txBody>
      </p:sp>
      <p:grpSp>
        <p:nvGrpSpPr>
          <p:cNvPr id="409" name="Group"/>
          <p:cNvGrpSpPr/>
          <p:nvPr/>
        </p:nvGrpSpPr>
        <p:grpSpPr>
          <a:xfrm>
            <a:off x="5106115" y="6603031"/>
            <a:ext cx="683270" cy="114302"/>
            <a:chOff x="0" y="0"/>
            <a:chExt cx="683268" cy="114301"/>
          </a:xfrm>
        </p:grpSpPr>
        <p:sp>
          <p:nvSpPr>
            <p:cNvPr id="403" name="Line"/>
            <p:cNvSpPr/>
            <p:nvPr/>
          </p:nvSpPr>
          <p:spPr>
            <a:xfrm>
              <a:off x="-1" y="57150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08" name="Group"/>
            <p:cNvGrpSpPr/>
            <p:nvPr/>
          </p:nvGrpSpPr>
          <p:grpSpPr>
            <a:xfrm>
              <a:off x="196567" y="-1"/>
              <a:ext cx="486702" cy="114303"/>
              <a:chOff x="0" y="0"/>
              <a:chExt cx="486701" cy="114301"/>
            </a:xfrm>
          </p:grpSpPr>
          <p:sp>
            <p:nvSpPr>
              <p:cNvPr id="404" name="Rectangle"/>
              <p:cNvSpPr/>
              <p:nvPr/>
            </p:nvSpPr>
            <p:spPr>
              <a:xfrm>
                <a:off x="-1" y="-1"/>
                <a:ext cx="127001" cy="1143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FFD7D6"/>
                    </a:solidFill>
                  </a:defRPr>
                </a:pPr>
                <a:endParaRPr/>
              </a:p>
            </p:txBody>
          </p:sp>
          <p:sp>
            <p:nvSpPr>
              <p:cNvPr id="405" name="Rectangle"/>
              <p:cNvSpPr/>
              <p:nvPr/>
            </p:nvSpPr>
            <p:spPr>
              <a:xfrm>
                <a:off x="120263" y="-1"/>
                <a:ext cx="127002" cy="114303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6" name="Rectangle"/>
              <p:cNvSpPr/>
              <p:nvPr/>
            </p:nvSpPr>
            <p:spPr>
              <a:xfrm>
                <a:off x="239812" y="-1"/>
                <a:ext cx="127002" cy="114303"/>
              </a:xfrm>
              <a:prstGeom prst="rect">
                <a:avLst/>
              </a:prstGeom>
              <a:solidFill>
                <a:srgbClr val="D84C7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359700" y="-1"/>
                <a:ext cx="127002" cy="114303"/>
              </a:xfrm>
              <a:prstGeom prst="rect">
                <a:avLst/>
              </a:prstGeom>
              <a:solidFill>
                <a:srgbClr val="7B114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15" name="Group"/>
          <p:cNvGrpSpPr/>
          <p:nvPr/>
        </p:nvGrpSpPr>
        <p:grpSpPr>
          <a:xfrm>
            <a:off x="5174822" y="9557720"/>
            <a:ext cx="540653" cy="461026"/>
            <a:chOff x="0" y="0"/>
            <a:chExt cx="540652" cy="461025"/>
          </a:xfrm>
        </p:grpSpPr>
        <p:sp>
          <p:nvSpPr>
            <p:cNvPr id="410" name="Rectangle"/>
            <p:cNvSpPr/>
            <p:nvPr/>
          </p:nvSpPr>
          <p:spPr>
            <a:xfrm>
              <a:off x="185248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FFD7D6"/>
                  </a:solidFill>
                </a:defRPr>
              </a:pPr>
              <a:endParaRPr/>
            </a:p>
          </p:txBody>
        </p:sp>
        <p:sp>
          <p:nvSpPr>
            <p:cNvPr id="411" name="Rectangle"/>
            <p:cNvSpPr/>
            <p:nvPr/>
          </p:nvSpPr>
          <p:spPr>
            <a:xfrm>
              <a:off x="254712" y="0"/>
              <a:ext cx="111138" cy="461026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Rectangle"/>
            <p:cNvSpPr/>
            <p:nvPr/>
          </p:nvSpPr>
          <p:spPr>
            <a:xfrm>
              <a:off x="366014" y="0"/>
              <a:ext cx="73038" cy="461026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Rectangle"/>
            <p:cNvSpPr/>
            <p:nvPr/>
          </p:nvSpPr>
          <p:spPr>
            <a:xfrm>
              <a:off x="429515" y="0"/>
              <a:ext cx="111138" cy="461026"/>
            </a:xfrm>
            <a:prstGeom prst="rect">
              <a:avLst/>
            </a:prstGeom>
            <a:solidFill>
              <a:srgbClr val="D84C79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>
              <a:off x="-1" y="230512"/>
              <a:ext cx="139608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16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3" name="Group"/>
          <p:cNvGrpSpPr/>
          <p:nvPr/>
        </p:nvGrpSpPr>
        <p:grpSpPr>
          <a:xfrm>
            <a:off x="426960" y="2616342"/>
            <a:ext cx="752460" cy="486134"/>
            <a:chOff x="0" y="0"/>
            <a:chExt cx="752458" cy="486133"/>
          </a:xfrm>
        </p:grpSpPr>
        <p:graphicFrame>
          <p:nvGraphicFramePr>
            <p:cNvPr id="417" name="Table"/>
            <p:cNvGraphicFramePr/>
            <p:nvPr/>
          </p:nvGraphicFramePr>
          <p:xfrm>
            <a:off x="424642" y="0"/>
            <a:ext cx="327816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3278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18" name="Line"/>
            <p:cNvSpPr/>
            <p:nvPr/>
          </p:nvSpPr>
          <p:spPr>
            <a:xfrm>
              <a:off x="25681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22" name="Group"/>
            <p:cNvGrpSpPr/>
            <p:nvPr/>
          </p:nvGrpSpPr>
          <p:grpSpPr>
            <a:xfrm>
              <a:off x="0" y="31750"/>
              <a:ext cx="76201" cy="454383"/>
              <a:chOff x="0" y="0"/>
              <a:chExt cx="76200" cy="454382"/>
            </a:xfrm>
          </p:grpSpPr>
          <p:sp>
            <p:nvSpPr>
              <p:cNvPr id="419" name="Rectangle"/>
              <p:cNvSpPr/>
              <p:nvPr/>
            </p:nvSpPr>
            <p:spPr>
              <a:xfrm>
                <a:off x="0" y="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0" y="114300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0" y="352781"/>
                <a:ext cx="76201" cy="1016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27" name="Group"/>
          <p:cNvGrpSpPr/>
          <p:nvPr/>
        </p:nvGrpSpPr>
        <p:grpSpPr>
          <a:xfrm>
            <a:off x="482198" y="8645283"/>
            <a:ext cx="552794" cy="441676"/>
            <a:chOff x="0" y="0"/>
            <a:chExt cx="552793" cy="441675"/>
          </a:xfrm>
        </p:grpSpPr>
        <p:sp>
          <p:nvSpPr>
            <p:cNvPr id="424" name="a string"/>
            <p:cNvSpPr txBox="1"/>
            <p:nvPr/>
          </p:nvSpPr>
          <p:spPr>
            <a:xfrm>
              <a:off x="10845" y="-1"/>
              <a:ext cx="53110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5" name="A STRING"/>
            <p:cNvSpPr txBox="1"/>
            <p:nvPr/>
          </p:nvSpPr>
          <p:spPr>
            <a:xfrm>
              <a:off x="-1" y="205535"/>
              <a:ext cx="55279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A STRING</a:t>
              </a:r>
            </a:p>
          </p:txBody>
        </p:sp>
        <p:sp>
          <p:nvSpPr>
            <p:cNvPr id="426" name="Line"/>
            <p:cNvSpPr/>
            <p:nvPr/>
          </p:nvSpPr>
          <p:spPr>
            <a:xfrm>
              <a:off x="276395" y="173833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28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39" name="Group"/>
          <p:cNvGrpSpPr/>
          <p:nvPr/>
        </p:nvGrpSpPr>
        <p:grpSpPr>
          <a:xfrm>
            <a:off x="9570914" y="8838813"/>
            <a:ext cx="704257" cy="482602"/>
            <a:chOff x="0" y="0"/>
            <a:chExt cx="704256" cy="482601"/>
          </a:xfrm>
        </p:grpSpPr>
        <p:sp>
          <p:nvSpPr>
            <p:cNvPr id="429" name="Rectangle"/>
            <p:cNvSpPr/>
            <p:nvPr/>
          </p:nvSpPr>
          <p:spPr>
            <a:xfrm>
              <a:off x="0" y="160497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0" name="Rectangle"/>
            <p:cNvSpPr/>
            <p:nvPr/>
          </p:nvSpPr>
          <p:spPr>
            <a:xfrm>
              <a:off x="0" y="272045"/>
              <a:ext cx="66833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1" name="Rectangle"/>
            <p:cNvSpPr/>
            <p:nvPr/>
          </p:nvSpPr>
          <p:spPr>
            <a:xfrm>
              <a:off x="0" y="3810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2" name="Rectangle"/>
            <p:cNvSpPr/>
            <p:nvPr/>
          </p:nvSpPr>
          <p:spPr>
            <a:xfrm>
              <a:off x="123667" y="160497"/>
              <a:ext cx="66834" cy="1016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3" name="Rectangle"/>
            <p:cNvSpPr/>
            <p:nvPr/>
          </p:nvSpPr>
          <p:spPr>
            <a:xfrm>
              <a:off x="123667" y="272045"/>
              <a:ext cx="66834" cy="101602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4" name="Rectangle"/>
            <p:cNvSpPr/>
            <p:nvPr/>
          </p:nvSpPr>
          <p:spPr>
            <a:xfrm>
              <a:off x="123667" y="3810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435" name="Table"/>
            <p:cNvGraphicFramePr/>
            <p:nvPr/>
          </p:nvGraphicFramePr>
          <p:xfrm>
            <a:off x="430145" y="0"/>
            <a:ext cx="274111" cy="4571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27411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36" name="Line"/>
            <p:cNvSpPr/>
            <p:nvPr/>
          </p:nvSpPr>
          <p:spPr>
            <a:xfrm>
              <a:off x="263367" y="252548"/>
              <a:ext cx="139606" cy="2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437" name="Rectangle"/>
            <p:cNvSpPr/>
            <p:nvPr/>
          </p:nvSpPr>
          <p:spPr>
            <a:xfrm>
              <a:off x="0" y="50800"/>
              <a:ext cx="66833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667" y="50800"/>
              <a:ext cx="66834" cy="1016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3" name="Group"/>
          <p:cNvGrpSpPr/>
          <p:nvPr/>
        </p:nvGrpSpPr>
        <p:grpSpPr>
          <a:xfrm>
            <a:off x="9468515" y="9433953"/>
            <a:ext cx="1088434" cy="603029"/>
            <a:chOff x="0" y="0"/>
            <a:chExt cx="1088432" cy="603027"/>
          </a:xfrm>
        </p:grpSpPr>
        <p:sp>
          <p:nvSpPr>
            <p:cNvPr id="440" name="This is a long sentence."/>
            <p:cNvSpPr txBox="1"/>
            <p:nvPr/>
          </p:nvSpPr>
          <p:spPr>
            <a:xfrm>
              <a:off x="0" y="-1"/>
              <a:ext cx="1088434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1" name="This is a long sentence."/>
            <p:cNvSpPr txBox="1"/>
            <p:nvPr/>
          </p:nvSpPr>
          <p:spPr>
            <a:xfrm>
              <a:off x="217051" y="239887"/>
              <a:ext cx="654331" cy="363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69" tIns="54569" rIns="54569" bIns="54569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</a:defRPr>
              </a:lvl1pPr>
            </a:lstStyle>
            <a:p>
              <a:r>
                <a:t>This is a long sentence.</a:t>
              </a:r>
            </a:p>
          </p:txBody>
        </p:sp>
        <p:sp>
          <p:nvSpPr>
            <p:cNvPr id="442" name="Line"/>
            <p:cNvSpPr/>
            <p:nvPr/>
          </p:nvSpPr>
          <p:spPr>
            <a:xfrm>
              <a:off x="544215" y="211932"/>
              <a:ext cx="2" cy="101506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4" name="Rectangle"/>
          <p:cNvSpPr/>
          <p:nvPr/>
        </p:nvSpPr>
        <p:spPr>
          <a:xfrm>
            <a:off x="4911447" y="9557719"/>
            <a:ext cx="98437" cy="461027"/>
          </a:xfrm>
          <a:prstGeom prst="rect">
            <a:avLst/>
          </a:prstGeom>
          <a:solidFill>
            <a:srgbClr val="EF86A8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FFD7D6"/>
                </a:solidFill>
              </a:defRPr>
            </a:pPr>
            <a:endParaRPr/>
          </a:p>
        </p:txBody>
      </p:sp>
      <p:sp>
        <p:nvSpPr>
          <p:cNvPr id="445" name="Rectangle"/>
          <p:cNvSpPr/>
          <p:nvPr/>
        </p:nvSpPr>
        <p:spPr>
          <a:xfrm>
            <a:off x="5019011" y="9557719"/>
            <a:ext cx="98437" cy="461027"/>
          </a:xfrm>
          <a:prstGeom prst="rect">
            <a:avLst/>
          </a:prstGeom>
          <a:solidFill>
            <a:srgbClr val="C85579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446" name="Table"/>
          <p:cNvGraphicFramePr/>
          <p:nvPr/>
        </p:nvGraphicFramePr>
        <p:xfrm>
          <a:off x="5245741" y="4254911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  NA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7" name="Table"/>
          <p:cNvGraphicFramePr/>
          <p:nvPr/>
        </p:nvGraphicFramePr>
        <p:xfrm>
          <a:off x="5220341" y="3354387"/>
          <a:ext cx="327817" cy="1174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327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7475">
                <a:tc>
                  <a:txBody>
                    <a:bodyPr/>
                    <a:lstStyle/>
                    <a:p>
                      <a:pPr defTabSz="914400"/>
                      <a:r>
                        <a: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NA </a:t>
                      </a:r>
                    </a:p>
                  </a:txBody>
                  <a:tcPr marL="0" marR="0" marT="0" marB="0" anchor="ctr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8" name="Table"/>
          <p:cNvGraphicFramePr/>
          <p:nvPr/>
        </p:nvGraphicFramePr>
        <p:xfrm>
          <a:off x="373940" y="204789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9" name="Table"/>
          <p:cNvGraphicFramePr/>
          <p:nvPr/>
        </p:nvGraphicFramePr>
        <p:xfrm>
          <a:off x="373940" y="2623116"/>
          <a:ext cx="297732" cy="508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0" name="Table"/>
          <p:cNvGraphicFramePr/>
          <p:nvPr/>
        </p:nvGraphicFramePr>
        <p:xfrm>
          <a:off x="373940" y="340201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1" name="Table"/>
          <p:cNvGraphicFramePr/>
          <p:nvPr/>
        </p:nvGraphicFramePr>
        <p:xfrm>
          <a:off x="373940" y="401626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2" name="Table"/>
          <p:cNvGraphicFramePr/>
          <p:nvPr/>
        </p:nvGraphicFramePr>
        <p:xfrm>
          <a:off x="421270" y="4636400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3" name="Table"/>
          <p:cNvGraphicFramePr/>
          <p:nvPr/>
        </p:nvGraphicFramePr>
        <p:xfrm>
          <a:off x="421270" y="581967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" name="Table"/>
          <p:cNvGraphicFramePr/>
          <p:nvPr/>
        </p:nvGraphicFramePr>
        <p:xfrm>
          <a:off x="764671" y="5817997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5" name="Table"/>
          <p:cNvGraphicFramePr/>
          <p:nvPr/>
        </p:nvGraphicFramePr>
        <p:xfrm>
          <a:off x="421124" y="65904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6" name="Table"/>
          <p:cNvGraphicFramePr/>
          <p:nvPr/>
        </p:nvGraphicFramePr>
        <p:xfrm>
          <a:off x="764525" y="6588725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7" name="Table"/>
          <p:cNvGraphicFramePr/>
          <p:nvPr/>
        </p:nvGraphicFramePr>
        <p:xfrm>
          <a:off x="421124" y="73643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8" name="Table"/>
          <p:cNvGraphicFramePr/>
          <p:nvPr/>
        </p:nvGraphicFramePr>
        <p:xfrm>
          <a:off x="764525" y="736263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9" name="Table"/>
          <p:cNvGraphicFramePr/>
          <p:nvPr/>
        </p:nvGraphicFramePr>
        <p:xfrm>
          <a:off x="4811799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0" name="Table"/>
          <p:cNvGraphicFramePr/>
          <p:nvPr/>
        </p:nvGraphicFramePr>
        <p:xfrm>
          <a:off x="5319798" y="2037113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1" name="Table"/>
          <p:cNvGraphicFramePr/>
          <p:nvPr/>
        </p:nvGraphicFramePr>
        <p:xfrm>
          <a:off x="4766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2" name="Table"/>
          <p:cNvGraphicFramePr/>
          <p:nvPr/>
        </p:nvGraphicFramePr>
        <p:xfrm>
          <a:off x="5274044" y="264302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3" name="Table"/>
          <p:cNvGraphicFramePr/>
          <p:nvPr/>
        </p:nvGraphicFramePr>
        <p:xfrm>
          <a:off x="4856856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4" name="Table"/>
          <p:cNvGraphicFramePr/>
          <p:nvPr/>
        </p:nvGraphicFramePr>
        <p:xfrm>
          <a:off x="4808980" y="40298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5" name="Table"/>
          <p:cNvGraphicFramePr/>
          <p:nvPr/>
        </p:nvGraphicFramePr>
        <p:xfrm>
          <a:off x="5291580" y="401710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6" name="Table"/>
          <p:cNvGraphicFramePr/>
          <p:nvPr/>
        </p:nvGraphicFramePr>
        <p:xfrm>
          <a:off x="4836510" y="5821872"/>
          <a:ext cx="424996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7" name="Table"/>
          <p:cNvGraphicFramePr/>
          <p:nvPr/>
        </p:nvGraphicFramePr>
        <p:xfrm>
          <a:off x="5422705" y="58256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8" name="Table"/>
          <p:cNvGraphicFramePr/>
          <p:nvPr/>
        </p:nvGraphicFramePr>
        <p:xfrm>
          <a:off x="4935872" y="6421353"/>
          <a:ext cx="1397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3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" name="Table"/>
          <p:cNvGraphicFramePr/>
          <p:nvPr/>
        </p:nvGraphicFramePr>
        <p:xfrm>
          <a:off x="5204257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0" name="Table"/>
          <p:cNvGraphicFramePr/>
          <p:nvPr/>
        </p:nvGraphicFramePr>
        <p:xfrm>
          <a:off x="4766044" y="7056502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1" name="Table"/>
          <p:cNvGraphicFramePr/>
          <p:nvPr/>
        </p:nvGraphicFramePr>
        <p:xfrm>
          <a:off x="5317263" y="7883526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2" name="Table"/>
          <p:cNvGraphicFramePr/>
          <p:nvPr/>
        </p:nvGraphicFramePr>
        <p:xfrm>
          <a:off x="4891749" y="788352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3" name="Table"/>
          <p:cNvGraphicFramePr/>
          <p:nvPr/>
        </p:nvGraphicFramePr>
        <p:xfrm>
          <a:off x="5317263" y="9564401"/>
          <a:ext cx="403174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03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4" name="Table"/>
          <p:cNvGraphicFramePr/>
          <p:nvPr/>
        </p:nvGraphicFramePr>
        <p:xfrm>
          <a:off x="4891749" y="956440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5" name="Table"/>
          <p:cNvGraphicFramePr/>
          <p:nvPr/>
        </p:nvGraphicFramePr>
        <p:xfrm>
          <a:off x="9577028" y="5821518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6" name="Table"/>
          <p:cNvGraphicFramePr/>
          <p:nvPr/>
        </p:nvGraphicFramePr>
        <p:xfrm>
          <a:off x="9529385" y="2025389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7" name="Table"/>
          <p:cNvGraphicFramePr/>
          <p:nvPr/>
        </p:nvGraphicFramePr>
        <p:xfrm>
          <a:off x="9542085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8" name="Table"/>
          <p:cNvGraphicFramePr/>
          <p:nvPr/>
        </p:nvGraphicFramePr>
        <p:xfrm>
          <a:off x="9972983" y="264851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79" name="Table"/>
          <p:cNvGraphicFramePr/>
          <p:nvPr/>
        </p:nvGraphicFramePr>
        <p:xfrm>
          <a:off x="9561434" y="3253131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0" name="Table"/>
          <p:cNvGraphicFramePr/>
          <p:nvPr/>
        </p:nvGraphicFramePr>
        <p:xfrm>
          <a:off x="9990921" y="3254024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87" name="Group"/>
          <p:cNvGrpSpPr/>
          <p:nvPr/>
        </p:nvGrpSpPr>
        <p:grpSpPr>
          <a:xfrm>
            <a:off x="9659796" y="2009799"/>
            <a:ext cx="471893" cy="497216"/>
            <a:chOff x="-1" y="0"/>
            <a:chExt cx="471891" cy="497215"/>
          </a:xfrm>
        </p:grpSpPr>
        <p:graphicFrame>
          <p:nvGraphicFramePr>
            <p:cNvPr id="481" name="Table"/>
            <p:cNvGraphicFramePr/>
            <p:nvPr/>
          </p:nvGraphicFramePr>
          <p:xfrm>
            <a:off x="309159" y="0"/>
            <a:ext cx="162731" cy="469899"/>
          </p:xfrm>
          <a:graphic>
            <a:graphicData uri="http://schemas.openxmlformats.org/drawingml/2006/table">
              <a:tbl>
                <a:tblPr>
                  <a:tableStyleId>{4C3C2611-4C71-4FC5-86AE-919BDF0F9419}</a:tableStyleId>
                </a:tblPr>
                <a:tblGrid>
                  <a:gridCol w="16273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4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6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2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3</a:t>
                        </a:r>
                      </a:p>
                    </a:txBody>
                    <a:tcPr marL="0" marR="0" marT="0" marB="0" anchor="ctr" horzOverflow="overflow"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82" name="Line"/>
            <p:cNvSpPr/>
            <p:nvPr/>
          </p:nvSpPr>
          <p:spPr>
            <a:xfrm>
              <a:off x="148869" y="26035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grpSp>
          <p:nvGrpSpPr>
            <p:cNvPr id="486" name="Group"/>
            <p:cNvGrpSpPr/>
            <p:nvPr/>
          </p:nvGrpSpPr>
          <p:grpSpPr>
            <a:xfrm>
              <a:off x="-1" y="11570"/>
              <a:ext cx="119070" cy="485645"/>
              <a:chOff x="0" y="0"/>
              <a:chExt cx="119068" cy="485643"/>
            </a:xfrm>
          </p:grpSpPr>
          <p:sp>
            <p:nvSpPr>
              <p:cNvPr id="483" name="Rectangle"/>
              <p:cNvSpPr/>
              <p:nvPr/>
            </p:nvSpPr>
            <p:spPr>
              <a:xfrm>
                <a:off x="40350" y="0"/>
                <a:ext cx="7713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4" name="Square"/>
              <p:cNvSpPr/>
              <p:nvPr/>
            </p:nvSpPr>
            <p:spPr>
              <a:xfrm>
                <a:off x="0" y="247191"/>
                <a:ext cx="117479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5" name="Rectangle"/>
              <p:cNvSpPr/>
              <p:nvPr/>
            </p:nvSpPr>
            <p:spPr>
              <a:xfrm>
                <a:off x="14289" y="371342"/>
                <a:ext cx="104780" cy="11430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488" name="Line"/>
          <p:cNvSpPr/>
          <p:nvPr/>
        </p:nvSpPr>
        <p:spPr>
          <a:xfrm>
            <a:off x="9799442" y="287785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89" name="Line"/>
          <p:cNvSpPr/>
          <p:nvPr/>
        </p:nvSpPr>
        <p:spPr>
          <a:xfrm>
            <a:off x="9808666" y="3485354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0" name="Table"/>
          <p:cNvGraphicFramePr/>
          <p:nvPr/>
        </p:nvGraphicFramePr>
        <p:xfrm>
          <a:off x="9531245" y="4027296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1" name="Table"/>
          <p:cNvGraphicFramePr/>
          <p:nvPr/>
        </p:nvGraphicFramePr>
        <p:xfrm>
          <a:off x="9960732" y="4028188"/>
          <a:ext cx="297732" cy="45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7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" name="Line"/>
          <p:cNvSpPr/>
          <p:nvPr/>
        </p:nvSpPr>
        <p:spPr>
          <a:xfrm>
            <a:off x="9809033" y="4257960"/>
            <a:ext cx="139606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493" name="Table"/>
          <p:cNvGraphicFramePr/>
          <p:nvPr/>
        </p:nvGraphicFramePr>
        <p:xfrm>
          <a:off x="9988940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4" name="Table"/>
          <p:cNvGraphicFramePr/>
          <p:nvPr/>
        </p:nvGraphicFramePr>
        <p:xfrm>
          <a:off x="9577028" y="6583454"/>
          <a:ext cx="173038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73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EF8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solidFill>
                            <a:srgbClr val="EF86A8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711C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C85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defTabSz="914400">
                        <a:defRPr sz="6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9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roup"/>
          <p:cNvGrpSpPr/>
          <p:nvPr/>
        </p:nvGrpSpPr>
        <p:grpSpPr>
          <a:xfrm>
            <a:off x="8371481" y="255313"/>
            <a:ext cx="6157897" cy="3566664"/>
            <a:chOff x="0" y="51032"/>
            <a:chExt cx="6157895" cy="3566662"/>
          </a:xfrm>
        </p:grpSpPr>
        <p:grpSp>
          <p:nvGrpSpPr>
            <p:cNvPr id="511" name="Group"/>
            <p:cNvGrpSpPr/>
            <p:nvPr/>
          </p:nvGrpSpPr>
          <p:grpSpPr>
            <a:xfrm>
              <a:off x="23292" y="51032"/>
              <a:ext cx="6134604" cy="2980094"/>
              <a:chOff x="0" y="51032"/>
              <a:chExt cx="6134603" cy="2980093"/>
            </a:xfrm>
          </p:grpSpPr>
          <p:sp>
            <p:nvSpPr>
              <p:cNvPr id="496" name="Triangle"/>
              <p:cNvSpPr/>
              <p:nvPr/>
            </p:nvSpPr>
            <p:spPr>
              <a:xfrm rot="1800000">
                <a:off x="1177378" y="304285"/>
                <a:ext cx="1319511" cy="1143862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1550783" y="838358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8" name="Circle"/>
              <p:cNvSpPr/>
              <p:nvPr/>
            </p:nvSpPr>
            <p:spPr>
              <a:xfrm flipH="1">
                <a:off x="0" y="819779"/>
                <a:ext cx="422090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9" name="Triangle"/>
              <p:cNvSpPr/>
              <p:nvPr/>
            </p:nvSpPr>
            <p:spPr>
              <a:xfrm rot="19800000">
                <a:off x="2896975" y="973389"/>
                <a:ext cx="1319511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0" name="Triangle"/>
              <p:cNvSpPr/>
              <p:nvPr/>
            </p:nvSpPr>
            <p:spPr>
              <a:xfrm rot="1800000">
                <a:off x="3470361" y="1634010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1" name="Circle"/>
              <p:cNvSpPr/>
              <p:nvPr/>
            </p:nvSpPr>
            <p:spPr>
              <a:xfrm flipH="1">
                <a:off x="3461023" y="150746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2" name="Circle"/>
              <p:cNvSpPr/>
              <p:nvPr/>
            </p:nvSpPr>
            <p:spPr>
              <a:xfrm flipH="1">
                <a:off x="3843766" y="2168083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3" name="Triangle"/>
              <p:cNvSpPr/>
              <p:nvPr/>
            </p:nvSpPr>
            <p:spPr>
              <a:xfrm rot="1800000">
                <a:off x="3470361" y="312963"/>
                <a:ext cx="1319512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4" name="Circle"/>
              <p:cNvSpPr/>
              <p:nvPr/>
            </p:nvSpPr>
            <p:spPr>
              <a:xfrm flipH="1">
                <a:off x="3843766" y="847037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5" name="Triangle"/>
              <p:cNvSpPr/>
              <p:nvPr/>
            </p:nvSpPr>
            <p:spPr>
              <a:xfrm rot="19800000">
                <a:off x="4044132" y="318647"/>
                <a:ext cx="1319512" cy="1143863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6" name="Circle"/>
              <p:cNvSpPr/>
              <p:nvPr/>
            </p:nvSpPr>
            <p:spPr>
              <a:xfrm flipH="1">
                <a:off x="4608181" y="852721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7" name="Triangle"/>
              <p:cNvSpPr/>
              <p:nvPr/>
            </p:nvSpPr>
            <p:spPr>
              <a:xfrm rot="1800000">
                <a:off x="4617518" y="979269"/>
                <a:ext cx="1319511" cy="1143863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8" name="Circle"/>
              <p:cNvSpPr/>
              <p:nvPr/>
            </p:nvSpPr>
            <p:spPr>
              <a:xfrm flipH="1">
                <a:off x="4990923" y="1513342"/>
                <a:ext cx="422091" cy="422091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09" name="Triangle"/>
              <p:cNvSpPr/>
              <p:nvPr/>
            </p:nvSpPr>
            <p:spPr>
              <a:xfrm rot="19800000">
                <a:off x="1751149" y="309969"/>
                <a:ext cx="1319512" cy="1143862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10" name="Circle"/>
              <p:cNvSpPr/>
              <p:nvPr/>
            </p:nvSpPr>
            <p:spPr>
              <a:xfrm flipH="1">
                <a:off x="2315198" y="844042"/>
                <a:ext cx="422091" cy="422091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512" name="Rectangle"/>
            <p:cNvSpPr/>
            <p:nvPr/>
          </p:nvSpPr>
          <p:spPr>
            <a:xfrm>
              <a:off x="0" y="1050772"/>
              <a:ext cx="5593306" cy="2566923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713" name="Rectangle"/>
          <p:cNvSpPr/>
          <p:nvPr/>
        </p:nvSpPr>
        <p:spPr>
          <a:xfrm>
            <a:off x="9079847" y="1842584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4" name="Rectangle"/>
          <p:cNvSpPr/>
          <p:nvPr/>
        </p:nvSpPr>
        <p:spPr>
          <a:xfrm>
            <a:off x="4335819" y="6148733"/>
            <a:ext cx="1397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5" name="Rectangle"/>
          <p:cNvSpPr/>
          <p:nvPr/>
        </p:nvSpPr>
        <p:spPr>
          <a:xfrm>
            <a:off x="4335819" y="5427118"/>
            <a:ext cx="5912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6" name="Rectangle"/>
          <p:cNvSpPr/>
          <p:nvPr/>
        </p:nvSpPr>
        <p:spPr>
          <a:xfrm>
            <a:off x="4335819" y="5611461"/>
            <a:ext cx="5912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7" name="Rectangle"/>
          <p:cNvSpPr/>
          <p:nvPr/>
        </p:nvSpPr>
        <p:spPr>
          <a:xfrm>
            <a:off x="4335819" y="5802783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8" name="Rectangle"/>
          <p:cNvSpPr/>
          <p:nvPr/>
        </p:nvSpPr>
        <p:spPr>
          <a:xfrm>
            <a:off x="4335819" y="5979235"/>
            <a:ext cx="578546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5" name="Rectangle"/>
          <p:cNvSpPr/>
          <p:nvPr/>
        </p:nvSpPr>
        <p:spPr>
          <a:xfrm>
            <a:off x="4335819" y="4713925"/>
            <a:ext cx="5842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6" name="Rectangle"/>
          <p:cNvSpPr/>
          <p:nvPr/>
        </p:nvSpPr>
        <p:spPr>
          <a:xfrm>
            <a:off x="4335819" y="4888764"/>
            <a:ext cx="5842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7" name="Rectangle"/>
          <p:cNvSpPr/>
          <p:nvPr/>
        </p:nvSpPr>
        <p:spPr>
          <a:xfrm>
            <a:off x="4335819" y="5067300"/>
            <a:ext cx="596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8" name="Rectangle"/>
          <p:cNvSpPr/>
          <p:nvPr/>
        </p:nvSpPr>
        <p:spPr>
          <a:xfrm>
            <a:off x="4335819" y="5252568"/>
            <a:ext cx="616646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9" name="Rectangle"/>
          <p:cNvSpPr/>
          <p:nvPr/>
        </p:nvSpPr>
        <p:spPr>
          <a:xfrm>
            <a:off x="4335819" y="1842584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Rectangle"/>
          <p:cNvSpPr/>
          <p:nvPr/>
        </p:nvSpPr>
        <p:spPr>
          <a:xfrm>
            <a:off x="4335819" y="202613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1" name="Rectangle"/>
          <p:cNvSpPr/>
          <p:nvPr/>
        </p:nvSpPr>
        <p:spPr>
          <a:xfrm>
            <a:off x="4335819" y="2207983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2" name="Rectangle"/>
          <p:cNvSpPr/>
          <p:nvPr/>
        </p:nvSpPr>
        <p:spPr>
          <a:xfrm>
            <a:off x="4335819" y="238414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3" name="Rectangle"/>
          <p:cNvSpPr/>
          <p:nvPr/>
        </p:nvSpPr>
        <p:spPr>
          <a:xfrm>
            <a:off x="4335819" y="2556960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4" name="Rectangle"/>
          <p:cNvSpPr/>
          <p:nvPr/>
        </p:nvSpPr>
        <p:spPr>
          <a:xfrm>
            <a:off x="4335819" y="273285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5" name="Rectangle"/>
          <p:cNvSpPr/>
          <p:nvPr/>
        </p:nvSpPr>
        <p:spPr>
          <a:xfrm>
            <a:off x="4335819" y="2917596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6" name="Rectangle"/>
          <p:cNvSpPr/>
          <p:nvPr/>
        </p:nvSpPr>
        <p:spPr>
          <a:xfrm>
            <a:off x="4335819" y="3100575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7" name="Rectangle"/>
          <p:cNvSpPr/>
          <p:nvPr/>
        </p:nvSpPr>
        <p:spPr>
          <a:xfrm>
            <a:off x="4335819" y="3280909"/>
            <a:ext cx="1457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8" name="Rectangle"/>
          <p:cNvSpPr/>
          <p:nvPr/>
        </p:nvSpPr>
        <p:spPr>
          <a:xfrm>
            <a:off x="4335819" y="346185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9" name="Rectangle"/>
          <p:cNvSpPr/>
          <p:nvPr/>
        </p:nvSpPr>
        <p:spPr>
          <a:xfrm>
            <a:off x="4335819" y="3640749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0" name="Rectangle"/>
          <p:cNvSpPr/>
          <p:nvPr/>
        </p:nvSpPr>
        <p:spPr>
          <a:xfrm>
            <a:off x="4335819" y="3822608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1" name="Rectangle"/>
          <p:cNvSpPr/>
          <p:nvPr/>
        </p:nvSpPr>
        <p:spPr>
          <a:xfrm>
            <a:off x="4335819" y="4001201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2" name="Rectangle"/>
          <p:cNvSpPr/>
          <p:nvPr/>
        </p:nvSpPr>
        <p:spPr>
          <a:xfrm>
            <a:off x="4335819" y="4181414"/>
            <a:ext cx="183854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3" name="Rectangle"/>
          <p:cNvSpPr/>
          <p:nvPr/>
        </p:nvSpPr>
        <p:spPr>
          <a:xfrm>
            <a:off x="4335819" y="4353520"/>
            <a:ext cx="183854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4" name="Rectangle"/>
          <p:cNvSpPr/>
          <p:nvPr/>
        </p:nvSpPr>
        <p:spPr>
          <a:xfrm>
            <a:off x="4335819" y="4530807"/>
            <a:ext cx="5080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310590" y="6044801"/>
            <a:ext cx="3094484" cy="3860027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Rectangle"/>
          <p:cNvSpPr/>
          <p:nvPr/>
        </p:nvSpPr>
        <p:spPr>
          <a:xfrm>
            <a:off x="310590" y="616563"/>
            <a:ext cx="3094484" cy="533967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6" name="Rectangle"/>
          <p:cNvSpPr/>
          <p:nvPr/>
        </p:nvSpPr>
        <p:spPr>
          <a:xfrm>
            <a:off x="10054920" y="699861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Rectangle"/>
          <p:cNvSpPr/>
          <p:nvPr/>
        </p:nvSpPr>
        <p:spPr>
          <a:xfrm>
            <a:off x="10054920" y="7179763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8" name="Rectangle"/>
          <p:cNvSpPr/>
          <p:nvPr/>
        </p:nvSpPr>
        <p:spPr>
          <a:xfrm>
            <a:off x="10054920" y="7362482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Rectangle"/>
          <p:cNvSpPr/>
          <p:nvPr/>
        </p:nvSpPr>
        <p:spPr>
          <a:xfrm>
            <a:off x="10054920" y="7543633"/>
            <a:ext cx="2806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0" name="Rectangle"/>
          <p:cNvSpPr/>
          <p:nvPr/>
        </p:nvSpPr>
        <p:spPr>
          <a:xfrm>
            <a:off x="10054920" y="7724784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1" name="Rectangle"/>
          <p:cNvSpPr/>
          <p:nvPr/>
        </p:nvSpPr>
        <p:spPr>
          <a:xfrm>
            <a:off x="10054920" y="7902932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Rectangle"/>
          <p:cNvSpPr/>
          <p:nvPr/>
        </p:nvSpPr>
        <p:spPr>
          <a:xfrm>
            <a:off x="135470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3" name="Rectangle"/>
          <p:cNvSpPr/>
          <p:nvPr/>
        </p:nvSpPr>
        <p:spPr>
          <a:xfrm>
            <a:off x="1347720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4" name="Rectangle"/>
          <p:cNvSpPr/>
          <p:nvPr/>
        </p:nvSpPr>
        <p:spPr>
          <a:xfrm>
            <a:off x="13408004" y="7912679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5" name="Rectangle"/>
          <p:cNvSpPr/>
          <p:nvPr/>
        </p:nvSpPr>
        <p:spPr>
          <a:xfrm>
            <a:off x="13408004" y="7728098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6" name="Rectangle"/>
          <p:cNvSpPr/>
          <p:nvPr/>
        </p:nvSpPr>
        <p:spPr>
          <a:xfrm>
            <a:off x="13408004" y="7546520"/>
            <a:ext cx="1282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7" name="Rectangle"/>
          <p:cNvSpPr/>
          <p:nvPr/>
        </p:nvSpPr>
        <p:spPr>
          <a:xfrm>
            <a:off x="13408004" y="7364941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8" name="Rectangle"/>
          <p:cNvSpPr/>
          <p:nvPr/>
        </p:nvSpPr>
        <p:spPr>
          <a:xfrm>
            <a:off x="13407359" y="7178660"/>
            <a:ext cx="204490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9" name="Rectangle"/>
          <p:cNvSpPr/>
          <p:nvPr/>
        </p:nvSpPr>
        <p:spPr>
          <a:xfrm>
            <a:off x="134073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0" name="Rectangle"/>
          <p:cNvSpPr/>
          <p:nvPr/>
        </p:nvSpPr>
        <p:spPr>
          <a:xfrm>
            <a:off x="13230204" y="7912679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1" name="Rectangle"/>
          <p:cNvSpPr/>
          <p:nvPr/>
        </p:nvSpPr>
        <p:spPr>
          <a:xfrm>
            <a:off x="13230204" y="7728098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2" name="Rectangle"/>
          <p:cNvSpPr/>
          <p:nvPr/>
        </p:nvSpPr>
        <p:spPr>
          <a:xfrm>
            <a:off x="13230204" y="754652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3" name="Rectangle"/>
          <p:cNvSpPr/>
          <p:nvPr/>
        </p:nvSpPr>
        <p:spPr>
          <a:xfrm>
            <a:off x="13230204" y="7364941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4" name="Rectangle"/>
          <p:cNvSpPr/>
          <p:nvPr/>
        </p:nvSpPr>
        <p:spPr>
          <a:xfrm>
            <a:off x="13229559" y="7178660"/>
            <a:ext cx="128291" cy="144382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5" name="Rectangle"/>
          <p:cNvSpPr/>
          <p:nvPr/>
        </p:nvSpPr>
        <p:spPr>
          <a:xfrm>
            <a:off x="132295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6" name="Rectangle"/>
          <p:cNvSpPr/>
          <p:nvPr/>
        </p:nvSpPr>
        <p:spPr>
          <a:xfrm>
            <a:off x="13305759" y="6997082"/>
            <a:ext cx="52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7" name="Rectangle"/>
          <p:cNvSpPr/>
          <p:nvPr/>
        </p:nvSpPr>
        <p:spPr>
          <a:xfrm>
            <a:off x="13115904" y="7364941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8" name="Rectangle"/>
          <p:cNvSpPr/>
          <p:nvPr/>
        </p:nvSpPr>
        <p:spPr>
          <a:xfrm>
            <a:off x="13115259" y="7178660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9" name="Rectangle"/>
          <p:cNvSpPr/>
          <p:nvPr/>
        </p:nvSpPr>
        <p:spPr>
          <a:xfrm>
            <a:off x="13115259" y="6997082"/>
            <a:ext cx="64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0" name="Table"/>
          <p:cNvGraphicFramePr/>
          <p:nvPr/>
        </p:nvGraphicFramePr>
        <p:xfrm>
          <a:off x="10070811" y="6826346"/>
          <a:ext cx="3645123" cy="1282694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one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*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+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exactly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n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 or more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{n, m}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between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and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.</a:t>
                      </a:r>
                      <a:r>
                        <a:rPr sz="1100" dirty="0" err="1">
                          <a:sym typeface="Source Sans Pro Regular"/>
                        </a:rPr>
                        <a:t>a.aa.aaa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5" name="Rectangle"/>
          <p:cNvSpPr/>
          <p:nvPr/>
        </p:nvSpPr>
        <p:spPr>
          <a:xfrm>
            <a:off x="5186755" y="8549646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6" name="Rectangle"/>
          <p:cNvSpPr/>
          <p:nvPr/>
        </p:nvSpPr>
        <p:spPr>
          <a:xfrm>
            <a:off x="5186755" y="8365214"/>
            <a:ext cx="1778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7" name="Rectangle"/>
          <p:cNvSpPr/>
          <p:nvPr/>
        </p:nvSpPr>
        <p:spPr>
          <a:xfrm>
            <a:off x="8481602" y="8557266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8" name="Rectangle"/>
          <p:cNvSpPr/>
          <p:nvPr/>
        </p:nvSpPr>
        <p:spPr>
          <a:xfrm>
            <a:off x="8346762" y="8372834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49" name="Table"/>
          <p:cNvGraphicFramePr/>
          <p:nvPr/>
        </p:nvGraphicFramePr>
        <p:xfrm>
          <a:off x="5199645" y="8203251"/>
          <a:ext cx="3350940" cy="546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start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$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end of string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50" name="Rectangle"/>
          <p:cNvSpPr/>
          <p:nvPr/>
        </p:nvSpPr>
        <p:spPr>
          <a:xfrm>
            <a:off x="5179135" y="7542618"/>
            <a:ext cx="3187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1" name="Rectangle"/>
          <p:cNvSpPr/>
          <p:nvPr/>
        </p:nvSpPr>
        <p:spPr>
          <a:xfrm>
            <a:off x="5179135" y="7360316"/>
            <a:ext cx="433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2" name="Rectangle"/>
          <p:cNvSpPr/>
          <p:nvPr/>
        </p:nvSpPr>
        <p:spPr>
          <a:xfrm>
            <a:off x="5179135" y="7175870"/>
            <a:ext cx="3568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3" name="Rectangle"/>
          <p:cNvSpPr/>
          <p:nvPr/>
        </p:nvSpPr>
        <p:spPr>
          <a:xfrm>
            <a:off x="5179135" y="6995709"/>
            <a:ext cx="3060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4" name="Rectangle"/>
          <p:cNvSpPr/>
          <p:nvPr/>
        </p:nvSpPr>
        <p:spPr>
          <a:xfrm>
            <a:off x="8201108" y="7550238"/>
            <a:ext cx="2159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5" name="Rectangle"/>
          <p:cNvSpPr/>
          <p:nvPr/>
        </p:nvSpPr>
        <p:spPr>
          <a:xfrm>
            <a:off x="8353332" y="7367936"/>
            <a:ext cx="1270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6" name="Rectangle"/>
          <p:cNvSpPr/>
          <p:nvPr/>
        </p:nvSpPr>
        <p:spPr>
          <a:xfrm>
            <a:off x="8496031" y="7183490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7" name="Rectangle"/>
          <p:cNvSpPr/>
          <p:nvPr/>
        </p:nvSpPr>
        <p:spPr>
          <a:xfrm>
            <a:off x="8419831" y="7003329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8" name="Square"/>
          <p:cNvSpPr/>
          <p:nvPr/>
        </p:nvSpPr>
        <p:spPr>
          <a:xfrm>
            <a:off x="8200463" y="7003329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59" name="Square"/>
          <p:cNvSpPr/>
          <p:nvPr/>
        </p:nvSpPr>
        <p:spPr>
          <a:xfrm>
            <a:off x="8200463" y="7187775"/>
            <a:ext cx="153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60" name="Table"/>
          <p:cNvGraphicFramePr/>
          <p:nvPr/>
        </p:nvGraphicFramePr>
        <p:xfrm>
          <a:off x="5199645" y="6826346"/>
          <a:ext cx="3360715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ab</a:t>
                      </a:r>
                      <a:r>
                        <a:rPr>
                          <a:solidFill>
                            <a:srgbClr val="000000"/>
                          </a:solidFill>
                        </a:rPr>
                        <a:t>|</a:t>
                      </a:r>
                      <a:r>
                        <a:t>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or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of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anything but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1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89"/>
            <a:ext cx="2933702" cy="3284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regex(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pattern, ignore_case = FALSE, multiline = FALSE, comments = FALSE, dotall = FALSE, ...</a:t>
            </a:r>
            <a:r>
              <a:t>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str_detect("I", regex("i", TRUE)) </a:t>
            </a: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fixed()</a:t>
            </a:r>
            <a:r>
              <a:rPr i="1"/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Matches raw bytes but will miss some characters that can be represented in multiple ways (fast).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coll()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raw bytes and will use locale specific collation rules to recognize characters that can be represented in multiple ways (slow).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boundary()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Matches boundaries between characters, line_breaks, sentences, or words.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str_split(sentences, boundary("word"))</a:t>
            </a:r>
          </a:p>
        </p:txBody>
      </p:sp>
      <p:graphicFrame>
        <p:nvGraphicFramePr>
          <p:cNvPr id="562" name="Table"/>
          <p:cNvGraphicFramePr/>
          <p:nvPr/>
        </p:nvGraphicFramePr>
        <p:xfrm>
          <a:off x="1008308" y="2925772"/>
          <a:ext cx="1790320" cy="71456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993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6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Special Character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solidFill>
                            <a:srgbClr val="407AAA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00">
                          <a:sym typeface="Source Sans Pro Regular"/>
                        </a:rPr>
                        <a:t>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3" name="Need to Know"/>
          <p:cNvSpPr txBox="1"/>
          <p:nvPr/>
        </p:nvSpPr>
        <p:spPr>
          <a:xfrm>
            <a:off x="348728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</a:defRPr>
            </a:pPr>
            <a:r>
              <a:t>Need to Know</a:t>
            </a:r>
          </a:p>
        </p:txBody>
      </p:sp>
      <p:sp>
        <p:nvSpPr>
          <p:cNvPr id="564" name="Line"/>
          <p:cNvSpPr/>
          <p:nvPr/>
        </p:nvSpPr>
        <p:spPr>
          <a:xfrm>
            <a:off x="310589" y="619739"/>
            <a:ext cx="3086293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5" name="Regular Expressions -"/>
          <p:cNvSpPr txBox="1"/>
          <p:nvPr/>
        </p:nvSpPr>
        <p:spPr>
          <a:xfrm>
            <a:off x="3722422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</a:defRPr>
            </a:pPr>
            <a:r>
              <a:t>Regular Expressions -</a:t>
            </a:r>
          </a:p>
        </p:txBody>
      </p:sp>
      <p:sp>
        <p:nvSpPr>
          <p:cNvPr id="566" name="Line"/>
          <p:cNvSpPr/>
          <p:nvPr/>
        </p:nvSpPr>
        <p:spPr>
          <a:xfrm>
            <a:off x="3722422" y="621838"/>
            <a:ext cx="8495350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67" name="Pattern arguments in stringr are interpreted as regular expressions after any special characters have been parsed.…"/>
          <p:cNvSpPr txBox="1"/>
          <p:nvPr/>
        </p:nvSpPr>
        <p:spPr>
          <a:xfrm>
            <a:off x="429772" y="1077357"/>
            <a:ext cx="2911503" cy="191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000000"/>
                </a:solidFill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""</a:t>
            </a:r>
            <a:r>
              <a:t>) or single quotes(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68" name="RStudio® is a trademark of RStudio, PBC  •  CC BY SA  RStudio  •  info@rstudio.com  •  844-448-1212  •  rstudio.com  •  Learn more at stringr.tidyverse.org  •  Diagrams from @LVaudor on Twitter  •  stringr  1.4.0+  •  Updated:  2021-08"/>
          <p:cNvSpPr txBox="1"/>
          <p:nvPr/>
        </p:nvSpPr>
        <p:spPr>
          <a:xfrm>
            <a:off x="2353571" y="10340909"/>
            <a:ext cx="11322668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</a:defRPr>
            </a:pPr>
            <a:r>
              <a:t>RStudio® is a trademark of RStudio, PBC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CC BY SA</a:t>
            </a:r>
            <a:r>
              <a:t>  RStudio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info@rstudio.com</a:t>
            </a:r>
            <a:r>
              <a:t>  •  844-448-1212  •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rstudio.com</a:t>
            </a:r>
            <a:r>
              <a:t>  •  Learn more at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5"/>
              </a:rPr>
              <a:t>stringr.tidyverse.org</a:t>
            </a:r>
            <a:r>
              <a:t>  •  Diagrams from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Source Sans Pro Bold"/>
                <a:ea typeface="Source Sans Pro Bold"/>
                <a:cs typeface="Source Sans Pro Bold"/>
                <a:sym typeface="Source Sans Pro Bold"/>
                <a:hlinkClick r:id="rId6"/>
              </a:rPr>
              <a:t>@LVaudor</a:t>
            </a:r>
            <a:r>
              <a:t> on Twitter  •  stringr  1.4.0+  •  Updated:  2021-08</a:t>
            </a:r>
          </a:p>
        </p:txBody>
      </p:sp>
      <p:sp>
        <p:nvSpPr>
          <p:cNvPr id="569" name="Line"/>
          <p:cNvSpPr/>
          <p:nvPr/>
        </p:nvSpPr>
        <p:spPr>
          <a:xfrm>
            <a:off x="2354307" y="10337513"/>
            <a:ext cx="11321196" cy="2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0" name="Run ?&quot;'&quot; to see a complete list"/>
          <p:cNvSpPr txBox="1"/>
          <p:nvPr/>
        </p:nvSpPr>
        <p:spPr>
          <a:xfrm>
            <a:off x="852659" y="3667287"/>
            <a:ext cx="2027628" cy="248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Run 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</a:t>
            </a:r>
            <a:r>
              <a:rPr>
                <a:solidFill>
                  <a:srgbClr val="407AAA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t> to see a complete list</a:t>
            </a:r>
          </a:p>
        </p:txBody>
      </p:sp>
      <p:sp>
        <p:nvSpPr>
          <p:cNvPr id="571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/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 i="1">
                <a:solidFill>
                  <a:srgbClr val="407AAA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72" name="Line"/>
          <p:cNvSpPr/>
          <p:nvPr/>
        </p:nvSpPr>
        <p:spPr>
          <a:xfrm>
            <a:off x="3731402" y="1095845"/>
            <a:ext cx="652059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3" name="MATCH CHARACTERS"/>
          <p:cNvSpPr txBox="1"/>
          <p:nvPr/>
        </p:nvSpPr>
        <p:spPr>
          <a:xfrm>
            <a:off x="3722422" y="1096750"/>
            <a:ext cx="14206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MATCH CHARACTERS</a:t>
            </a:r>
          </a:p>
        </p:txBody>
      </p:sp>
      <p:sp>
        <p:nvSpPr>
          <p:cNvPr id="574" name="quant &lt;- function(rx) str_view_all(&quot;.a.aa.aaa&quot;, rx)"/>
          <p:cNvSpPr txBox="1"/>
          <p:nvPr/>
        </p:nvSpPr>
        <p:spPr>
          <a:xfrm>
            <a:off x="10579844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quant &lt;- function(rx) str_view_all(".a.aa.aaa", rx)</a:t>
            </a:r>
          </a:p>
        </p:txBody>
      </p:sp>
      <p:sp>
        <p:nvSpPr>
          <p:cNvPr id="575" name="Line"/>
          <p:cNvSpPr/>
          <p:nvPr/>
        </p:nvSpPr>
        <p:spPr>
          <a:xfrm>
            <a:off x="8869143" y="6599146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6" name="QUANTIFIERS"/>
          <p:cNvSpPr txBox="1"/>
          <p:nvPr/>
        </p:nvSpPr>
        <p:spPr>
          <a:xfrm>
            <a:off x="8872863" y="6602152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QUANTIFIERS</a:t>
            </a:r>
          </a:p>
        </p:txBody>
      </p:sp>
      <p:sp>
        <p:nvSpPr>
          <p:cNvPr id="577" name="anchor &lt;- function(rx) str_view_all(&quot;aaa&quot;, rx)"/>
          <p:cNvSpPr txBox="1"/>
          <p:nvPr/>
        </p:nvSpPr>
        <p:spPr>
          <a:xfrm>
            <a:off x="5467501" y="802563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anchor &lt;- function(rx) str_view_all("aaa", rx)</a:t>
            </a:r>
          </a:p>
        </p:txBody>
      </p:sp>
      <p:sp>
        <p:nvSpPr>
          <p:cNvPr id="578" name="Line"/>
          <p:cNvSpPr/>
          <p:nvPr/>
        </p:nvSpPr>
        <p:spPr>
          <a:xfrm>
            <a:off x="3718702" y="7981811"/>
            <a:ext cx="4869049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79" name="ANCHORS"/>
          <p:cNvSpPr txBox="1"/>
          <p:nvPr/>
        </p:nvSpPr>
        <p:spPr>
          <a:xfrm>
            <a:off x="3709722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ANCHORS</a:t>
            </a:r>
          </a:p>
        </p:txBody>
      </p:sp>
      <p:sp>
        <p:nvSpPr>
          <p:cNvPr id="580" name="Line"/>
          <p:cNvSpPr/>
          <p:nvPr/>
        </p:nvSpPr>
        <p:spPr>
          <a:xfrm>
            <a:off x="8869143" y="8386127"/>
            <a:ext cx="48418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1" name="GROUPS"/>
          <p:cNvSpPr txBox="1"/>
          <p:nvPr/>
        </p:nvSpPr>
        <p:spPr>
          <a:xfrm>
            <a:off x="8872863" y="8389133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GROUPS</a:t>
            </a:r>
          </a:p>
        </p:txBody>
      </p:sp>
      <p:sp>
        <p:nvSpPr>
          <p:cNvPr id="582" name="Use parentheses to set precedent (order of evaluation) and create groups"/>
          <p:cNvSpPr txBox="1"/>
          <p:nvPr/>
        </p:nvSpPr>
        <p:spPr>
          <a:xfrm>
            <a:off x="8882581" y="8614529"/>
            <a:ext cx="47783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Use parentheses to set precedent (order of evaluation) and create groups</a:t>
            </a:r>
          </a:p>
        </p:txBody>
      </p:sp>
      <p:sp>
        <p:nvSpPr>
          <p:cNvPr id="583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0" y="9261806"/>
            <a:ext cx="4788813" cy="523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rPr dirty="0"/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84" name="ref &lt;- function(rx) str_view_all(&quot;abbaab&quot;, rx)"/>
          <p:cNvSpPr txBox="1"/>
          <p:nvPr/>
        </p:nvSpPr>
        <p:spPr>
          <a:xfrm>
            <a:off x="10579844" y="8422062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ref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abbaab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5" name="alt &lt;- function(rx) str_view_all(&quot;abcde&quot;, rx)"/>
          <p:cNvSpPr txBox="1"/>
          <p:nvPr/>
        </p:nvSpPr>
        <p:spPr>
          <a:xfrm>
            <a:off x="5467501" y="6642257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alt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abcde</a:t>
            </a:r>
            <a:r>
              <a:rPr dirty="0"/>
              <a:t>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586" name="Line"/>
          <p:cNvSpPr/>
          <p:nvPr/>
        </p:nvSpPr>
        <p:spPr>
          <a:xfrm>
            <a:off x="3718702" y="6601246"/>
            <a:ext cx="4867222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87" name="ALTERNATES"/>
          <p:cNvSpPr txBox="1"/>
          <p:nvPr/>
        </p:nvSpPr>
        <p:spPr>
          <a:xfrm>
            <a:off x="3709722" y="6602152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ALTERNATES</a:t>
            </a:r>
          </a:p>
        </p:txBody>
      </p:sp>
      <p:sp>
        <p:nvSpPr>
          <p:cNvPr id="588" name="look &lt;- function(rx) str_view_all(&quot;bacad&quot;, rx)"/>
          <p:cNvSpPr txBox="1"/>
          <p:nvPr/>
        </p:nvSpPr>
        <p:spPr>
          <a:xfrm>
            <a:off x="5467501" y="9101416"/>
            <a:ext cx="3102003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t>look &lt;- function(rx) str_view_all("bacad", rx)</a:t>
            </a:r>
          </a:p>
        </p:txBody>
      </p:sp>
      <p:sp>
        <p:nvSpPr>
          <p:cNvPr id="589" name="Line"/>
          <p:cNvSpPr/>
          <p:nvPr/>
        </p:nvSpPr>
        <p:spPr>
          <a:xfrm>
            <a:off x="3718702" y="9057591"/>
            <a:ext cx="4865975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0" name="LOOK AROUNDS"/>
          <p:cNvSpPr txBox="1"/>
          <p:nvPr/>
        </p:nvSpPr>
        <p:spPr>
          <a:xfrm>
            <a:off x="3709722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LOOK AROUNDS</a:t>
            </a:r>
          </a:p>
        </p:txBody>
      </p:sp>
      <p:sp>
        <p:nvSpPr>
          <p:cNvPr id="591" name="Line"/>
          <p:cNvSpPr/>
          <p:nvPr/>
        </p:nvSpPr>
        <p:spPr>
          <a:xfrm>
            <a:off x="319569" y="6046744"/>
            <a:ext cx="3078901" cy="2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92" name="INTERPRETATION"/>
          <p:cNvSpPr txBox="1"/>
          <p:nvPr/>
        </p:nvSpPr>
        <p:spPr>
          <a:xfrm>
            <a:off x="348727" y="6049750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pPr>
            <a:r>
              <a:t>INTERPRETATION</a:t>
            </a:r>
          </a:p>
        </p:txBody>
      </p:sp>
      <p:sp>
        <p:nvSpPr>
          <p:cNvPr id="593" name="Patterns in stringr are interpreted as regexs. To change this default, wrap the pattern in one of:"/>
          <p:cNvSpPr txBox="1"/>
          <p:nvPr/>
        </p:nvSpPr>
        <p:spPr>
          <a:xfrm>
            <a:off x="429772" y="6324201"/>
            <a:ext cx="2997202" cy="408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</a:defRPr>
            </a:lvl1pPr>
          </a:lstStyle>
          <a:p>
            <a:r>
              <a:t>Patterns in stringr are interpreted as regexs. To change this default, wrap the pattern in one of:</a:t>
            </a:r>
          </a:p>
        </p:txBody>
      </p:sp>
      <p:sp>
        <p:nvSpPr>
          <p:cNvPr id="594" name="Rectangle"/>
          <p:cNvSpPr/>
          <p:nvPr/>
        </p:nvSpPr>
        <p:spPr>
          <a:xfrm>
            <a:off x="13065104" y="7184932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5" name="Rectangle"/>
          <p:cNvSpPr/>
          <p:nvPr/>
        </p:nvSpPr>
        <p:spPr>
          <a:xfrm>
            <a:off x="13065104" y="7003353"/>
            <a:ext cx="13991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6" name="Rectangle"/>
          <p:cNvSpPr/>
          <p:nvPr/>
        </p:nvSpPr>
        <p:spPr>
          <a:xfrm>
            <a:off x="9490052" y="8962403"/>
            <a:ext cx="471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7" name="Rectangle"/>
          <p:cNvSpPr/>
          <p:nvPr/>
        </p:nvSpPr>
        <p:spPr>
          <a:xfrm>
            <a:off x="13288863" y="8945882"/>
            <a:ext cx="140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598" name="Table"/>
          <p:cNvGraphicFramePr/>
          <p:nvPr/>
        </p:nvGraphicFramePr>
        <p:xfrm>
          <a:off x="8873501" y="8826424"/>
          <a:ext cx="4806965" cy="330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7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 </a:t>
                      </a:r>
                    </a:p>
                  </a:txBody>
                  <a:tcPr marL="0" marR="0" marT="0" marB="0" anchor="b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 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dirty="0"/>
                        <a:t>(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ab</a:t>
                      </a:r>
                      <a:r>
                        <a:rPr dirty="0" err="1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|</a:t>
                      </a:r>
                      <a:r>
                        <a:rPr dirty="0" err="1">
                          <a:solidFill>
                            <a:srgbClr val="D84C79"/>
                          </a:solidFill>
                        </a:rPr>
                        <a:t>d</a:t>
                      </a:r>
                      <a:r>
                        <a:rPr dirty="0"/>
                        <a:t>)</a:t>
                      </a:r>
                      <a:r>
                        <a:rPr dirty="0">
                          <a:solidFill>
                            <a:srgbClr val="D84C79"/>
                          </a:solidFill>
                        </a:rPr>
                        <a:t>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sets precedence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alt("(</a:t>
                      </a:r>
                      <a:r>
                        <a:rPr sz="1100" dirty="0" err="1">
                          <a:solidFill>
                            <a:srgbClr val="D84C79"/>
                          </a:solidFill>
                          <a:sym typeface="Source Sans Pro Regular"/>
                        </a:rPr>
                        <a:t>ab|d</a:t>
                      </a:r>
                      <a:r>
                        <a:rPr sz="1100" dirty="0">
                          <a:solidFill>
                            <a:srgbClr val="D84C79"/>
                          </a:solidFill>
                          <a:sym typeface="Source Sans Pro Regular"/>
                        </a:rPr>
                        <a:t>)e")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abcde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9" name="see &lt;- function(rx) str_view_all(&quot;abc ABC 123\t.!?\\(){}\n&quot;, rx)"/>
          <p:cNvSpPr txBox="1"/>
          <p:nvPr/>
        </p:nvSpPr>
        <p:spPr>
          <a:xfrm>
            <a:off x="6313327" y="957698"/>
            <a:ext cx="3934953" cy="17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rgbClr val="D84C79"/>
                </a:solidFill>
              </a:defRPr>
            </a:lvl1pPr>
          </a:lstStyle>
          <a:p>
            <a:r>
              <a:rPr dirty="0"/>
              <a:t>see &lt;- function(</a:t>
            </a:r>
            <a:r>
              <a:rPr dirty="0" err="1"/>
              <a:t>rx</a:t>
            </a:r>
            <a:r>
              <a:rPr dirty="0"/>
              <a:t>) </a:t>
            </a:r>
            <a:r>
              <a:rPr dirty="0" err="1"/>
              <a:t>str_view_all</a:t>
            </a:r>
            <a:r>
              <a:rPr dirty="0"/>
              <a:t>("</a:t>
            </a:r>
            <a:r>
              <a:rPr dirty="0" err="1"/>
              <a:t>abc</a:t>
            </a:r>
            <a:r>
              <a:rPr dirty="0"/>
              <a:t> ABC 123\t.!?\\(){}\n", </a:t>
            </a:r>
            <a:r>
              <a:rPr dirty="0" err="1"/>
              <a:t>rx</a:t>
            </a:r>
            <a:r>
              <a:rPr dirty="0"/>
              <a:t>)</a:t>
            </a:r>
          </a:p>
        </p:txBody>
      </p:sp>
      <p:sp>
        <p:nvSpPr>
          <p:cNvPr id="600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3" cy="429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607" name="Group"/>
          <p:cNvGrpSpPr/>
          <p:nvPr/>
        </p:nvGrpSpPr>
        <p:grpSpPr>
          <a:xfrm>
            <a:off x="3770519" y="8393751"/>
            <a:ext cx="1001369" cy="152403"/>
            <a:chOff x="0" y="0"/>
            <a:chExt cx="1001368" cy="152401"/>
          </a:xfrm>
        </p:grpSpPr>
        <p:sp>
          <p:nvSpPr>
            <p:cNvPr id="601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3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4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5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06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4" name="Group"/>
          <p:cNvGrpSpPr/>
          <p:nvPr/>
        </p:nvGrpSpPr>
        <p:grpSpPr>
          <a:xfrm>
            <a:off x="3770519" y="8600100"/>
            <a:ext cx="1001369" cy="152403"/>
            <a:chOff x="0" y="0"/>
            <a:chExt cx="1001368" cy="152401"/>
          </a:xfrm>
        </p:grpSpPr>
        <p:sp>
          <p:nvSpPr>
            <p:cNvPr id="608" name="Line"/>
            <p:cNvSpPr/>
            <p:nvPr/>
          </p:nvSpPr>
          <p:spPr>
            <a:xfrm>
              <a:off x="15267" y="86460"/>
              <a:ext cx="960069" cy="2"/>
            </a:xfrm>
            <a:prstGeom prst="line">
              <a:avLst/>
            </a:prstGeom>
            <a:noFill/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Square"/>
            <p:cNvSpPr/>
            <p:nvPr/>
          </p:nvSpPr>
          <p:spPr>
            <a:xfrm>
              <a:off x="-1" y="0"/>
              <a:ext cx="152403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0" name="Square"/>
            <p:cNvSpPr/>
            <p:nvPr/>
          </p:nvSpPr>
          <p:spPr>
            <a:xfrm>
              <a:off x="212241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1" name="Square"/>
            <p:cNvSpPr/>
            <p:nvPr/>
          </p:nvSpPr>
          <p:spPr>
            <a:xfrm>
              <a:off x="424483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2" name="Square"/>
            <p:cNvSpPr/>
            <p:nvPr/>
          </p:nvSpPr>
          <p:spPr>
            <a:xfrm>
              <a:off x="636725" y="0"/>
              <a:ext cx="152402" cy="152403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3" name="Square"/>
            <p:cNvSpPr/>
            <p:nvPr/>
          </p:nvSpPr>
          <p:spPr>
            <a:xfrm>
              <a:off x="848967" y="0"/>
              <a:ext cx="152402" cy="152403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rgbClr val="D84C79"/>
              </a:solidFill>
              <a:prstDash val="solid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45" name="Group"/>
          <p:cNvGrpSpPr/>
          <p:nvPr/>
        </p:nvGrpSpPr>
        <p:grpSpPr>
          <a:xfrm>
            <a:off x="3757819" y="9468360"/>
            <a:ext cx="790474" cy="715471"/>
            <a:chOff x="0" y="0"/>
            <a:chExt cx="790473" cy="715470"/>
          </a:xfrm>
        </p:grpSpPr>
        <p:grpSp>
          <p:nvGrpSpPr>
            <p:cNvPr id="621" name="Group"/>
            <p:cNvGrpSpPr/>
            <p:nvPr/>
          </p:nvGrpSpPr>
          <p:grpSpPr>
            <a:xfrm>
              <a:off x="25400" y="-1"/>
              <a:ext cx="759475" cy="143701"/>
              <a:chOff x="0" y="0"/>
              <a:chExt cx="759474" cy="143699"/>
            </a:xfrm>
          </p:grpSpPr>
          <p:sp>
            <p:nvSpPr>
              <p:cNvPr id="615" name="Line"/>
              <p:cNvSpPr/>
              <p:nvPr/>
            </p:nvSpPr>
            <p:spPr>
              <a:xfrm>
                <a:off x="15267" y="86460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6" name="Square"/>
              <p:cNvSpPr/>
              <p:nvPr/>
            </p:nvSpPr>
            <p:spPr>
              <a:xfrm>
                <a:off x="0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7" name="Square"/>
              <p:cNvSpPr/>
              <p:nvPr/>
            </p:nvSpPr>
            <p:spPr>
              <a:xfrm>
                <a:off x="199541" y="0"/>
                <a:ext cx="139702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8" name="Square"/>
              <p:cNvSpPr/>
              <p:nvPr/>
            </p:nvSpPr>
            <p:spPr>
              <a:xfrm>
                <a:off x="399084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9" name="Square"/>
              <p:cNvSpPr/>
              <p:nvPr/>
            </p:nvSpPr>
            <p:spPr>
              <a:xfrm>
                <a:off x="598626" y="0"/>
                <a:ext cx="139702" cy="139702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0" name="Line"/>
              <p:cNvSpPr/>
              <p:nvPr/>
            </p:nvSpPr>
            <p:spPr>
              <a:xfrm>
                <a:off x="378472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29" name="Group"/>
            <p:cNvGrpSpPr/>
            <p:nvPr/>
          </p:nvGrpSpPr>
          <p:grpSpPr>
            <a:xfrm>
              <a:off x="25400" y="193254"/>
              <a:ext cx="765073" cy="152017"/>
              <a:chOff x="0" y="0"/>
              <a:chExt cx="765072" cy="152016"/>
            </a:xfrm>
          </p:grpSpPr>
          <p:sp>
            <p:nvSpPr>
              <p:cNvPr id="622" name="Line"/>
              <p:cNvSpPr/>
              <p:nvPr/>
            </p:nvSpPr>
            <p:spPr>
              <a:xfrm>
                <a:off x="15267" y="86461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3" name="Square"/>
              <p:cNvSpPr/>
              <p:nvPr/>
            </p:nvSpPr>
            <p:spPr>
              <a:xfrm>
                <a:off x="0" y="0"/>
                <a:ext cx="139701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4" name="Square"/>
              <p:cNvSpPr/>
              <p:nvPr/>
            </p:nvSpPr>
            <p:spPr>
              <a:xfrm>
                <a:off x="199541" y="0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5" name="Square"/>
              <p:cNvSpPr/>
              <p:nvPr/>
            </p:nvSpPr>
            <p:spPr>
              <a:xfrm>
                <a:off x="399084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6" name="Square"/>
              <p:cNvSpPr/>
              <p:nvPr/>
            </p:nvSpPr>
            <p:spPr>
              <a:xfrm>
                <a:off x="598626" y="0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391172" y="11238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8" name="Line"/>
              <p:cNvSpPr/>
              <p:nvPr/>
            </p:nvSpPr>
            <p:spPr>
              <a:xfrm flipH="1">
                <a:off x="391172" y="5730"/>
                <a:ext cx="373901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37" name="Group"/>
            <p:cNvGrpSpPr/>
            <p:nvPr/>
          </p:nvGrpSpPr>
          <p:grpSpPr>
            <a:xfrm>
              <a:off x="1182" y="563453"/>
              <a:ext cx="765074" cy="152018"/>
              <a:chOff x="0" y="0"/>
              <a:chExt cx="765073" cy="152016"/>
            </a:xfrm>
          </p:grpSpPr>
          <p:sp>
            <p:nvSpPr>
              <p:cNvPr id="630" name="Line"/>
              <p:cNvSpPr/>
              <p:nvPr/>
            </p:nvSpPr>
            <p:spPr>
              <a:xfrm flipH="1" flipV="1">
                <a:off x="54696" y="65553"/>
                <a:ext cx="695111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1" name="Square"/>
              <p:cNvSpPr/>
              <p:nvPr/>
            </p:nvSpPr>
            <p:spPr>
              <a:xfrm rot="10800000">
                <a:off x="625372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2" name="Square"/>
              <p:cNvSpPr/>
              <p:nvPr/>
            </p:nvSpPr>
            <p:spPr>
              <a:xfrm rot="10800000">
                <a:off x="425830" y="12313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3" name="Square"/>
              <p:cNvSpPr/>
              <p:nvPr/>
            </p:nvSpPr>
            <p:spPr>
              <a:xfrm rot="10800000">
                <a:off x="226287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4" name="Square"/>
              <p:cNvSpPr/>
              <p:nvPr/>
            </p:nvSpPr>
            <p:spPr>
              <a:xfrm rot="10800000">
                <a:off x="26745" y="12313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5" name="Line"/>
              <p:cNvSpPr/>
              <p:nvPr/>
            </p:nvSpPr>
            <p:spPr>
              <a:xfrm flipH="1" flipV="1">
                <a:off x="0" y="0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6" name="Line"/>
              <p:cNvSpPr/>
              <p:nvPr/>
            </p:nvSpPr>
            <p:spPr>
              <a:xfrm flipV="1">
                <a:off x="0" y="5508"/>
                <a:ext cx="373900" cy="14077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44" name="Group"/>
            <p:cNvGrpSpPr/>
            <p:nvPr/>
          </p:nvGrpSpPr>
          <p:grpSpPr>
            <a:xfrm>
              <a:off x="-1" y="382515"/>
              <a:ext cx="766257" cy="143701"/>
              <a:chOff x="0" y="0"/>
              <a:chExt cx="766255" cy="143700"/>
            </a:xfrm>
          </p:grpSpPr>
          <p:sp>
            <p:nvSpPr>
              <p:cNvPr id="638" name="Line"/>
              <p:cNvSpPr/>
              <p:nvPr/>
            </p:nvSpPr>
            <p:spPr>
              <a:xfrm flipH="1" flipV="1">
                <a:off x="55880" y="53239"/>
                <a:ext cx="69510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9" name="Square"/>
              <p:cNvSpPr/>
              <p:nvPr/>
            </p:nvSpPr>
            <p:spPr>
              <a:xfrm rot="10800000">
                <a:off x="626554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0" name="Square"/>
              <p:cNvSpPr/>
              <p:nvPr/>
            </p:nvSpPr>
            <p:spPr>
              <a:xfrm rot="10800000">
                <a:off x="427013" y="-1"/>
                <a:ext cx="139702" cy="139704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1" name="Square"/>
              <p:cNvSpPr/>
              <p:nvPr/>
            </p:nvSpPr>
            <p:spPr>
              <a:xfrm rot="10800000">
                <a:off x="227470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2" name="Square"/>
              <p:cNvSpPr/>
              <p:nvPr/>
            </p:nvSpPr>
            <p:spPr>
              <a:xfrm rot="10800000">
                <a:off x="27928" y="-1"/>
                <a:ext cx="139702" cy="139704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3" name="Line"/>
              <p:cNvSpPr/>
              <p:nvPr/>
            </p:nvSpPr>
            <p:spPr>
              <a:xfrm flipV="1">
                <a:off x="0" y="143698"/>
                <a:ext cx="381003" cy="2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46" name="Rectangle"/>
          <p:cNvSpPr/>
          <p:nvPr/>
        </p:nvSpPr>
        <p:spPr>
          <a:xfrm>
            <a:off x="10686650" y="1174656"/>
            <a:ext cx="2734741" cy="5170689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Rectangle"/>
          <p:cNvSpPr/>
          <p:nvPr/>
        </p:nvSpPr>
        <p:spPr>
          <a:xfrm>
            <a:off x="10753552" y="2040115"/>
            <a:ext cx="2600379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Rectangle"/>
          <p:cNvSpPr/>
          <p:nvPr/>
        </p:nvSpPr>
        <p:spPr>
          <a:xfrm>
            <a:off x="10828439" y="3283691"/>
            <a:ext cx="2453651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Rectangle"/>
          <p:cNvSpPr/>
          <p:nvPr/>
        </p:nvSpPr>
        <p:spPr>
          <a:xfrm>
            <a:off x="10897885" y="4257907"/>
            <a:ext cx="2321293" cy="1913385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Rectangle"/>
          <p:cNvSpPr/>
          <p:nvPr/>
        </p:nvSpPr>
        <p:spPr>
          <a:xfrm>
            <a:off x="10962155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[:lower:]"/>
          <p:cNvSpPr txBox="1"/>
          <p:nvPr/>
        </p:nvSpPr>
        <p:spPr>
          <a:xfrm>
            <a:off x="11226020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[:lower:]</a:t>
            </a:r>
          </a:p>
        </p:txBody>
      </p:sp>
      <p:sp>
        <p:nvSpPr>
          <p:cNvPr id="652" name="Rectangle"/>
          <p:cNvSpPr/>
          <p:nvPr/>
        </p:nvSpPr>
        <p:spPr>
          <a:xfrm>
            <a:off x="12054323" y="4516411"/>
            <a:ext cx="1100584" cy="158949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653" name="Table"/>
          <p:cNvGraphicFramePr/>
          <p:nvPr/>
        </p:nvGraphicFramePr>
        <p:xfrm>
          <a:off x="12143223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4" name="[:upper:]"/>
          <p:cNvSpPr txBox="1"/>
          <p:nvPr/>
        </p:nvSpPr>
        <p:spPr>
          <a:xfrm>
            <a:off x="12306189" y="4564419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[:upper:]</a:t>
            </a:r>
          </a:p>
        </p:txBody>
      </p:sp>
      <p:sp>
        <p:nvSpPr>
          <p:cNvPr id="655" name="[:alpha:]"/>
          <p:cNvSpPr txBox="1"/>
          <p:nvPr/>
        </p:nvSpPr>
        <p:spPr>
          <a:xfrm>
            <a:off x="11760106" y="428331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[:alpha:]</a:t>
            </a:r>
          </a:p>
        </p:txBody>
      </p:sp>
      <p:sp>
        <p:nvSpPr>
          <p:cNvPr id="656" name="Rectangle"/>
          <p:cNvSpPr/>
          <p:nvPr/>
        </p:nvSpPr>
        <p:spPr>
          <a:xfrm>
            <a:off x="11218419" y="3564630"/>
            <a:ext cx="1673692" cy="57837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[:digit:]"/>
          <p:cNvSpPr txBox="1"/>
          <p:nvPr/>
        </p:nvSpPr>
        <p:spPr>
          <a:xfrm>
            <a:off x="11756838" y="3588208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[:digit:]</a:t>
            </a:r>
          </a:p>
        </p:txBody>
      </p:sp>
      <p:sp>
        <p:nvSpPr>
          <p:cNvPr id="658" name="[:alnum:]"/>
          <p:cNvSpPr txBox="1"/>
          <p:nvPr/>
        </p:nvSpPr>
        <p:spPr>
          <a:xfrm>
            <a:off x="11756838" y="3304475"/>
            <a:ext cx="596852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[:alnum:]</a:t>
            </a:r>
          </a:p>
        </p:txBody>
      </p:sp>
      <p:sp>
        <p:nvSpPr>
          <p:cNvPr id="659" name="Rectangle"/>
          <p:cNvSpPr/>
          <p:nvPr/>
        </p:nvSpPr>
        <p:spPr>
          <a:xfrm>
            <a:off x="10828439" y="2329046"/>
            <a:ext cx="1575291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[:punct:]"/>
          <p:cNvSpPr txBox="1"/>
          <p:nvPr/>
        </p:nvSpPr>
        <p:spPr>
          <a:xfrm>
            <a:off x="11317658" y="235376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[:punct:]</a:t>
            </a:r>
          </a:p>
        </p:txBody>
      </p:sp>
      <p:sp>
        <p:nvSpPr>
          <p:cNvPr id="661" name="[:graph:]"/>
          <p:cNvSpPr txBox="1"/>
          <p:nvPr/>
        </p:nvSpPr>
        <p:spPr>
          <a:xfrm>
            <a:off x="11756053" y="2052371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dirty="0"/>
              <a:t>[:graph:]</a:t>
            </a:r>
          </a:p>
        </p:txBody>
      </p:sp>
      <p:sp>
        <p:nvSpPr>
          <p:cNvPr id="662" name="Rectangle"/>
          <p:cNvSpPr/>
          <p:nvPr/>
        </p:nvSpPr>
        <p:spPr>
          <a:xfrm>
            <a:off x="10756914" y="698992"/>
            <a:ext cx="1086106" cy="129076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3" name="Rectangle"/>
          <p:cNvSpPr/>
          <p:nvPr/>
        </p:nvSpPr>
        <p:spPr>
          <a:xfrm>
            <a:off x="10833114" y="1231070"/>
            <a:ext cx="933706" cy="70166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[:blank:]"/>
          <p:cNvSpPr txBox="1"/>
          <p:nvPr/>
        </p:nvSpPr>
        <p:spPr>
          <a:xfrm>
            <a:off x="11001541" y="1236422"/>
            <a:ext cx="596851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[:blank:]</a:t>
            </a:r>
          </a:p>
        </p:txBody>
      </p:sp>
      <p:sp>
        <p:nvSpPr>
          <p:cNvPr id="665" name="[:space:]"/>
          <p:cNvSpPr txBox="1"/>
          <p:nvPr/>
        </p:nvSpPr>
        <p:spPr>
          <a:xfrm>
            <a:off x="11001541" y="7167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[:space:]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10927091" y="1443982"/>
            <a:ext cx="745754" cy="450965"/>
            <a:chOff x="0" y="0"/>
            <a:chExt cx="745753" cy="450964"/>
          </a:xfrm>
        </p:grpSpPr>
        <p:sp>
          <p:nvSpPr>
            <p:cNvPr id="666" name="Rectangle"/>
            <p:cNvSpPr/>
            <p:nvPr/>
          </p:nvSpPr>
          <p:spPr>
            <a:xfrm>
              <a:off x="0" y="12700"/>
              <a:ext cx="152401" cy="190501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7" name="Rectangle"/>
            <p:cNvSpPr/>
            <p:nvPr/>
          </p:nvSpPr>
          <p:spPr>
            <a:xfrm>
              <a:off x="0" y="235063"/>
              <a:ext cx="355601" cy="190502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8" name="space"/>
            <p:cNvSpPr txBox="1"/>
            <p:nvPr/>
          </p:nvSpPr>
          <p:spPr>
            <a:xfrm>
              <a:off x="287262" y="-1"/>
              <a:ext cx="458492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space</a:t>
              </a:r>
            </a:p>
          </p:txBody>
        </p:sp>
        <p:sp>
          <p:nvSpPr>
            <p:cNvPr id="669" name="tab"/>
            <p:cNvSpPr txBox="1"/>
            <p:nvPr/>
          </p:nvSpPr>
          <p:spPr>
            <a:xfrm>
              <a:off x="420420" y="235063"/>
              <a:ext cx="306092" cy="2159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tab</a:t>
              </a:r>
            </a:p>
          </p:txBody>
        </p:sp>
      </p:grpSp>
      <p:sp>
        <p:nvSpPr>
          <p:cNvPr id="671" name="Rectangle"/>
          <p:cNvSpPr/>
          <p:nvPr/>
        </p:nvSpPr>
        <p:spPr>
          <a:xfrm>
            <a:off x="9786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Rectangle"/>
          <p:cNvSpPr/>
          <p:nvPr/>
        </p:nvSpPr>
        <p:spPr>
          <a:xfrm>
            <a:off x="957981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3" name="Rectangle"/>
          <p:cNvSpPr/>
          <p:nvPr/>
        </p:nvSpPr>
        <p:spPr>
          <a:xfrm>
            <a:off x="95448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Rectangle"/>
          <p:cNvSpPr/>
          <p:nvPr/>
        </p:nvSpPr>
        <p:spPr>
          <a:xfrm>
            <a:off x="92781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5" name="Rectangle"/>
          <p:cNvSpPr/>
          <p:nvPr/>
        </p:nvSpPr>
        <p:spPr>
          <a:xfrm>
            <a:off x="9303589" y="4345498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Rectangle"/>
          <p:cNvSpPr/>
          <p:nvPr/>
        </p:nvSpPr>
        <p:spPr>
          <a:xfrm>
            <a:off x="9078176" y="6156755"/>
            <a:ext cx="1144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7" name="Rectangle"/>
          <p:cNvSpPr/>
          <p:nvPr/>
        </p:nvSpPr>
        <p:spPr>
          <a:xfrm>
            <a:off x="9868751" y="5459203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Rectangle"/>
          <p:cNvSpPr/>
          <p:nvPr/>
        </p:nvSpPr>
        <p:spPr>
          <a:xfrm>
            <a:off x="9868751" y="5643545"/>
            <a:ext cx="356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9" name="Rectangle"/>
          <p:cNvSpPr/>
          <p:nvPr/>
        </p:nvSpPr>
        <p:spPr>
          <a:xfrm>
            <a:off x="9584505" y="5268610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Rectangle"/>
          <p:cNvSpPr/>
          <p:nvPr/>
        </p:nvSpPr>
        <p:spPr>
          <a:xfrm>
            <a:off x="9584505" y="4538827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1" name="Rectangle"/>
          <p:cNvSpPr/>
          <p:nvPr/>
        </p:nvSpPr>
        <p:spPr>
          <a:xfrm>
            <a:off x="9595689" y="4157351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2" name="Rectangle"/>
          <p:cNvSpPr/>
          <p:nvPr/>
        </p:nvSpPr>
        <p:spPr>
          <a:xfrm>
            <a:off x="9595689" y="3981996"/>
            <a:ext cx="191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3" name="Rectangle"/>
          <p:cNvSpPr/>
          <p:nvPr/>
        </p:nvSpPr>
        <p:spPr>
          <a:xfrm>
            <a:off x="9592526" y="5643545"/>
            <a:ext cx="1917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4" name="Rectangle"/>
          <p:cNvSpPr/>
          <p:nvPr/>
        </p:nvSpPr>
        <p:spPr>
          <a:xfrm>
            <a:off x="9311455" y="5268610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Rectangle"/>
          <p:cNvSpPr/>
          <p:nvPr/>
        </p:nvSpPr>
        <p:spPr>
          <a:xfrm>
            <a:off x="9311455" y="5091363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6" name="Rectangle"/>
          <p:cNvSpPr/>
          <p:nvPr/>
        </p:nvSpPr>
        <p:spPr>
          <a:xfrm>
            <a:off x="9311455" y="4729967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7" name="Rectangle"/>
          <p:cNvSpPr/>
          <p:nvPr/>
        </p:nvSpPr>
        <p:spPr>
          <a:xfrm>
            <a:off x="9317414" y="4157351"/>
            <a:ext cx="229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8" name="Rectangle"/>
          <p:cNvSpPr/>
          <p:nvPr/>
        </p:nvSpPr>
        <p:spPr>
          <a:xfrm>
            <a:off x="9319476" y="5643545"/>
            <a:ext cx="2298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9" name="Rectangle"/>
          <p:cNvSpPr/>
          <p:nvPr/>
        </p:nvSpPr>
        <p:spPr>
          <a:xfrm>
            <a:off x="9070155" y="5268610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0" name="Rectangle"/>
          <p:cNvSpPr/>
          <p:nvPr/>
        </p:nvSpPr>
        <p:spPr>
          <a:xfrm>
            <a:off x="9070155" y="4912827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1" name="Rectangle"/>
          <p:cNvSpPr/>
          <p:nvPr/>
        </p:nvSpPr>
        <p:spPr>
          <a:xfrm>
            <a:off x="9070155" y="4729967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2" name="Rectangle"/>
          <p:cNvSpPr/>
          <p:nvPr/>
        </p:nvSpPr>
        <p:spPr>
          <a:xfrm>
            <a:off x="9070889" y="4157351"/>
            <a:ext cx="217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3" name="Rectangle"/>
          <p:cNvSpPr/>
          <p:nvPr/>
        </p:nvSpPr>
        <p:spPr>
          <a:xfrm>
            <a:off x="9078176" y="5643545"/>
            <a:ext cx="2171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4" name="Rectangle"/>
          <p:cNvSpPr/>
          <p:nvPr/>
        </p:nvSpPr>
        <p:spPr>
          <a:xfrm>
            <a:off x="9546014" y="3821507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5" name="Rectangle"/>
          <p:cNvSpPr/>
          <p:nvPr/>
        </p:nvSpPr>
        <p:spPr>
          <a:xfrm>
            <a:off x="9543314" y="580278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6" name="Rectangle"/>
          <p:cNvSpPr/>
          <p:nvPr/>
        </p:nvSpPr>
        <p:spPr>
          <a:xfrm>
            <a:off x="9543314" y="598725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7" name="Rectangle"/>
          <p:cNvSpPr/>
          <p:nvPr/>
        </p:nvSpPr>
        <p:spPr>
          <a:xfrm>
            <a:off x="9285664" y="3821507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8" name="Rectangle"/>
          <p:cNvSpPr/>
          <p:nvPr/>
        </p:nvSpPr>
        <p:spPr>
          <a:xfrm>
            <a:off x="9287726" y="5802782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9" name="Rectangle"/>
          <p:cNvSpPr/>
          <p:nvPr/>
        </p:nvSpPr>
        <p:spPr>
          <a:xfrm>
            <a:off x="9287726" y="5987255"/>
            <a:ext cx="266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0" name="Rectangle"/>
          <p:cNvSpPr/>
          <p:nvPr/>
        </p:nvSpPr>
        <p:spPr>
          <a:xfrm>
            <a:off x="9784139" y="3821507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1" name="Rectangle"/>
          <p:cNvSpPr/>
          <p:nvPr/>
        </p:nvSpPr>
        <p:spPr>
          <a:xfrm>
            <a:off x="9784139" y="364730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2" name="Rectangle"/>
          <p:cNvSpPr/>
          <p:nvPr/>
        </p:nvSpPr>
        <p:spPr>
          <a:xfrm>
            <a:off x="9781439" y="5802782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3" name="Rectangle"/>
          <p:cNvSpPr/>
          <p:nvPr/>
        </p:nvSpPr>
        <p:spPr>
          <a:xfrm>
            <a:off x="9781439" y="5987255"/>
            <a:ext cx="901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4" name="Rectangle"/>
          <p:cNvSpPr/>
          <p:nvPr/>
        </p:nvSpPr>
        <p:spPr>
          <a:xfrm>
            <a:off x="10188289" y="3287095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5" name="Rectangle"/>
          <p:cNvSpPr/>
          <p:nvPr/>
        </p:nvSpPr>
        <p:spPr>
          <a:xfrm>
            <a:off x="10147147" y="31063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6" name="Rectangle"/>
          <p:cNvSpPr/>
          <p:nvPr/>
        </p:nvSpPr>
        <p:spPr>
          <a:xfrm>
            <a:off x="10107789" y="2936294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7" name="Rectangle"/>
          <p:cNvSpPr/>
          <p:nvPr/>
        </p:nvSpPr>
        <p:spPr>
          <a:xfrm>
            <a:off x="10060364" y="2746329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Rectangle"/>
          <p:cNvSpPr/>
          <p:nvPr/>
        </p:nvSpPr>
        <p:spPr>
          <a:xfrm>
            <a:off x="10012539" y="2564841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9" name="1 Many base R functions require classes to be wrapped in a second set of [ ], e.g.  [[:digit:]]"/>
          <p:cNvSpPr txBox="1"/>
          <p:nvPr/>
        </p:nvSpPr>
        <p:spPr>
          <a:xfrm>
            <a:off x="4665828" y="6434626"/>
            <a:ext cx="549124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000" baseline="31999">
                <a:solidFill>
                  <a:srgbClr val="D84C79"/>
                </a:solidFill>
              </a:defRPr>
            </a:pPr>
            <a:r>
              <a:t>1</a:t>
            </a:r>
            <a:r>
              <a:rPr baseline="0"/>
              <a:t> Many base R functions require classes to be wrapped in a second set of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[ ]</a:t>
            </a:r>
            <a:r>
              <a:rPr baseline="0"/>
              <a:t>, e.g. </a:t>
            </a:r>
            <a:r>
              <a:rPr baseline="0">
                <a:latin typeface="Source Sans Pro Bold"/>
                <a:ea typeface="Source Sans Pro Bold"/>
                <a:cs typeface="Source Sans Pro Bold"/>
                <a:sym typeface="Source Sans Pro Bold"/>
              </a:rPr>
              <a:t> [[:digit:]]</a:t>
            </a:r>
          </a:p>
        </p:txBody>
      </p:sp>
      <p:sp>
        <p:nvSpPr>
          <p:cNvPr id="710" name="Rectangle"/>
          <p:cNvSpPr/>
          <p:nvPr/>
        </p:nvSpPr>
        <p:spPr>
          <a:xfrm>
            <a:off x="9940839" y="2386435"/>
            <a:ext cx="647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1" name="Rectangle"/>
          <p:cNvSpPr/>
          <p:nvPr/>
        </p:nvSpPr>
        <p:spPr>
          <a:xfrm>
            <a:off x="9916164" y="2212336"/>
            <a:ext cx="520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12" name="Rectangle"/>
          <p:cNvSpPr/>
          <p:nvPr/>
        </p:nvSpPr>
        <p:spPr>
          <a:xfrm>
            <a:off x="9871847" y="2031222"/>
            <a:ext cx="393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39" name="Rectangle"/>
          <p:cNvSpPr/>
          <p:nvPr/>
        </p:nvSpPr>
        <p:spPr>
          <a:xfrm>
            <a:off x="9065464" y="4345499"/>
            <a:ext cx="139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0" name="Rectangle"/>
          <p:cNvSpPr/>
          <p:nvPr/>
        </p:nvSpPr>
        <p:spPr>
          <a:xfrm>
            <a:off x="10234989" y="3821507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1" name="Rectangle"/>
          <p:cNvSpPr/>
          <p:nvPr/>
        </p:nvSpPr>
        <p:spPr>
          <a:xfrm>
            <a:off x="10229764" y="3457954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2" name="Rectangle"/>
          <p:cNvSpPr/>
          <p:nvPr/>
        </p:nvSpPr>
        <p:spPr>
          <a:xfrm>
            <a:off x="10232288" y="5802782"/>
            <a:ext cx="139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43" name="1"/>
          <p:cNvSpPr txBox="1"/>
          <p:nvPr/>
        </p:nvSpPr>
        <p:spPr>
          <a:xfrm>
            <a:off x="4808647" y="4245003"/>
            <a:ext cx="14727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ct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rPr dirty="0"/>
              <a:t>1</a:t>
            </a:r>
            <a:r>
              <a:rPr baseline="0" dirty="0"/>
              <a:t> </a:t>
            </a:r>
          </a:p>
        </p:txBody>
      </p:sp>
      <p:sp>
        <p:nvSpPr>
          <p:cNvPr id="744" name="1"/>
          <p:cNvSpPr txBox="1"/>
          <p:nvPr/>
        </p:nvSpPr>
        <p:spPr>
          <a:xfrm>
            <a:off x="4897547" y="4424736"/>
            <a:ext cx="12873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5" name="1"/>
          <p:cNvSpPr txBox="1"/>
          <p:nvPr/>
        </p:nvSpPr>
        <p:spPr>
          <a:xfrm>
            <a:off x="4897547" y="4604468"/>
            <a:ext cx="123380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6" name="1"/>
          <p:cNvSpPr txBox="1"/>
          <p:nvPr/>
        </p:nvSpPr>
        <p:spPr>
          <a:xfrm>
            <a:off x="4903490" y="4784201"/>
            <a:ext cx="12262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7" name="1"/>
          <p:cNvSpPr txBox="1"/>
          <p:nvPr/>
        </p:nvSpPr>
        <p:spPr>
          <a:xfrm>
            <a:off x="4926296" y="4963934"/>
            <a:ext cx="120152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8" name="1"/>
          <p:cNvSpPr txBox="1"/>
          <p:nvPr/>
        </p:nvSpPr>
        <p:spPr>
          <a:xfrm>
            <a:off x="4903490" y="5143666"/>
            <a:ext cx="128388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49" name="1"/>
          <p:cNvSpPr txBox="1"/>
          <p:nvPr/>
        </p:nvSpPr>
        <p:spPr>
          <a:xfrm>
            <a:off x="4903490" y="5323399"/>
            <a:ext cx="121846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0" name="1"/>
          <p:cNvSpPr txBox="1"/>
          <p:nvPr/>
        </p:nvSpPr>
        <p:spPr>
          <a:xfrm>
            <a:off x="4890790" y="5503132"/>
            <a:ext cx="120543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sp>
        <p:nvSpPr>
          <p:cNvPr id="751" name="1"/>
          <p:cNvSpPr txBox="1"/>
          <p:nvPr/>
        </p:nvSpPr>
        <p:spPr>
          <a:xfrm>
            <a:off x="4890790" y="5682864"/>
            <a:ext cx="116231" cy="286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69" tIns="54569" rIns="54569" bIns="54569" anchor="ctr">
            <a:spAutoFit/>
          </a:bodyPr>
          <a:lstStyle/>
          <a:p>
            <a:pPr lvl="1" indent="228600" algn="r">
              <a:lnSpc>
                <a:spcPct val="80000"/>
              </a:lnSpc>
              <a:spcBef>
                <a:spcPts val="0"/>
              </a:spcBef>
              <a:defRPr sz="1100" baseline="31999">
                <a:solidFill>
                  <a:schemeClr val="accent5"/>
                </a:solidFill>
              </a:defRPr>
            </a:pPr>
            <a:r>
              <a:t>1</a:t>
            </a:r>
            <a:r>
              <a:rPr baseline="0"/>
              <a:t> </a:t>
            </a:r>
          </a:p>
        </p:txBody>
      </p:sp>
      <p:grpSp>
        <p:nvGrpSpPr>
          <p:cNvPr id="804" name="Group"/>
          <p:cNvGrpSpPr/>
          <p:nvPr/>
        </p:nvGrpSpPr>
        <p:grpSpPr>
          <a:xfrm>
            <a:off x="8814533" y="6991515"/>
            <a:ext cx="1084927" cy="1248764"/>
            <a:chOff x="0" y="0"/>
            <a:chExt cx="1084926" cy="1248763"/>
          </a:xfrm>
        </p:grpSpPr>
        <p:grpSp>
          <p:nvGrpSpPr>
            <p:cNvPr id="758" name="Group"/>
            <p:cNvGrpSpPr/>
            <p:nvPr/>
          </p:nvGrpSpPr>
          <p:grpSpPr>
            <a:xfrm>
              <a:off x="62117" y="192390"/>
              <a:ext cx="1001369" cy="152403"/>
              <a:chOff x="0" y="0"/>
              <a:chExt cx="1001368" cy="152401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765" name="Group"/>
            <p:cNvGrpSpPr/>
            <p:nvPr/>
          </p:nvGrpSpPr>
          <p:grpSpPr>
            <a:xfrm>
              <a:off x="62117" y="384781"/>
              <a:ext cx="1001369" cy="152403"/>
              <a:chOff x="0" y="0"/>
              <a:chExt cx="1001368" cy="152401"/>
            </a:xfrm>
          </p:grpSpPr>
          <p:sp>
            <p:nvSpPr>
              <p:cNvPr id="759" name="Line"/>
              <p:cNvSpPr/>
              <p:nvPr/>
            </p:nvSpPr>
            <p:spPr>
              <a:xfrm>
                <a:off x="27967" y="86460"/>
                <a:ext cx="960069" cy="2"/>
              </a:xfrm>
              <a:prstGeom prst="line">
                <a:avLst/>
              </a:prstGeom>
              <a:noFill/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0" name="Square"/>
              <p:cNvSpPr/>
              <p:nvPr/>
            </p:nvSpPr>
            <p:spPr>
              <a:xfrm>
                <a:off x="-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1" name="Square"/>
              <p:cNvSpPr/>
              <p:nvPr/>
            </p:nvSpPr>
            <p:spPr>
              <a:xfrm>
                <a:off x="212241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2" name="Square"/>
              <p:cNvSpPr/>
              <p:nvPr/>
            </p:nvSpPr>
            <p:spPr>
              <a:xfrm>
                <a:off x="424483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3" name="Square"/>
              <p:cNvSpPr/>
              <p:nvPr/>
            </p:nvSpPr>
            <p:spPr>
              <a:xfrm>
                <a:off x="636725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64" name="Square"/>
              <p:cNvSpPr/>
              <p:nvPr/>
            </p:nvSpPr>
            <p:spPr>
              <a:xfrm>
                <a:off x="848967" y="0"/>
                <a:ext cx="152402" cy="152403"/>
              </a:xfrm>
              <a:prstGeom prst="rect">
                <a:avLst/>
              </a:prstGeom>
              <a:solidFill>
                <a:srgbClr val="FFD7D6"/>
              </a:solidFill>
              <a:ln w="12700" cap="flat">
                <a:solidFill>
                  <a:srgbClr val="D84C79"/>
                </a:solidFill>
                <a:prstDash val="sysDot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66" name="Rectangle"/>
            <p:cNvSpPr/>
            <p:nvPr/>
          </p:nvSpPr>
          <p:spPr>
            <a:xfrm>
              <a:off x="477857" y="157632"/>
              <a:ext cx="607070" cy="452042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55305" y="691423"/>
              <a:ext cx="1016311" cy="293975"/>
              <a:chOff x="0" y="-1"/>
              <a:chExt cx="1016310" cy="293974"/>
            </a:xfrm>
          </p:grpSpPr>
          <p:grpSp>
            <p:nvGrpSpPr>
              <p:cNvPr id="773" name="Group"/>
              <p:cNvGrpSpPr/>
              <p:nvPr/>
            </p:nvGrpSpPr>
            <p:grpSpPr>
              <a:xfrm>
                <a:off x="14940" y="78139"/>
                <a:ext cx="1001371" cy="152403"/>
                <a:chOff x="0" y="0"/>
                <a:chExt cx="1001370" cy="152401"/>
              </a:xfrm>
            </p:grpSpPr>
            <p:sp>
              <p:nvSpPr>
                <p:cNvPr id="767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68" name="Square"/>
                <p:cNvSpPr/>
                <p:nvPr/>
              </p:nvSpPr>
              <p:spPr>
                <a:xfrm>
                  <a:off x="-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9" name="Square"/>
                <p:cNvSpPr/>
                <p:nvPr/>
              </p:nvSpPr>
              <p:spPr>
                <a:xfrm>
                  <a:off x="212241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0" name="Square"/>
                <p:cNvSpPr/>
                <p:nvPr/>
              </p:nvSpPr>
              <p:spPr>
                <a:xfrm>
                  <a:off x="424484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1" name="Square"/>
                <p:cNvSpPr/>
                <p:nvPr/>
              </p:nvSpPr>
              <p:spPr>
                <a:xfrm>
                  <a:off x="636726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Square"/>
                <p:cNvSpPr/>
                <p:nvPr/>
              </p:nvSpPr>
              <p:spPr>
                <a:xfrm>
                  <a:off x="848969" y="0"/>
                  <a:ext cx="152402" cy="152403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74" name="2"/>
              <p:cNvSpPr txBox="1"/>
              <p:nvPr/>
            </p:nvSpPr>
            <p:spPr>
              <a:xfrm>
                <a:off x="217947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775" name="..."/>
              <p:cNvSpPr txBox="1"/>
              <p:nvPr/>
            </p:nvSpPr>
            <p:spPr>
              <a:xfrm>
                <a:off x="410482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76" name="1"/>
              <p:cNvSpPr txBox="1"/>
              <p:nvPr/>
            </p:nvSpPr>
            <p:spPr>
              <a:xfrm>
                <a:off x="-1" y="7033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777" name="n"/>
              <p:cNvSpPr txBox="1"/>
              <p:nvPr/>
            </p:nvSpPr>
            <p:spPr>
              <a:xfrm>
                <a:off x="624441" y="-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grpSp>
          <p:nvGrpSpPr>
            <p:cNvPr id="789" name="Group"/>
            <p:cNvGrpSpPr/>
            <p:nvPr/>
          </p:nvGrpSpPr>
          <p:grpSpPr>
            <a:xfrm>
              <a:off x="70246" y="881923"/>
              <a:ext cx="1001370" cy="292944"/>
              <a:chOff x="0" y="0"/>
              <a:chExt cx="1001369" cy="292943"/>
            </a:xfrm>
          </p:grpSpPr>
          <p:grpSp>
            <p:nvGrpSpPr>
              <p:cNvPr id="785" name="Group"/>
              <p:cNvGrpSpPr/>
              <p:nvPr/>
            </p:nvGrpSpPr>
            <p:grpSpPr>
              <a:xfrm>
                <a:off x="0" y="80029"/>
                <a:ext cx="1001370" cy="152405"/>
                <a:chOff x="0" y="0"/>
                <a:chExt cx="1001369" cy="152403"/>
              </a:xfrm>
            </p:grpSpPr>
            <p:sp>
              <p:nvSpPr>
                <p:cNvPr id="779" name="Line"/>
                <p:cNvSpPr/>
                <p:nvPr/>
              </p:nvSpPr>
              <p:spPr>
                <a:xfrm>
                  <a:off x="27967" y="86461"/>
                  <a:ext cx="960070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80" name="Square"/>
                <p:cNvSpPr/>
                <p:nvPr/>
              </p:nvSpPr>
              <p:spPr>
                <a:xfrm>
                  <a:off x="0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1" name="Square"/>
                <p:cNvSpPr/>
                <p:nvPr/>
              </p:nvSpPr>
              <p:spPr>
                <a:xfrm>
                  <a:off x="212241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2" name="Square"/>
                <p:cNvSpPr/>
                <p:nvPr/>
              </p:nvSpPr>
              <p:spPr>
                <a:xfrm>
                  <a:off x="424484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3" name="Square"/>
                <p:cNvSpPr/>
                <p:nvPr/>
              </p:nvSpPr>
              <p:spPr>
                <a:xfrm>
                  <a:off x="636725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Square"/>
                <p:cNvSpPr/>
                <p:nvPr/>
              </p:nvSpPr>
              <p:spPr>
                <a:xfrm>
                  <a:off x="848968" y="-1"/>
                  <a:ext cx="152402" cy="152405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86" name="n"/>
              <p:cNvSpPr txBox="1"/>
              <p:nvPr/>
            </p:nvSpPr>
            <p:spPr>
              <a:xfrm>
                <a:off x="203007" y="6002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  <p:sp>
            <p:nvSpPr>
              <p:cNvPr id="787" name="..."/>
              <p:cNvSpPr txBox="1"/>
              <p:nvPr/>
            </p:nvSpPr>
            <p:spPr>
              <a:xfrm>
                <a:off x="395540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788" name="m"/>
              <p:cNvSpPr txBox="1"/>
              <p:nvPr/>
            </p:nvSpPr>
            <p:spPr>
              <a:xfrm>
                <a:off x="596801" y="-1"/>
                <a:ext cx="23765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790" name="Rectangle"/>
            <p:cNvSpPr/>
            <p:nvPr/>
          </p:nvSpPr>
          <p:spPr>
            <a:xfrm flipH="1">
              <a:off x="0" y="774345"/>
              <a:ext cx="420391" cy="474419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1" name="Square"/>
            <p:cNvSpPr/>
            <p:nvPr/>
          </p:nvSpPr>
          <p:spPr>
            <a:xfrm>
              <a:off x="68467" y="0"/>
              <a:ext cx="152402" cy="152402"/>
            </a:xfrm>
            <a:prstGeom prst="rect">
              <a:avLst/>
            </a:prstGeom>
            <a:solidFill>
              <a:srgbClr val="FFD7D6"/>
            </a:solidFill>
            <a:ln w="12700" cap="flat">
              <a:solidFill>
                <a:srgbClr val="D84C79"/>
              </a:solidFill>
              <a:prstDash val="sysDot"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03" name="Group"/>
            <p:cNvGrpSpPr/>
            <p:nvPr/>
          </p:nvGrpSpPr>
          <p:grpSpPr>
            <a:xfrm>
              <a:off x="52225" y="498398"/>
              <a:ext cx="1011262" cy="292944"/>
              <a:chOff x="0" y="0"/>
              <a:chExt cx="1011261" cy="292943"/>
            </a:xfrm>
          </p:grpSpPr>
          <p:grpSp>
            <p:nvGrpSpPr>
              <p:cNvPr id="798" name="Group"/>
              <p:cNvGrpSpPr/>
              <p:nvPr/>
            </p:nvGrpSpPr>
            <p:grpSpPr>
              <a:xfrm>
                <a:off x="9891" y="78772"/>
                <a:ext cx="1001371" cy="152404"/>
                <a:chOff x="0" y="0"/>
                <a:chExt cx="1001370" cy="152403"/>
              </a:xfrm>
            </p:grpSpPr>
            <p:sp>
              <p:nvSpPr>
                <p:cNvPr id="792" name="Line"/>
                <p:cNvSpPr/>
                <p:nvPr/>
              </p:nvSpPr>
              <p:spPr>
                <a:xfrm>
                  <a:off x="27967" y="86461"/>
                  <a:ext cx="960071" cy="2"/>
                </a:xfrm>
                <a:prstGeom prst="line">
                  <a:avLst/>
                </a:prstGeom>
                <a:noFill/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793" name="Square"/>
                <p:cNvSpPr/>
                <p:nvPr/>
              </p:nvSpPr>
              <p:spPr>
                <a:xfrm>
                  <a:off x="-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4" name="Square"/>
                <p:cNvSpPr/>
                <p:nvPr/>
              </p:nvSpPr>
              <p:spPr>
                <a:xfrm>
                  <a:off x="212241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5" name="Square"/>
                <p:cNvSpPr/>
                <p:nvPr/>
              </p:nvSpPr>
              <p:spPr>
                <a:xfrm>
                  <a:off x="424484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Square"/>
                <p:cNvSpPr/>
                <p:nvPr/>
              </p:nvSpPr>
              <p:spPr>
                <a:xfrm>
                  <a:off x="636726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olid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7" name="Square"/>
                <p:cNvSpPr/>
                <p:nvPr/>
              </p:nvSpPr>
              <p:spPr>
                <a:xfrm>
                  <a:off x="848969" y="0"/>
                  <a:ext cx="152402" cy="152404"/>
                </a:xfrm>
                <a:prstGeom prst="rect">
                  <a:avLst/>
                </a:prstGeom>
                <a:solidFill>
                  <a:srgbClr val="FFD7D6"/>
                </a:solidFill>
                <a:ln w="12700" cap="flat">
                  <a:solidFill>
                    <a:srgbClr val="D84C79"/>
                  </a:solidFill>
                  <a:prstDash val="sysDot"/>
                  <a:miter lim="400000"/>
                </a:ln>
                <a:effectLst/>
              </p:spPr>
              <p:txBody>
                <a:bodyPr wrap="square" lIns="54569" tIns="54569" rIns="54569" bIns="54569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sp>
            <p:nvSpPr>
              <p:cNvPr id="799" name="1"/>
              <p:cNvSpPr txBox="1"/>
              <p:nvPr/>
            </p:nvSpPr>
            <p:spPr>
              <a:xfrm>
                <a:off x="-1" y="-1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800" name="2"/>
              <p:cNvSpPr txBox="1"/>
              <p:nvPr/>
            </p:nvSpPr>
            <p:spPr>
              <a:xfrm>
                <a:off x="212899" y="6002"/>
                <a:ext cx="191272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801" name="..."/>
              <p:cNvSpPr txBox="1"/>
              <p:nvPr/>
            </p:nvSpPr>
            <p:spPr>
              <a:xfrm>
                <a:off x="405433" y="6002"/>
                <a:ext cx="22619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...</a:t>
                </a:r>
              </a:p>
            </p:txBody>
          </p:sp>
          <p:sp>
            <p:nvSpPr>
              <p:cNvPr id="802" name="n"/>
              <p:cNvSpPr txBox="1"/>
              <p:nvPr/>
            </p:nvSpPr>
            <p:spPr>
              <a:xfrm>
                <a:off x="632092" y="-1"/>
                <a:ext cx="198257" cy="2869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4569" tIns="54569" rIns="54569" bIns="54569" numCol="1" anchor="ctr">
                <a:spAutoFit/>
              </a:bodyPr>
              <a:lstStyle>
                <a:lvl1pPr>
                  <a:defRPr sz="1100">
                    <a:solidFill>
                      <a:srgbClr val="D84C79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</p:grpSp>
      <p:sp>
        <p:nvSpPr>
          <p:cNvPr id="805" name="Rectangle"/>
          <p:cNvSpPr/>
          <p:nvPr/>
        </p:nvSpPr>
        <p:spPr>
          <a:xfrm>
            <a:off x="5194374" y="9626278"/>
            <a:ext cx="356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6" name="Rectangle"/>
          <p:cNvSpPr/>
          <p:nvPr/>
        </p:nvSpPr>
        <p:spPr>
          <a:xfrm>
            <a:off x="8290949" y="979788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7" name="Rectangle"/>
          <p:cNvSpPr/>
          <p:nvPr/>
        </p:nvSpPr>
        <p:spPr>
          <a:xfrm>
            <a:off x="8284599" y="9431663"/>
            <a:ext cx="6350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8" name="Rectangle"/>
          <p:cNvSpPr/>
          <p:nvPr/>
        </p:nvSpPr>
        <p:spPr>
          <a:xfrm>
            <a:off x="8427862" y="9618228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9" name="Rectangle"/>
          <p:cNvSpPr/>
          <p:nvPr/>
        </p:nvSpPr>
        <p:spPr>
          <a:xfrm>
            <a:off x="5194374" y="9446619"/>
            <a:ext cx="382292" cy="158674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0" name="Rectangle"/>
          <p:cNvSpPr/>
          <p:nvPr/>
        </p:nvSpPr>
        <p:spPr>
          <a:xfrm>
            <a:off x="5194374" y="9812844"/>
            <a:ext cx="4838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1" name="Rectangle"/>
          <p:cNvSpPr/>
          <p:nvPr/>
        </p:nvSpPr>
        <p:spPr>
          <a:xfrm>
            <a:off x="8427862" y="9981001"/>
            <a:ext cx="6350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2" name="Rectangle"/>
          <p:cNvSpPr/>
          <p:nvPr/>
        </p:nvSpPr>
        <p:spPr>
          <a:xfrm>
            <a:off x="5194374" y="9995957"/>
            <a:ext cx="458492" cy="158675"/>
          </a:xfrm>
          <a:prstGeom prst="rect">
            <a:avLst/>
          </a:prstGeom>
          <a:solidFill>
            <a:srgbClr val="FFD7D6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813" name="Table"/>
          <p:cNvGraphicFramePr/>
          <p:nvPr/>
        </p:nvGraphicFramePr>
        <p:xfrm>
          <a:off x="5212345" y="9269428"/>
          <a:ext cx="3355497" cy="927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78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(?=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look("a(?=c)")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r>
                        <a:t>a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(?!</a:t>
                      </a:r>
                      <a:r>
                        <a:t>c</a:t>
                      </a:r>
                      <a:r>
                        <a:rPr>
                          <a:solidFill>
                            <a:srgbClr val="000000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followed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look("a(?!c)")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(?&lt;=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look("(?&lt;=b)a")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bacad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(?&lt;!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b</a:t>
                      </a:r>
                      <a:r>
                        <a:t>)</a:t>
                      </a:r>
                      <a:r>
                        <a:rPr>
                          <a:solidFill>
                            <a:srgbClr val="D84C79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not preceded by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look("(?&lt;!b)a")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bacad</a:t>
                      </a:r>
                      <a:endParaRPr sz="1100" dirty="0">
                        <a:sym typeface="Source Sans Pro Regular"/>
                      </a:endParaRP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14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822" y="9978473"/>
            <a:ext cx="1754523" cy="6164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7" name="Group"/>
          <p:cNvGrpSpPr/>
          <p:nvPr/>
        </p:nvGrpSpPr>
        <p:grpSpPr>
          <a:xfrm>
            <a:off x="10876241" y="931393"/>
            <a:ext cx="811850" cy="215904"/>
            <a:chOff x="0" y="0"/>
            <a:chExt cx="811848" cy="215903"/>
          </a:xfrm>
        </p:grpSpPr>
        <p:sp>
          <p:nvSpPr>
            <p:cNvPr id="815" name="new line"/>
            <p:cNvSpPr txBox="1"/>
            <p:nvPr/>
          </p:nvSpPr>
          <p:spPr>
            <a:xfrm>
              <a:off x="113396" y="0"/>
              <a:ext cx="698453" cy="2159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normAutofit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new line</a:t>
              </a:r>
            </a:p>
          </p:txBody>
        </p:sp>
        <p:pic>
          <p:nvPicPr>
            <p:cNvPr id="816" name="Image" descr="Image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37981"/>
              <a:ext cx="233085" cy="1651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8" name="Rectangle"/>
          <p:cNvSpPr/>
          <p:nvPr/>
        </p:nvSpPr>
        <p:spPr>
          <a:xfrm>
            <a:off x="12462684" y="2329046"/>
            <a:ext cx="819406" cy="8766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4569" tIns="54569" rIns="54569" bIns="54569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9" name="[:symbol:]"/>
          <p:cNvSpPr txBox="1"/>
          <p:nvPr/>
        </p:nvSpPr>
        <p:spPr>
          <a:xfrm>
            <a:off x="12518321" y="2353761"/>
            <a:ext cx="708129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t>[:symbol:]</a:t>
            </a:r>
          </a:p>
        </p:txBody>
      </p:sp>
      <p:pic>
        <p:nvPicPr>
          <p:cNvPr id="820" name="Image" descr="Imag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822" name="Table"/>
          <p:cNvGraphicFramePr/>
          <p:nvPr/>
        </p:nvGraphicFramePr>
        <p:xfrm>
          <a:off x="11063420" y="4823805"/>
          <a:ext cx="914400" cy="12065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3" name="Table"/>
          <p:cNvGraphicFramePr/>
          <p:nvPr/>
        </p:nvGraphicFramePr>
        <p:xfrm>
          <a:off x="11292020" y="3823755"/>
          <a:ext cx="1524000" cy="2413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4" name="Table"/>
          <p:cNvGraphicFramePr/>
          <p:nvPr/>
        </p:nvGraphicFramePr>
        <p:xfrm>
          <a:off x="10854084" y="2612032"/>
          <a:ext cx="1524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5" name="Table"/>
          <p:cNvGraphicFramePr/>
          <p:nvPr/>
        </p:nvGraphicFramePr>
        <p:xfrm>
          <a:off x="12492473" y="2612032"/>
          <a:ext cx="762000" cy="482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 =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D7D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1" name="Table"/>
          <p:cNvGraphicFramePr/>
          <p:nvPr>
            <p:extLst>
              <p:ext uri="{D42A27DB-BD31-4B8C-83A1-F6EECF244321}">
                <p14:modId xmlns:p14="http://schemas.microsoft.com/office/powerpoint/2010/main" val="419061177"/>
              </p:ext>
            </p:extLst>
          </p:nvPr>
        </p:nvGraphicFramePr>
        <p:xfrm>
          <a:off x="3722422" y="1367695"/>
          <a:ext cx="6780913" cy="5164122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63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5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0877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100" dirty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string  (type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regexp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(to mean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matches </a:t>
                      </a:r>
                    </a:p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 dirty="0"/>
                        <a:t>(which matches this)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r>
                        <a:rPr sz="1100"/>
                        <a:t>example</a:t>
                      </a:r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900" b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 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 (etc.)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see("a")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see("\\!")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see("\\?")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see("\\\\")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see("\\(")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see("\\)")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see("\\{")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 "\\}")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new line (return)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see("\\n")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\t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tab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see("\\t")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whitespace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\S</a:t>
                      </a:r>
                      <a:r>
                        <a:rPr sz="1100" i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/>
                        <a:t>for non-whitespaces)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see("\\s")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/>
                        <a:t>any digit  </a:t>
                      </a:r>
                      <a:r>
                        <a:rPr sz="1100" i="1"/>
                        <a:t>(</a:t>
                      </a:r>
                      <a:r>
                        <a: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\D</a:t>
                      </a:r>
                      <a:r>
                        <a:rPr sz="1100" i="1"/>
                        <a:t> for non-digits)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see("\\d")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 sz="1100" dirty="0"/>
                        <a:t>any word character  </a:t>
                      </a:r>
                      <a:r>
                        <a:rPr sz="1100" i="1" dirty="0"/>
                        <a:t>(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\W</a:t>
                      </a:r>
                      <a:r>
                        <a:rPr sz="1100" i="1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 </a:t>
                      </a:r>
                      <a:r>
                        <a:rPr sz="1100" i="1" dirty="0"/>
                        <a:t>for non-word chars)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see("\\w")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\b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word boundaries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see("\\b")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[:digit:]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digits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see("[:digit:]")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[:alpha:]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sym typeface="Source Sans Pro Regular"/>
                        </a:rPr>
                        <a:t>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see("[:alpha:]")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[:lower:]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lowercase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see("[:lower:]")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[:upper:]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uppercase letters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see("[:upper:]")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alnum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 and numbers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see("[:alnum:]")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</a:t>
                      </a:r>
                      <a:r>
                        <a:rPr sz="1100" dirty="0" err="1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punct</a:t>
                      </a: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see("[:punct:]")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[:graph:]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letters, numbers, and punctuation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see("[:graph:]")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[:space:]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characters (i.e. \s)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see("[:space:]")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[:blank:]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space and tab (but not new line)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see("[:blank:]")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olidFill>
                            <a:srgbClr val="D84C79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endParaRPr sz="1100"/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.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every character except a new line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rgbClr val="D84C79"/>
                          </a:solidFill>
                          <a:sym typeface="Source Sans Pro Regular"/>
                        </a:rPr>
                        <a:t>see(".")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 dirty="0" err="1">
                          <a:sym typeface="Source Sans Pro Regular"/>
                        </a:rPr>
                        <a:t>abc</a:t>
                      </a:r>
                      <a:r>
                        <a:rPr sz="1100" dirty="0">
                          <a:sym typeface="Source Sans Pro Regular"/>
                        </a:rPr>
                        <a:t> ABC 123   .!?\(){}</a:t>
                      </a:r>
                    </a:p>
                  </a:txBody>
                  <a:tcPr marL="0" marR="0" marT="0" marB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9277"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100">
                          <a:solidFill>
                            <a:srgbClr val="D84C79"/>
                          </a:solidFill>
                          <a:sym typeface="Source Sans Pro Regular"/>
                        </a:defRPr>
                      </a:pPr>
                      <a:endParaRPr sz="1100" dirty="0"/>
                    </a:p>
                  </a:txBody>
                  <a:tcPr marL="0" marR="0" marT="0" marB="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  <p:grpSp>
        <p:nvGrpSpPr>
          <p:cNvPr id="544" name="Group"/>
          <p:cNvGrpSpPr/>
          <p:nvPr/>
        </p:nvGrpSpPr>
        <p:grpSpPr>
          <a:xfrm>
            <a:off x="8867151" y="9599628"/>
            <a:ext cx="4806965" cy="596900"/>
            <a:chOff x="25400" y="25400"/>
            <a:chExt cx="4806964" cy="596899"/>
          </a:xfrm>
        </p:grpSpPr>
        <p:sp>
          <p:nvSpPr>
            <p:cNvPr id="542" name="Square"/>
            <p:cNvSpPr/>
            <p:nvPr/>
          </p:nvSpPr>
          <p:spPr>
            <a:xfrm>
              <a:off x="270492" y="415185"/>
              <a:ext cx="153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1" name="Rectangle"/>
            <p:cNvSpPr/>
            <p:nvPr/>
          </p:nvSpPr>
          <p:spPr>
            <a:xfrm>
              <a:off x="4319065" y="425317"/>
              <a:ext cx="280692" cy="158675"/>
            </a:xfrm>
            <a:prstGeom prst="rect">
              <a:avLst/>
            </a:prstGeom>
            <a:solidFill>
              <a:srgbClr val="FFD7D6"/>
            </a:soli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graphicFrame>
          <p:nvGraphicFramePr>
            <p:cNvPr id="543" name="Table"/>
            <p:cNvGraphicFramePr/>
            <p:nvPr>
              <p:extLst>
                <p:ext uri="{D42A27DB-BD31-4B8C-83A1-F6EECF244321}">
                  <p14:modId xmlns:p14="http://schemas.microsoft.com/office/powerpoint/2010/main" val="59862191"/>
                </p:ext>
              </p:extLst>
            </p:nvPr>
          </p:nvGraphicFramePr>
          <p:xfrm>
            <a:off x="25400" y="25400"/>
            <a:ext cx="4806964" cy="59689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637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76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7215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437975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1195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 err="1"/>
                          <a:t>regexp</a:t>
                        </a:r>
                        <a:r>
                          <a:rPr dirty="0"/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(to mean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matches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sz="900" b="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r>
                          <a:rPr dirty="0"/>
                          <a:t>(the result is the same as ref("abba"))</a:t>
                        </a:r>
                      </a:p>
                    </a:txBody>
                    <a:tcPr marL="0" marR="0" marT="0" marB="0" anchor="ctr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en-US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rgbClr val="D84C79"/>
                            </a:solidFill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\\1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/>
                          <a:t>first () group, etc.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>
                            <a:solidFill>
                              <a:srgbClr val="D84C79"/>
                            </a:solidFill>
                          </a:rPr>
                          <a:t>ref("(a)(b)\\2\\1")</a:t>
                        </a:r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 dirty="0" err="1"/>
                          <a:t>abbaab</a:t>
                        </a:r>
                        <a:endParaRPr sz="1100" dirty="0"/>
                      </a:p>
                    </a:txBody>
                    <a:tcPr marL="0" marR="0" marT="0" marB="0" horzOverflow="overflow">
                      <a:lnL w="12700">
                        <a:miter lim="400000"/>
                      </a:lnL>
                      <a:lnR w="12700">
                        <a:miter lim="400000"/>
                      </a:lnR>
                      <a:lnT w="12700">
                        <a:miter lim="400000"/>
                      </a:lnT>
                      <a:lnB w="12700">
                        <a:miter lim="400000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332" name="[:graph:]">
            <a:extLst>
              <a:ext uri="{FF2B5EF4-FFF2-40B4-BE49-F238E27FC236}">
                <a16:creationId xmlns:a16="http://schemas.microsoft.com/office/drawing/2014/main" id="{BD24B82A-A733-914D-8B1F-674BA9BF5725}"/>
              </a:ext>
            </a:extLst>
          </p:cNvPr>
          <p:cNvSpPr txBox="1"/>
          <p:nvPr/>
        </p:nvSpPr>
        <p:spPr>
          <a:xfrm>
            <a:off x="11904528" y="1275377"/>
            <a:ext cx="298426" cy="215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69" tIns="54569" rIns="54569" bIns="54569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2826</Words>
  <Application>Microsoft Office PowerPoint</Application>
  <PresentationFormat>Custom</PresentationFormat>
  <Paragraphs>487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Source Code Pro</vt:lpstr>
      <vt:lpstr>Source Sans Pro Bold</vt:lpstr>
      <vt:lpstr>Source Sans Pro ExtraLight</vt:lpstr>
      <vt:lpstr>Source Sans Pro Regular</vt:lpstr>
      <vt:lpstr>White</vt:lpstr>
      <vt:lpstr>String manipulation with stringr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manipulation with stringr : : CHEAT SHEET </dc:title>
  <cp:lastModifiedBy>Zomorrodi, Ryan</cp:lastModifiedBy>
  <cp:revision>3</cp:revision>
  <dcterms:modified xsi:type="dcterms:W3CDTF">2024-06-12T03:31:14Z</dcterms:modified>
</cp:coreProperties>
</file>