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640"/>
  </p:normalViewPr>
  <p:slideViewPr>
    <p:cSldViewPr snapToGrid="0" snapToObjects="1">
      <p:cViewPr varScale="1">
        <p:scale>
          <a:sx n="67" d="100"/>
          <a:sy n="67" d="100"/>
        </p:scale>
        <p:origin x="241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11" Type="http://schemas.openxmlformats.org/officeDocument/2006/relationships/hyperlink" Target="https://linkedin.com/in/scopinho" TargetMode="External"/><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linkedin.com/in/scopinho" TargetMode="External"/><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918370"/>
            <a:ext cx="3303790"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Resumindo Observações</a:t>
            </a:r>
            <a:endParaRPr dirty="0"/>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594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rowwise</a:t>
            </a:r>
            <a:r>
              <a:rPr dirty="0">
                <a:latin typeface="Source Sans Pro Bold"/>
                <a:ea typeface="Source Sans Pro Bold"/>
                <a:cs typeface="Source Sans Pro Bold"/>
                <a:sym typeface="Source Sans Pro Bold"/>
              </a:rPr>
              <a:t>(</a:t>
            </a:r>
            <a:r>
              <a:rPr dirty="0"/>
              <a:t>.data, …</a:t>
            </a:r>
            <a:r>
              <a:rPr dirty="0">
                <a:latin typeface="Source Sans Pro Bold"/>
                <a:ea typeface="Source Sans Pro Bold"/>
                <a:cs typeface="Source Sans Pro Bold"/>
                <a:sym typeface="Source Sans Pro Bold"/>
              </a:rPr>
              <a:t>)</a:t>
            </a:r>
            <a:r>
              <a:rPr dirty="0"/>
              <a:t> </a:t>
            </a:r>
            <a:r>
              <a:rPr lang="pt-BR" dirty="0"/>
              <a:t>para agrupar dados em linhas </a:t>
            </a:r>
            <a:r>
              <a:rPr lang="pt-BR" dirty="0" err="1"/>
              <a:t>individuaisFunções</a:t>
            </a:r>
            <a:r>
              <a:rPr lang="pt-BR" dirty="0"/>
              <a:t> do </a:t>
            </a:r>
            <a:r>
              <a:rPr lang="pt-BR" dirty="0" err="1"/>
              <a:t>dyplr</a:t>
            </a:r>
            <a:r>
              <a:rPr lang="pt-BR" dirty="0"/>
              <a:t> irão computar os resultados para cada linha. Também aplica funções em colunas de listas. Veja a folha de referência do </a:t>
            </a:r>
            <a:r>
              <a:rPr lang="pt-BR" dirty="0" err="1"/>
              <a:t>tidyr</a:t>
            </a:r>
            <a:r>
              <a:rPr lang="pt-BR" dirty="0"/>
              <a:t> sobre o fluxo de colunas de listas.</a:t>
            </a:r>
            <a:endParaRPr dirty="0"/>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Use </a:t>
            </a:r>
            <a:r>
              <a:rPr lang="pt-BR" dirty="0" err="1"/>
              <a:t>group_by</a:t>
            </a:r>
            <a:r>
              <a:rPr dirty="0"/>
              <a:t> </a:t>
            </a:r>
            <a:r>
              <a:rPr dirty="0">
                <a:latin typeface="Source Sans Pro Bold"/>
                <a:ea typeface="Source Sans Pro Bold"/>
                <a:cs typeface="Source Sans Pro Bold"/>
                <a:sym typeface="Source Sans Pro Bold"/>
              </a:rPr>
              <a:t>(</a:t>
            </a:r>
            <a:r>
              <a:rPr dirty="0"/>
              <a:t>.data, …, .add = FALSE, .drop = TRUE</a:t>
            </a:r>
            <a:r>
              <a:rPr dirty="0">
                <a:latin typeface="Source Sans Pro Bold"/>
                <a:ea typeface="Source Sans Pro Bold"/>
                <a:cs typeface="Source Sans Pro Bold"/>
                <a:sym typeface="Source Sans Pro Bold"/>
              </a:rPr>
              <a:t>)</a:t>
            </a:r>
            <a:r>
              <a:rPr dirty="0"/>
              <a:t> </a:t>
            </a:r>
            <a:r>
              <a:rPr lang="pt-BR" dirty="0"/>
              <a:t>para criar uma cópia da tabela agrupada por colunas </a:t>
            </a:r>
            <a:r>
              <a:rPr dirty="0"/>
              <a:t>... </a:t>
            </a:r>
            <a:r>
              <a:rPr lang="pt-BR" dirty="0"/>
              <a:t>As funções do </a:t>
            </a:r>
            <a:r>
              <a:rPr dirty="0" err="1"/>
              <a:t>dplyr</a:t>
            </a:r>
            <a:r>
              <a:rPr dirty="0"/>
              <a:t> </a:t>
            </a:r>
            <a:r>
              <a:rPr lang="pt-BR" dirty="0"/>
              <a:t>irão manipular cada grupo separadamente e combinar os resultados</a:t>
            </a:r>
            <a:r>
              <a:rPr dirty="0"/>
              <a:t>.</a:t>
            </a:r>
          </a:p>
        </p:txBody>
      </p:sp>
      <p:sp>
        <p:nvSpPr>
          <p:cNvPr id="148" name="Apply summary functions to columns to create a new table of summary statistics. Summary functions take vectors as input and return one value (see back)."/>
          <p:cNvSpPr txBox="1"/>
          <p:nvPr/>
        </p:nvSpPr>
        <p:spPr>
          <a:xfrm>
            <a:off x="317498" y="3325909"/>
            <a:ext cx="4140394" cy="63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Aplica funções de resumo em colunas para criar uma nova tabela estatística resumida. Funções de resumo recebem vetores como entrada e retornam um único valor (vide verso).</a:t>
            </a:r>
            <a:endParaRPr dirty="0"/>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a:t>
            </a:r>
            <a:r>
              <a:rPr dirty="0">
                <a:latin typeface="+mj-lt"/>
                <a:ea typeface="+mj-ea"/>
                <a:cs typeface="+mj-cs"/>
                <a:sym typeface="Source Sans Pro Regular"/>
              </a:rPr>
              <a:t>.data, …</a:t>
            </a:r>
            <a:r>
              <a:rPr dirty="0"/>
              <a:t>)</a:t>
            </a:r>
            <a:br>
              <a:rPr dirty="0"/>
            </a:br>
            <a:r>
              <a:rPr dirty="0" err="1">
                <a:latin typeface="+mj-lt"/>
                <a:ea typeface="+mj-ea"/>
                <a:cs typeface="+mj-cs"/>
                <a:sym typeface="Source Sans Pro Regular"/>
              </a:rPr>
              <a:t>Comput</a:t>
            </a:r>
            <a:r>
              <a:rPr lang="pt-BR" dirty="0">
                <a:latin typeface="+mj-lt"/>
                <a:ea typeface="+mj-ea"/>
                <a:cs typeface="+mj-cs"/>
                <a:sym typeface="Source Sans Pro Regular"/>
              </a:rPr>
              <a:t>a tabela de resumo</a:t>
            </a:r>
            <a:r>
              <a:rPr dirty="0">
                <a:latin typeface="+mj-lt"/>
                <a:ea typeface="+mj-ea"/>
                <a:cs typeface="+mj-cs"/>
                <a:sym typeface="Source Sans Pro Regular"/>
              </a:rPr>
              <a:t>. </a:t>
            </a:r>
            <a:br>
              <a:rPr dirty="0">
                <a:latin typeface="+mj-lt"/>
                <a:ea typeface="+mj-ea"/>
                <a:cs typeface="+mj-cs"/>
                <a:sym typeface="Source Sans Pro Regular"/>
              </a:rPr>
            </a:br>
            <a:r>
              <a:rPr dirty="0" err="1">
                <a:latin typeface="Source Sans Pro ExtraLight"/>
                <a:ea typeface="Source Sans Pro ExtraLight"/>
                <a:cs typeface="Source Sans Pro ExtraLight"/>
                <a:sym typeface="Source Sans Pro ExtraLight"/>
              </a:rPr>
              <a:t>summarise</a:t>
            </a:r>
            <a:r>
              <a:rPr dirty="0">
                <a:latin typeface="Source Sans Pro ExtraLight"/>
                <a:ea typeface="Source Sans Pro ExtraLight"/>
                <a:cs typeface="Source Sans Pro ExtraLight"/>
                <a:sym typeface="Source Sans Pro ExtraLight"/>
              </a:rPr>
              <a: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avg = mean(mpg))</a:t>
            </a:r>
          </a:p>
          <a:p>
            <a:pPr>
              <a:lnSpc>
                <a:spcPct val="80000"/>
              </a:lnSpc>
              <a:spcBef>
                <a:spcPts val="0"/>
              </a:spcBef>
              <a:defRPr>
                <a:solidFill>
                  <a:srgbClr val="000000"/>
                </a:solidFill>
              </a:defRPr>
            </a:pPr>
            <a:endParaRPr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count(</a:t>
            </a:r>
            <a:r>
              <a:rPr dirty="0">
                <a:latin typeface="+mj-lt"/>
                <a:ea typeface="+mj-ea"/>
                <a:cs typeface="+mj-cs"/>
                <a:sym typeface="Source Sans Pro Regular"/>
              </a:rPr>
              <a:t>.data, …, </a:t>
            </a:r>
            <a:r>
              <a:rPr dirty="0" err="1">
                <a:latin typeface="+mj-lt"/>
                <a:ea typeface="+mj-ea"/>
                <a:cs typeface="+mj-cs"/>
                <a:sym typeface="Source Sans Pro Regular"/>
              </a:rPr>
              <a:t>wt</a:t>
            </a:r>
            <a:r>
              <a:rPr dirty="0">
                <a:latin typeface="+mj-lt"/>
                <a:ea typeface="+mj-ea"/>
                <a:cs typeface="+mj-cs"/>
                <a:sym typeface="Source Sans Pro Regular"/>
              </a:rPr>
              <a:t> = NULL, sort = FALSE, name = NULL</a:t>
            </a:r>
            <a:r>
              <a:rPr dirty="0"/>
              <a:t>) </a:t>
            </a:r>
            <a:r>
              <a:rPr dirty="0">
                <a:latin typeface="+mj-lt"/>
                <a:ea typeface="+mj-ea"/>
                <a:cs typeface="+mj-cs"/>
                <a:sym typeface="Source Sans Pro Regular"/>
              </a:rPr>
              <a:t>C</a:t>
            </a:r>
            <a:r>
              <a:rPr lang="pt-BR" dirty="0" err="1">
                <a:latin typeface="+mj-lt"/>
                <a:ea typeface="+mj-ea"/>
                <a:cs typeface="+mj-cs"/>
                <a:sym typeface="Source Sans Pro Regular"/>
              </a:rPr>
              <a:t>onta</a:t>
            </a:r>
            <a:r>
              <a:rPr lang="pt-BR" dirty="0">
                <a:latin typeface="+mj-lt"/>
                <a:ea typeface="+mj-ea"/>
                <a:cs typeface="+mj-cs"/>
                <a:sym typeface="Source Sans Pro Regular"/>
              </a:rPr>
              <a:t> número de linhas em cada grupo definidos com suas variáveis...Também </a:t>
            </a:r>
            <a:r>
              <a:rPr lang="pt-BR" dirty="0" err="1">
                <a:latin typeface="+mj-lt"/>
                <a:ea typeface="+mj-ea"/>
                <a:cs typeface="+mj-cs"/>
                <a:sym typeface="Source Sans Pro Regular"/>
              </a:rPr>
              <a:t>tally</a:t>
            </a:r>
            <a:r>
              <a:rPr lang="pt-BR" dirty="0">
                <a:latin typeface="+mj-lt"/>
                <a:ea typeface="+mj-ea"/>
                <a:cs typeface="+mj-cs"/>
                <a:sym typeface="Source Sans Pro Regular"/>
              </a:rPr>
              <a:t>()</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count(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a:t>
            </a:r>
          </a:p>
        </p:txBody>
      </p:sp>
      <p:sp>
        <p:nvSpPr>
          <p:cNvPr id="152" name="RStudio® is a trademark of RStudio, PBC  •  CC BY SA  RStudio  •  info@rstudio.com  •  844-448-1212  •  rstudio.com  •  Learn more at dplyr.tidyverse.org  •  dplyr  1.0.7  •  Updated:  2021-07"/>
          <p:cNvSpPr txBox="1"/>
          <p:nvPr/>
        </p:nvSpPr>
        <p:spPr>
          <a:xfrm>
            <a:off x="1870971" y="10340909"/>
            <a:ext cx="11805268" cy="24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rPr dirty="0"/>
              <a:t>RStudio® is a trademark of RStudio, PBC  •  </a:t>
            </a:r>
            <a:r>
              <a:rPr u="sng" dirty="0">
                <a:solidFill>
                  <a:srgbClr val="0000FF"/>
                </a:solidFill>
                <a:uFill>
                  <a:solidFill>
                    <a:srgbClr val="0000FF"/>
                  </a:solidFill>
                </a:uFill>
                <a:hlinkClick r:id="rId2"/>
              </a:rPr>
              <a:t>CC BY SA</a:t>
            </a:r>
            <a:r>
              <a:rPr dirty="0"/>
              <a:t>  RStudio  •  </a:t>
            </a:r>
            <a:r>
              <a:rPr u="sng" dirty="0">
                <a:solidFill>
                  <a:srgbClr val="0000FF"/>
                </a:solidFill>
                <a:uFill>
                  <a:solidFill>
                    <a:srgbClr val="0000FF"/>
                  </a:solidFill>
                </a:uFill>
                <a:hlinkClick r:id="rId3"/>
              </a:rPr>
              <a:t>info@rstudio.com</a:t>
            </a:r>
            <a:r>
              <a:rPr dirty="0"/>
              <a:t>  •  844-448-1212  •  </a:t>
            </a:r>
            <a:r>
              <a:rPr u="sng" dirty="0">
                <a:solidFill>
                  <a:srgbClr val="0000FF"/>
                </a:solidFill>
                <a:uFill>
                  <a:solidFill>
                    <a:srgbClr val="0000FF"/>
                  </a:solidFill>
                </a:uFill>
                <a:hlinkClick r:id="rId4"/>
              </a:rPr>
              <a:t>rstudio.com</a:t>
            </a:r>
            <a:r>
              <a:rPr dirty="0"/>
              <a:t>  •  Learn more at </a:t>
            </a:r>
            <a:r>
              <a:rPr u="sng" dirty="0">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rPr dirty="0"/>
              <a:t>  •  </a:t>
            </a:r>
            <a:r>
              <a:rPr dirty="0" err="1"/>
              <a:t>dplyr</a:t>
            </a:r>
            <a:r>
              <a:rPr dirty="0"/>
              <a:t>  1.0.7  •  Updated:  2021-07</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Cada observação, está em sua própria linha</a:t>
            </a:r>
            <a:endParaRPr dirty="0">
              <a:latin typeface="Source Sans Pro Bold"/>
              <a:ea typeface="Source Sans Pro Bold"/>
              <a:cs typeface="Source Sans Pro Bold"/>
              <a:sym typeface="Source Sans Pro Bold"/>
            </a:endParaRP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80000"/>
              </a:lnSpc>
              <a:spcBef>
                <a:spcPts val="0"/>
              </a:spcBef>
              <a:defRPr>
                <a:solidFill>
                  <a:srgbClr val="000000"/>
                </a:solidFill>
              </a:defRPr>
            </a:pPr>
            <a:r>
              <a:rPr lang="pt-BR" dirty="0"/>
              <a:t>Cada variável está em sua própria coluna</a:t>
            </a:r>
            <a:endParaRPr dirty="0">
              <a:latin typeface="Source Sans Pro Bold"/>
              <a:ea typeface="Source Sans Pro Bold"/>
              <a:cs typeface="Source Sans Pro Bold"/>
              <a:sym typeface="Source Sans Pro Bold"/>
            </a:endParaRP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rPr dirty="0"/>
              <a:t>&amp;</a:t>
            </a:r>
          </a:p>
        </p:txBody>
      </p:sp>
      <p:sp>
        <p:nvSpPr>
          <p:cNvPr id="156" name="dplyr functions work with pipes and expect tidy data. In tidy data:"/>
          <p:cNvSpPr txBox="1"/>
          <p:nvPr/>
        </p:nvSpPr>
        <p:spPr>
          <a:xfrm>
            <a:off x="317500" y="1487424"/>
            <a:ext cx="4264736" cy="225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latin typeface="+mj-lt"/>
                <a:ea typeface="+mj-ea"/>
                <a:cs typeface="+mj-cs"/>
                <a:sym typeface="Source Sans Pro Regular"/>
              </a:rPr>
              <a:t>Funções </a:t>
            </a:r>
            <a:r>
              <a:rPr lang="pt-BR" dirty="0" err="1">
                <a:latin typeface="+mj-lt"/>
                <a:ea typeface="+mj-ea"/>
                <a:cs typeface="+mj-cs"/>
                <a:sym typeface="Source Sans Pro Regular"/>
              </a:rPr>
              <a:t>dyplr</a:t>
            </a:r>
            <a:r>
              <a:rPr lang="pt-BR" dirty="0">
                <a:latin typeface="+mj-lt"/>
                <a:ea typeface="+mj-ea"/>
                <a:cs typeface="+mj-cs"/>
                <a:sym typeface="Source Sans Pro Regular"/>
              </a:rPr>
              <a:t> funcionam com canalização (</a:t>
            </a:r>
            <a:r>
              <a:rPr lang="pt-BR" dirty="0" err="1">
                <a:latin typeface="+mj-lt"/>
                <a:ea typeface="+mj-ea"/>
                <a:cs typeface="+mj-cs"/>
                <a:sym typeface="Source Sans Pro Regular"/>
              </a:rPr>
              <a:t>pipes</a:t>
            </a:r>
            <a:r>
              <a:rPr lang="pt-BR" dirty="0"/>
              <a:t>)</a:t>
            </a:r>
            <a:r>
              <a:rPr lang="pt-BR" dirty="0">
                <a:latin typeface="+mj-lt"/>
                <a:ea typeface="+mj-ea"/>
                <a:cs typeface="+mj-cs"/>
                <a:sym typeface="Source Sans Pro Regular"/>
              </a:rPr>
              <a:t> e esperam dados organizados (</a:t>
            </a:r>
            <a:r>
              <a:rPr lang="pt-BR" dirty="0" err="1">
                <a:latin typeface="+mj-lt"/>
                <a:ea typeface="+mj-ea"/>
                <a:cs typeface="+mj-cs"/>
                <a:sym typeface="Source Sans Pro Regular"/>
              </a:rPr>
              <a:t>tidy</a:t>
            </a:r>
            <a:r>
              <a:rPr lang="pt-BR" dirty="0">
                <a:latin typeface="+mj-lt"/>
                <a:ea typeface="+mj-ea"/>
                <a:cs typeface="+mj-cs"/>
                <a:sym typeface="Source Sans Pro Regular"/>
              </a:rPr>
              <a:t>). Em dados organizados temos:</a:t>
            </a:r>
            <a:endParaRPr dirty="0">
              <a:latin typeface="+mj-lt"/>
              <a:ea typeface="+mj-ea"/>
              <a:cs typeface="+mj-cs"/>
              <a:sym typeface="Source Sans Pro Regular"/>
            </a:endParaRPr>
          </a:p>
        </p:txBody>
      </p:sp>
      <p:sp>
        <p:nvSpPr>
          <p:cNvPr id="157" name="pipes"/>
          <p:cNvSpPr txBox="1"/>
          <p:nvPr/>
        </p:nvSpPr>
        <p:spPr>
          <a:xfrm>
            <a:off x="3927295" y="2030546"/>
            <a:ext cx="486892" cy="176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err="1"/>
              <a:t>Pipes</a:t>
            </a:r>
            <a:endParaRPr dirty="0"/>
          </a:p>
        </p:txBody>
      </p:sp>
      <p:sp>
        <p:nvSpPr>
          <p:cNvPr id="158" name="x %&gt;% f(y)…"/>
          <p:cNvSpPr txBox="1"/>
          <p:nvPr/>
        </p:nvSpPr>
        <p:spPr>
          <a:xfrm>
            <a:off x="3325201" y="2402350"/>
            <a:ext cx="1162176" cy="44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x %&gt;% f(y) </a:t>
            </a:r>
          </a:p>
          <a:p>
            <a:pPr>
              <a:lnSpc>
                <a:spcPct val="80000"/>
              </a:lnSpc>
              <a:spcBef>
                <a:spcPts val="0"/>
              </a:spcBef>
              <a:defRPr>
                <a:solidFill>
                  <a:srgbClr val="000000"/>
                </a:solidFill>
              </a:defRPr>
            </a:pPr>
            <a:r>
              <a:rPr lang="pt-BR" dirty="0"/>
              <a:t>É o mesmo que </a:t>
            </a:r>
            <a:r>
              <a:rPr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617026"/>
            <a:ext cx="3030897" cy="4127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filter(</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Extrai linhas que satisfazem o critério lógico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filter(</a:t>
            </a:r>
            <a:r>
              <a:rPr dirty="0" err="1"/>
              <a:t>mtcars</a:t>
            </a:r>
            <a:r>
              <a:rPr dirty="0"/>
              <a:t>, mpg &gt; 20)</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distinct(</a:t>
            </a:r>
            <a:r>
              <a:rPr dirty="0">
                <a:latin typeface="+mj-lt"/>
                <a:ea typeface="+mj-ea"/>
                <a:cs typeface="+mj-cs"/>
                <a:sym typeface="Source Sans Pro Regular"/>
              </a:rPr>
              <a:t>.data, …, .</a:t>
            </a:r>
            <a:r>
              <a:rPr dirty="0" err="1">
                <a:latin typeface="+mj-lt"/>
                <a:ea typeface="+mj-ea"/>
                <a:cs typeface="+mj-cs"/>
                <a:sym typeface="Source Sans Pro Regular"/>
              </a:rPr>
              <a:t>keep_all</a:t>
            </a:r>
            <a:r>
              <a:rPr dirty="0">
                <a:latin typeface="+mj-lt"/>
                <a:ea typeface="+mj-ea"/>
                <a:cs typeface="+mj-cs"/>
                <a:sym typeface="Source Sans Pro Regular"/>
              </a:rPr>
              <a:t> = FALSE</a:t>
            </a:r>
            <a:r>
              <a:rPr dirty="0"/>
              <a:t>)</a:t>
            </a:r>
            <a:r>
              <a:rPr dirty="0">
                <a:latin typeface="+mj-lt"/>
                <a:ea typeface="+mj-ea"/>
                <a:cs typeface="+mj-cs"/>
                <a:sym typeface="Source Sans Pro Regular"/>
              </a:rPr>
              <a:t> </a:t>
            </a:r>
            <a:r>
              <a:rPr lang="pt-BR" dirty="0">
                <a:latin typeface="+mj-lt"/>
                <a:ea typeface="+mj-ea"/>
                <a:cs typeface="+mj-cs"/>
                <a:sym typeface="Source Sans Pro Regular"/>
              </a:rPr>
              <a:t>Remove linhas com valores duplicados</a:t>
            </a:r>
            <a:r>
              <a:rPr dirty="0">
                <a:latin typeface="+mj-lt"/>
                <a:ea typeface="+mj-ea"/>
                <a:cs typeface="+mj-cs"/>
                <a:sym typeface="Source Sans Pro Regular"/>
              </a:rPr>
              <a:t>. </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distinct(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gear)</a:t>
            </a:r>
            <a:endParaRPr i="1" dirty="0"/>
          </a:p>
          <a:p>
            <a:pPr>
              <a:lnSpc>
                <a:spcPct val="80000"/>
              </a:lnSpc>
              <a:spcBef>
                <a:spcPts val="0"/>
              </a:spcBef>
              <a:defRPr>
                <a:solidFill>
                  <a:srgbClr val="000000"/>
                </a:solidFill>
              </a:defRPr>
            </a:pPr>
            <a:endParaRPr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slice(</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Seleciona linhas pela posição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slice(</a:t>
            </a:r>
            <a:r>
              <a:rPr dirty="0" err="1"/>
              <a:t>mtcars</a:t>
            </a:r>
            <a:r>
              <a:rPr dirty="0"/>
              <a:t>, 10:15)</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slice_sample</a:t>
            </a:r>
            <a:r>
              <a:rPr dirty="0"/>
              <a:t>(</a:t>
            </a:r>
            <a:r>
              <a:rPr dirty="0">
                <a:latin typeface="+mj-lt"/>
                <a:ea typeface="+mj-ea"/>
                <a:cs typeface="+mj-cs"/>
                <a:sym typeface="Source Sans Pro Regular"/>
              </a:rPr>
              <a:t>.data, …, n, prop, </a:t>
            </a:r>
            <a:r>
              <a:rPr dirty="0" err="1">
                <a:latin typeface="+mj-lt"/>
                <a:ea typeface="+mj-ea"/>
                <a:cs typeface="+mj-cs"/>
                <a:sym typeface="Source Sans Pro Regular"/>
              </a:rPr>
              <a:t>weight_by</a:t>
            </a:r>
            <a:r>
              <a:rPr dirty="0">
                <a:latin typeface="+mj-lt"/>
                <a:ea typeface="+mj-ea"/>
                <a:cs typeface="+mj-cs"/>
                <a:sym typeface="Source Sans Pro Regular"/>
              </a:rPr>
              <a:t> = NULL, replace = FALSE</a:t>
            </a:r>
            <a:r>
              <a:rPr dirty="0"/>
              <a:t>) </a:t>
            </a:r>
            <a:r>
              <a:rPr lang="pt-BR" dirty="0"/>
              <a:t>Randomicamente seleciona linhas. Use n para selecionar o número de linhas e </a:t>
            </a:r>
            <a:r>
              <a:rPr lang="pt-BR" dirty="0" err="1"/>
              <a:t>prop</a:t>
            </a:r>
            <a:r>
              <a:rPr lang="pt-BR" dirty="0"/>
              <a:t> para selecionar um percentual das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slice_sample</a:t>
            </a:r>
            <a:r>
              <a:rPr dirty="0"/>
              <a:t>(</a:t>
            </a:r>
            <a:r>
              <a:rPr dirty="0" err="1"/>
              <a:t>mtcars</a:t>
            </a:r>
            <a:r>
              <a:rPr dirty="0"/>
              <a:t>, n = 5, replace = TRUE)</a:t>
            </a:r>
            <a:endParaRPr i="1" dirty="0">
              <a:latin typeface="+mj-lt"/>
              <a:ea typeface="+mj-ea"/>
              <a:cs typeface="+mj-cs"/>
              <a:sym typeface="Source Sans Pro Regular"/>
            </a:endParaRPr>
          </a:p>
          <a:p>
            <a:pPr>
              <a:lnSpc>
                <a:spcPct val="80000"/>
              </a:lnSpc>
              <a:spcBef>
                <a:spcPts val="0"/>
              </a:spcBef>
              <a:defRPr>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slice_min</a:t>
            </a:r>
            <a:r>
              <a:rPr dirty="0"/>
              <a:t>(</a:t>
            </a:r>
            <a:r>
              <a:rPr dirty="0">
                <a:latin typeface="+mj-lt"/>
                <a:ea typeface="+mj-ea"/>
                <a:cs typeface="+mj-cs"/>
                <a:sym typeface="Source Sans Pro Regular"/>
              </a:rPr>
              <a:t>.data, </a:t>
            </a:r>
            <a:r>
              <a:rPr dirty="0" err="1">
                <a:latin typeface="+mj-lt"/>
                <a:ea typeface="+mj-ea"/>
                <a:cs typeface="+mj-cs"/>
                <a:sym typeface="Source Sans Pro Regular"/>
              </a:rPr>
              <a:t>order_by</a:t>
            </a:r>
            <a:r>
              <a:rPr dirty="0">
                <a:latin typeface="+mj-lt"/>
                <a:ea typeface="+mj-ea"/>
                <a:cs typeface="+mj-cs"/>
                <a:sym typeface="Source Sans Pro Regular"/>
              </a:rPr>
              <a:t>, …, n, prop, </a:t>
            </a:r>
            <a:r>
              <a:rPr dirty="0" err="1">
                <a:latin typeface="+mj-lt"/>
                <a:ea typeface="+mj-ea"/>
                <a:cs typeface="+mj-cs"/>
                <a:sym typeface="Source Sans Pro Regular"/>
              </a:rPr>
              <a:t>with_ties</a:t>
            </a:r>
            <a:r>
              <a:rPr dirty="0">
                <a:latin typeface="+mj-lt"/>
                <a:ea typeface="+mj-ea"/>
                <a:cs typeface="+mj-cs"/>
                <a:sym typeface="Source Sans Pro Regular"/>
              </a:rPr>
              <a:t> = TRUE</a:t>
            </a:r>
            <a:r>
              <a:rPr dirty="0"/>
              <a:t>) </a:t>
            </a:r>
            <a:r>
              <a:rPr dirty="0">
                <a:latin typeface="+mj-lt"/>
                <a:ea typeface="+mj-ea"/>
                <a:cs typeface="+mj-cs"/>
                <a:sym typeface="Source Sans Pro Regular"/>
              </a:rPr>
              <a:t>and </a:t>
            </a:r>
            <a:r>
              <a:rPr dirty="0" err="1"/>
              <a:t>slice_max</a:t>
            </a:r>
            <a:r>
              <a:rPr dirty="0"/>
              <a:t>() </a:t>
            </a:r>
            <a:r>
              <a:rPr lang="pt-BR" dirty="0"/>
              <a:t>Seleciona linhas com valores </a:t>
            </a:r>
            <a:r>
              <a:rPr lang="pt-BR" dirty="0" err="1"/>
              <a:t>minímo</a:t>
            </a:r>
            <a:r>
              <a:rPr lang="pt-BR" dirty="0"/>
              <a:t> e máximo</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slice_min</a:t>
            </a:r>
            <a:r>
              <a:rPr dirty="0"/>
              <a:t>(</a:t>
            </a:r>
            <a:r>
              <a:rPr dirty="0" err="1"/>
              <a:t>mtcars</a:t>
            </a:r>
            <a:r>
              <a:rPr dirty="0"/>
              <a:t>, mpg, prop = 0.25)</a:t>
            </a:r>
          </a:p>
          <a:p>
            <a:pPr>
              <a:lnSpc>
                <a:spcPct val="80000"/>
              </a:lnSpc>
              <a:spcBef>
                <a:spcPts val="0"/>
              </a:spcBef>
              <a:defRPr i="1">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slice_head</a:t>
            </a:r>
            <a:r>
              <a:rPr dirty="0"/>
              <a:t>(</a:t>
            </a:r>
            <a:r>
              <a:rPr dirty="0">
                <a:latin typeface="+mj-lt"/>
                <a:ea typeface="+mj-ea"/>
                <a:cs typeface="+mj-cs"/>
                <a:sym typeface="Source Sans Pro Regular"/>
              </a:rPr>
              <a:t>.data, …, n, prop</a:t>
            </a:r>
            <a:r>
              <a:rPr dirty="0"/>
              <a:t>)</a:t>
            </a:r>
            <a:r>
              <a:rPr dirty="0">
                <a:latin typeface="+mj-lt"/>
                <a:ea typeface="+mj-ea"/>
                <a:cs typeface="+mj-cs"/>
                <a:sym typeface="Source Sans Pro Regular"/>
              </a:rPr>
              <a:t> and </a:t>
            </a:r>
            <a:r>
              <a:rPr dirty="0" err="1"/>
              <a:t>slice_tail</a:t>
            </a:r>
            <a:r>
              <a:rPr dirty="0"/>
              <a:t>()</a:t>
            </a:r>
            <a:r>
              <a:rPr dirty="0">
                <a:latin typeface="+mj-lt"/>
                <a:ea typeface="+mj-ea"/>
                <a:cs typeface="+mj-cs"/>
                <a:sym typeface="Source Sans Pro Regular"/>
              </a:rPr>
              <a:t> </a:t>
            </a:r>
            <a:r>
              <a:rPr dirty="0" err="1">
                <a:latin typeface="+mj-lt"/>
                <a:ea typeface="+mj-ea"/>
                <a:cs typeface="+mj-cs"/>
                <a:sym typeface="Source Sans Pro Regular"/>
              </a:rPr>
              <a:t>Selec</a:t>
            </a:r>
            <a:r>
              <a:rPr lang="pt-BR" dirty="0" err="1">
                <a:latin typeface="+mj-lt"/>
                <a:ea typeface="+mj-ea"/>
                <a:cs typeface="+mj-cs"/>
                <a:sym typeface="Source Sans Pro Regular"/>
              </a:rPr>
              <a:t>iona</a:t>
            </a:r>
            <a:r>
              <a:rPr lang="pt-BR" dirty="0">
                <a:latin typeface="+mj-lt"/>
                <a:ea typeface="+mj-ea"/>
                <a:cs typeface="+mj-cs"/>
                <a:sym typeface="Source Sans Pro Regular"/>
              </a:rPr>
              <a:t> as primeiras </a:t>
            </a:r>
            <a:r>
              <a:rPr lang="pt-BR" dirty="0" err="1">
                <a:latin typeface="+mj-lt"/>
                <a:ea typeface="+mj-ea"/>
                <a:cs typeface="+mj-cs"/>
                <a:sym typeface="Source Sans Pro Regular"/>
              </a:rPr>
              <a:t>or</a:t>
            </a:r>
            <a:r>
              <a:rPr lang="pt-BR" dirty="0">
                <a:latin typeface="+mj-lt"/>
                <a:ea typeface="+mj-ea"/>
                <a:cs typeface="+mj-cs"/>
                <a:sym typeface="Source Sans Pro Regular"/>
              </a:rPr>
              <a:t> últimas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slice_head</a:t>
            </a:r>
            <a:r>
              <a:rPr dirty="0"/>
              <a:t>(</a:t>
            </a:r>
            <a:r>
              <a:rPr dirty="0" err="1"/>
              <a:t>mtcars</a:t>
            </a:r>
            <a:r>
              <a:rPr dirty="0"/>
              <a:t>, n = 5)</a:t>
            </a:r>
          </a:p>
        </p:txBody>
      </p:sp>
      <p:sp>
        <p:nvSpPr>
          <p:cNvPr id="162" name="Row functions return a subset of rows as a new table."/>
          <p:cNvSpPr txBox="1"/>
          <p:nvPr/>
        </p:nvSpPr>
        <p:spPr>
          <a:xfrm>
            <a:off x="4791188" y="2283519"/>
            <a:ext cx="4248620" cy="208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lnSpc>
                <a:spcPct val="80000"/>
              </a:lnSpc>
              <a:spcBef>
                <a:spcPts val="0"/>
              </a:spcBef>
              <a:defRPr>
                <a:solidFill>
                  <a:srgbClr val="000000"/>
                </a:solidFill>
              </a:defRPr>
            </a:lvl1pPr>
          </a:lstStyle>
          <a:p>
            <a:r>
              <a:rPr lang="pt-BR" dirty="0"/>
              <a:t>Funções de linhas retornam um subconjunto de linhas como uma nova tabela</a:t>
            </a:r>
            <a:r>
              <a:rPr dirty="0"/>
              <a:t>.</a:t>
            </a:r>
          </a:p>
        </p:txBody>
      </p:sp>
      <p:sp>
        <p:nvSpPr>
          <p:cNvPr id="163" name="See ?base::Logic and ?Comparison for help."/>
          <p:cNvSpPr txBox="1"/>
          <p:nvPr/>
        </p:nvSpPr>
        <p:spPr>
          <a:xfrm>
            <a:off x="4940358" y="7476082"/>
            <a:ext cx="2738928" cy="24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0830">
              <a:lnSpc>
                <a:spcPct val="80000"/>
              </a:lnSpc>
              <a:spcBef>
                <a:spcPts val="0"/>
              </a:spcBef>
              <a:defRPr sz="1100">
                <a:solidFill>
                  <a:srgbClr val="000000"/>
                </a:solidFill>
              </a:defRPr>
            </a:pPr>
            <a:r>
              <a:rPr lang="pt-BR" dirty="0"/>
              <a:t>Veja</a:t>
            </a:r>
            <a:r>
              <a:rPr dirty="0">
                <a:latin typeface="Source Sans Pro Bold"/>
                <a:ea typeface="Source Sans Pro Bold"/>
                <a:cs typeface="Source Sans Pro Bold"/>
                <a:sym typeface="Source Sans Pro Bold"/>
              </a:rPr>
              <a:t> ?base::Logic</a:t>
            </a:r>
            <a:r>
              <a:rPr dirty="0"/>
              <a:t> </a:t>
            </a:r>
            <a:r>
              <a:rPr lang="pt-BR" dirty="0"/>
              <a:t>e</a:t>
            </a:r>
            <a:r>
              <a:rPr dirty="0"/>
              <a:t> </a:t>
            </a:r>
            <a:r>
              <a:rPr dirty="0">
                <a:latin typeface="Source Sans Pro Bold"/>
                <a:ea typeface="Source Sans Pro Bold"/>
                <a:cs typeface="Source Sans Pro Bold"/>
                <a:sym typeface="Source Sans Pro Bold"/>
              </a:rPr>
              <a:t>?Comparison</a:t>
            </a:r>
            <a:r>
              <a:rPr dirty="0"/>
              <a:t> </a:t>
            </a:r>
            <a:r>
              <a:rPr lang="pt-BR" dirty="0"/>
              <a:t>para ajuda</a:t>
            </a:r>
            <a:r>
              <a:rPr dirty="0"/>
              <a:t>.</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arrange(</a:t>
            </a:r>
            <a:r>
              <a:rPr dirty="0">
                <a:latin typeface="+mj-lt"/>
                <a:ea typeface="+mj-ea"/>
                <a:cs typeface="+mj-cs"/>
                <a:sym typeface="Source Sans Pro Regular"/>
              </a:rPr>
              <a:t>.data, …, .</a:t>
            </a:r>
            <a:r>
              <a:rPr dirty="0" err="1">
                <a:latin typeface="+mj-lt"/>
                <a:ea typeface="+mj-ea"/>
                <a:cs typeface="+mj-cs"/>
                <a:sym typeface="Source Sans Pro Regular"/>
              </a:rPr>
              <a:t>by_group</a:t>
            </a:r>
            <a:r>
              <a:rPr dirty="0">
                <a:latin typeface="+mj-lt"/>
                <a:ea typeface="+mj-ea"/>
                <a:cs typeface="+mj-cs"/>
                <a:sym typeface="Source Sans Pro Regular"/>
              </a:rPr>
              <a:t> = FALSE</a:t>
            </a:r>
            <a:r>
              <a:rPr dirty="0"/>
              <a:t>) </a:t>
            </a:r>
            <a:r>
              <a:rPr lang="pt-BR" dirty="0"/>
              <a:t>Ordena linhas por valores de uma coluna ou colunas (menor para maior)</a:t>
            </a:r>
            <a:r>
              <a:rPr dirty="0">
                <a:latin typeface="+mj-lt"/>
                <a:ea typeface="+mj-ea"/>
                <a:cs typeface="+mj-cs"/>
                <a:sym typeface="Source Sans Pro Regular"/>
              </a:rPr>
              <a:t>, use </a:t>
            </a:r>
            <a:r>
              <a:rPr lang="pt-BR" dirty="0">
                <a:latin typeface="+mj-lt"/>
                <a:ea typeface="+mj-ea"/>
                <a:cs typeface="+mj-cs"/>
                <a:sym typeface="Source Sans Pro Regular"/>
              </a:rPr>
              <a:t>com </a:t>
            </a:r>
            <a:r>
              <a:rPr dirty="0"/>
              <a:t>desc() </a:t>
            </a:r>
            <a:r>
              <a:rPr lang="pt-BR" dirty="0"/>
              <a:t>para ordenar de maior para menor</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add_row</a:t>
            </a:r>
            <a:r>
              <a:rPr dirty="0"/>
              <a:t>(.</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Ad</a:t>
            </a:r>
            <a:r>
              <a:rPr lang="pt-BR" dirty="0" err="1">
                <a:latin typeface="+mj-lt"/>
                <a:ea typeface="+mj-ea"/>
                <a:cs typeface="+mj-cs"/>
                <a:sym typeface="Source Sans Pro Regular"/>
              </a:rPr>
              <a:t>iciona</a:t>
            </a:r>
            <a:r>
              <a:rPr lang="pt-BR" dirty="0">
                <a:latin typeface="+mj-lt"/>
                <a:ea typeface="+mj-ea"/>
                <a:cs typeface="+mj-cs"/>
                <a:sym typeface="Source Sans Pro Regular"/>
              </a:rPr>
              <a:t> uma ou mais linhas em uma tabela</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add_row</a:t>
            </a:r>
            <a:r>
              <a:rPr dirty="0"/>
              <a:t>(cars, speed = 1, </a:t>
            </a:r>
            <a:r>
              <a:rPr dirty="0" err="1"/>
              <a:t>dist</a:t>
            </a:r>
            <a:r>
              <a:rPr dirty="0"/>
              <a:t> = 1)</a:t>
            </a:r>
          </a:p>
        </p:txBody>
      </p:sp>
      <p:sp>
        <p:nvSpPr>
          <p:cNvPr id="166" name="Group Cases"/>
          <p:cNvSpPr txBox="1"/>
          <p:nvPr/>
        </p:nvSpPr>
        <p:spPr>
          <a:xfrm>
            <a:off x="317498" y="5786261"/>
            <a:ext cx="3270126"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Agrupando Observações</a:t>
            </a:r>
            <a:endParaRPr dirty="0"/>
          </a:p>
        </p:txBody>
      </p:sp>
      <p:sp>
        <p:nvSpPr>
          <p:cNvPr id="167" name="Manipulate Cases"/>
          <p:cNvSpPr txBox="1"/>
          <p:nvPr/>
        </p:nvSpPr>
        <p:spPr>
          <a:xfrm>
            <a:off x="4803888" y="1576131"/>
            <a:ext cx="3552254"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EA13A"/>
                </a:solidFill>
              </a:defRPr>
            </a:pPr>
            <a:r>
              <a:rPr lang="pt-BR" dirty="0"/>
              <a:t>Manipulando Observações</a:t>
            </a:r>
            <a:endParaRPr dirty="0"/>
          </a:p>
        </p:txBody>
      </p:sp>
      <p:sp>
        <p:nvSpPr>
          <p:cNvPr id="168" name="EXTRACT VARIABLES"/>
          <p:cNvSpPr txBox="1"/>
          <p:nvPr/>
        </p:nvSpPr>
        <p:spPr>
          <a:xfrm>
            <a:off x="9426688" y="2025542"/>
            <a:ext cx="158056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VARIÁVEIS</a:t>
            </a:r>
            <a:endParaRPr dirty="0"/>
          </a:p>
        </p:txBody>
      </p:sp>
      <p:sp>
        <p:nvSpPr>
          <p:cNvPr id="169" name="ADD CASES"/>
          <p:cNvSpPr txBox="1"/>
          <p:nvPr/>
        </p:nvSpPr>
        <p:spPr>
          <a:xfrm>
            <a:off x="4803888" y="9094190"/>
            <a:ext cx="1710405"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rPr dirty="0"/>
              <a:t>AD</a:t>
            </a:r>
            <a:r>
              <a:rPr lang="pt-BR" dirty="0"/>
              <a:t>ICIONAR OBSERVAÇÕES</a:t>
            </a:r>
            <a:endParaRPr dirty="0"/>
          </a:p>
        </p:txBody>
      </p:sp>
      <p:sp>
        <p:nvSpPr>
          <p:cNvPr id="170" name="ARRANGE CASES"/>
          <p:cNvSpPr txBox="1"/>
          <p:nvPr/>
        </p:nvSpPr>
        <p:spPr>
          <a:xfrm>
            <a:off x="4803888" y="7823831"/>
            <a:ext cx="167834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ARRAN</a:t>
            </a:r>
            <a:r>
              <a:rPr lang="pt-BR" dirty="0"/>
              <a:t>JAR OBSERVAÇÕES</a:t>
            </a:r>
            <a:endParaRPr dirty="0"/>
          </a:p>
        </p:txBody>
      </p:sp>
      <p:sp>
        <p:nvSpPr>
          <p:cNvPr id="171" name="Logical and boolean operators to use with filter()"/>
          <p:cNvSpPr txBox="1"/>
          <p:nvPr/>
        </p:nvSpPr>
        <p:spPr>
          <a:xfrm>
            <a:off x="4920206" y="6791302"/>
            <a:ext cx="3492944" cy="176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Operadores Lógicos e Booleanos para usar com </a:t>
            </a:r>
            <a:r>
              <a:rPr dirty="0"/>
              <a:t>filter()</a:t>
            </a:r>
          </a:p>
        </p:txBody>
      </p:sp>
      <p:sp>
        <p:nvSpPr>
          <p:cNvPr id="172" name="Line"/>
          <p:cNvSpPr/>
          <p:nvPr/>
        </p:nvSpPr>
        <p:spPr>
          <a:xfrm>
            <a:off x="9435669" y="2009622"/>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lnSpcReduction="20000"/>
          </a:bodyPr>
          <a:lstStyle>
            <a:lvl1pPr>
              <a:lnSpc>
                <a:spcPct val="80000"/>
              </a:lnSpc>
              <a:spcBef>
                <a:spcPts val="0"/>
              </a:spcBef>
              <a:defRPr>
                <a:solidFill>
                  <a:srgbClr val="000000"/>
                </a:solidFill>
              </a:defRPr>
            </a:lvl1pPr>
          </a:lstStyle>
          <a:p>
            <a:r>
              <a:rPr lang="pt-BR" dirty="0"/>
              <a:t>Funções de colunas retornam um conjunto de colunas como um novo vetor ou tabela</a:t>
            </a:r>
            <a:r>
              <a:rPr dirty="0"/>
              <a:t>.</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pull(</a:t>
            </a:r>
            <a:r>
              <a:rPr dirty="0">
                <a:latin typeface="+mj-lt"/>
                <a:ea typeface="+mj-ea"/>
                <a:cs typeface="+mj-cs"/>
                <a:sym typeface="Source Sans Pro Regular"/>
              </a:rPr>
              <a:t>.data,  var = -1, name = NULL, …</a:t>
            </a:r>
            <a:r>
              <a:rPr dirty="0"/>
              <a:t>) </a:t>
            </a:r>
            <a:r>
              <a:rPr dirty="0">
                <a:latin typeface="+mj-lt"/>
                <a:ea typeface="+mj-ea"/>
                <a:cs typeface="+mj-cs"/>
                <a:sym typeface="Source Sans Pro Regular"/>
              </a:rPr>
              <a:t>Extra</a:t>
            </a:r>
            <a:r>
              <a:rPr lang="pt-BR" dirty="0">
                <a:latin typeface="+mj-lt"/>
                <a:ea typeface="+mj-ea"/>
                <a:cs typeface="+mj-cs"/>
                <a:sym typeface="Source Sans Pro Regular"/>
              </a:rPr>
              <a:t>i valores da coluna como um vetor, por nome ou índice</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pull(</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select(</a:t>
            </a:r>
            <a:r>
              <a:rPr dirty="0">
                <a:latin typeface="+mj-lt"/>
                <a:ea typeface="+mj-ea"/>
                <a:cs typeface="+mj-cs"/>
                <a:sym typeface="Source Sans Pro Regular"/>
              </a:rPr>
              <a:t>.data, …</a:t>
            </a:r>
            <a:r>
              <a:rPr dirty="0"/>
              <a:t>) </a:t>
            </a:r>
            <a:r>
              <a:rPr lang="pt-BR" dirty="0"/>
              <a:t>Extrai colunas como uma tabela</a:t>
            </a:r>
            <a:r>
              <a:rPr dirty="0">
                <a:latin typeface="+mj-lt"/>
                <a:ea typeface="+mj-ea"/>
                <a:cs typeface="+mj-cs"/>
                <a:sym typeface="Source Sans Pro Regular"/>
              </a:rPr>
              <a:t>.</a:t>
            </a:r>
            <a:r>
              <a:rPr dirty="0"/>
              <a:t> </a:t>
            </a:r>
            <a:br>
              <a:rPr dirty="0"/>
            </a:br>
            <a:r>
              <a:rPr dirty="0">
                <a:latin typeface="Source Sans Pro ExtraLight"/>
                <a:ea typeface="Source Sans Pro ExtraLight"/>
                <a:cs typeface="Source Sans Pro ExtraLight"/>
                <a:sym typeface="Source Sans Pro ExtraLight"/>
              </a:rPr>
              <a:t>select(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relocate(</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Move </a:t>
            </a:r>
            <a:r>
              <a:rPr lang="pt-BR" dirty="0">
                <a:latin typeface="+mj-lt"/>
                <a:ea typeface="+mj-ea"/>
                <a:cs typeface="+mj-cs"/>
                <a:sym typeface="Source Sans Pro Regular"/>
              </a:rPr>
              <a:t>colunas para uma nova posição.</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relocate(</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 .after = </a:t>
            </a:r>
            <a:r>
              <a:rPr dirty="0" err="1">
                <a:latin typeface="Source Sans Pro ExtraLight"/>
                <a:ea typeface="Source Sans Pro ExtraLight"/>
                <a:cs typeface="Source Sans Pro ExtraLight"/>
                <a:sym typeface="Source Sans Pro ExtraLight"/>
              </a:rPr>
              <a:t>last_col</a:t>
            </a:r>
            <a:r>
              <a:rPr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76131"/>
            <a:ext cx="3032882"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Manipulando Variáveis</a:t>
            </a:r>
            <a:endParaRPr dirty="0"/>
          </a:p>
        </p:txBody>
      </p:sp>
      <p:sp>
        <p:nvSpPr>
          <p:cNvPr id="180" name="Use these helpers with select() and across()…"/>
          <p:cNvSpPr txBox="1"/>
          <p:nvPr/>
        </p:nvSpPr>
        <p:spPr>
          <a:xfrm>
            <a:off x="9501030" y="4566586"/>
            <a:ext cx="3135474" cy="32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dirty="0"/>
              <a:t>Use </a:t>
            </a:r>
            <a:r>
              <a:rPr lang="pt-BR" dirty="0"/>
              <a:t>estes complementos com </a:t>
            </a:r>
            <a:r>
              <a:rPr dirty="0"/>
              <a:t>select() </a:t>
            </a:r>
            <a:r>
              <a:rPr lang="pt-BR" dirty="0"/>
              <a:t>e</a:t>
            </a:r>
            <a:r>
              <a:rPr dirty="0"/>
              <a:t>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e.g. select(</a:t>
            </a:r>
            <a:r>
              <a:rPr dirty="0" err="1"/>
              <a:t>mtcars</a:t>
            </a:r>
            <a:r>
              <a:rPr dirty="0"/>
              <a:t>, </a:t>
            </a:r>
            <a:r>
              <a:rPr dirty="0" err="1"/>
              <a:t>mpg:cyl</a:t>
            </a:r>
            <a:r>
              <a:rPr dirty="0"/>
              <a:t>)</a:t>
            </a:r>
          </a:p>
        </p:txBody>
      </p:sp>
      <p:sp>
        <p:nvSpPr>
          <p:cNvPr id="181" name="Apply vectorized functions to columns. Vectorized functions take vectors as input and return vectors of the same length as output (see back)."/>
          <p:cNvSpPr txBox="1"/>
          <p:nvPr/>
        </p:nvSpPr>
        <p:spPr>
          <a:xfrm>
            <a:off x="9426688" y="7530655"/>
            <a:ext cx="4268448" cy="634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Aplica funções vetorizadas em colunas</a:t>
            </a:r>
            <a:r>
              <a:rPr dirty="0"/>
              <a:t>. </a:t>
            </a:r>
            <a:r>
              <a:rPr lang="pt-BR" dirty="0"/>
              <a:t>Funções vetorizadas recebem vetores como entradas e retornam vetores do mesmo tamanho como saída</a:t>
            </a:r>
            <a:r>
              <a:rPr dirty="0"/>
              <a:t> (</a:t>
            </a:r>
            <a:r>
              <a:rPr lang="pt-BR" dirty="0"/>
              <a:t>vide verso</a:t>
            </a:r>
            <a:r>
              <a:rPr dirty="0"/>
              <a:t>).</a:t>
            </a:r>
          </a:p>
        </p:txBody>
      </p:sp>
      <p:sp>
        <p:nvSpPr>
          <p:cNvPr id="182" name="mutate(.data, …, .keep = &quot;all&quot;, .before = NULL,  .after = NULL) Compute new column(s). Also add_column(), add_count(), and add_tally().…"/>
          <p:cNvSpPr txBox="1"/>
          <p:nvPr/>
        </p:nvSpPr>
        <p:spPr>
          <a:xfrm>
            <a:off x="10569043" y="8328623"/>
            <a:ext cx="3254430" cy="20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.data, …, .keep = "all", .before = NULL, </a:t>
            </a:r>
            <a:br>
              <a:rPr dirty="0">
                <a:latin typeface="+mj-lt"/>
                <a:ea typeface="+mj-ea"/>
                <a:cs typeface="+mj-cs"/>
                <a:sym typeface="Source Sans Pro Regular"/>
              </a:rPr>
            </a:br>
            <a:r>
              <a:rPr dirty="0">
                <a:latin typeface="+mj-lt"/>
                <a:ea typeface="+mj-ea"/>
                <a:cs typeface="+mj-cs"/>
                <a:sym typeface="Source Sans Pro Regular"/>
              </a:rPr>
              <a:t>.after = NULL</a:t>
            </a:r>
            <a:r>
              <a:rPr dirty="0"/>
              <a:t>)</a:t>
            </a:r>
            <a:r>
              <a:rPr dirty="0">
                <a:latin typeface="+mj-lt"/>
                <a:ea typeface="+mj-ea"/>
                <a:cs typeface="+mj-cs"/>
                <a:sym typeface="Source Sans Pro Regular"/>
              </a:rPr>
              <a:t> </a:t>
            </a:r>
            <a:r>
              <a:rPr lang="pt-BR" dirty="0">
                <a:latin typeface="+mj-lt"/>
                <a:ea typeface="+mj-ea"/>
                <a:cs typeface="+mj-cs"/>
                <a:sym typeface="Source Sans Pro Regular"/>
              </a:rPr>
              <a:t>Computa nova(s) coluna(s)</a:t>
            </a:r>
            <a:r>
              <a:rPr dirty="0">
                <a:latin typeface="+mj-lt"/>
                <a:ea typeface="+mj-ea"/>
                <a:cs typeface="+mj-cs"/>
                <a:sym typeface="Source Sans Pro Regular"/>
              </a:rPr>
              <a:t>. </a:t>
            </a:r>
            <a:r>
              <a:rPr lang="pt-BR" dirty="0">
                <a:latin typeface="+mj-lt"/>
                <a:ea typeface="+mj-ea"/>
                <a:cs typeface="+mj-cs"/>
                <a:sym typeface="Source Sans Pro Regular"/>
              </a:rPr>
              <a:t>Veja também </a:t>
            </a:r>
            <a:r>
              <a:rPr dirty="0" err="1"/>
              <a:t>add_column</a:t>
            </a:r>
            <a:r>
              <a:rPr dirty="0"/>
              <a:t>(), </a:t>
            </a:r>
            <a:r>
              <a:rPr dirty="0" err="1"/>
              <a:t>add_count</a:t>
            </a:r>
            <a:r>
              <a:rPr dirty="0"/>
              <a:t>(), </a:t>
            </a:r>
            <a:r>
              <a:rPr lang="pt-BR" dirty="0">
                <a:latin typeface="+mj-lt"/>
                <a:ea typeface="+mj-ea"/>
                <a:cs typeface="+mj-cs"/>
                <a:sym typeface="Source Sans Pro Regular"/>
              </a:rPr>
              <a:t>e</a:t>
            </a:r>
            <a:r>
              <a:rPr dirty="0">
                <a:latin typeface="+mj-lt"/>
                <a:ea typeface="+mj-ea"/>
                <a:cs typeface="+mj-cs"/>
                <a:sym typeface="Source Sans Pro Regular"/>
              </a:rPr>
              <a:t> </a:t>
            </a:r>
            <a:r>
              <a:rPr dirty="0" err="1"/>
              <a:t>add_tally</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mutate(</a:t>
            </a:r>
            <a:r>
              <a:rPr dirty="0" err="1"/>
              <a:t>mtcars</a:t>
            </a:r>
            <a:r>
              <a:rPr dirty="0"/>
              <a:t>, </a:t>
            </a:r>
            <a:r>
              <a:rPr dirty="0" err="1"/>
              <a:t>gpm</a:t>
            </a:r>
            <a:r>
              <a:rPr dirty="0"/>
              <a:t> = 1 / mpg)</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transmute(</a:t>
            </a:r>
            <a:r>
              <a:rPr dirty="0">
                <a:latin typeface="+mj-lt"/>
                <a:ea typeface="+mj-ea"/>
                <a:cs typeface="+mj-cs"/>
                <a:sym typeface="Source Sans Pro Regular"/>
              </a:rPr>
              <a:t>.data, …</a:t>
            </a:r>
            <a:r>
              <a:rPr dirty="0"/>
              <a:t>) </a:t>
            </a:r>
            <a:r>
              <a:rPr lang="pt-BR" dirty="0"/>
              <a:t>Computa nova(s) coluna(s) e descarta as demais</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mtcars</a:t>
            </a:r>
            <a:r>
              <a:rPr dirty="0"/>
              <a:t>, </a:t>
            </a:r>
            <a:r>
              <a:rPr dirty="0" err="1"/>
              <a:t>gpm</a:t>
            </a:r>
            <a:r>
              <a:rPr dirty="0"/>
              <a:t> = 1 / mpg)</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rename(</a:t>
            </a:r>
            <a:r>
              <a:rPr dirty="0">
                <a:latin typeface="+mj-lt"/>
                <a:ea typeface="+mj-ea"/>
                <a:cs typeface="+mj-cs"/>
                <a:sym typeface="Source Sans Pro Regular"/>
              </a:rPr>
              <a:t>.data, …</a:t>
            </a:r>
            <a:r>
              <a:rPr dirty="0"/>
              <a:t>)</a:t>
            </a:r>
            <a:r>
              <a:rPr dirty="0">
                <a:latin typeface="+mj-lt"/>
                <a:ea typeface="+mj-ea"/>
                <a:cs typeface="+mj-cs"/>
                <a:sym typeface="Source Sans Pro Regular"/>
              </a:rPr>
              <a:t> </a:t>
            </a:r>
            <a:r>
              <a:rPr lang="pt-BR" dirty="0">
                <a:latin typeface="+mj-lt"/>
                <a:ea typeface="+mj-ea"/>
                <a:cs typeface="+mj-cs"/>
                <a:sym typeface="Source Sans Pro Regular"/>
              </a:rPr>
              <a:t>Renomeia colunas</a:t>
            </a:r>
            <a:r>
              <a:rPr dirty="0">
                <a:latin typeface="+mj-lt"/>
                <a:ea typeface="+mj-ea"/>
                <a:cs typeface="+mj-cs"/>
                <a:sym typeface="Source Sans Pro Regular"/>
              </a:rPr>
              <a:t>. Use </a:t>
            </a:r>
            <a:r>
              <a:rPr dirty="0" err="1"/>
              <a:t>rename_with</a:t>
            </a:r>
            <a:r>
              <a:rPr dirty="0"/>
              <a:t>() </a:t>
            </a:r>
            <a:r>
              <a:rPr lang="pt-BR" dirty="0"/>
              <a:t>para renomear usando uma função</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rename(cars, distance = </a:t>
            </a:r>
            <a:r>
              <a:rPr dirty="0" err="1">
                <a:latin typeface="Source Sans Pro ExtraLight"/>
                <a:ea typeface="Source Sans Pro ExtraLight"/>
                <a:cs typeface="Source Sans Pro ExtraLight"/>
                <a:sym typeface="Source Sans Pro ExtraLight"/>
              </a:rPr>
              <a:t>dist</a:t>
            </a:r>
            <a:r>
              <a:rPr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274549"/>
            <a:ext cx="175849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CRIANDO NOVAS VARIÁVEIS</a:t>
            </a:r>
            <a:endParaRPr dirty="0"/>
          </a:p>
        </p:txBody>
      </p:sp>
      <p:sp>
        <p:nvSpPr>
          <p:cNvPr id="184" name="EXTRACT CASES"/>
          <p:cNvSpPr txBox="1"/>
          <p:nvPr/>
        </p:nvSpPr>
        <p:spPr>
          <a:xfrm>
            <a:off x="4803888" y="2025542"/>
            <a:ext cx="188513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OBSERVAÇÕES</a:t>
            </a:r>
            <a:endParaRPr dirty="0"/>
          </a:p>
        </p:txBody>
      </p:sp>
      <p:sp>
        <p:nvSpPr>
          <p:cNvPr id="185" name="Line"/>
          <p:cNvSpPr/>
          <p:nvPr/>
        </p:nvSpPr>
        <p:spPr>
          <a:xfrm>
            <a:off x="4812866" y="2009622"/>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4766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7144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9737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915165"/>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57040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4" name="Line"/>
          <p:cNvSpPr/>
          <p:nvPr/>
        </p:nvSpPr>
        <p:spPr>
          <a:xfrm>
            <a:off x="9837425" y="928198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155766"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pic>
        <p:nvPicPr>
          <p:cNvPr id="200" name="Image" descr="Image"/>
          <p:cNvPicPr>
            <a:picLocks noChangeAspect="1"/>
          </p:cNvPicPr>
          <p:nvPr/>
        </p:nvPicPr>
        <p:blipFill>
          <a:blip r:embed="rId8"/>
          <a:stretch>
            <a:fillRect/>
          </a:stretch>
        </p:blipFill>
        <p:spPr>
          <a:xfrm>
            <a:off x="11087961" y="7964305"/>
            <a:ext cx="2483946" cy="276233"/>
          </a:xfrm>
          <a:prstGeom prst="rect">
            <a:avLst/>
          </a:prstGeom>
          <a:ln w="12700">
            <a:miter lim="400000"/>
          </a:ln>
        </p:spPr>
      </p:pic>
      <p:sp>
        <p:nvSpPr>
          <p:cNvPr id="201" name="vectorized function"/>
          <p:cNvSpPr txBox="1"/>
          <p:nvPr/>
        </p:nvSpPr>
        <p:spPr>
          <a:xfrm>
            <a:off x="11214923" y="7994469"/>
            <a:ext cx="1184620"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sp>
        <p:nvSpPr>
          <p:cNvPr id="202" name="Data Transformation with dplyr : : CHEAT SHEET"/>
          <p:cNvSpPr txBox="1">
            <a:spLocks noGrp="1"/>
          </p:cNvSpPr>
          <p:nvPr>
            <p:ph type="title"/>
          </p:nvPr>
        </p:nvSpPr>
        <p:spPr>
          <a:xfrm>
            <a:off x="275720" y="361177"/>
            <a:ext cx="11805126" cy="803348"/>
          </a:xfrm>
          <a:prstGeom prst="rect">
            <a:avLst/>
          </a:prstGeom>
        </p:spPr>
        <p:txBody>
          <a:bodyPr lIns="0" tIns="0" rIns="0" bIns="0" anchor="t">
            <a:normAutofit fontScale="90000"/>
          </a:bodyPr>
          <a:lstStyle/>
          <a:p>
            <a:pPr>
              <a:defRPr>
                <a:solidFill>
                  <a:srgbClr val="424242"/>
                </a:solidFill>
                <a:latin typeface="Source Sans Pro Light"/>
                <a:ea typeface="Source Sans Pro Light"/>
                <a:cs typeface="Source Sans Pro Light"/>
                <a:sym typeface="Source Sans Pro Light"/>
              </a:defRPr>
            </a:pPr>
            <a:r>
              <a:rPr lang="pt-BR" sz="4400" dirty="0"/>
              <a:t>Transformação de dados com</a:t>
            </a:r>
            <a:r>
              <a:rPr sz="4400" dirty="0"/>
              <a:t> </a:t>
            </a:r>
            <a:r>
              <a:rPr sz="4400" dirty="0" err="1"/>
              <a:t>dplyr</a:t>
            </a:r>
            <a:r>
              <a:rPr sz="4400" dirty="0"/>
              <a:t> : :</a:t>
            </a:r>
            <a:r>
              <a:rPr sz="4400" dirty="0">
                <a:latin typeface="+mj-lt"/>
                <a:ea typeface="+mj-ea"/>
                <a:cs typeface="+mj-cs"/>
                <a:sym typeface="Source Sans Pro Regular"/>
              </a:rPr>
              <a:t> </a:t>
            </a:r>
            <a:r>
              <a:rPr lang="pt-BR" sz="3300" dirty="0">
                <a:latin typeface="Source Sans Pro Bold"/>
                <a:ea typeface="Source Sans Pro Bold"/>
                <a:cs typeface="Source Sans Pro Bold"/>
                <a:sym typeface="Source Sans Pro Bold"/>
              </a:rPr>
              <a:t>FOLHA DE REFERÊNCIA</a:t>
            </a:r>
            <a:endParaRPr dirty="0">
              <a:latin typeface="+mj-lt"/>
              <a:ea typeface="+mj-ea"/>
              <a:cs typeface="+mj-cs"/>
              <a:sym typeface="Source Sans Pro Regular"/>
            </a:endParaRP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807592"/>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9665"/>
            <a:ext cx="2827697"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MANIPULA</a:t>
            </a:r>
            <a:r>
              <a:rPr lang="pt-BR" dirty="0"/>
              <a:t>R VÁRIAS VARIÁVEIS DE UMA VEZ</a:t>
            </a:r>
            <a:endParaRPr dirty="0"/>
          </a:p>
        </p:txBody>
      </p:sp>
      <p:sp>
        <p:nvSpPr>
          <p:cNvPr id="215" name="across(.cols, .funs, …, .names = NULL) Summarise or mutate multiple columns in the same way.…"/>
          <p:cNvSpPr txBox="1"/>
          <p:nvPr/>
        </p:nvSpPr>
        <p:spPr>
          <a:xfrm>
            <a:off x="10447755" y="5994400"/>
            <a:ext cx="3319208" cy="1062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across(</a:t>
            </a:r>
            <a:r>
              <a:rPr dirty="0">
                <a:latin typeface="+mj-lt"/>
                <a:ea typeface="+mj-ea"/>
                <a:cs typeface="+mj-cs"/>
                <a:sym typeface="Source Sans Pro Regular"/>
              </a:rPr>
              <a:t>.cols, .funs, …, .names = NULL</a:t>
            </a:r>
            <a:r>
              <a:rPr dirty="0"/>
              <a:t>)</a:t>
            </a:r>
            <a:r>
              <a:rPr dirty="0">
                <a:latin typeface="+mj-lt"/>
                <a:ea typeface="+mj-ea"/>
                <a:cs typeface="+mj-cs"/>
                <a:sym typeface="Source Sans Pro Regular"/>
              </a:rPr>
              <a:t> </a:t>
            </a:r>
            <a:r>
              <a:rPr lang="pt-BR" dirty="0">
                <a:latin typeface="+mj-lt"/>
                <a:ea typeface="+mj-ea"/>
                <a:cs typeface="+mj-cs"/>
                <a:sym typeface="Source Sans Pro Regular"/>
              </a:rPr>
              <a:t>Resume ou alterar múltiplas colunas da mesma maneira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summarise</a:t>
            </a:r>
            <a:r>
              <a:rPr dirty="0"/>
              <a:t>(</a:t>
            </a:r>
            <a:r>
              <a:rPr dirty="0" err="1"/>
              <a:t>mtcars</a:t>
            </a:r>
            <a:r>
              <a:rPr dirty="0"/>
              <a:t>, across(everything(), mean))</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c_across</a:t>
            </a:r>
            <a:r>
              <a:rPr dirty="0"/>
              <a:t>(</a:t>
            </a:r>
            <a:r>
              <a:rPr dirty="0">
                <a:latin typeface="+mj-lt"/>
                <a:ea typeface="+mj-ea"/>
                <a:cs typeface="+mj-cs"/>
                <a:sym typeface="Source Sans Pro Regular"/>
              </a:rPr>
              <a:t>.cols</a:t>
            </a:r>
            <a:r>
              <a:rPr dirty="0"/>
              <a:t>)</a:t>
            </a:r>
            <a:r>
              <a:rPr dirty="0">
                <a:latin typeface="+mj-lt"/>
                <a:ea typeface="+mj-ea"/>
                <a:cs typeface="+mj-cs"/>
                <a:sym typeface="Source Sans Pro Regular"/>
              </a:rPr>
              <a:t> </a:t>
            </a:r>
            <a:r>
              <a:rPr dirty="0" err="1">
                <a:latin typeface="+mj-lt"/>
                <a:ea typeface="+mj-ea"/>
                <a:cs typeface="+mj-cs"/>
                <a:sym typeface="Source Sans Pro Regular"/>
              </a:rPr>
              <a:t>Comput</a:t>
            </a:r>
            <a:r>
              <a:rPr lang="pt-BR" dirty="0">
                <a:latin typeface="+mj-lt"/>
                <a:ea typeface="+mj-ea"/>
                <a:cs typeface="+mj-cs"/>
                <a:sym typeface="Source Sans Pro Regular"/>
              </a:rPr>
              <a:t>a</a:t>
            </a:r>
            <a:r>
              <a:rPr dirty="0">
                <a:latin typeface="+mj-lt"/>
                <a:ea typeface="+mj-ea"/>
                <a:cs typeface="+mj-cs"/>
                <a:sym typeface="Source Sans Pro Regular"/>
              </a:rPr>
              <a:t> </a:t>
            </a:r>
            <a:r>
              <a:rPr lang="pt-BR" dirty="0">
                <a:latin typeface="+mj-lt"/>
                <a:ea typeface="+mj-ea"/>
                <a:cs typeface="+mj-cs"/>
                <a:sym typeface="Source Sans Pro Regular"/>
              </a:rPr>
              <a:t>através das colunas os dados linha a linha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rowwise</a:t>
            </a:r>
            <a:r>
              <a:rPr dirty="0"/>
              <a:t>(</a:t>
            </a:r>
            <a:r>
              <a:rPr dirty="0" err="1"/>
              <a:t>UKgas</a:t>
            </a:r>
            <a:r>
              <a:rPr dirty="0"/>
              <a:t>), total = sum(</a:t>
            </a:r>
            <a:r>
              <a:rPr dirty="0" err="1"/>
              <a:t>c_across</a:t>
            </a:r>
            <a:r>
              <a:rPr dirty="0"/>
              <a:t>(1:2)))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410700"/>
            <a:ext cx="4235928"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ungroup(</a:t>
            </a:r>
            <a:r>
              <a:rPr dirty="0">
                <a:latin typeface="+mj-lt"/>
                <a:ea typeface="+mj-ea"/>
                <a:cs typeface="+mj-cs"/>
                <a:sym typeface="Source Sans Pro Regular"/>
              </a:rPr>
              <a:t>x, …</a:t>
            </a:r>
            <a:r>
              <a:rPr dirty="0"/>
              <a:t>)</a:t>
            </a:r>
            <a:r>
              <a:rPr dirty="0">
                <a:latin typeface="+mj-lt"/>
                <a:ea typeface="+mj-ea"/>
                <a:cs typeface="+mj-cs"/>
                <a:sym typeface="Source Sans Pro Regular"/>
              </a:rPr>
              <a:t> </a:t>
            </a:r>
            <a:r>
              <a:rPr lang="pt-BR" dirty="0">
                <a:latin typeface="+mj-lt"/>
                <a:ea typeface="+mj-ea"/>
                <a:cs typeface="+mj-cs"/>
                <a:sym typeface="Source Sans Pro Regular"/>
              </a:rPr>
              <a:t>Retorna uma cópia desagrupada da tabela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ungroup(</a:t>
            </a:r>
            <a:r>
              <a:rPr dirty="0" err="1"/>
              <a:t>g_mtcars</a:t>
            </a:r>
            <a:r>
              <a:rPr dirty="0"/>
              <a:t>)</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extLst>
              <p:ext uri="{D42A27DB-BD31-4B8C-83A1-F6EECF244321}">
                <p14:modId xmlns:p14="http://schemas.microsoft.com/office/powerpoint/2010/main" val="1734867761"/>
              </p:ext>
            </p:extLst>
          </p:nvPr>
        </p:nvGraphicFramePr>
        <p:xfrm>
          <a:off x="4984143" y="6946421"/>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err="1">
                          <a:sym typeface="Source Sans Pro Regular"/>
                        </a:rPr>
                        <a:t>xor</a:t>
                      </a:r>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dirty="0"/>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extLst>
              <p:ext uri="{D42A27DB-BD31-4B8C-83A1-F6EECF244321}">
                <p14:modId xmlns:p14="http://schemas.microsoft.com/office/powerpoint/2010/main" val="3998284360"/>
              </p:ext>
            </p:extLst>
          </p:nvPr>
        </p:nvGraphicFramePr>
        <p:xfrm>
          <a:off x="4788670" y="2632396"/>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extLst>
              <p:ext uri="{D42A27DB-BD31-4B8C-83A1-F6EECF244321}">
                <p14:modId xmlns:p14="http://schemas.microsoft.com/office/powerpoint/2010/main" val="590447989"/>
              </p:ext>
            </p:extLst>
          </p:nvPr>
        </p:nvGraphicFramePr>
        <p:xfrm>
          <a:off x="4788670" y="3371745"/>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extLst>
              <p:ext uri="{D42A27DB-BD31-4B8C-83A1-F6EECF244321}">
                <p14:modId xmlns:p14="http://schemas.microsoft.com/office/powerpoint/2010/main" val="1920584162"/>
              </p:ext>
            </p:extLst>
          </p:nvPr>
        </p:nvGraphicFramePr>
        <p:xfrm>
          <a:off x="4788670" y="428848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extLst>
              <p:ext uri="{D42A27DB-BD31-4B8C-83A1-F6EECF244321}">
                <p14:modId xmlns:p14="http://schemas.microsoft.com/office/powerpoint/2010/main" val="2638161590"/>
              </p:ext>
            </p:extLst>
          </p:nvPr>
        </p:nvGraphicFramePr>
        <p:xfrm>
          <a:off x="4788670" y="5607052"/>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extLst>
              <p:ext uri="{D42A27DB-BD31-4B8C-83A1-F6EECF244321}">
                <p14:modId xmlns:p14="http://schemas.microsoft.com/office/powerpoint/2010/main" val="320256093"/>
              </p:ext>
            </p:extLst>
          </p:nvPr>
        </p:nvGraphicFramePr>
        <p:xfrm>
          <a:off x="5432864" y="263239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extLst>
              <p:ext uri="{D42A27DB-BD31-4B8C-83A1-F6EECF244321}">
                <p14:modId xmlns:p14="http://schemas.microsoft.com/office/powerpoint/2010/main" val="1431053629"/>
              </p:ext>
            </p:extLst>
          </p:nvPr>
        </p:nvGraphicFramePr>
        <p:xfrm>
          <a:off x="5432864" y="428848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extLst>
              <p:ext uri="{D42A27DB-BD31-4B8C-83A1-F6EECF244321}">
                <p14:modId xmlns:p14="http://schemas.microsoft.com/office/powerpoint/2010/main" val="18616494"/>
              </p:ext>
            </p:extLst>
          </p:nvPr>
        </p:nvGraphicFramePr>
        <p:xfrm>
          <a:off x="9451820"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extLst>
              <p:ext uri="{D42A27DB-BD31-4B8C-83A1-F6EECF244321}">
                <p14:modId xmlns:p14="http://schemas.microsoft.com/office/powerpoint/2010/main" val="2258314835"/>
              </p:ext>
            </p:extLst>
          </p:nvPr>
        </p:nvGraphicFramePr>
        <p:xfrm>
          <a:off x="9451820" y="910117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extLst>
              <p:ext uri="{D42A27DB-BD31-4B8C-83A1-F6EECF244321}">
                <p14:modId xmlns:p14="http://schemas.microsoft.com/office/powerpoint/2010/main" val="1363985340"/>
              </p:ext>
            </p:extLst>
          </p:nvPr>
        </p:nvGraphicFramePr>
        <p:xfrm>
          <a:off x="9451820"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extLst>
              <p:ext uri="{D42A27DB-BD31-4B8C-83A1-F6EECF244321}">
                <p14:modId xmlns:p14="http://schemas.microsoft.com/office/powerpoint/2010/main" val="348140646"/>
              </p:ext>
            </p:extLst>
          </p:nvPr>
        </p:nvGraphicFramePr>
        <p:xfrm>
          <a:off x="10007904"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extLst>
              <p:ext uri="{D42A27DB-BD31-4B8C-83A1-F6EECF244321}">
                <p14:modId xmlns:p14="http://schemas.microsoft.com/office/powerpoint/2010/main" val="525607965"/>
              </p:ext>
            </p:extLst>
          </p:nvPr>
        </p:nvGraphicFramePr>
        <p:xfrm>
          <a:off x="10007904" y="9101172"/>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extLst>
              <p:ext uri="{D42A27DB-BD31-4B8C-83A1-F6EECF244321}">
                <p14:modId xmlns:p14="http://schemas.microsoft.com/office/powerpoint/2010/main" val="4137517565"/>
              </p:ext>
            </p:extLst>
          </p:nvPr>
        </p:nvGraphicFramePr>
        <p:xfrm>
          <a:off x="10007904"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extLst>
              <p:ext uri="{D42A27DB-BD31-4B8C-83A1-F6EECF244321}">
                <p14:modId xmlns:p14="http://schemas.microsoft.com/office/powerpoint/2010/main" val="3822641079"/>
              </p:ext>
            </p:extLst>
          </p:nvPr>
        </p:nvGraphicFramePr>
        <p:xfrm>
          <a:off x="5432864" y="3371745"/>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extLst>
              <p:ext uri="{D42A27DB-BD31-4B8C-83A1-F6EECF244321}">
                <p14:modId xmlns:p14="http://schemas.microsoft.com/office/powerpoint/2010/main" val="4142220628"/>
              </p:ext>
            </p:extLst>
          </p:nvPr>
        </p:nvGraphicFramePr>
        <p:xfrm>
          <a:off x="5432864" y="5607052"/>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
        <p:nvSpPr>
          <p:cNvPr id="271" name="RStudio® is a trademark of RStudio, PBC  •  CC BY SA  RStudio  •  info@rstudio.com  •  844-448-1212  •  rstudio.com  •  Learn more at dplyr.tidyverse.org  •  dplyr  1.0.7  •  Updated:  2021-07">
            <a:extLst>
              <a:ext uri="{FF2B5EF4-FFF2-40B4-BE49-F238E27FC236}">
                <a16:creationId xmlns:a16="http://schemas.microsoft.com/office/drawing/2014/main" id="{0CC1C0D8-A95B-ACAC-9F73-F913E98B27E8}"/>
              </a:ext>
            </a:extLst>
          </p:cNvPr>
          <p:cNvSpPr txBox="1"/>
          <p:nvPr/>
        </p:nvSpPr>
        <p:spPr>
          <a:xfrm>
            <a:off x="4892703" y="10506650"/>
            <a:ext cx="8689048" cy="23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1"/>
              </a:rPr>
              <a:t>linkedin.com/in/scopinho</a:t>
            </a:r>
            <a:r>
              <a:rPr dirty="0"/>
              <a:t> </a:t>
            </a:r>
            <a:r>
              <a:rPr lang="pt-BR" dirty="0"/>
              <a:t> </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256155" cy="8037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defRPr>
                <a:latin typeface="Source Sans Pro Bold"/>
                <a:ea typeface="Source Sans Pro Bold"/>
                <a:cs typeface="Source Sans Pro Bold"/>
                <a:sym typeface="Source Sans Pro Bold"/>
              </a:defRPr>
            </a:pPr>
            <a:r>
              <a:rPr lang="pt-BR" dirty="0"/>
              <a:t>DESLOCAMENTO</a:t>
            </a:r>
            <a:endParaRPr dirty="0"/>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lag()</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r>
              <a:rPr dirty="0">
                <a:solidFill>
                  <a:srgbClr val="000000"/>
                </a:solidFill>
              </a:rPr>
              <a:t>1</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lead()</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AGREGAÇÃO ACUMULADA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cumall</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all()</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cumany</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cummax</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acumulado de</a:t>
            </a:r>
            <a:r>
              <a:rPr dirty="0">
                <a:latin typeface="+mj-lt"/>
                <a:ea typeface="+mj-ea"/>
                <a:cs typeface="+mj-cs"/>
                <a:sym typeface="Source Sans Pro Regular"/>
              </a:rPr>
              <a:t> max()</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cummean</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cummin</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 min</a:t>
            </a:r>
            <a:r>
              <a:rPr dirty="0">
                <a:latin typeface="+mj-lt"/>
                <a:ea typeface="+mj-ea"/>
                <a:cs typeface="+mj-cs"/>
                <a:sym typeface="Source Sans Pro Regular"/>
              </a:rP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cumprod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cumsum</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sum()</a:t>
            </a:r>
          </a:p>
          <a:p>
            <a:pPr>
              <a:lnSpc>
                <a:spcPct val="80000"/>
              </a:lnSpc>
              <a:spcBef>
                <a:spcPts val="0"/>
              </a:spcBef>
              <a:defRPr>
                <a:solidFill>
                  <a:srgbClr val="000000"/>
                </a:solidFill>
              </a:defRPr>
            </a:pPr>
            <a:endParaRPr dirty="0">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lang="pt-BR" dirty="0"/>
              <a:t>RANQUEAMENTO</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cume_dist</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proporção de todos valores</a:t>
            </a:r>
            <a:r>
              <a:rPr dirty="0">
                <a:solidFill>
                  <a:srgbClr val="000000"/>
                </a:solidFill>
              </a:rPr>
              <a:t> &lt;=</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dense_rank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sem brechas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min_rank</a:t>
            </a:r>
            <a:r>
              <a:rPr dirty="0">
                <a:solidFill>
                  <a:srgbClr val="000000"/>
                </a:solidFill>
                <a:latin typeface="Source Sans Pro Bold"/>
                <a:ea typeface="Source Sans Pro Bold"/>
                <a:cs typeface="Source Sans Pro Bold"/>
                <a:sym typeface="Source Sans Pro Bold"/>
              </a:rPr>
              <a:t>() </a:t>
            </a:r>
            <a:r>
              <a:rPr lang="pt-BR" dirty="0">
                <a:solidFill>
                  <a:srgbClr val="000000"/>
                </a:solidFill>
              </a:rPr>
              <a:t>–</a:t>
            </a:r>
            <a:r>
              <a:rPr dirty="0">
                <a:solidFill>
                  <a:srgbClr val="000000"/>
                </a:solidFill>
              </a:rPr>
              <a:t> ran</a:t>
            </a:r>
            <a:r>
              <a:rPr lang="pt-BR" dirty="0">
                <a:solidFill>
                  <a:srgbClr val="000000"/>
                </a:solidFill>
              </a:rPr>
              <a:t>q. com empates</a:t>
            </a:r>
            <a:r>
              <a:rPr dirty="0">
                <a:solidFill>
                  <a:srgbClr val="000000"/>
                </a:solidFill>
              </a:rPr>
              <a:t> = min</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ntile</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intervalões em </a:t>
            </a:r>
            <a:r>
              <a:rPr dirty="0">
                <a:solidFill>
                  <a:srgbClr val="000000"/>
                </a:solidFill>
              </a:rPr>
              <a:t>n </a:t>
            </a:r>
            <a:r>
              <a:rPr lang="pt-BR" dirty="0">
                <a:solidFill>
                  <a:srgbClr val="000000"/>
                </a:solidFill>
              </a:rPr>
              <a:t>intervalos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percent_rank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min_rank</a:t>
            </a:r>
            <a:r>
              <a:rPr dirty="0">
                <a:solidFill>
                  <a:srgbClr val="000000"/>
                </a:solidFill>
              </a:rPr>
              <a:t> </a:t>
            </a:r>
            <a:r>
              <a:rPr lang="pt-BR" dirty="0">
                <a:solidFill>
                  <a:srgbClr val="000000"/>
                </a:solidFill>
              </a:rPr>
              <a:t>escalado até</a:t>
            </a:r>
            <a:r>
              <a:rPr dirty="0">
                <a:solidFill>
                  <a:srgbClr val="000000"/>
                </a:solidFill>
              </a:rPr>
              <a:t> [0,1]</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row_number</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empates = “primeiro”</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dirty="0"/>
              <a:t>MATH</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 - , *, /, ^, %/%, %% </a:t>
            </a:r>
            <a:r>
              <a:rPr dirty="0">
                <a:latin typeface="+mj-lt"/>
                <a:ea typeface="+mj-ea"/>
                <a:cs typeface="+mj-cs"/>
                <a:sym typeface="Source Sans Pro Regular"/>
              </a:rPr>
              <a:t>- </a:t>
            </a:r>
            <a:r>
              <a:rPr lang="pt-BR" dirty="0" err="1">
                <a:latin typeface="+mj-lt"/>
                <a:ea typeface="+mj-ea"/>
                <a:cs typeface="+mj-cs"/>
                <a:sym typeface="Source Sans Pro Regular"/>
              </a:rPr>
              <a:t>oper</a:t>
            </a:r>
            <a:r>
              <a:rPr lang="pt-BR" dirty="0">
                <a:latin typeface="+mj-lt"/>
                <a:ea typeface="+mj-ea"/>
                <a:cs typeface="+mj-cs"/>
                <a:sym typeface="Source Sans Pro Regular"/>
              </a:rPr>
              <a:t>. </a:t>
            </a:r>
            <a:r>
              <a:rPr lang="pt-BR" dirty="0" err="1">
                <a:latin typeface="+mj-lt"/>
                <a:ea typeface="+mj-ea"/>
                <a:cs typeface="+mj-cs"/>
                <a:sym typeface="Source Sans Pro Regular"/>
              </a:rPr>
              <a:t>aritiméticas</a:t>
            </a:r>
            <a:endParaRPr lang="pt-B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log(), log2(), log10() </a:t>
            </a:r>
            <a:r>
              <a:rPr lang="pt-BR" dirty="0">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&lt;, &lt;=, &gt;, &gt;=, !=, ==</a:t>
            </a:r>
            <a:r>
              <a:rPr dirty="0">
                <a:latin typeface="+mj-lt"/>
                <a:ea typeface="+mj-ea"/>
                <a:cs typeface="+mj-cs"/>
                <a:sym typeface="Source Sans Pro Regular"/>
              </a:rPr>
              <a:t> - </a:t>
            </a:r>
            <a:r>
              <a:rPr lang="pt-BR" dirty="0">
                <a:latin typeface="+mj-lt"/>
                <a:ea typeface="+mj-ea"/>
                <a:cs typeface="+mj-cs"/>
                <a:sym typeface="Source Sans Pro Regular"/>
              </a:rPr>
              <a:t>comparações lógicas</a:t>
            </a:r>
            <a:endParaRPr dirty="0">
              <a:latin typeface="+mj-lt"/>
              <a:ea typeface="+mj-ea"/>
              <a:cs typeface="+mj-cs"/>
              <a:sym typeface="Source Sans Pro Regular"/>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between()</a:t>
            </a:r>
            <a:r>
              <a:rPr dirty="0">
                <a:solidFill>
                  <a:srgbClr val="000000"/>
                </a:solidFill>
              </a:rPr>
              <a:t> - x &gt;= </a:t>
            </a:r>
            <a:r>
              <a:rPr lang="pt-BR" dirty="0">
                <a:solidFill>
                  <a:srgbClr val="000000"/>
                </a:solidFill>
              </a:rPr>
              <a:t>esquerda</a:t>
            </a:r>
            <a:r>
              <a:rPr dirty="0">
                <a:solidFill>
                  <a:srgbClr val="000000"/>
                </a:solidFill>
              </a:rPr>
              <a:t> &amp; x &lt;= </a:t>
            </a:r>
            <a:r>
              <a:rPr lang="pt-BR" dirty="0">
                <a:solidFill>
                  <a:srgbClr val="000000"/>
                </a:solidFill>
              </a:rPr>
              <a:t>direita</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near()</a:t>
            </a:r>
            <a:r>
              <a:rPr dirty="0">
                <a:solidFill>
                  <a:srgbClr val="000000"/>
                </a:solidFill>
              </a:rPr>
              <a:t> - </a:t>
            </a:r>
            <a:r>
              <a:rPr lang="pt-BR" dirty="0">
                <a:solidFill>
                  <a:srgbClr val="000000"/>
                </a:solidFill>
              </a:rPr>
              <a:t>== seguro</a:t>
            </a:r>
            <a:r>
              <a:rPr dirty="0">
                <a:solidFill>
                  <a:srgbClr val="000000"/>
                </a:solidFill>
              </a:rPr>
              <a:t> </a:t>
            </a:r>
            <a:r>
              <a:rPr lang="pt-BR" dirty="0">
                <a:solidFill>
                  <a:srgbClr val="000000"/>
                </a:solidFill>
              </a:rPr>
              <a:t>para números com pontos flutuantes</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MISCELÂNIA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case_when</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if_else</a:t>
            </a:r>
            <a:r>
              <a:rPr dirty="0">
                <a:solidFill>
                  <a:srgbClr val="000000"/>
                </a:solidFill>
              </a:rPr>
              <a:t>()</a:t>
            </a:r>
            <a:r>
              <a:rPr lang="pt-BR" dirty="0">
                <a:solidFill>
                  <a:srgbClr val="000000"/>
                </a:solidFill>
              </a:rPr>
              <a:t> de vários casos</a:t>
            </a:r>
            <a:endParaRPr dirty="0">
              <a:solidFill>
                <a:srgbClr val="000000"/>
              </a:solidFill>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starwars</a:t>
            </a:r>
            <a:r>
              <a:rPr dirty="0"/>
              <a:t> %&gt;% </a:t>
            </a:r>
            <a:br>
              <a:rPr dirty="0"/>
            </a:br>
            <a:r>
              <a:rPr dirty="0"/>
              <a:t>                  mutate(type = </a:t>
            </a:r>
            <a:r>
              <a:rPr dirty="0" err="1"/>
              <a:t>case_when</a:t>
            </a:r>
            <a:r>
              <a:rPr dirty="0"/>
              <a:t>(</a:t>
            </a:r>
            <a:br>
              <a:rPr dirty="0"/>
            </a:br>
            <a:r>
              <a:rPr dirty="0"/>
              <a:t>                      height &gt; 200 | mass &gt; 200 ~ "large",</a:t>
            </a:r>
            <a:br>
              <a:rPr dirty="0"/>
            </a:br>
            <a:r>
              <a:rPr dirty="0"/>
              <a:t>                          species == "Droid"           ~ "robot",</a:t>
            </a:r>
            <a:br>
              <a:rPr dirty="0"/>
            </a:br>
            <a:r>
              <a:rPr dirty="0"/>
              <a:t>                          TRUE                                    ~ "other")</a:t>
            </a:r>
            <a:br>
              <a:rPr dirty="0"/>
            </a:br>
            <a:r>
              <a:rPr dirty="0"/>
              <a:t>                          )</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coalesce()</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primero</a:t>
            </a:r>
            <a:r>
              <a:rPr lang="pt-BR" dirty="0">
                <a:solidFill>
                  <a:srgbClr val="000000"/>
                </a:solidFill>
              </a:rPr>
              <a:t> valor não-</a:t>
            </a:r>
            <a:r>
              <a:rPr dirty="0">
                <a:solidFill>
                  <a:srgbClr val="000000"/>
                </a:solidFill>
              </a:rPr>
              <a:t>NA </a:t>
            </a:r>
            <a:r>
              <a:rPr lang="pt-BR" dirty="0">
                <a:solidFill>
                  <a:srgbClr val="000000"/>
                </a:solidFill>
              </a:rPr>
              <a:t>por elemento através de um conjunto de vetores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if_else</a:t>
            </a:r>
            <a:r>
              <a:rPr dirty="0">
                <a:solidFill>
                  <a:srgbClr val="000000"/>
                </a:solidFill>
                <a:latin typeface="Source Sans Pro Bold"/>
                <a:ea typeface="Source Sans Pro Bold"/>
                <a:cs typeface="Source Sans Pro Bold"/>
                <a:sym typeface="Source Sans Pro Bold"/>
              </a:rPr>
              <a:t>()</a:t>
            </a:r>
            <a:r>
              <a:rPr dirty="0">
                <a:solidFill>
                  <a:srgbClr val="000000"/>
                </a:solidFill>
              </a:rPr>
              <a:t> - if() + else()</a:t>
            </a:r>
            <a:r>
              <a:rPr lang="pt-BR" dirty="0">
                <a:solidFill>
                  <a:srgbClr val="000000"/>
                </a:solidFill>
              </a:rPr>
              <a:t> elemento por elemento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na_if</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altera um valores específico para NA</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pmax</a:t>
            </a:r>
            <a:r>
              <a:rPr dirty="0"/>
              <a:t>()</a:t>
            </a:r>
            <a:r>
              <a:rPr dirty="0">
                <a:latin typeface="+mj-lt"/>
                <a:ea typeface="+mj-ea"/>
                <a:cs typeface="+mj-cs"/>
                <a:sym typeface="Source Sans Pro Regular"/>
              </a:rPr>
              <a:t> - max()</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pmin</a:t>
            </a:r>
            <a:r>
              <a:rPr dirty="0"/>
              <a:t>()</a:t>
            </a:r>
            <a:r>
              <a:rPr dirty="0">
                <a:latin typeface="+mj-lt"/>
                <a:ea typeface="+mj-ea"/>
                <a:cs typeface="+mj-cs"/>
                <a:sym typeface="Source Sans Pro Regular"/>
              </a:rPr>
              <a:t> - min()</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 </a:t>
            </a:r>
            <a:r>
              <a:rPr lang="pt-BR" dirty="0">
                <a:latin typeface="+mj-lt"/>
                <a:ea typeface="+mj-ea"/>
                <a:cs typeface="+mj-cs"/>
                <a:sym typeface="Source Sans Pro Regular"/>
              </a:rPr>
              <a:t>e</a:t>
            </a:r>
            <a:r>
              <a:rPr dirty="0">
                <a:latin typeface="+mj-lt"/>
                <a:ea typeface="+mj-ea"/>
                <a:cs typeface="+mj-cs"/>
                <a:sym typeface="Source Sans Pro Regular"/>
              </a:rPr>
              <a:t> </a:t>
            </a:r>
            <a:r>
              <a:rPr dirty="0"/>
              <a:t>transmute()</a:t>
            </a:r>
            <a:r>
              <a:rPr dirty="0">
                <a:latin typeface="+mj-lt"/>
                <a:ea typeface="+mj-ea"/>
                <a:cs typeface="+mj-cs"/>
                <a:sym typeface="Source Sans Pro Regular"/>
              </a:rPr>
              <a:t> </a:t>
            </a:r>
            <a:r>
              <a:rPr lang="pt-BR" dirty="0">
                <a:latin typeface="+mj-lt"/>
                <a:ea typeface="+mj-ea"/>
                <a:cs typeface="+mj-cs"/>
                <a:sym typeface="Source Sans Pro Regular"/>
              </a:rPr>
              <a:t>aplicam funções vetorizadas em colunas para criar novas colunas</a:t>
            </a:r>
            <a:r>
              <a:rPr dirty="0">
                <a:latin typeface="+mj-lt"/>
                <a:ea typeface="+mj-ea"/>
                <a:cs typeface="+mj-cs"/>
                <a:sym typeface="Source Sans Pro Regular"/>
              </a:rPr>
              <a:t>. </a:t>
            </a:r>
            <a:r>
              <a:rPr lang="pt-BR" dirty="0">
                <a:latin typeface="+mj-lt"/>
                <a:ea typeface="+mj-ea"/>
                <a:cs typeface="+mj-cs"/>
                <a:sym typeface="Source Sans Pro Regular"/>
              </a:rPr>
              <a:t>Funções vetorizadas recebem vetores como argumento de entrada e retornar vetores de mesmo tamanho como saída</a:t>
            </a:r>
            <a:r>
              <a:rPr dirty="0">
                <a:latin typeface="+mj-lt"/>
                <a:ea typeface="+mj-ea"/>
                <a:cs typeface="+mj-cs"/>
                <a:sym typeface="Source Sans Pro Regular"/>
              </a:rPr>
              <a:t>.</a:t>
            </a:r>
          </a:p>
        </p:txBody>
      </p:sp>
      <p:sp>
        <p:nvSpPr>
          <p:cNvPr id="292" name="Vectorized Functions"/>
          <p:cNvSpPr txBox="1"/>
          <p:nvPr/>
        </p:nvSpPr>
        <p:spPr>
          <a:xfrm>
            <a:off x="323996" y="775739"/>
            <a:ext cx="2752357"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Vetorizadas</a:t>
            </a:r>
            <a:endParaRPr dirty="0"/>
          </a:p>
        </p:txBody>
      </p:sp>
      <p:sp>
        <p:nvSpPr>
          <p:cNvPr id="293" name="TO USE WITH MUTATE ()"/>
          <p:cNvSpPr txBox="1"/>
          <p:nvPr/>
        </p:nvSpPr>
        <p:spPr>
          <a:xfrm>
            <a:off x="323996" y="1203306"/>
            <a:ext cx="1752083"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PARA USAR COM </a:t>
            </a:r>
            <a:r>
              <a:rPr dirty="0"/>
              <a:t>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5"/>
            <a:ext cx="2483946" cy="276237"/>
            <a:chOff x="0" y="-1"/>
            <a:chExt cx="2483945" cy="276236"/>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184620" cy="1508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grpSp>
      <p:sp>
        <p:nvSpPr>
          <p:cNvPr id="298" name="Summary Functions"/>
          <p:cNvSpPr txBox="1"/>
          <p:nvPr/>
        </p:nvSpPr>
        <p:spPr>
          <a:xfrm>
            <a:off x="3714820" y="775739"/>
            <a:ext cx="2675412"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de Resumo</a:t>
            </a:r>
            <a:endParaRPr dirty="0"/>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3306"/>
            <a:ext cx="1992533"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PARA USAR COM </a:t>
            </a:r>
            <a:r>
              <a:rPr dirty="0"/>
              <a:t>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 </a:t>
            </a:r>
            <a:r>
              <a:rPr lang="pt-BR" dirty="0"/>
              <a:t>aplica funções de resumo </a:t>
            </a:r>
            <a:r>
              <a:rPr lang="pt-BR" dirty="0">
                <a:latin typeface="+mj-lt"/>
                <a:ea typeface="+mj-ea"/>
                <a:cs typeface="+mj-cs"/>
                <a:sym typeface="Source Sans Pro Regular"/>
              </a:rPr>
              <a:t>em colunas para criar uma nova tabela</a:t>
            </a:r>
            <a:r>
              <a:rPr dirty="0">
                <a:latin typeface="+mj-lt"/>
                <a:ea typeface="+mj-ea"/>
                <a:cs typeface="+mj-cs"/>
                <a:sym typeface="Source Sans Pro Regular"/>
              </a:rPr>
              <a:t>. </a:t>
            </a:r>
            <a:r>
              <a:rPr lang="pt-BR" dirty="0">
                <a:latin typeface="+mj-lt"/>
                <a:ea typeface="+mj-ea"/>
                <a:cs typeface="+mj-cs"/>
                <a:sym typeface="Source Sans Pro Regular"/>
              </a:rPr>
              <a:t>Funções de resumo recebem vetores como entrada e retornam um valor único na saída</a:t>
            </a:r>
            <a:r>
              <a:rPr dirty="0">
                <a:latin typeface="+mj-lt"/>
                <a:ea typeface="+mj-ea"/>
                <a:cs typeface="+mj-cs"/>
                <a:sym typeface="Source Sans Pro Regular"/>
              </a:rPr>
              <a: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dirty="0"/>
              <a:t>C</a:t>
            </a:r>
            <a:r>
              <a:rPr lang="pt-BR" dirty="0"/>
              <a:t>ONTAGEM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número de valores/linhas</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n_distinct</a:t>
            </a:r>
            <a:r>
              <a:rPr dirty="0">
                <a:solidFill>
                  <a:srgbClr val="000000"/>
                </a:solidFill>
                <a:latin typeface="Source Sans Pro Bold"/>
                <a:ea typeface="Source Sans Pro Bold"/>
                <a:cs typeface="Source Sans Pro Bold"/>
                <a:sym typeface="Source Sans Pro Bold"/>
              </a:rPr>
              <a:t>()</a:t>
            </a:r>
            <a:r>
              <a:rPr dirty="0">
                <a:solidFill>
                  <a:srgbClr val="000000"/>
                </a:solidFill>
              </a:rPr>
              <a:t> - # </a:t>
            </a:r>
            <a:r>
              <a:rPr lang="pt-BR" dirty="0">
                <a:solidFill>
                  <a:srgbClr val="000000"/>
                </a:solidFill>
              </a:rPr>
              <a:t>de valores único</a:t>
            </a:r>
            <a:r>
              <a:rPr dirty="0">
                <a:solidFill>
                  <a:srgbClr val="000000"/>
                </a:solidFill>
              </a:rPr>
              <a:t>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sum(!is.na())</a:t>
            </a:r>
            <a:r>
              <a:rPr dirty="0">
                <a:latin typeface="+mj-lt"/>
                <a:ea typeface="+mj-ea"/>
                <a:cs typeface="+mj-cs"/>
                <a:sym typeface="Source Sans Pro Regular"/>
              </a:rPr>
              <a:t> - # </a:t>
            </a:r>
            <a:r>
              <a:rPr lang="pt-BR" dirty="0"/>
              <a:t>de </a:t>
            </a:r>
            <a:r>
              <a:rPr lang="pt-BR" dirty="0" err="1"/>
              <a:t>não-NA</a:t>
            </a:r>
            <a:r>
              <a:rPr dirty="0">
                <a:latin typeface="+mj-lt"/>
                <a:ea typeface="+mj-ea"/>
                <a:cs typeface="+mj-cs"/>
                <a:sym typeface="Source Sans Pro Regular"/>
              </a:rPr>
              <a:t>’s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POSI</a:t>
            </a:r>
            <a:r>
              <a:rPr lang="pt-BR" dirty="0"/>
              <a:t>ÇÃO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 m</a:t>
            </a:r>
            <a:r>
              <a:rPr lang="pt-BR" dirty="0" err="1">
                <a:latin typeface="+mj-lt"/>
                <a:ea typeface="+mj-ea"/>
                <a:cs typeface="+mj-cs"/>
                <a:sym typeface="Source Sans Pro Regular"/>
              </a:rPr>
              <a:t>édia</a:t>
            </a:r>
            <a:r>
              <a:rPr dirty="0">
                <a:latin typeface="+mj-lt"/>
                <a:ea typeface="+mj-ea"/>
                <a:cs typeface="+mj-cs"/>
                <a:sym typeface="Source Sans Pro Regular"/>
              </a:rPr>
              <a:t>, </a:t>
            </a:r>
            <a:r>
              <a:rPr lang="pt-BR" dirty="0">
                <a:latin typeface="+mj-lt"/>
                <a:ea typeface="+mj-ea"/>
                <a:cs typeface="+mj-cs"/>
                <a:sym typeface="Source Sans Pro Regular"/>
              </a:rPr>
              <a:t>também</a:t>
            </a:r>
            <a:r>
              <a:rPr dirty="0">
                <a:latin typeface="+mj-lt"/>
                <a:ea typeface="+mj-ea"/>
                <a:cs typeface="+mj-cs"/>
                <a:sym typeface="Source Sans Pro Regular"/>
              </a:rPr>
              <a:t> </a:t>
            </a:r>
            <a:r>
              <a:rPr dirty="0"/>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median()</a:t>
            </a:r>
            <a:r>
              <a:rPr dirty="0">
                <a:latin typeface="+mj-lt"/>
                <a:ea typeface="+mj-ea"/>
                <a:cs typeface="+mj-cs"/>
                <a:sym typeface="Source Sans Pro Regular"/>
              </a:rPr>
              <a:t> - median</a:t>
            </a:r>
            <a:r>
              <a:rPr lang="pt-BR" dirty="0">
                <a:latin typeface="+mj-lt"/>
                <a:ea typeface="+mj-ea"/>
                <a:cs typeface="+mj-cs"/>
                <a:sym typeface="Source Sans Pro Regular"/>
              </a:rPr>
              <a:t>a</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LÓGICA</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proporção de verdadeiros</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a:t>
            </a:r>
            <a:r>
              <a:rPr dirty="0">
                <a:latin typeface="+mj-lt"/>
                <a:ea typeface="+mj-ea"/>
                <a:cs typeface="+mj-cs"/>
                <a:sym typeface="Source Sans Pro Regular"/>
              </a:rPr>
              <a:t> - # </a:t>
            </a:r>
            <a:r>
              <a:rPr lang="pt-BR" dirty="0">
                <a:latin typeface="+mj-lt"/>
                <a:ea typeface="+mj-ea"/>
                <a:cs typeface="+mj-cs"/>
                <a:sym typeface="Source Sans Pro Regular"/>
              </a:rPr>
              <a:t>de</a:t>
            </a:r>
            <a:r>
              <a:rPr dirty="0">
                <a:latin typeface="+mj-lt"/>
                <a:ea typeface="+mj-ea"/>
                <a:cs typeface="+mj-cs"/>
                <a:sym typeface="Source Sans Pro Regular"/>
              </a:rPr>
              <a:t> </a:t>
            </a:r>
            <a:r>
              <a:rPr lang="pt-BR" dirty="0">
                <a:latin typeface="+mj-lt"/>
                <a:ea typeface="+mj-ea"/>
                <a:cs typeface="+mj-cs"/>
                <a:sym typeface="Source Sans Pro Regular"/>
              </a:rPr>
              <a:t>verdadeiros (</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ORDEM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first()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primeiro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último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nth()</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valor na enésima posição do vetor</a:t>
            </a:r>
          </a:p>
          <a:p>
            <a:pPr defTabSz="578358">
              <a:lnSpc>
                <a:spcPct val="80000"/>
              </a:lnSpc>
              <a:spcBef>
                <a:spcPts val="0"/>
              </a:spcBef>
              <a:defRPr sz="1100">
                <a:solidFill>
                  <a:srgbClr val="A6AAA9"/>
                </a:solidFill>
              </a:defRPr>
            </a:pPr>
            <a:endParaRPr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lang="pt-BR" dirty="0"/>
              <a:t>RANQUEAMENTO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quantile()</a:t>
            </a:r>
            <a:r>
              <a:rPr dirty="0">
                <a:latin typeface="+mj-lt"/>
                <a:ea typeface="+mj-ea"/>
                <a:cs typeface="+mj-cs"/>
                <a:sym typeface="Source Sans Pro Regular"/>
              </a:rPr>
              <a:t> - </a:t>
            </a:r>
            <a:r>
              <a:rPr lang="pt-BR" dirty="0">
                <a:latin typeface="+mj-lt"/>
                <a:ea typeface="+mj-ea"/>
                <a:cs typeface="+mj-cs"/>
                <a:sym typeface="Source Sans Pro Regular"/>
              </a:rPr>
              <a:t>enésimo</a:t>
            </a:r>
            <a:r>
              <a:rPr dirty="0">
                <a:latin typeface="+mj-lt"/>
                <a:ea typeface="+mj-ea"/>
                <a:cs typeface="+mj-cs"/>
                <a:sym typeface="Source Sans Pro Regular"/>
              </a:rPr>
              <a:t> </a:t>
            </a:r>
            <a:r>
              <a:rPr lang="pt-BR" dirty="0">
                <a:latin typeface="+mj-lt"/>
                <a:ea typeface="+mj-ea"/>
                <a:cs typeface="+mj-cs"/>
                <a:sym typeface="Source Sans Pro Regular"/>
              </a:rPr>
              <a:t>quartil</a:t>
            </a:r>
            <a:r>
              <a:rPr dirty="0">
                <a:latin typeface="+mj-lt"/>
                <a:ea typeface="+mj-ea"/>
                <a:cs typeface="+mj-cs"/>
                <a:sym typeface="Source Sans Pro Regular"/>
              </a:rPr>
              <a:t>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min()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mínimo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max()</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máximo</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DISPERSÃO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IQR()</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d</a:t>
            </a:r>
            <a:r>
              <a:rPr lang="pt-BR" dirty="0">
                <a:latin typeface="+mj-lt"/>
                <a:ea typeface="+mj-ea"/>
                <a:cs typeface="+mj-cs"/>
                <a:sym typeface="Source Sans Pro Regular"/>
              </a:rPr>
              <a:t>istância </a:t>
            </a:r>
            <a:r>
              <a:rPr lang="pt-BR" dirty="0" err="1">
                <a:latin typeface="+mj-lt"/>
                <a:ea typeface="+mj-ea"/>
                <a:cs typeface="+mj-cs"/>
                <a:sym typeface="Source Sans Pro Regular"/>
              </a:rPr>
              <a:t>inter-quartil</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mad()</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absoluto médio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err="1"/>
              <a:t>sd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padrão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var()</a:t>
            </a:r>
            <a:r>
              <a:rPr dirty="0">
                <a:latin typeface="+mj-lt"/>
                <a:ea typeface="+mj-ea"/>
                <a:cs typeface="+mj-cs"/>
                <a:sym typeface="Source Sans Pro Regular"/>
              </a:rPr>
              <a:t> - </a:t>
            </a:r>
            <a:r>
              <a:rPr lang="pt-BR" dirty="0">
                <a:latin typeface="+mj-lt"/>
                <a:ea typeface="+mj-ea"/>
                <a:cs typeface="+mj-cs"/>
                <a:sym typeface="Source Sans Pro Regular"/>
              </a:rPr>
              <a:t>variância</a:t>
            </a:r>
            <a:endParaRPr dirty="0">
              <a:latin typeface="+mj-lt"/>
              <a:ea typeface="+mj-ea"/>
              <a:cs typeface="+mj-cs"/>
              <a:sym typeface="Source Sans Pro Regular"/>
            </a:endParaRPr>
          </a:p>
        </p:txBody>
      </p:sp>
      <p:sp>
        <p:nvSpPr>
          <p:cNvPr id="303" name="Row Names"/>
          <p:cNvSpPr txBox="1"/>
          <p:nvPr/>
        </p:nvSpPr>
        <p:spPr>
          <a:xfrm>
            <a:off x="3714820" y="7517588"/>
            <a:ext cx="2149627"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Nome de Linhas</a:t>
            </a:r>
            <a:endParaRPr dirty="0"/>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72010"/>
            <a:ext cx="3054157" cy="803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566673">
              <a:lnSpc>
                <a:spcPct val="80000"/>
              </a:lnSpc>
              <a:spcBef>
                <a:spcPts val="0"/>
              </a:spcBef>
              <a:defRPr sz="1100">
                <a:solidFill>
                  <a:srgbClr val="000000"/>
                </a:solidFill>
              </a:defRPr>
            </a:lvl1pPr>
          </a:lstStyle>
          <a:p>
            <a:r>
              <a:rPr lang="pt-BR" dirty="0"/>
              <a:t>Dados organizados (</a:t>
            </a:r>
            <a:r>
              <a:rPr lang="pt-BR" dirty="0" err="1"/>
              <a:t>tidy</a:t>
            </a:r>
            <a:r>
              <a:rPr lang="pt-BR" dirty="0"/>
              <a:t>) não usam nomes de linhas (que contém uma variável fora das colunas)</a:t>
            </a:r>
            <a:r>
              <a:rPr dirty="0"/>
              <a:t>. </a:t>
            </a:r>
            <a:r>
              <a:rPr lang="pt-BR" dirty="0"/>
              <a:t>Para trabalhar com este nomes, mova para uma coluna</a:t>
            </a:r>
            <a:r>
              <a:rPr dirty="0"/>
              <a:t>.</a:t>
            </a:r>
          </a:p>
        </p:txBody>
      </p:sp>
      <p:sp>
        <p:nvSpPr>
          <p:cNvPr id="306" name="RStudio® is a trademark of RStudio, PBC  •  CC BY SA  RStudio  •  info@rstudio.com  •  844-448-1212  •  rstudio.com  •  Learn more at dplyr.tidyverse.org  •  dplyr  1.0.7  •  Updated:  2021-07"/>
          <p:cNvSpPr txBox="1"/>
          <p:nvPr/>
        </p:nvSpPr>
        <p:spPr>
          <a:xfrm>
            <a:off x="1845571" y="10340909"/>
            <a:ext cx="11830668" cy="24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3"/>
              </a:rPr>
              <a:t>CC BY SA</a:t>
            </a:r>
            <a:r>
              <a:t>  RStudio  •  </a:t>
            </a:r>
            <a:r>
              <a:rPr u="sng">
                <a:solidFill>
                  <a:srgbClr val="0000FF"/>
                </a:solidFill>
                <a:uFill>
                  <a:solidFill>
                    <a:srgbClr val="0000FF"/>
                  </a:solidFill>
                </a:uFill>
                <a:hlinkClick r:id="rId4"/>
              </a:rPr>
              <a:t>info@rstudio.com</a:t>
            </a:r>
            <a:r>
              <a:t>  •  844-448-1212  •  </a:t>
            </a:r>
            <a:r>
              <a:rPr u="sng">
                <a:solidFill>
                  <a:srgbClr val="0000FF"/>
                </a:solidFill>
                <a:uFill>
                  <a:solidFill>
                    <a:srgbClr val="0000FF"/>
                  </a:solidFill>
                </a:uFill>
                <a:hlinkClick r:id="rId5"/>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t>  •  dplyr  1.0.7  •  Updated:  2021-07</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445875" cy="1185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rownames_to_column</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 </a:t>
            </a:r>
            <a:r>
              <a:rPr lang="pt-BR" dirty="0"/>
              <a:t>nomes de linhas para  coluna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 </a:t>
            </a:r>
            <a:r>
              <a:rPr dirty="0">
                <a:latin typeface="Source Code Pro ExtraLight"/>
                <a:ea typeface="Source Code Pro ExtraLight"/>
                <a:cs typeface="Source Code Pro ExtraLight"/>
                <a:sym typeface="Source Code Pro ExtraLight"/>
              </a:rPr>
              <a:t>&lt;-</a:t>
            </a:r>
            <a:r>
              <a:rPr dirty="0">
                <a:latin typeface="+mj-lt"/>
                <a:ea typeface="+mj-ea"/>
                <a:cs typeface="+mj-cs"/>
                <a:sym typeface="Source Sans Pro Regular"/>
              </a:rPr>
              <a:t> </a:t>
            </a:r>
            <a:r>
              <a:rPr dirty="0" err="1"/>
              <a:t>rownames_to_column</a:t>
            </a:r>
            <a:r>
              <a:rPr dirty="0"/>
              <a:t>(</a:t>
            </a:r>
            <a:r>
              <a:rPr dirty="0" err="1"/>
              <a:t>mtcars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dirty="0"/>
          </a:p>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column_to_rownames</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a:t>
            </a:r>
            <a:r>
              <a:rPr lang="pt-BR" dirty="0"/>
              <a:t> </a:t>
            </a:r>
            <a:r>
              <a:rPr dirty="0"/>
              <a:t>col</a:t>
            </a:r>
            <a:r>
              <a:rPr lang="pt-BR" dirty="0"/>
              <a:t>una</a:t>
            </a:r>
            <a:r>
              <a:rPr dirty="0"/>
              <a:t> </a:t>
            </a:r>
            <a:r>
              <a:rPr lang="pt-BR" dirty="0"/>
              <a:t>como nome das linhas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column_to_rownames</a:t>
            </a:r>
            <a:r>
              <a:rPr dirty="0"/>
              <a:t>(a, var = "C")</a:t>
            </a:r>
          </a:p>
        </p:txBody>
      </p:sp>
      <p:grpSp>
        <p:nvGrpSpPr>
          <p:cNvPr id="311" name="Group"/>
          <p:cNvGrpSpPr/>
          <p:nvPr/>
        </p:nvGrpSpPr>
        <p:grpSpPr>
          <a:xfrm>
            <a:off x="3747639" y="2232644"/>
            <a:ext cx="2483948" cy="276129"/>
            <a:chOff x="0" y="-1"/>
            <a:chExt cx="2483947" cy="276127"/>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186222" cy="1508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grpSp>
      <p:sp>
        <p:nvSpPr>
          <p:cNvPr id="312" name="Also tibble::has_rownames() and tibble::remove_rownames()."/>
          <p:cNvSpPr txBox="1"/>
          <p:nvPr/>
        </p:nvSpPr>
        <p:spPr>
          <a:xfrm>
            <a:off x="3714820" y="9781617"/>
            <a:ext cx="2510303"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defRPr>
            </a:pPr>
            <a:r>
              <a:rPr lang="pt-BR" dirty="0"/>
              <a:t>Veja também </a:t>
            </a:r>
            <a:r>
              <a:rPr lang="pt-BR" dirty="0">
                <a:solidFill>
                  <a:srgbClr val="A6AAA9"/>
                </a:solidFill>
              </a:rPr>
              <a:t>ti</a:t>
            </a:r>
            <a:r>
              <a:rPr dirty="0" err="1">
                <a:solidFill>
                  <a:srgbClr val="A6AAA9"/>
                </a:solidFill>
              </a:rPr>
              <a:t>bble</a:t>
            </a:r>
            <a:r>
              <a:rPr dirty="0">
                <a:solidFill>
                  <a:srgbClr val="A6AAA9"/>
                </a:solidFill>
              </a:rPr>
              <a:t>::</a:t>
            </a:r>
            <a:r>
              <a:rPr dirty="0" err="1">
                <a:latin typeface="Source Sans Pro Bold"/>
                <a:ea typeface="Source Sans Pro Bold"/>
                <a:cs typeface="Source Sans Pro Bold"/>
                <a:sym typeface="Source Sans Pro Bold"/>
              </a:rPr>
              <a:t>has_rownames</a:t>
            </a:r>
            <a:r>
              <a:rPr dirty="0">
                <a:latin typeface="Source Sans Pro Bold"/>
                <a:ea typeface="Source Sans Pro Bold"/>
                <a:cs typeface="Source Sans Pro Bold"/>
                <a:sym typeface="Source Sans Pro Bold"/>
              </a:rPr>
              <a:t>() </a:t>
            </a:r>
            <a:r>
              <a:rPr lang="pt-BR" dirty="0"/>
              <a:t>e</a:t>
            </a:r>
            <a:br>
              <a:rPr dirty="0"/>
            </a:b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remove_rownames</a:t>
            </a:r>
            <a:r>
              <a:rPr dirty="0">
                <a:latin typeface="Source Sans Pro Bold"/>
                <a:ea typeface="Source Sans Pro Bold"/>
                <a:cs typeface="Source Sans Pro Bold"/>
                <a:sym typeface="Source Sans Pro Bold"/>
              </a:rPr>
              <a:t>()</a:t>
            </a:r>
            <a:r>
              <a:rPr dirty="0"/>
              <a:t>.</a:t>
            </a:r>
          </a:p>
        </p:txBody>
      </p:sp>
      <p:sp>
        <p:nvSpPr>
          <p:cNvPr id="313" name="Combine Tables"/>
          <p:cNvSpPr txBox="1"/>
          <p:nvPr/>
        </p:nvSpPr>
        <p:spPr>
          <a:xfrm>
            <a:off x="7111868" y="775739"/>
            <a:ext cx="2853345"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Combinando Tabelas</a:t>
            </a:r>
            <a:endParaRPr dirty="0"/>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3306"/>
            <a:ext cx="142026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VARIÁVEIS</a:t>
            </a:r>
            <a:endParaRPr dirty="0"/>
          </a:p>
        </p:txBody>
      </p:sp>
      <p:sp>
        <p:nvSpPr>
          <p:cNvPr id="316" name="COMBINE CASES"/>
          <p:cNvSpPr txBox="1"/>
          <p:nvPr/>
        </p:nvSpPr>
        <p:spPr>
          <a:xfrm>
            <a:off x="10520143" y="1203306"/>
            <a:ext cx="172483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OBSERVAÇÕES</a:t>
            </a:r>
            <a:endParaRPr dirty="0"/>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1037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bind_cols</a:t>
            </a:r>
            <a:r>
              <a:rPr dirty="0"/>
              <a:t>(</a:t>
            </a:r>
            <a:r>
              <a:rPr dirty="0">
                <a:latin typeface="+mj-lt"/>
                <a:ea typeface="+mj-ea"/>
                <a:cs typeface="+mj-cs"/>
                <a:sym typeface="Source Sans Pro Regular"/>
              </a:rPr>
              <a:t>…, .</a:t>
            </a:r>
            <a:r>
              <a:rPr dirty="0" err="1">
                <a:latin typeface="+mj-lt"/>
                <a:ea typeface="+mj-ea"/>
                <a:cs typeface="+mj-cs"/>
                <a:sym typeface="Source Sans Pro Regular"/>
              </a:rPr>
              <a:t>name_repair</a:t>
            </a:r>
            <a:r>
              <a:rPr dirty="0"/>
              <a:t>) </a:t>
            </a:r>
            <a:r>
              <a:rPr lang="pt-BR" dirty="0">
                <a:latin typeface="+mj-lt"/>
                <a:ea typeface="+mj-ea"/>
                <a:cs typeface="+mj-cs"/>
                <a:sym typeface="Source Sans Pro Regular"/>
              </a:rPr>
              <a:t>Retorna tabelas colocadas lado a lado como um tabela única</a:t>
            </a:r>
            <a:r>
              <a:rPr dirty="0">
                <a:latin typeface="+mj-lt"/>
                <a:ea typeface="+mj-ea"/>
                <a:cs typeface="+mj-cs"/>
                <a:sym typeface="Source Sans Pro Regular"/>
              </a:rPr>
              <a:t>. </a:t>
            </a:r>
            <a:r>
              <a:rPr lang="pt-BR" dirty="0">
                <a:latin typeface="+mj-lt"/>
                <a:ea typeface="+mj-ea"/>
                <a:cs typeface="+mj-cs"/>
                <a:sym typeface="Source Sans Pro Regular"/>
              </a:rPr>
              <a:t>Comprimento das colunas devem ser iguais</a:t>
            </a:r>
            <a:r>
              <a:rPr dirty="0">
                <a:latin typeface="+mj-lt"/>
                <a:ea typeface="+mj-ea"/>
                <a:cs typeface="+mj-cs"/>
                <a:sym typeface="Source Sans Pro Regular"/>
              </a:rPr>
              <a:t>. </a:t>
            </a:r>
            <a:r>
              <a:rPr lang="pt-BR" dirty="0">
                <a:latin typeface="+mj-lt"/>
                <a:ea typeface="+mj-ea"/>
                <a:cs typeface="+mj-cs"/>
                <a:sym typeface="Source Sans Pro Regular"/>
              </a:rPr>
              <a:t>Colunas não serão combinadas por id</a:t>
            </a:r>
            <a:r>
              <a:rPr dirty="0">
                <a:latin typeface="+mj-lt"/>
                <a:ea typeface="+mj-ea"/>
                <a:cs typeface="+mj-cs"/>
                <a:sym typeface="Source Sans Pro Regular"/>
              </a:rPr>
              <a:t> (</a:t>
            </a:r>
            <a:r>
              <a:rPr lang="pt-BR" dirty="0">
                <a:latin typeface="+mj-lt"/>
                <a:ea typeface="+mj-ea"/>
                <a:cs typeface="+mj-cs"/>
                <a:sym typeface="Source Sans Pro Regular"/>
              </a:rPr>
              <a:t>para isso veja Dados Relacionais abaixo)</a:t>
            </a:r>
            <a:r>
              <a:rPr dirty="0">
                <a:latin typeface="+mj-lt"/>
                <a:ea typeface="+mj-ea"/>
                <a:cs typeface="+mj-cs"/>
                <a:sym typeface="Source Sans Pro Regular"/>
              </a:rPr>
              <a:t>, </a:t>
            </a:r>
            <a:r>
              <a:rPr lang="pt-BR" dirty="0">
                <a:latin typeface="+mj-lt"/>
                <a:ea typeface="+mj-ea"/>
                <a:cs typeface="+mj-cs"/>
                <a:sym typeface="Source Sans Pro Regular"/>
              </a:rPr>
              <a:t>então certifique-se que ambas as tabelas estão ordenadas como você deseja antes de uni-las</a:t>
            </a:r>
            <a:r>
              <a:rPr dirty="0">
                <a:latin typeface="+mj-lt"/>
                <a:ea typeface="+mj-ea"/>
                <a:cs typeface="+mj-cs"/>
                <a:sym typeface="Source Sans Pro Regular"/>
              </a:rPr>
              <a:t>.</a:t>
            </a:r>
          </a:p>
        </p:txBody>
      </p:sp>
      <p:sp>
        <p:nvSpPr>
          <p:cNvPr id="318" name="left_join(x, y, by = NULL, copy = FALSE,  suffix = c(&quot;.x&quot;, &quot;.y&quot;), …, keep = FALSE, na_matched = &quot;na&quot;) Join matching values from y to x.…"/>
          <p:cNvSpPr txBox="1"/>
          <p:nvPr/>
        </p:nvSpPr>
        <p:spPr>
          <a:xfrm>
            <a:off x="7696406" y="4377278"/>
            <a:ext cx="2586111" cy="2810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left_join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na_matched</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latin typeface="+mj-lt"/>
                <a:ea typeface="+mj-ea"/>
                <a:cs typeface="+mj-cs"/>
                <a:sym typeface="Source Sans Pro Regular"/>
              </a:rPr>
              <a:t>Une</a:t>
            </a:r>
            <a:r>
              <a:rPr dirty="0">
                <a:latin typeface="+mj-lt"/>
                <a:ea typeface="+mj-ea"/>
                <a:cs typeface="+mj-cs"/>
                <a:sym typeface="Source Sans Pro Regular"/>
              </a:rPr>
              <a:t> </a:t>
            </a:r>
            <a:r>
              <a:rPr lang="pt-BR" dirty="0">
                <a:latin typeface="+mj-lt"/>
                <a:ea typeface="+mj-ea"/>
                <a:cs typeface="+mj-cs"/>
                <a:sym typeface="Source Sans Pro Regular"/>
              </a:rPr>
              <a:t>valores iguais de </a:t>
            </a:r>
            <a:r>
              <a:rPr dirty="0">
                <a:latin typeface="+mj-lt"/>
                <a:ea typeface="+mj-ea"/>
                <a:cs typeface="+mj-cs"/>
                <a:sym typeface="Source Sans Pro Regular"/>
              </a:rPr>
              <a:t>y </a:t>
            </a:r>
            <a:r>
              <a:rPr lang="pt-BR" dirty="0">
                <a:latin typeface="+mj-lt"/>
                <a:ea typeface="+mj-ea"/>
                <a:cs typeface="+mj-cs"/>
                <a:sym typeface="Source Sans Pro Regular"/>
              </a:rPr>
              <a:t>em</a:t>
            </a:r>
            <a:r>
              <a:rPr dirty="0">
                <a:latin typeface="+mj-lt"/>
                <a:ea typeface="+mj-ea"/>
                <a:cs typeface="+mj-cs"/>
                <a:sym typeface="Source Sans Pro Regular"/>
              </a:rPr>
              <a:t> x.</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right_join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valores iguais de x em y</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inner_join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todos os dados. Retem somente linhas em comum</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full_join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err="1"/>
              <a:t>Ene</a:t>
            </a:r>
            <a:r>
              <a:rPr lang="pt-BR" dirty="0"/>
              <a:t> dados, retem todos os valores e todas as linhas</a:t>
            </a:r>
            <a:r>
              <a:rPr dirty="0">
                <a:latin typeface="+mj-lt"/>
                <a:ea typeface="+mj-ea"/>
                <a:cs typeface="+mj-cs"/>
                <a:sym typeface="Source Sans Pro Regular"/>
              </a:rPr>
              <a:t>.</a:t>
            </a: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by = c("col1", "col2", …)</a:t>
            </a:r>
            <a:r>
              <a:rPr dirty="0"/>
              <a:t>  </a:t>
            </a:r>
            <a:r>
              <a:rPr lang="pt-BR" dirty="0"/>
              <a:t>para definir uma ou mais colunas de combinação</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"A")</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lang="pt-BR" dirty="0"/>
              <a:t>um vetor</a:t>
            </a:r>
            <a:r>
              <a:rPr dirty="0"/>
              <a:t>,  </a:t>
            </a:r>
            <a:r>
              <a:rPr dirty="0">
                <a:latin typeface="Source Sans Pro Bold"/>
                <a:ea typeface="Source Sans Pro Bold"/>
                <a:cs typeface="Source Sans Pro Bold"/>
                <a:sym typeface="Source Sans Pro Bold"/>
              </a:rPr>
              <a:t>by = c("col1" = "col2")</a:t>
            </a:r>
            <a:r>
              <a:rPr dirty="0"/>
              <a:t>, </a:t>
            </a:r>
            <a:r>
              <a:rPr lang="pt-BR" dirty="0"/>
              <a:t>para combinar colunas com nomes diferentes em cada tabela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suffix</a:t>
            </a:r>
            <a:r>
              <a:rPr dirty="0"/>
              <a:t> </a:t>
            </a:r>
            <a:r>
              <a:rPr lang="pt-BR" dirty="0"/>
              <a:t>para definir o sufixo para colunas não combinadas que tem o mesmo nome em tabelas diferentes</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 </a:t>
            </a:r>
            <a:br>
              <a:rPr dirty="0"/>
            </a:br>
            <a:r>
              <a:rPr dirty="0"/>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Filtro</a:t>
            </a:r>
            <a:r>
              <a:rPr dirty="0"/>
              <a:t>" </a:t>
            </a:r>
            <a:r>
              <a:rPr lang="pt-BR" dirty="0"/>
              <a:t>para filtrar uma tabela conforme linhas de uma outra tabela.</a:t>
            </a:r>
            <a:endParaRPr dirty="0"/>
          </a:p>
        </p:txBody>
      </p:sp>
      <p:sp>
        <p:nvSpPr>
          <p:cNvPr id="323" name="semi_join(x, y, by = NULL, copy = FALSE, …, na_matches = &quot;na&quot;) Return rows of x that have a match in y.  Use to see what will be included in a join.…"/>
          <p:cNvSpPr txBox="1"/>
          <p:nvPr/>
        </p:nvSpPr>
        <p:spPr>
          <a:xfrm>
            <a:off x="11000926" y="4615858"/>
            <a:ext cx="2806170" cy="1332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a:t>
            </a:r>
            <a:r>
              <a:rPr lang="pt-BR" dirty="0">
                <a:latin typeface="+mj-lt"/>
                <a:ea typeface="+mj-ea"/>
                <a:cs typeface="+mj-cs"/>
                <a:sym typeface="Source Sans Pro Regular"/>
              </a:rPr>
              <a:t> que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será incluído em uma união.</a:t>
            </a:r>
            <a:endParaRPr dirty="0">
              <a:latin typeface="+mj-lt"/>
              <a:ea typeface="+mj-ea"/>
              <a:cs typeface="+mj-cs"/>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 que não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NÃO será incluído em uma união.</a:t>
            </a:r>
            <a:r>
              <a:rPr dirty="0">
                <a:latin typeface="+mj-lt"/>
                <a:ea typeface="+mj-ea"/>
                <a:cs typeface="+mj-cs"/>
                <a:sym typeface="Source Sans Pro Regular"/>
              </a:rPr>
              <a:t>.</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setequal</a:t>
            </a:r>
            <a:r>
              <a:rPr dirty="0">
                <a:latin typeface="Source Sans Pro Bold"/>
                <a:ea typeface="Source Sans Pro Bold"/>
                <a:cs typeface="Source Sans Pro Bold"/>
                <a:sym typeface="Source Sans Pro Bold"/>
              </a:rPr>
              <a:t>()</a:t>
            </a:r>
            <a:r>
              <a:rPr dirty="0"/>
              <a:t> </a:t>
            </a:r>
            <a:r>
              <a:rPr lang="pt-BR" dirty="0"/>
              <a:t>para testar se dois conjunto de dados contém as mesmas linhas (em qualquer ordem)</a:t>
            </a:r>
            <a:r>
              <a:rPr dirty="0"/>
              <a:t>. </a:t>
            </a:r>
          </a:p>
        </p:txBody>
      </p:sp>
      <p:sp>
        <p:nvSpPr>
          <p:cNvPr id="361" name="intersect(x, y, …)…"/>
          <p:cNvSpPr txBox="1"/>
          <p:nvPr/>
        </p:nvSpPr>
        <p:spPr>
          <a:xfrm>
            <a:off x="11033359" y="7802705"/>
            <a:ext cx="2186835" cy="1628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intersect(x, y, …)</a:t>
            </a:r>
          </a:p>
          <a:p>
            <a:pPr>
              <a:lnSpc>
                <a:spcPct val="80000"/>
              </a:lnSpc>
              <a:spcBef>
                <a:spcPts val="0"/>
              </a:spcBef>
              <a:defRPr>
                <a:solidFill>
                  <a:srgbClr val="000000"/>
                </a:solidFill>
              </a:defRPr>
            </a:pPr>
            <a:r>
              <a:rPr lang="pt-BR" dirty="0"/>
              <a:t>Linhas que aparecem em x e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setdiff</a:t>
            </a:r>
            <a:r>
              <a:rPr dirty="0"/>
              <a:t>(x, y, …)</a:t>
            </a:r>
          </a:p>
          <a:p>
            <a:pPr>
              <a:lnSpc>
                <a:spcPct val="80000"/>
              </a:lnSpc>
              <a:spcBef>
                <a:spcPts val="0"/>
              </a:spcBef>
              <a:defRPr>
                <a:solidFill>
                  <a:srgbClr val="000000"/>
                </a:solidFill>
              </a:defRPr>
            </a:pPr>
            <a:r>
              <a:rPr lang="pt-BR" dirty="0"/>
              <a:t>Linhas que aparecem em</a:t>
            </a:r>
            <a:r>
              <a:rPr dirty="0"/>
              <a:t> x </a:t>
            </a:r>
            <a:r>
              <a:rPr lang="pt-BR" dirty="0"/>
              <a:t>mas não em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union(x, y, …)</a:t>
            </a:r>
          </a:p>
          <a:p>
            <a:pPr>
              <a:lnSpc>
                <a:spcPct val="80000"/>
              </a:lnSpc>
              <a:spcBef>
                <a:spcPts val="0"/>
              </a:spcBef>
              <a:defRPr>
                <a:solidFill>
                  <a:srgbClr val="000000"/>
                </a:solidFill>
              </a:defRPr>
            </a:pPr>
            <a:r>
              <a:rPr lang="pt-BR" dirty="0"/>
              <a:t>Linhas que aparecem em x ou y</a:t>
            </a:r>
            <a:r>
              <a:rPr dirty="0"/>
              <a:t>. </a:t>
            </a:r>
            <a:br>
              <a:rPr dirty="0"/>
            </a:br>
            <a:r>
              <a:rPr dirty="0"/>
              <a:t>(</a:t>
            </a:r>
            <a:r>
              <a:rPr lang="pt-BR" dirty="0"/>
              <a:t>Remove </a:t>
            </a:r>
            <a:r>
              <a:rPr lang="pt-BR" dirty="0" err="1"/>
              <a:t>dupliadas</a:t>
            </a:r>
            <a:r>
              <a:rPr dirty="0"/>
              <a:t>). </a:t>
            </a:r>
            <a:r>
              <a:rPr dirty="0" err="1">
                <a:latin typeface="Source Sans Pro Bold"/>
                <a:ea typeface="Source Sans Pro Bold"/>
                <a:cs typeface="Source Sans Pro Bold"/>
                <a:sym typeface="Source Sans Pro Bold"/>
              </a:rPr>
              <a:t>union_all</a:t>
            </a:r>
            <a:r>
              <a:rPr dirty="0">
                <a:latin typeface="Source Sans Pro Bold"/>
                <a:ea typeface="Source Sans Pro Bold"/>
                <a:cs typeface="Source Sans Pro Bold"/>
                <a:sym typeface="Source Sans Pro Bold"/>
              </a:rPr>
              <a:t>()</a:t>
            </a:r>
            <a:r>
              <a:rPr dirty="0"/>
              <a:t> </a:t>
            </a:r>
            <a:r>
              <a:rPr lang="pt-BR" dirty="0"/>
              <a:t>mantém</a:t>
            </a:r>
            <a:r>
              <a:rPr dirty="0"/>
              <a:t> </a:t>
            </a:r>
            <a:r>
              <a:rPr dirty="0" err="1"/>
              <a:t>duplica</a:t>
            </a:r>
            <a:r>
              <a:rPr lang="pt-BR" dirty="0"/>
              <a:t>das</a:t>
            </a:r>
            <a:r>
              <a:rPr dirty="0"/>
              <a:t>.</a:t>
            </a:r>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741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dirty="0"/>
              <a:t>Use</a:t>
            </a:r>
            <a:r>
              <a:rPr lang="pt-BR" dirty="0"/>
              <a:t> um</a:t>
            </a:r>
            <a:r>
              <a:rPr dirty="0"/>
              <a:t>a "</a:t>
            </a:r>
            <a:r>
              <a:rPr lang="pt-BR" dirty="0"/>
              <a:t>União Transformadora</a:t>
            </a:r>
            <a:r>
              <a:rPr dirty="0"/>
              <a:t>" </a:t>
            </a:r>
            <a:r>
              <a:rPr lang="pt-BR" dirty="0"/>
              <a:t>para unir uma tabela com colunas de outra</a:t>
            </a:r>
            <a:r>
              <a:rPr dirty="0"/>
              <a:t>, </a:t>
            </a:r>
            <a:r>
              <a:rPr lang="pt-BR" dirty="0"/>
              <a:t>combinando valores de linhas correspondentes</a:t>
            </a:r>
            <a:r>
              <a:rPr dirty="0"/>
              <a:t>. </a:t>
            </a:r>
            <a:r>
              <a:rPr lang="pt-BR" dirty="0"/>
              <a:t>Cada união (</a:t>
            </a:r>
            <a:r>
              <a:rPr lang="pt-BR" dirty="0" err="1"/>
              <a:t>join</a:t>
            </a:r>
            <a:r>
              <a:rPr lang="pt-BR" dirty="0"/>
              <a:t>) retem uma combinação diferente de valores das tabelas</a:t>
            </a:r>
            <a:r>
              <a:rPr dirty="0"/>
              <a:t>.</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RELATIONAL DATA</a:t>
            </a:r>
          </a:p>
        </p:txBody>
      </p:sp>
      <p:sp>
        <p:nvSpPr>
          <p:cNvPr id="381" name="bind_rows(…, .id = NULL)…"/>
          <p:cNvSpPr txBox="1"/>
          <p:nvPr/>
        </p:nvSpPr>
        <p:spPr>
          <a:xfrm>
            <a:off x="11599895" y="2145088"/>
            <a:ext cx="2090924" cy="1037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bind_rows</a:t>
            </a:r>
            <a:r>
              <a:rPr dirty="0"/>
              <a:t>(</a:t>
            </a:r>
            <a:r>
              <a:rPr dirty="0">
                <a:latin typeface="+mj-lt"/>
                <a:ea typeface="+mj-ea"/>
                <a:cs typeface="+mj-cs"/>
                <a:sym typeface="Source Sans Pro Regular"/>
              </a:rPr>
              <a:t>…, .id = NULL</a:t>
            </a:r>
            <a:r>
              <a:rPr dirty="0"/>
              <a:t>)</a:t>
            </a:r>
          </a:p>
          <a:p>
            <a:pPr>
              <a:lnSpc>
                <a:spcPct val="80000"/>
              </a:lnSpc>
              <a:spcBef>
                <a:spcPts val="0"/>
              </a:spcBef>
              <a:defRPr>
                <a:solidFill>
                  <a:srgbClr val="000000"/>
                </a:solidFill>
              </a:defRPr>
            </a:pPr>
            <a:r>
              <a:rPr lang="pt-BR" dirty="0"/>
              <a:t>Retorna tabelas uma em cima  da outra</a:t>
            </a:r>
            <a:r>
              <a:rPr dirty="0"/>
              <a:t> </a:t>
            </a:r>
            <a:r>
              <a:rPr lang="pt-BR" dirty="0"/>
              <a:t>como uma tabela única</a:t>
            </a:r>
            <a:r>
              <a:rPr dirty="0"/>
              <a:t>. </a:t>
            </a:r>
            <a:r>
              <a:rPr lang="pt-BR" dirty="0"/>
              <a:t>Defina</a:t>
            </a:r>
            <a:r>
              <a:rPr dirty="0"/>
              <a:t> .id </a:t>
            </a:r>
            <a:r>
              <a:rPr lang="pt-BR" dirty="0"/>
              <a:t>para nome de coluna para incluir uma coluna com a tabela original (conforme figura ao lado)</a:t>
            </a:r>
            <a:r>
              <a:rPr dirty="0"/>
              <a:t>.</a:t>
            </a:r>
          </a:p>
        </p:txBody>
      </p:sp>
      <p:sp>
        <p:nvSpPr>
          <p:cNvPr id="382" name="SET OPERATIONS"/>
          <p:cNvSpPr txBox="1"/>
          <p:nvPr/>
        </p:nvSpPr>
        <p:spPr>
          <a:xfrm>
            <a:off x="10520143" y="7521803"/>
            <a:ext cx="1739259"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OPERAÇÕES DE DEFINIÇÃO</a:t>
            </a:r>
            <a:endParaRPr dirty="0"/>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8003"/>
            <a:ext cx="2479846"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COMBINANDO COLUNAS PARA UNIÕES</a:t>
            </a:r>
            <a:endParaRPr dirty="0"/>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a:t>
            </a:r>
            <a:r>
              <a:rPr lang="pt-BR" dirty="0" err="1">
                <a:latin typeface="Source Sans Pro Bold"/>
                <a:ea typeface="Source Sans Pro Bold"/>
                <a:cs typeface="Source Sans Pro Bold"/>
                <a:sym typeface="Source Sans Pro Bold"/>
              </a:rPr>
              <a:t>Aninhamento</a:t>
            </a:r>
            <a:r>
              <a:rPr dirty="0"/>
              <a:t>" </a:t>
            </a:r>
            <a:r>
              <a:rPr lang="pt-BR" dirty="0"/>
              <a:t>para inserir uma tabela em um data frame</a:t>
            </a:r>
            <a:r>
              <a:rPr dirty="0"/>
              <a:t>.</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741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nest_join</a:t>
            </a:r>
            <a:r>
              <a:rPr dirty="0"/>
              <a:t>(</a:t>
            </a:r>
            <a:r>
              <a:rPr dirty="0">
                <a:latin typeface="+mj-lt"/>
                <a:ea typeface="+mj-ea"/>
                <a:cs typeface="+mj-cs"/>
                <a:sym typeface="Source Sans Pro Regular"/>
              </a:rPr>
              <a:t>x, y, by = NULL, copy = FALSE, keep = FALSE, name = NULL, …</a:t>
            </a:r>
            <a:r>
              <a:rPr dirty="0"/>
              <a:t>)</a:t>
            </a:r>
            <a:r>
              <a:rPr dirty="0">
                <a:latin typeface="+mj-lt"/>
                <a:ea typeface="+mj-ea"/>
                <a:cs typeface="+mj-cs"/>
                <a:sym typeface="Source Sans Pro Regular"/>
              </a:rPr>
              <a:t> </a:t>
            </a:r>
            <a:r>
              <a:rPr lang="pt-BR" dirty="0">
                <a:latin typeface="+mj-lt"/>
                <a:ea typeface="+mj-ea"/>
                <a:cs typeface="+mj-cs"/>
                <a:sym typeface="Source Sans Pro Regular"/>
              </a:rPr>
              <a:t>Une dados</a:t>
            </a:r>
            <a:r>
              <a:rPr dirty="0">
                <a:latin typeface="+mj-lt"/>
                <a:ea typeface="+mj-ea"/>
                <a:cs typeface="+mj-cs"/>
                <a:sym typeface="Source Sans Pro Regular"/>
              </a:rPr>
              <a:t>, </a:t>
            </a:r>
            <a:r>
              <a:rPr lang="pt-BR" dirty="0">
                <a:latin typeface="+mj-lt"/>
                <a:ea typeface="+mj-ea"/>
                <a:cs typeface="+mj-cs"/>
                <a:sym typeface="Source Sans Pro Regular"/>
              </a:rPr>
              <a:t>aninhando combinações de y em uma nova coluna de um data frame</a:t>
            </a:r>
            <a:r>
              <a:rPr dirty="0">
                <a:latin typeface="+mj-lt"/>
                <a:ea typeface="+mj-ea"/>
                <a:cs typeface="+mj-cs"/>
                <a:sym typeface="Source Sans Pro Regular"/>
              </a:rPr>
              <a:t>.</a:t>
            </a: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
        <p:nvSpPr>
          <p:cNvPr id="119" name="RStudio® is a trademark of RStudio, PBC  •  CC BY SA  RStudio  •  info@rstudio.com  •  844-448-1212  •  rstudio.com  •  Learn more at dplyr.tidyverse.org  •  dplyr  1.0.7  •  Updated:  2021-07">
            <a:extLst>
              <a:ext uri="{FF2B5EF4-FFF2-40B4-BE49-F238E27FC236}">
                <a16:creationId xmlns:a16="http://schemas.microsoft.com/office/drawing/2014/main" id="{A57186E2-C719-1400-EB9C-E6C83C014740}"/>
              </a:ext>
            </a:extLst>
          </p:cNvPr>
          <p:cNvSpPr txBox="1"/>
          <p:nvPr/>
        </p:nvSpPr>
        <p:spPr>
          <a:xfrm>
            <a:off x="4892703" y="10506650"/>
            <a:ext cx="8689048" cy="23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3"/>
              </a:rPr>
              <a:t>linkedin.com/in/scopinho</a:t>
            </a:r>
            <a:r>
              <a:rPr dirty="0"/>
              <a:t> </a:t>
            </a:r>
            <a:r>
              <a:rPr lang="pt-BR" dirty="0"/>
              <a:t> </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245</TotalTime>
  <Words>2937</Words>
  <Application>Microsoft Office PowerPoint</Application>
  <PresentationFormat>Custom</PresentationFormat>
  <Paragraphs>576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 Bold</vt:lpstr>
      <vt:lpstr>Source Sans Pro ExtraLight</vt:lpstr>
      <vt:lpstr>Source Sans Pro Light</vt:lpstr>
      <vt:lpstr>Source Sans Pro Regular</vt:lpstr>
      <vt:lpstr>White</vt:lpstr>
      <vt:lpstr>Transformação de dados com dplyr : : FOLHA DE REFERÊNCIA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Eric Scopinho</cp:lastModifiedBy>
  <cp:revision>15</cp:revision>
  <dcterms:modified xsi:type="dcterms:W3CDTF">2022-08-05T16:27:37Z</dcterms:modified>
</cp:coreProperties>
</file>