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 Regular"/>
          <a:ea typeface="Source Sans Pro Regular"/>
          <a:cs typeface="Source Sans Pro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904" autoAdjust="0"/>
    <p:restoredTop sz="94640"/>
  </p:normalViewPr>
  <p:slideViewPr>
    <p:cSldViewPr snapToGrid="0" snapToObjects="1">
      <p:cViewPr>
        <p:scale>
          <a:sx n="80" d="100"/>
          <a:sy n="80" d="100"/>
        </p:scale>
        <p:origin x="148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 b="1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chemeClr val="accent6"/>
                </a:solidFill>
              </a:defRPr>
            </a:lvl1pPr>
            <a:lvl2pPr marL="0" indent="228600">
              <a:buSzTx/>
              <a:buNone/>
              <a:defRPr sz="2500">
                <a:solidFill>
                  <a:schemeClr val="accent6"/>
                </a:solidFill>
              </a:defRPr>
            </a:lvl2pPr>
            <a:lvl3pPr marL="0" indent="457200">
              <a:buSzTx/>
              <a:buNone/>
              <a:defRPr sz="2500">
                <a:solidFill>
                  <a:schemeClr val="accent6"/>
                </a:solidFill>
              </a:defRPr>
            </a:lvl3pPr>
            <a:lvl4pPr marL="0" indent="685800">
              <a:buSzTx/>
              <a:buNone/>
              <a:defRPr sz="2500">
                <a:solidFill>
                  <a:schemeClr val="accent6"/>
                </a:solidFill>
              </a:defRPr>
            </a:lvl4pPr>
            <a:lvl5pPr marL="0" indent="914400">
              <a:buSzTx/>
              <a:buNone/>
              <a:defRPr sz="2500">
                <a:solidFill>
                  <a:schemeClr val="accent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Source Sans Pro Regular"/>
          <a:ea typeface="Source Sans Pro Regular"/>
          <a:cs typeface="Source Sans Pro Regular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com/in/scopinho" TargetMode="External"/><Relationship Id="rId3" Type="http://schemas.openxmlformats.org/officeDocument/2006/relationships/image" Target="../media/image3.tif"/><Relationship Id="rId7" Type="http://schemas.openxmlformats.org/officeDocument/2006/relationships/hyperlink" Target="https://readr.tidyverse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rstudio.com" TargetMode="External"/><Relationship Id="rId11" Type="http://schemas.openxmlformats.org/officeDocument/2006/relationships/image" Target="../media/image6.tif"/><Relationship Id="rId5" Type="http://schemas.openxmlformats.org/officeDocument/2006/relationships/hyperlink" Target="mailto:info@rstudio.com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s://linkedin.com/in/scopinho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ooglesheets4.tidyverse.org/" TargetMode="External"/><Relationship Id="rId11" Type="http://schemas.openxmlformats.org/officeDocument/2006/relationships/image" Target="../media/image6.tif"/><Relationship Id="rId5" Type="http://schemas.openxmlformats.org/officeDocument/2006/relationships/hyperlink" Target="https://readxl.tidyverse.org/" TargetMode="External"/><Relationship Id="rId10" Type="http://schemas.openxmlformats.org/officeDocument/2006/relationships/image" Target="../media/image3.tif"/><Relationship Id="rId4" Type="http://schemas.openxmlformats.org/officeDocument/2006/relationships/hyperlink" Target="http://rstudio.com" TargetMode="External"/><Relationship Id="rId9" Type="http://schemas.openxmlformats.org/officeDocument/2006/relationships/hyperlink" Target="https://googledrive.tidyvers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"/>
          <p:cNvGrpSpPr/>
          <p:nvPr/>
        </p:nvGrpSpPr>
        <p:grpSpPr>
          <a:xfrm rot="5400000" flipH="1">
            <a:off x="4029622" y="7413349"/>
            <a:ext cx="544247" cy="712394"/>
            <a:chOff x="0" y="0"/>
            <a:chExt cx="544246" cy="712392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7209"/>
              <a:ext cx="518061" cy="66518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5400" dist="20037" dir="8434451" rotWithShape="0">
                <a:srgbClr val="000000">
                  <a:alpha val="22374"/>
                </a:srgbClr>
              </a:outerShdw>
            </a:effectLst>
          </p:spPr>
        </p:pic>
        <p:sp>
          <p:nvSpPr>
            <p:cNvPr id="138" name="Triangle"/>
            <p:cNvSpPr/>
            <p:nvPr/>
          </p:nvSpPr>
          <p:spPr>
            <a:xfrm rot="10800000">
              <a:off x="349514" y="0"/>
              <a:ext cx="194733" cy="194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381932" y="3890696"/>
            <a:ext cx="1885871" cy="1649603"/>
            <a:chOff x="0" y="0"/>
            <a:chExt cx="1885870" cy="1649602"/>
          </a:xfrm>
        </p:grpSpPr>
        <p:grpSp>
          <p:nvGrpSpPr>
            <p:cNvPr id="144" name="Group"/>
            <p:cNvGrpSpPr/>
            <p:nvPr/>
          </p:nvGrpSpPr>
          <p:grpSpPr>
            <a:xfrm>
              <a:off x="0" y="0"/>
              <a:ext cx="1270000" cy="1649602"/>
              <a:chOff x="0" y="0"/>
              <a:chExt cx="1270000" cy="1649601"/>
            </a:xfrm>
          </p:grpSpPr>
          <p:grpSp>
            <p:nvGrpSpPr>
              <p:cNvPr id="142" name="Group"/>
              <p:cNvGrpSpPr/>
              <p:nvPr/>
            </p:nvGrpSpPr>
            <p:grpSpPr>
              <a:xfrm>
                <a:off x="30580" y="0"/>
                <a:ext cx="544248" cy="712393"/>
                <a:chOff x="0" y="0"/>
                <a:chExt cx="544246" cy="712392"/>
              </a:xfrm>
            </p:grpSpPr>
            <p:pic>
              <p:nvPicPr>
                <p:cNvPr id="140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41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43" name="A;B;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A;B;C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1,5;2;3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 </a:t>
                </a:r>
                <a:r>
                  <a:rPr dirty="0"/>
                  <a:t>4,5;5;NA</a:t>
                </a:r>
              </a:p>
            </p:txBody>
          </p:sp>
        </p:grpSp>
        <p:graphicFrame>
          <p:nvGraphicFramePr>
            <p:cNvPr id="145" name="Table"/>
            <p:cNvGraphicFramePr/>
            <p:nvPr/>
          </p:nvGraphicFramePr>
          <p:xfrm>
            <a:off x="1145983" y="24045"/>
            <a:ext cx="739887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662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662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4.5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6" name="Line"/>
            <p:cNvSpPr/>
            <p:nvPr/>
          </p:nvSpPr>
          <p:spPr>
            <a:xfrm>
              <a:off x="7036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322551" y="8604664"/>
            <a:ext cx="6534243" cy="387992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49" name="write_*(x, file, na = &quot;NA&quot;, append, col_names, quote, escape, eol, num_threads, progress)"/>
          <p:cNvSpPr txBox="1"/>
          <p:nvPr/>
        </p:nvSpPr>
        <p:spPr>
          <a:xfrm>
            <a:off x="310494" y="8625239"/>
            <a:ext cx="6523328" cy="3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write_*(</a:t>
            </a:r>
            <a:r>
              <a:t>x, file, na = "NA", append, col_names, quote, escape, eol, num_threads, progress</a:t>
            </a:r>
            <a:r>
              <a:rPr b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</a:t>
            </a:r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0" y="3009900"/>
            <a:ext cx="533400" cy="61843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8" name="Group"/>
          <p:cNvGrpSpPr/>
          <p:nvPr/>
        </p:nvGrpSpPr>
        <p:grpSpPr>
          <a:xfrm>
            <a:off x="412513" y="2287284"/>
            <a:ext cx="1847423" cy="1649603"/>
            <a:chOff x="0" y="0"/>
            <a:chExt cx="1847422" cy="1649602"/>
          </a:xfrm>
        </p:grpSpPr>
        <p:grpSp>
          <p:nvGrpSpPr>
            <p:cNvPr id="155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153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151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152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154" name="A|B|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A|B|C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1|2|3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4|5|NA</a:t>
                </a:r>
              </a:p>
            </p:txBody>
          </p:sp>
        </p:grpSp>
        <p:graphicFrame>
          <p:nvGraphicFramePr>
            <p:cNvPr id="156" name="Table"/>
            <p:cNvGraphicFramePr/>
            <p:nvPr/>
          </p:nvGraphicFramePr>
          <p:xfrm>
            <a:off x="1102702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57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17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7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5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6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17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17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178" name="Data Impor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24782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pt-BR" sz="4000" dirty="0"/>
              <a:t>Importação de dados com</a:t>
            </a:r>
            <a:r>
              <a:rPr lang="en-US" sz="4000" dirty="0"/>
              <a:t> </a:t>
            </a:r>
            <a:r>
              <a:rPr lang="en-US" sz="4000" dirty="0" err="1"/>
              <a:t>tidyverse</a:t>
            </a:r>
            <a:r>
              <a:rPr sz="4000" dirty="0"/>
              <a:t> : : </a:t>
            </a:r>
            <a:r>
              <a:rPr lang="pt-BR" sz="2800"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FOLHA DE REFERÊNCIA</a:t>
            </a:r>
            <a:endParaRPr sz="4000" dirty="0"/>
          </a:p>
        </p:txBody>
      </p:sp>
      <p:sp>
        <p:nvSpPr>
          <p:cNvPr id="17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180" name="RStudio® is a trademark of RStudio, PBC  •  CC BY SA  RStudio  •  info@rstudio.com  •  844-448-1212  •  rstudio.com  •  Learn more at readr.tidyverse.org  •  readr  2.0.0  •  readxl  1.3.1  •  googlesheets4  1.0.0  •  Updated:  2021-08"/>
          <p:cNvSpPr txBox="1"/>
          <p:nvPr/>
        </p:nvSpPr>
        <p:spPr>
          <a:xfrm>
            <a:off x="1679757" y="10333285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4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5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6"/>
              </a:rPr>
              <a:t>rstudio.com</a:t>
            </a:r>
            <a:r>
              <a:rPr dirty="0"/>
              <a:t>  •  Learn more at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readr.tidyverse.org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                                                          Traduzido por: Eric Scopinho  • </a:t>
            </a:r>
            <a:r>
              <a:rPr lang="pt-BR" dirty="0">
                <a:hlinkClick r:id="rId8"/>
              </a:rPr>
              <a:t>linkedin.com/in/scopinho</a:t>
            </a:r>
            <a:endParaRPr dirty="0"/>
          </a:p>
        </p:txBody>
      </p:sp>
      <p:pic>
        <p:nvPicPr>
          <p:cNvPr id="181" name="readr.png" descr="read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94644" y="198849"/>
            <a:ext cx="1378971" cy="15981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readr.png" descr="readr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439" y="2394325"/>
            <a:ext cx="533401" cy="61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ry one of the following  packages to import other types of files:…"/>
          <p:cNvSpPr txBox="1"/>
          <p:nvPr/>
        </p:nvSpPr>
        <p:spPr>
          <a:xfrm>
            <a:off x="10593119" y="1867001"/>
            <a:ext cx="3159301" cy="2177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Experimente um desses pacotes para importar outros formatos de dados</a:t>
            </a:r>
            <a:r>
              <a:rPr dirty="0"/>
              <a:t>: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/>
              <a:t>haven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–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arquivos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SPSS, Stata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e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SAS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DBI </a:t>
            </a:r>
            <a:r>
              <a:rPr lang="pt-BR" dirty="0"/>
              <a:t>–</a:t>
            </a:r>
            <a:r>
              <a:rPr dirty="0"/>
              <a:t> </a:t>
            </a:r>
            <a:r>
              <a:rPr lang="pt-BR" dirty="0"/>
              <a:t>bando de dados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jsonlite</a:t>
            </a:r>
            <a:r>
              <a:rPr dirty="0"/>
              <a:t> - </a:t>
            </a:r>
            <a:r>
              <a:rPr dirty="0" err="1"/>
              <a:t>json</a:t>
            </a:r>
            <a:endParaRPr dirty="0"/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xml2</a:t>
            </a:r>
            <a:r>
              <a:rPr dirty="0"/>
              <a:t> - XML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httr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dirty="0"/>
              <a:t>- Web APIs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rvest</a:t>
            </a:r>
            <a:r>
              <a:rPr dirty="0"/>
              <a:t> - HTML (Web Scraping)</a:t>
            </a:r>
          </a:p>
          <a:p>
            <a:pPr marL="431800" indent="-228600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readr</a:t>
            </a:r>
            <a:r>
              <a:rPr dirty="0"/>
              <a:t>::</a:t>
            </a:r>
            <a:r>
              <a:rPr dirty="0" err="1"/>
              <a:t>read_lines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–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dados texto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</p:txBody>
      </p:sp>
      <p:sp>
        <p:nvSpPr>
          <p:cNvPr id="185" name="OTHER TYPES OF DATA"/>
          <p:cNvSpPr txBox="1"/>
          <p:nvPr/>
        </p:nvSpPr>
        <p:spPr>
          <a:xfrm>
            <a:off x="10593119" y="1709453"/>
            <a:ext cx="2008563" cy="15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defRPr>
                <a:solidFill>
                  <a:schemeClr val="accent6">
                    <a:hueOff val="-3673401"/>
                    <a:satOff val="-35929"/>
                    <a:lumOff val="-28653"/>
                  </a:schemeClr>
                </a:solidFill>
              </a:defRPr>
            </a:lvl1pPr>
          </a:lstStyle>
          <a:p>
            <a:r>
              <a:rPr lang="pt-BR" dirty="0"/>
              <a:t>OUTROS FORMATOS DE DADOS</a:t>
            </a:r>
            <a:endParaRPr dirty="0"/>
          </a:p>
        </p:txBody>
      </p:sp>
      <p:sp>
        <p:nvSpPr>
          <p:cNvPr id="186" name="COLUMN TYPES"/>
          <p:cNvSpPr txBox="1"/>
          <p:nvPr/>
        </p:nvSpPr>
        <p:spPr>
          <a:xfrm>
            <a:off x="7117647" y="7143010"/>
            <a:ext cx="1259960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187" name="Column Specification with readr"/>
          <p:cNvSpPr txBox="1"/>
          <p:nvPr/>
        </p:nvSpPr>
        <p:spPr>
          <a:xfrm>
            <a:off x="7117428" y="3989667"/>
            <a:ext cx="467115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com </a:t>
            </a:r>
            <a:r>
              <a:rPr dirty="0" err="1"/>
              <a:t>readr</a:t>
            </a:r>
            <a:endParaRPr dirty="0"/>
          </a:p>
        </p:txBody>
      </p:sp>
      <p:sp>
        <p:nvSpPr>
          <p:cNvPr id="188" name="spec(x)…"/>
          <p:cNvSpPr txBox="1"/>
          <p:nvPr/>
        </p:nvSpPr>
        <p:spPr>
          <a:xfrm>
            <a:off x="7238519" y="5631419"/>
            <a:ext cx="2883921" cy="1033536"/>
          </a:xfrm>
          <a:prstGeom prst="rect">
            <a:avLst/>
          </a:prstGeom>
          <a:solidFill>
            <a:srgbClr val="FFFFFF"/>
          </a:solidFill>
          <a:ln w="12700" cap="flat">
            <a:solidFill>
              <a:srgbClr val="A6AAA9"/>
            </a:solidFill>
            <a:prstDash val="solid"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numCol="1" anchor="ctr">
            <a:spAutoFit/>
          </a:bodyPr>
          <a:lstStyle/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spec(x)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cols(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</a:t>
            </a:r>
            <a:r>
              <a:rPr lang="pt-BR" dirty="0"/>
              <a:t>idade </a:t>
            </a:r>
            <a:r>
              <a:rPr dirty="0"/>
              <a:t> = </a:t>
            </a:r>
            <a:r>
              <a:rPr dirty="0" err="1"/>
              <a:t>col_integer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sex</a:t>
            </a:r>
            <a:r>
              <a:rPr lang="pt-BR" dirty="0"/>
              <a:t>o</a:t>
            </a:r>
            <a:r>
              <a:rPr dirty="0"/>
              <a:t> = </a:t>
            </a:r>
            <a:r>
              <a:rPr dirty="0" err="1"/>
              <a:t>col_character</a:t>
            </a:r>
            <a:r>
              <a:rPr dirty="0"/>
              <a:t>(),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  </a:t>
            </a:r>
            <a:r>
              <a:rPr lang="pt-BR" dirty="0"/>
              <a:t>salário</a:t>
            </a:r>
            <a:r>
              <a:rPr dirty="0"/>
              <a:t> = </a:t>
            </a:r>
            <a:r>
              <a:rPr dirty="0" err="1"/>
              <a:t>col_double</a:t>
            </a:r>
            <a:r>
              <a:rPr dirty="0"/>
              <a:t>()</a:t>
            </a:r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 )</a:t>
            </a:r>
          </a:p>
        </p:txBody>
      </p:sp>
      <p:sp>
        <p:nvSpPr>
          <p:cNvPr id="189" name="earn is a double (numeric)"/>
          <p:cNvSpPr/>
          <p:nvPr/>
        </p:nvSpPr>
        <p:spPr>
          <a:xfrm>
            <a:off x="7184160" y="6486893"/>
            <a:ext cx="1910432" cy="4171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98" y="0"/>
                </a:moveTo>
                <a:lnTo>
                  <a:pt x="10058" y="11382"/>
                </a:lnTo>
                <a:lnTo>
                  <a:pt x="1220" y="11382"/>
                </a:lnTo>
                <a:cubicBezTo>
                  <a:pt x="547" y="11382"/>
                  <a:pt x="0" y="13340"/>
                  <a:pt x="0" y="15748"/>
                </a:cubicBezTo>
                <a:lnTo>
                  <a:pt x="0" y="17233"/>
                </a:lnTo>
                <a:cubicBezTo>
                  <a:pt x="0" y="19642"/>
                  <a:pt x="547" y="21600"/>
                  <a:pt x="1220" y="21600"/>
                </a:cubicBezTo>
                <a:lnTo>
                  <a:pt x="20385" y="21600"/>
                </a:lnTo>
                <a:cubicBezTo>
                  <a:pt x="21058" y="21600"/>
                  <a:pt x="21600" y="19642"/>
                  <a:pt x="21600" y="17233"/>
                </a:cubicBezTo>
                <a:lnTo>
                  <a:pt x="21600" y="15748"/>
                </a:lnTo>
                <a:cubicBezTo>
                  <a:pt x="21600" y="13340"/>
                  <a:pt x="21058" y="11382"/>
                  <a:pt x="20385" y="11382"/>
                </a:cubicBezTo>
                <a:lnTo>
                  <a:pt x="11542" y="11382"/>
                </a:lnTo>
                <a:lnTo>
                  <a:pt x="10798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  <a:p>
            <a:r>
              <a:rPr lang="pt-BR" dirty="0"/>
              <a:t>salário</a:t>
            </a:r>
            <a:r>
              <a:rPr dirty="0"/>
              <a:t> </a:t>
            </a:r>
            <a:r>
              <a:rPr lang="pt-BR" dirty="0"/>
              <a:t>é um </a:t>
            </a:r>
            <a:r>
              <a:rPr lang="pt-BR" dirty="0" err="1"/>
              <a:t>double</a:t>
            </a:r>
            <a:r>
              <a:rPr dirty="0"/>
              <a:t> (numeric</a:t>
            </a:r>
            <a:r>
              <a:rPr lang="pt-BR" dirty="0"/>
              <a:t>o</a:t>
            </a:r>
            <a:r>
              <a:rPr dirty="0"/>
              <a:t>)</a:t>
            </a:r>
          </a:p>
        </p:txBody>
      </p:sp>
      <p:sp>
        <p:nvSpPr>
          <p:cNvPr id="190" name="sex is a character"/>
          <p:cNvSpPr/>
          <p:nvPr/>
        </p:nvSpPr>
        <p:spPr>
          <a:xfrm>
            <a:off x="8936226" y="6284919"/>
            <a:ext cx="1067266" cy="606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5681" y="8730"/>
                </a:lnTo>
                <a:cubicBezTo>
                  <a:pt x="5250" y="9351"/>
                  <a:pt x="4989" y="10210"/>
                  <a:pt x="4989" y="11146"/>
                </a:cubicBezTo>
                <a:lnTo>
                  <a:pt x="4989" y="18167"/>
                </a:lnTo>
                <a:cubicBezTo>
                  <a:pt x="4989" y="20068"/>
                  <a:pt x="6086" y="21600"/>
                  <a:pt x="7434" y="21600"/>
                </a:cubicBezTo>
                <a:lnTo>
                  <a:pt x="19165" y="21600"/>
                </a:lnTo>
                <a:cubicBezTo>
                  <a:pt x="20514" y="21600"/>
                  <a:pt x="21600" y="20068"/>
                  <a:pt x="21600" y="18167"/>
                </a:cubicBezTo>
                <a:lnTo>
                  <a:pt x="21600" y="11146"/>
                </a:lnTo>
                <a:cubicBezTo>
                  <a:pt x="21600" y="9245"/>
                  <a:pt x="20514" y="7699"/>
                  <a:pt x="19165" y="7699"/>
                </a:cubicBezTo>
                <a:lnTo>
                  <a:pt x="10039" y="76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dirty="0"/>
              <a:t>se</a:t>
            </a:r>
            <a:r>
              <a:rPr lang="pt-BR" dirty="0" err="1"/>
              <a:t>xo</a:t>
            </a:r>
            <a:r>
              <a:rPr lang="pt-BR" dirty="0"/>
              <a:t> é um caractere</a:t>
            </a:r>
            <a:endParaRPr dirty="0"/>
          </a:p>
        </p:txBody>
      </p:sp>
      <p:sp>
        <p:nvSpPr>
          <p:cNvPr id="191" name="age is an integer"/>
          <p:cNvSpPr/>
          <p:nvPr/>
        </p:nvSpPr>
        <p:spPr>
          <a:xfrm>
            <a:off x="8912062" y="5880634"/>
            <a:ext cx="1045501" cy="3905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073" y="0"/>
                </a:moveTo>
                <a:cubicBezTo>
                  <a:pt x="4595" y="0"/>
                  <a:pt x="3393" y="2402"/>
                  <a:pt x="3393" y="5356"/>
                </a:cubicBezTo>
                <a:lnTo>
                  <a:pt x="3393" y="6629"/>
                </a:lnTo>
                <a:lnTo>
                  <a:pt x="0" y="9439"/>
                </a:lnTo>
                <a:lnTo>
                  <a:pt x="3393" y="13171"/>
                </a:lnTo>
                <a:lnTo>
                  <a:pt x="3393" y="16266"/>
                </a:lnTo>
                <a:cubicBezTo>
                  <a:pt x="3393" y="19220"/>
                  <a:pt x="4595" y="21600"/>
                  <a:pt x="6073" y="21600"/>
                </a:cubicBezTo>
                <a:lnTo>
                  <a:pt x="18932" y="21600"/>
                </a:lnTo>
                <a:cubicBezTo>
                  <a:pt x="20409" y="21600"/>
                  <a:pt x="21600" y="19220"/>
                  <a:pt x="21600" y="16266"/>
                </a:cubicBezTo>
                <a:lnTo>
                  <a:pt x="21600" y="5356"/>
                </a:lnTo>
                <a:cubicBezTo>
                  <a:pt x="21600" y="2402"/>
                  <a:pt x="20409" y="0"/>
                  <a:pt x="18932" y="0"/>
                </a:cubicBezTo>
                <a:lnTo>
                  <a:pt x="6073" y="0"/>
                </a:lnTo>
                <a:close/>
              </a:path>
            </a:pathLst>
          </a:custGeom>
          <a:solidFill>
            <a:schemeClr val="accent1">
              <a:hueOff val="47394"/>
              <a:satOff val="-25753"/>
              <a:lumOff val="-7544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    </a:t>
            </a:r>
            <a:r>
              <a:rPr lang="pt-BR" dirty="0"/>
              <a:t>idade</a:t>
            </a:r>
            <a:r>
              <a:rPr dirty="0"/>
              <a:t> </a:t>
            </a:r>
            <a:r>
              <a:rPr lang="pt-BR" dirty="0"/>
              <a:t>é um inteiro</a:t>
            </a:r>
            <a:endParaRPr dirty="0"/>
          </a:p>
        </p:txBody>
      </p:sp>
      <p:sp>
        <p:nvSpPr>
          <p:cNvPr id="193" name="Hide col spec message read_*(file, show_col_types = FALSE)…"/>
          <p:cNvSpPr txBox="1"/>
          <p:nvPr/>
        </p:nvSpPr>
        <p:spPr>
          <a:xfrm>
            <a:off x="10497707" y="4666811"/>
            <a:ext cx="3139575" cy="238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Esconde as mensagem de especificação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show_col_types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Seleciona colunas para importar</a:t>
            </a:r>
            <a:br>
              <a:rPr dirty="0"/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Use names, position, or selection helpers.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col_select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c(age, earn)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 tipo da coluna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/>
              <a:t>To guess a column type, read_ *() looks at the first 1000 rows of data. Increase with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read_*(file,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194" name="USEFUL COLUMN ARGUMENTS"/>
          <p:cNvSpPr txBox="1"/>
          <p:nvPr/>
        </p:nvSpPr>
        <p:spPr>
          <a:xfrm>
            <a:off x="10497707" y="4464583"/>
            <a:ext cx="2372444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ARGUMENTOS ÚTEIS PARA COLUNAS</a:t>
            </a:r>
            <a:endParaRPr dirty="0"/>
          </a:p>
        </p:txBody>
      </p:sp>
      <p:sp>
        <p:nvSpPr>
          <p:cNvPr id="195" name="Column specifications define what data type each column of a file will be imported as. By default readr will generate a column spec when a file is read and output a summary.…"/>
          <p:cNvSpPr txBox="1"/>
          <p:nvPr/>
        </p:nvSpPr>
        <p:spPr>
          <a:xfrm>
            <a:off x="7117619" y="4379178"/>
            <a:ext cx="3159357" cy="133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qual o tipo de dado cada coluna de um arquivo será importada.</a:t>
            </a:r>
            <a:r>
              <a:rPr dirty="0"/>
              <a:t> </a:t>
            </a:r>
            <a:r>
              <a:rPr lang="pt-BR" dirty="0"/>
              <a:t>Por padrão</a:t>
            </a:r>
            <a:r>
              <a:rPr dirty="0"/>
              <a:t> </a:t>
            </a:r>
            <a:r>
              <a:rPr dirty="0" err="1"/>
              <a:t>readr</a:t>
            </a:r>
            <a:r>
              <a:rPr dirty="0"/>
              <a:t> </a:t>
            </a:r>
            <a:r>
              <a:rPr lang="pt-BR" dirty="0"/>
              <a:t>gera </a:t>
            </a:r>
            <a:r>
              <a:rPr lang="pt-BR"/>
              <a:t>uma especificação </a:t>
            </a:r>
            <a:r>
              <a:rPr lang="pt-BR" dirty="0"/>
              <a:t>quando o arquivo é importado e um resumo na saída</a:t>
            </a:r>
            <a:r>
              <a:rPr dirty="0"/>
              <a:t>.</a:t>
            </a:r>
            <a:r>
              <a:rPr dirty="0">
                <a:solidFill>
                  <a:schemeClr val="accent5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 dirty="0"/>
              <a:t>spec(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Extra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 a especificação de coluna completa de um data frame importado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196" name="Each column type has a function and corresponding string abbreviation.…"/>
          <p:cNvSpPr txBox="1"/>
          <p:nvPr/>
        </p:nvSpPr>
        <p:spPr>
          <a:xfrm>
            <a:off x="7117619" y="7346812"/>
            <a:ext cx="3139575" cy="2710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Cada tipo de coluna tem uma função e uma </a:t>
            </a:r>
            <a:r>
              <a:rPr lang="pt-BR" dirty="0" err="1"/>
              <a:t>string</a:t>
            </a:r>
            <a:r>
              <a:rPr lang="pt-BR" dirty="0"/>
              <a:t> de abreviação correspondente</a:t>
            </a:r>
            <a:r>
              <a:rPr dirty="0"/>
              <a:t>.</a:t>
            </a:r>
            <a:endParaRPr lang="pt-BR" dirty="0"/>
          </a:p>
          <a:p>
            <a:pPr>
              <a:lnSpc>
                <a:spcPct val="9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col_logical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"l"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col_integer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</a:t>
            </a:r>
            <a:r>
              <a:rPr dirty="0" err="1"/>
              <a:t>i</a:t>
            </a:r>
            <a:r>
              <a:rPr dirty="0"/>
              <a:t>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col_double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col_number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"n"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col_character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"c"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col_factor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levels, ordered = FALSE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"f"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col_date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"D"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col_time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format = ""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rPr dirty="0"/>
              <a:t>- "t"</a:t>
            </a:r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col_skip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"-", "_"</a:t>
            </a:r>
            <a:endParaRPr lang="pt-BR" dirty="0"/>
          </a:p>
          <a:p>
            <a:pPr marL="148166" indent="-148166"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col_guess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 </a:t>
            </a:r>
            <a:r>
              <a:rPr dirty="0"/>
              <a:t>- "?"</a:t>
            </a:r>
          </a:p>
        </p:txBody>
      </p:sp>
      <p:sp>
        <p:nvSpPr>
          <p:cNvPr id="197" name="USEFUL READ ARGUMENTS"/>
          <p:cNvSpPr txBox="1"/>
          <p:nvPr/>
        </p:nvSpPr>
        <p:spPr>
          <a:xfrm>
            <a:off x="317913" y="5680800"/>
            <a:ext cx="2127185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ARGUMENTOS ÚTEIS DE LEITURA</a:t>
            </a:r>
            <a:endParaRPr dirty="0"/>
          </a:p>
        </p:txBody>
      </p:sp>
      <p:sp>
        <p:nvSpPr>
          <p:cNvPr id="198" name="Line"/>
          <p:cNvSpPr/>
          <p:nvPr/>
        </p:nvSpPr>
        <p:spPr>
          <a:xfrm>
            <a:off x="326893" y="5660228"/>
            <a:ext cx="654319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199" name="Table"/>
          <p:cNvGraphicFramePr/>
          <p:nvPr/>
        </p:nvGraphicFramePr>
        <p:xfrm>
          <a:off x="3941719" y="6457924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0" name="Table"/>
          <p:cNvGraphicFramePr/>
          <p:nvPr/>
        </p:nvGraphicFramePr>
        <p:xfrm>
          <a:off x="342924" y="5966724"/>
          <a:ext cx="7447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1" name="Table"/>
          <p:cNvGraphicFramePr/>
          <p:nvPr/>
        </p:nvGraphicFramePr>
        <p:xfrm>
          <a:off x="342924" y="6570352"/>
          <a:ext cx="744720" cy="635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24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Table"/>
          <p:cNvGraphicFramePr/>
          <p:nvPr/>
        </p:nvGraphicFramePr>
        <p:xfrm>
          <a:off x="3941719" y="6943732"/>
          <a:ext cx="668520" cy="482598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6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866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3" name="Table"/>
          <p:cNvGraphicFramePr/>
          <p:nvPr/>
        </p:nvGraphicFramePr>
        <p:xfrm>
          <a:off x="3941719" y="5967370"/>
          <a:ext cx="668520" cy="330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2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No header read_csv(&quot;file.csv&quot;, col_names = FALSE)…"/>
          <p:cNvSpPr txBox="1"/>
          <p:nvPr/>
        </p:nvSpPr>
        <p:spPr>
          <a:xfrm>
            <a:off x="1233729" y="5938093"/>
            <a:ext cx="2544849" cy="207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2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Sem cabeçalho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FALSE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00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Fornece cabeçalho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col_names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c("x", "y", "z")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vários arquivos em um única tabela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c(“f1.csv”, “f2.csv”, “f3.csv"),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id = 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origin_file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5" name="Skip lines read_csv(&quot;file.csv&quot;, skip = 1)…"/>
          <p:cNvSpPr txBox="1"/>
          <p:nvPr/>
        </p:nvSpPr>
        <p:spPr>
          <a:xfrm>
            <a:off x="4838813" y="5932642"/>
            <a:ext cx="1910433" cy="208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Pula linhas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skip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11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subconjunto de linhas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n_max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1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19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Lê valor como ausente (NA)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("file.csv",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c("1")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2600"/>
              </a:spcBef>
              <a:defRPr>
                <a:solidFill>
                  <a:srgbClr val="000000"/>
                </a:solidFill>
              </a:defRPr>
            </a:pPr>
            <a:r>
              <a:rPr lang="pt-BR" dirty="0"/>
              <a:t>Especifica separador decimal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read_delim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("file2.csv",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locale =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   locale(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decimal_mark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",")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06" name="Read Tabular Data with readr"/>
          <p:cNvSpPr txBox="1"/>
          <p:nvPr/>
        </p:nvSpPr>
        <p:spPr>
          <a:xfrm>
            <a:off x="307902" y="1346576"/>
            <a:ext cx="4164602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Ler dados tabulados com </a:t>
            </a:r>
            <a:r>
              <a:rPr lang="pt-BR" dirty="0" err="1"/>
              <a:t>readr</a:t>
            </a:r>
            <a:endParaRPr dirty="0"/>
          </a:p>
        </p:txBody>
      </p:sp>
      <p:sp>
        <p:nvSpPr>
          <p:cNvPr id="207" name="Rectangle"/>
          <p:cNvSpPr/>
          <p:nvPr/>
        </p:nvSpPr>
        <p:spPr>
          <a:xfrm>
            <a:off x="317913" y="1723743"/>
            <a:ext cx="6541038" cy="473477"/>
          </a:xfrm>
          <a:prstGeom prst="rect">
            <a:avLst/>
          </a:prstGeom>
          <a:solidFill>
            <a:schemeClr val="accent1">
              <a:hueOff val="47394"/>
              <a:satOff val="-25753"/>
              <a:lumOff val="-7544"/>
              <a:alpha val="14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08" name="read_*(file, col_names = TRUE, col_types = NULL, col_select = NULL, id = NULL, locale, n_max = Inf, skip = 0, na = c(&quot;&quot;, &quot;NA&quot;), guess_max = min(1000, n_max), show_col_types = TRUE) See ?read_delim"/>
          <p:cNvSpPr txBox="1"/>
          <p:nvPr/>
        </p:nvSpPr>
        <p:spPr>
          <a:xfrm>
            <a:off x="310476" y="1623989"/>
            <a:ext cx="6550629" cy="660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/>
          <a:lstStyle/>
          <a:p>
            <a:pPr marL="114300" indent="-114300"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read_*(</a:t>
            </a:r>
            <a:r>
              <a:rPr dirty="0"/>
              <a:t>file, </a:t>
            </a:r>
            <a:r>
              <a:rPr dirty="0" err="1"/>
              <a:t>col_names</a:t>
            </a:r>
            <a:r>
              <a:rPr dirty="0"/>
              <a:t> = TRUE, </a:t>
            </a:r>
            <a:r>
              <a:rPr dirty="0" err="1"/>
              <a:t>col_types</a:t>
            </a:r>
            <a:r>
              <a:rPr dirty="0"/>
              <a:t> = NULL, </a:t>
            </a:r>
            <a:r>
              <a:rPr dirty="0" err="1"/>
              <a:t>col_select</a:t>
            </a:r>
            <a:r>
              <a:rPr dirty="0"/>
              <a:t> = NULL, id = NULL, locale, </a:t>
            </a:r>
            <a:r>
              <a:rPr dirty="0" err="1"/>
              <a:t>n_max</a:t>
            </a:r>
            <a:r>
              <a:rPr dirty="0"/>
              <a:t> = Inf, skip = 0, </a:t>
            </a:r>
            <a:r>
              <a:rPr dirty="0" err="1"/>
              <a:t>na</a:t>
            </a:r>
            <a:r>
              <a:rPr dirty="0"/>
              <a:t> = c("", "NA"), </a:t>
            </a:r>
            <a:r>
              <a:rPr dirty="0" err="1"/>
              <a:t>guess_max</a:t>
            </a:r>
            <a:r>
              <a:rPr dirty="0"/>
              <a:t> = min(1000, </a:t>
            </a:r>
            <a:r>
              <a:rPr dirty="0" err="1"/>
              <a:t>n_max</a:t>
            </a:r>
            <a:r>
              <a:rPr dirty="0"/>
              <a:t>), </a:t>
            </a:r>
            <a:r>
              <a:rPr dirty="0" err="1"/>
              <a:t>show_col_types</a:t>
            </a:r>
            <a:r>
              <a:rPr dirty="0"/>
              <a:t> = TRUE</a:t>
            </a: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) </a:t>
            </a:r>
            <a:r>
              <a:rPr lang="pt-BR" dirty="0"/>
              <a:t>Ver</a:t>
            </a:r>
            <a:r>
              <a:rPr dirty="0"/>
              <a:t> </a:t>
            </a:r>
            <a:r>
              <a:rPr b="1" dirty="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?</a:t>
            </a:r>
            <a:r>
              <a:rPr b="1" dirty="0" err="1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read_delim</a:t>
            </a:r>
            <a:endParaRPr b="1" dirty="0">
              <a:latin typeface="SourceSansPro-SemiBold"/>
              <a:ea typeface="SourceSansPro-SemiBold"/>
              <a:cs typeface="SourceSansPro-SemiBold"/>
              <a:sym typeface="SourceSansPro-SemiBold"/>
            </a:endParaRPr>
          </a:p>
        </p:txBody>
      </p:sp>
      <p:sp>
        <p:nvSpPr>
          <p:cNvPr id="209" name="read_delim(&quot;file.txt&quot;, delim = &quot;|&quot;) Read files with any delimiter. If no delimiter is specified, it will automatically guess. To make file.txt, run: write_file(&quot;A|B|C\n1|2|3\n4|5|NA&quot;, file = &quot;file.txt&quot;)…"/>
          <p:cNvSpPr txBox="1"/>
          <p:nvPr/>
        </p:nvSpPr>
        <p:spPr>
          <a:xfrm>
            <a:off x="2496976" y="2312684"/>
            <a:ext cx="4488024" cy="3224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"file.txt",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"|"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arquivos com qualquer delimitador. Se o delimitador não for especificado, tenta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advinhar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automaticamente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lang="pt-BR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Para criar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file.txt, </a:t>
            </a:r>
            <a:r>
              <a:rPr lang="pt-BR"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execute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("A|B|C\n1|2|3\n4|5|NA", file = "file.txt")</a:t>
            </a:r>
            <a:endParaRPr lang="pt-BR"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22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"file.csv"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separado com vírgula com ponto como separador decimal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("A,B,C\n1,2,3\n4,5,NA", file = "file.csv")</a:t>
            </a:r>
          </a:p>
          <a:p>
            <a:pPr>
              <a:lnSpc>
                <a:spcPct val="90000"/>
              </a:lnSpc>
              <a:spcBef>
                <a:spcPts val="2300"/>
              </a:spcBef>
              <a:tabLst>
                <a:tab pos="3467100" algn="l"/>
              </a:tabLst>
              <a:defRPr>
                <a:solidFill>
                  <a:srgbClr val="000000"/>
                </a:solidFill>
              </a:defRPr>
            </a:pPr>
            <a:r>
              <a:rPr dirty="0"/>
              <a:t>read_csv2(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"file2.csv"</a:t>
            </a:r>
            <a:r>
              <a:rPr dirty="0"/>
              <a:t>) </a:t>
            </a:r>
            <a:r>
              <a:rPr lang="pt-BR" dirty="0"/>
              <a:t>Lê arquivo separado por ponto-e-vírgula com vírgula como separador decimal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("A;B;C\n1,5;2;3\n4,5;5;NA", file = "file2.csv")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2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separado com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tab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também </a:t>
            </a:r>
            <a:r>
              <a:rPr dirty="0" err="1"/>
              <a:t>read_table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/>
              <a:t>read_fwf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file.tsv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",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fwf_widths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(c(2, 2, NA))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arquivo com largura fixa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b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write_file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("A\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\n1\t2\t3\n4\t5\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tNA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\n", file = "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file.tsv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210" name="Line"/>
          <p:cNvSpPr/>
          <p:nvPr/>
        </p:nvSpPr>
        <p:spPr>
          <a:xfrm>
            <a:off x="326893" y="8183309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11" name="Save Data with readr"/>
          <p:cNvSpPr txBox="1"/>
          <p:nvPr/>
        </p:nvSpPr>
        <p:spPr>
          <a:xfrm>
            <a:off x="307902" y="8243091"/>
            <a:ext cx="3159519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Salvar dados</a:t>
            </a:r>
            <a:r>
              <a:rPr dirty="0"/>
              <a:t> </a:t>
            </a:r>
            <a:r>
              <a:rPr lang="pt-BR" dirty="0"/>
              <a:t>com</a:t>
            </a:r>
            <a:r>
              <a:rPr dirty="0"/>
              <a:t> </a:t>
            </a:r>
            <a:r>
              <a:rPr dirty="0" err="1"/>
              <a:t>readr</a:t>
            </a:r>
            <a:endParaRPr dirty="0"/>
          </a:p>
        </p:txBody>
      </p:sp>
      <p:sp>
        <p:nvSpPr>
          <p:cNvPr id="212" name="write_delim(x, file, delim = &quot; &quot;) Write files with any delimiter.…"/>
          <p:cNvSpPr txBox="1"/>
          <p:nvPr/>
        </p:nvSpPr>
        <p:spPr>
          <a:xfrm>
            <a:off x="2594946" y="9099350"/>
            <a:ext cx="4279077" cy="1119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write_delim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file,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delim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= " "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arquivos com delimitador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write_csv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vírgula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/>
              <a:t>write_csv2(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ponto-e-vírgula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9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write_tsv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x, file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arquivo separado por 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tab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grpSp>
        <p:nvGrpSpPr>
          <p:cNvPr id="220" name="Group"/>
          <p:cNvGrpSpPr/>
          <p:nvPr/>
        </p:nvGrpSpPr>
        <p:grpSpPr>
          <a:xfrm>
            <a:off x="424745" y="9114751"/>
            <a:ext cx="1755404" cy="759293"/>
            <a:chOff x="25400" y="-1"/>
            <a:chExt cx="1755403" cy="759293"/>
          </a:xfrm>
        </p:grpSpPr>
        <p:sp>
          <p:nvSpPr>
            <p:cNvPr id="213" name="Line"/>
            <p:cNvSpPr/>
            <p:nvPr/>
          </p:nvSpPr>
          <p:spPr>
            <a:xfrm>
              <a:off x="780691" y="1954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18" name="Group"/>
            <p:cNvGrpSpPr/>
            <p:nvPr/>
          </p:nvGrpSpPr>
          <p:grpSpPr>
            <a:xfrm>
              <a:off x="1200794" y="-1"/>
              <a:ext cx="580009" cy="759293"/>
              <a:chOff x="0" y="0"/>
              <a:chExt cx="580007" cy="759291"/>
            </a:xfrm>
          </p:grpSpPr>
          <p:grpSp>
            <p:nvGrpSpPr>
              <p:cNvPr id="216" name="Group"/>
              <p:cNvGrpSpPr/>
              <p:nvPr/>
            </p:nvGrpSpPr>
            <p:grpSpPr>
              <a:xfrm>
                <a:off x="0" y="-1"/>
                <a:ext cx="580008" cy="759204"/>
                <a:chOff x="0" y="0"/>
                <a:chExt cx="580007" cy="759202"/>
              </a:xfrm>
            </p:grpSpPr>
            <p:pic>
              <p:nvPicPr>
                <p:cNvPr id="214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0311"/>
                  <a:ext cx="552101" cy="70889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15" name="Triangle"/>
                <p:cNvSpPr/>
                <p:nvPr/>
              </p:nvSpPr>
              <p:spPr>
                <a:xfrm rot="10800000">
                  <a:off x="372479" y="-1"/>
                  <a:ext cx="207529" cy="20752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17" name="A,B,C…"/>
              <p:cNvSpPr txBox="1"/>
              <p:nvPr/>
            </p:nvSpPr>
            <p:spPr>
              <a:xfrm>
                <a:off x="25400" y="76110"/>
                <a:ext cx="534934" cy="6831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1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t>4,5,NA</a:t>
                </a:r>
              </a:p>
            </p:txBody>
          </p:sp>
        </p:grpSp>
        <p:graphicFrame>
          <p:nvGraphicFramePr>
            <p:cNvPr id="219" name="Table"/>
            <p:cNvGraphicFramePr/>
            <p:nvPr/>
          </p:nvGraphicFramePr>
          <p:xfrm>
            <a:off x="25400" y="50800"/>
            <a:ext cx="6685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228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8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221" name="Line"/>
          <p:cNvSpPr/>
          <p:nvPr/>
        </p:nvSpPr>
        <p:spPr>
          <a:xfrm>
            <a:off x="7114192" y="3924868"/>
            <a:ext cx="6539898" cy="1"/>
          </a:xfrm>
          <a:prstGeom prst="line">
            <a:avLst/>
          </a:prstGeom>
          <a:ln w="6350">
            <a:solidFill>
              <a:srgbClr val="4C4C4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600" y="3136900"/>
            <a:ext cx="533400" cy="618435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One of the first steps of a project is to import outside data into R. Data is often stored in  tabular formats, like csv files or spreadsheets.…"/>
          <p:cNvSpPr txBox="1"/>
          <p:nvPr/>
        </p:nvSpPr>
        <p:spPr>
          <a:xfrm>
            <a:off x="7124219" y="1660557"/>
            <a:ext cx="3370013" cy="2088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Um dos primeiros passos de um projeto é importar dados externos para o R.</a:t>
            </a:r>
            <a:r>
              <a:rPr dirty="0"/>
              <a:t> </a:t>
            </a:r>
            <a:r>
              <a:rPr lang="pt-BR" dirty="0"/>
              <a:t>Os dados são frequentemente armazenados em formatos tabulados como arquivos .</a:t>
            </a:r>
            <a:r>
              <a:rPr lang="pt-BR" dirty="0" err="1"/>
              <a:t>csv</a:t>
            </a:r>
            <a:r>
              <a:rPr lang="pt-BR" dirty="0"/>
              <a:t> ou planilhas</a:t>
            </a:r>
            <a:r>
              <a:rPr dirty="0"/>
              <a:t>.</a:t>
            </a:r>
            <a:endParaRPr lang="pt-BR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A página da frente desta folha de resumo mostra como importar e salvar arquivos texto usando o pacote </a:t>
            </a:r>
            <a:r>
              <a:rPr lang="pt-BR" dirty="0" err="1"/>
              <a:t>readr</a:t>
            </a:r>
            <a:r>
              <a:rPr dirty="0"/>
              <a:t>.</a:t>
            </a:r>
            <a:endParaRPr lang="pt-BR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lang="pt-BR" sz="200" dirty="0"/>
          </a:p>
          <a:p>
            <a:pPr marL="731520">
              <a:spcBef>
                <a:spcPts val="500"/>
              </a:spcBef>
              <a:buClr>
                <a:srgbClr val="F39019"/>
              </a:buClr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O verso mostra como importar planilhas do Excel usando </a:t>
            </a:r>
            <a:r>
              <a:rPr lang="pt-BR" dirty="0" err="1"/>
              <a:t>readxl</a:t>
            </a:r>
            <a:r>
              <a:rPr lang="pt-BR" dirty="0"/>
              <a:t> ou planilhas do Google </a:t>
            </a:r>
            <a:r>
              <a:rPr lang="pt-BR" dirty="0" err="1"/>
              <a:t>Sheets</a:t>
            </a:r>
            <a:r>
              <a:rPr lang="pt-BR" dirty="0"/>
              <a:t> usando o googlesheets4</a:t>
            </a:r>
            <a:r>
              <a:rPr dirty="0"/>
              <a:t>.</a:t>
            </a:r>
          </a:p>
        </p:txBody>
      </p:sp>
      <p:sp>
        <p:nvSpPr>
          <p:cNvPr id="224" name="Set a default type read_csv(     file,      col_type = list(.default = col_double()) )…"/>
          <p:cNvSpPr txBox="1"/>
          <p:nvPr/>
        </p:nvSpPr>
        <p:spPr>
          <a:xfrm>
            <a:off x="10497707" y="7346812"/>
            <a:ext cx="3139575" cy="2841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o tipo padrão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list(.default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Usa um tipo ou a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string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de abreviação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list(x =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col_double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(), y = "l", z = "_")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300"/>
              </a:spcBef>
              <a:defRPr>
                <a:solidFill>
                  <a:srgbClr val="000000"/>
                </a:solidFill>
              </a:defRPr>
            </a:pPr>
            <a:r>
              <a:rPr dirty="0"/>
              <a:t>Us</a:t>
            </a:r>
            <a:r>
              <a:rPr lang="pt-BR" dirty="0"/>
              <a:t>a um única </a:t>
            </a:r>
            <a:r>
              <a:rPr lang="pt-BR" dirty="0" err="1"/>
              <a:t>string</a:t>
            </a:r>
            <a:r>
              <a:rPr lang="pt-BR" dirty="0"/>
              <a:t> de abreviação</a:t>
            </a:r>
            <a:br>
              <a:rPr dirty="0"/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read_csv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file, 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</p:txBody>
      </p:sp>
      <p:sp>
        <p:nvSpPr>
          <p:cNvPr id="225" name="DEFINE COLUMN SPECIFICATION"/>
          <p:cNvSpPr txBox="1"/>
          <p:nvPr/>
        </p:nvSpPr>
        <p:spPr>
          <a:xfrm>
            <a:off x="10497707" y="7143010"/>
            <a:ext cx="247503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dirty="0"/>
              <a:t>DEFINE </a:t>
            </a:r>
            <a:r>
              <a:rPr lang="pt-BR" dirty="0"/>
              <a:t>ESPECIFICAÇÃO DAS COLUNAS</a:t>
            </a:r>
            <a:endParaRPr dirty="0"/>
          </a:p>
        </p:txBody>
      </p:sp>
      <p:sp>
        <p:nvSpPr>
          <p:cNvPr id="226" name="Line"/>
          <p:cNvSpPr/>
          <p:nvPr/>
        </p:nvSpPr>
        <p:spPr>
          <a:xfrm>
            <a:off x="1050668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7" name="Line"/>
          <p:cNvSpPr/>
          <p:nvPr/>
        </p:nvSpPr>
        <p:spPr>
          <a:xfrm>
            <a:off x="10509524" y="443820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7126627" y="7118078"/>
            <a:ext cx="3141341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236" name="Group"/>
          <p:cNvGrpSpPr/>
          <p:nvPr/>
        </p:nvGrpSpPr>
        <p:grpSpPr>
          <a:xfrm>
            <a:off x="420208" y="3088990"/>
            <a:ext cx="1847423" cy="1649603"/>
            <a:chOff x="0" y="0"/>
            <a:chExt cx="1847421" cy="1649602"/>
          </a:xfrm>
        </p:grpSpPr>
        <p:grpSp>
          <p:nvGrpSpPr>
            <p:cNvPr id="233" name="Group"/>
            <p:cNvGrpSpPr/>
            <p:nvPr/>
          </p:nvGrpSpPr>
          <p:grpSpPr>
            <a:xfrm>
              <a:off x="0" y="0"/>
              <a:ext cx="1277520" cy="1649602"/>
              <a:chOff x="0" y="0"/>
              <a:chExt cx="1277519" cy="1649601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0" y="0"/>
                <a:ext cx="544247" cy="712393"/>
                <a:chOff x="0" y="0"/>
                <a:chExt cx="544246" cy="712392"/>
              </a:xfrm>
            </p:grpSpPr>
            <p:pic>
              <p:nvPicPr>
                <p:cNvPr id="229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0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32" name="A,B,C…"/>
              <p:cNvSpPr/>
              <p:nvPr/>
            </p:nvSpPr>
            <p:spPr>
              <a:xfrm>
                <a:off x="7519" y="37960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A,B,C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1,2,3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4,5,NA</a:t>
                </a:r>
              </a:p>
            </p:txBody>
          </p:sp>
        </p:grpSp>
        <p:graphicFrame>
          <p:nvGraphicFramePr>
            <p:cNvPr id="234" name="Table"/>
            <p:cNvGraphicFramePr/>
            <p:nvPr/>
          </p:nvGraphicFramePr>
          <p:xfrm>
            <a:off x="1102702" y="24045"/>
            <a:ext cx="744719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35" name="Line"/>
            <p:cNvSpPr/>
            <p:nvPr/>
          </p:nvSpPr>
          <p:spPr>
            <a:xfrm>
              <a:off x="660384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44" name="Group"/>
          <p:cNvGrpSpPr/>
          <p:nvPr/>
        </p:nvGrpSpPr>
        <p:grpSpPr>
          <a:xfrm>
            <a:off x="432732" y="4692402"/>
            <a:ext cx="1852604" cy="1649604"/>
            <a:chOff x="0" y="0"/>
            <a:chExt cx="1852603" cy="1649603"/>
          </a:xfrm>
        </p:grpSpPr>
        <p:grpSp>
          <p:nvGrpSpPr>
            <p:cNvPr id="241" name="Group"/>
            <p:cNvGrpSpPr/>
            <p:nvPr/>
          </p:nvGrpSpPr>
          <p:grpSpPr>
            <a:xfrm>
              <a:off x="0" y="0"/>
              <a:ext cx="1270000" cy="1649603"/>
              <a:chOff x="0" y="0"/>
              <a:chExt cx="1270000" cy="1649602"/>
            </a:xfrm>
          </p:grpSpPr>
          <p:grpSp>
            <p:nvGrpSpPr>
              <p:cNvPr id="239" name="Group"/>
              <p:cNvGrpSpPr/>
              <p:nvPr/>
            </p:nvGrpSpPr>
            <p:grpSpPr>
              <a:xfrm>
                <a:off x="5180" y="0"/>
                <a:ext cx="544249" cy="712394"/>
                <a:chOff x="0" y="0"/>
                <a:chExt cx="544247" cy="712393"/>
              </a:xfrm>
            </p:grpSpPr>
            <p:pic>
              <p:nvPicPr>
                <p:cNvPr id="237" name="Image" descr="Image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47209"/>
                  <a:ext cx="518061" cy="665184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>
                  <a:outerShdw blurRad="25400" dist="20037" dir="8434451" rotWithShape="0">
                    <a:srgbClr val="000000">
                      <a:alpha val="22374"/>
                    </a:srgbClr>
                  </a:outerShdw>
                </a:effectLst>
              </p:spPr>
            </p:pic>
            <p:sp>
              <p:nvSpPr>
                <p:cNvPr id="238" name="Triangle"/>
                <p:cNvSpPr/>
                <p:nvPr/>
              </p:nvSpPr>
              <p:spPr>
                <a:xfrm rot="10800000">
                  <a:off x="349514" y="0"/>
                  <a:ext cx="194733" cy="1947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Source Sans Pro Regular"/>
                      <a:ea typeface="Source Sans Pro Regular"/>
                      <a:cs typeface="Source Sans Pro Regular"/>
                      <a:sym typeface="Source Sans Pro Regular"/>
                    </a:defRPr>
                  </a:pPr>
                  <a:endParaRPr/>
                </a:p>
              </p:txBody>
            </p:sp>
          </p:grpSp>
          <p:sp>
            <p:nvSpPr>
              <p:cNvPr id="240" name="A  B  C…"/>
              <p:cNvSpPr/>
              <p:nvPr/>
            </p:nvSpPr>
            <p:spPr>
              <a:xfrm>
                <a:off x="0" y="379601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A  B  C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1  2  3</a:t>
                </a: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defRPr sz="1000" i="1">
                    <a:solidFill>
                      <a:schemeClr val="accent1">
                        <a:hueOff val="47394"/>
                        <a:satOff val="-25753"/>
                        <a:lumOff val="-7544"/>
                      </a:schemeClr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r>
                  <a:rPr lang="en-US" dirty="0"/>
                  <a:t>  </a:t>
                </a:r>
                <a:r>
                  <a:rPr dirty="0"/>
                  <a:t>4  5  NA</a:t>
                </a:r>
              </a:p>
            </p:txBody>
          </p:sp>
        </p:grpSp>
        <p:graphicFrame>
          <p:nvGraphicFramePr>
            <p:cNvPr id="242" name="Table"/>
            <p:cNvGraphicFramePr/>
            <p:nvPr/>
          </p:nvGraphicFramePr>
          <p:xfrm>
            <a:off x="1107883" y="24045"/>
            <a:ext cx="744720" cy="482598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482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2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60866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243" name="Line"/>
            <p:cNvSpPr/>
            <p:nvPr/>
          </p:nvSpPr>
          <p:spPr>
            <a:xfrm>
              <a:off x="665565" y="20819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262" name="Group"/>
          <p:cNvGrpSpPr/>
          <p:nvPr/>
        </p:nvGrpSpPr>
        <p:grpSpPr>
          <a:xfrm>
            <a:off x="355841" y="7341360"/>
            <a:ext cx="755902" cy="348311"/>
            <a:chOff x="0" y="0"/>
            <a:chExt cx="755900" cy="348309"/>
          </a:xfrm>
        </p:grpSpPr>
        <p:sp>
          <p:nvSpPr>
            <p:cNvPr id="245" name="Line"/>
            <p:cNvSpPr/>
            <p:nvPr/>
          </p:nvSpPr>
          <p:spPr>
            <a:xfrm>
              <a:off x="320378" y="197932"/>
              <a:ext cx="128932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grpSp>
          <p:nvGrpSpPr>
            <p:cNvPr id="248" name="Group"/>
            <p:cNvGrpSpPr/>
            <p:nvPr/>
          </p:nvGrpSpPr>
          <p:grpSpPr>
            <a:xfrm>
              <a:off x="0" y="-1"/>
              <a:ext cx="207884" cy="272111"/>
              <a:chOff x="0" y="0"/>
              <a:chExt cx="207883" cy="272109"/>
            </a:xfrm>
          </p:grpSpPr>
          <p:pic>
            <p:nvPicPr>
              <p:cNvPr id="246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47" name="Triangle"/>
              <p:cNvSpPr/>
              <p:nvPr/>
            </p:nvSpPr>
            <p:spPr>
              <a:xfrm rot="10800000">
                <a:off x="1335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38100" y="38099"/>
              <a:ext cx="233284" cy="272111"/>
              <a:chOff x="0" y="0"/>
              <a:chExt cx="233283" cy="272109"/>
            </a:xfrm>
          </p:grpSpPr>
          <p:pic>
            <p:nvPicPr>
              <p:cNvPr id="249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0" name="Triangle"/>
              <p:cNvSpPr/>
              <p:nvPr/>
            </p:nvSpPr>
            <p:spPr>
              <a:xfrm rot="10800000">
                <a:off x="1589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54" name="Group"/>
            <p:cNvGrpSpPr/>
            <p:nvPr/>
          </p:nvGrpSpPr>
          <p:grpSpPr>
            <a:xfrm>
              <a:off x="76200" y="76199"/>
              <a:ext cx="220584" cy="272111"/>
              <a:chOff x="0" y="0"/>
              <a:chExt cx="220583" cy="272109"/>
            </a:xfrm>
          </p:grpSpPr>
          <p:pic>
            <p:nvPicPr>
              <p:cNvPr id="252" name="Image" descr="Image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8032"/>
                <a:ext cx="197882" cy="25407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25400" dist="20037" dir="8434451" rotWithShape="0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253" name="Triangle"/>
              <p:cNvSpPr/>
              <p:nvPr/>
            </p:nvSpPr>
            <p:spPr>
              <a:xfrm rot="10800000">
                <a:off x="146202" y="-1"/>
                <a:ext cx="74382" cy="743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grpSp>
          <p:nvGrpSpPr>
            <p:cNvPr id="261" name="Group"/>
            <p:cNvGrpSpPr/>
            <p:nvPr/>
          </p:nvGrpSpPr>
          <p:grpSpPr>
            <a:xfrm>
              <a:off x="438400" y="74576"/>
              <a:ext cx="317501" cy="272111"/>
              <a:chOff x="0" y="0"/>
              <a:chExt cx="317500" cy="272109"/>
            </a:xfrm>
          </p:grpSpPr>
          <p:sp>
            <p:nvSpPr>
              <p:cNvPr id="255" name="Rectangle"/>
              <p:cNvSpPr/>
              <p:nvPr/>
            </p:nvSpPr>
            <p:spPr>
              <a:xfrm>
                <a:off x="25400" y="5016"/>
                <a:ext cx="266700" cy="257911"/>
              </a:xfrm>
              <a:prstGeom prst="rect">
                <a:avLst/>
              </a:prstGeom>
              <a:solidFill>
                <a:srgbClr val="D1D1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6" name="Rectangle"/>
              <p:cNvSpPr/>
              <p:nvPr/>
            </p:nvSpPr>
            <p:spPr>
              <a:xfrm>
                <a:off x="25400" y="5016"/>
                <a:ext cx="266700" cy="92811"/>
              </a:xfrm>
              <a:prstGeom prst="rect">
                <a:avLst/>
              </a:prstGeom>
              <a:solidFill>
                <a:srgbClr val="7979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7" name="Line"/>
              <p:cNvSpPr/>
              <p:nvPr/>
            </p:nvSpPr>
            <p:spPr>
              <a:xfrm flipV="1">
                <a:off x="1104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8" name="Line"/>
              <p:cNvSpPr/>
              <p:nvPr/>
            </p:nvSpPr>
            <p:spPr>
              <a:xfrm flipV="1">
                <a:off x="199321" y="0"/>
                <a:ext cx="1" cy="272110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59" name="Line"/>
              <p:cNvSpPr/>
              <p:nvPr/>
            </p:nvSpPr>
            <p:spPr>
              <a:xfrm>
                <a:off x="12700" y="94651"/>
                <a:ext cx="304801" cy="1"/>
              </a:xfrm>
              <a:prstGeom prst="line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0" name="Line"/>
              <p:cNvSpPr/>
              <p:nvPr/>
            </p:nvSpPr>
            <p:spPr>
              <a:xfrm>
                <a:off x="0" y="170851"/>
                <a:ext cx="304801" cy="1"/>
              </a:xfrm>
              <a:prstGeom prst="line">
                <a:avLst/>
              </a:prstGeom>
              <a:noFill/>
              <a:ln w="6350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</p:grpSp>
      <p:sp>
        <p:nvSpPr>
          <p:cNvPr id="263" name="A;B;C…"/>
          <p:cNvSpPr txBox="1"/>
          <p:nvPr/>
        </p:nvSpPr>
        <p:spPr>
          <a:xfrm>
            <a:off x="3963332" y="7467111"/>
            <a:ext cx="574978" cy="647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A;B;C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1000" i="1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1,5;2;3,0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Use the range argument of readxl::read_excel() or googlesheets4::read_sheet() to read a subset of cells from a sheet.…"/>
          <p:cNvSpPr txBox="1"/>
          <p:nvPr/>
        </p:nvSpPr>
        <p:spPr>
          <a:xfrm>
            <a:off x="6198208" y="8555870"/>
            <a:ext cx="3995222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 argumento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range</a:t>
            </a:r>
            <a:r>
              <a:rPr dirty="0"/>
              <a:t> </a:t>
            </a:r>
            <a:r>
              <a:rPr lang="pt-BR" dirty="0"/>
              <a:t>da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readxl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ou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googlesheets4::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ler um subconjunto de células de uma planilha</a:t>
            </a:r>
            <a:r>
              <a:rPr dirty="0"/>
              <a:t>.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(path, range = "Sheet1!B1:D2")</a:t>
            </a:r>
            <a:br>
              <a:rPr dirty="0"/>
            </a:br>
            <a:r>
              <a:rPr dirty="0" err="1"/>
              <a:t>read_sheet</a:t>
            </a:r>
            <a:r>
              <a:rPr dirty="0"/>
              <a:t>(ss, range = "B1:D2")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Use também o argumento range com funções de especificação de células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cell_limits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cell_rows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,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cell_cols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anchored().</a:t>
            </a:r>
          </a:p>
        </p:txBody>
      </p:sp>
      <p:sp>
        <p:nvSpPr>
          <p:cNvPr id="266" name="Column specifications define what data type each column of a file will be imported as.…"/>
          <p:cNvSpPr txBox="1"/>
          <p:nvPr/>
        </p:nvSpPr>
        <p:spPr>
          <a:xfrm>
            <a:off x="3778755" y="2145930"/>
            <a:ext cx="3154016" cy="365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o tipo de dado que cada coluna do arquivo terá após importada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</a:t>
            </a:r>
            <a:r>
              <a:rPr dirty="0"/>
              <a:t> </a:t>
            </a:r>
            <a:r>
              <a:rPr lang="pt-BR" dirty="0"/>
              <a:t>argumento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rPr dirty="0"/>
              <a:t> </a:t>
            </a:r>
            <a:r>
              <a:rPr lang="pt-BR" dirty="0"/>
              <a:t>da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</a:t>
            </a:r>
            <a:r>
              <a:rPr lang="pt-BR" dirty="0" err="1"/>
              <a:t>definiar</a:t>
            </a:r>
            <a:r>
              <a:rPr lang="pt-BR" dirty="0"/>
              <a:t> as especificações das colunas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Adivinhar tipos de colunas</a:t>
            </a: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adivinhar o tipo da coluna</a:t>
            </a:r>
            <a:r>
              <a:rPr dirty="0"/>
              <a:t>, read_ excel() l</a:t>
            </a:r>
            <a:r>
              <a:rPr lang="pt-BR" dirty="0"/>
              <a:t>ê as 100 primeiras linhas</a:t>
            </a:r>
            <a:r>
              <a:rPr dirty="0"/>
              <a:t>. </a:t>
            </a:r>
            <a:r>
              <a:rPr lang="pt-BR" dirty="0"/>
              <a:t>Aumente com o argumento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br>
              <a:rPr dirty="0"/>
            </a:b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todas as colunas com o mesmo tipo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, e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x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. c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aractere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"text")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cada coluna individualmente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   path,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    </a:t>
            </a:r>
            <a:r>
              <a:rPr dirty="0" err="1"/>
              <a:t>col_types</a:t>
            </a:r>
            <a:r>
              <a:rPr dirty="0"/>
              <a:t> = c("text", "guess", "</a:t>
            </a:r>
            <a:r>
              <a:rPr dirty="0" err="1"/>
              <a:t>guess",“numeric</a:t>
            </a:r>
            <a:r>
              <a:rPr dirty="0"/>
              <a:t>")</a:t>
            </a:r>
            <a:br>
              <a:rPr dirty="0"/>
            </a:br>
            <a:r>
              <a:rPr dirty="0"/>
              <a:t>)</a:t>
            </a:r>
          </a:p>
        </p:txBody>
      </p:sp>
      <p:grpSp>
        <p:nvGrpSpPr>
          <p:cNvPr id="284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82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67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3175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8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69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  <a:alpha val="5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0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1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2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3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4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5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6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7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8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6350" cap="flat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79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407A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0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407AAA"/>
              </a:solidFill>
              <a:ln w="6350" cap="flat">
                <a:solidFill>
                  <a:srgbClr val="407AA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  <p:sp>
            <p:nvSpPr>
              <p:cNvPr id="281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chemeClr val="accent1">
                  <a:hueOff val="47394"/>
                  <a:satOff val="-25753"/>
                  <a:lumOff val="-7544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Source Sans Pro Regular"/>
                    <a:ea typeface="Source Sans Pro Regular"/>
                    <a:cs typeface="Source Sans Pro Regular"/>
                    <a:sym typeface="Source Sans Pro Regular"/>
                  </a:defRPr>
                </a:pPr>
                <a:endParaRPr/>
              </a:p>
            </p:txBody>
          </p:sp>
        </p:grpSp>
        <p:sp>
          <p:nvSpPr>
            <p:cNvPr id="283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Source Sans Pro Regular"/>
                  <a:ea typeface="Source Sans Pro Regular"/>
                  <a:cs typeface="Source Sans Pro Regular"/>
                  <a:sym typeface="Source Sans Pro Regular"/>
                </a:defRPr>
              </a:pPr>
              <a:endParaRPr/>
            </a:p>
          </p:txBody>
        </p:sp>
      </p:grpSp>
      <p:sp>
        <p:nvSpPr>
          <p:cNvPr id="285" name="Rectangle"/>
          <p:cNvSpPr/>
          <p:nvPr/>
        </p:nvSpPr>
        <p:spPr>
          <a:xfrm>
            <a:off x="269457" y="2317241"/>
            <a:ext cx="3265697" cy="105947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86" name="with readxl"/>
          <p:cNvSpPr txBox="1"/>
          <p:nvPr/>
        </p:nvSpPr>
        <p:spPr>
          <a:xfrm>
            <a:off x="310167" y="706207"/>
            <a:ext cx="1482778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com</a:t>
            </a:r>
            <a:r>
              <a:rPr dirty="0"/>
              <a:t> </a:t>
            </a:r>
            <a:r>
              <a:rPr dirty="0" err="1"/>
              <a:t>readxl</a:t>
            </a:r>
            <a:endParaRPr dirty="0"/>
          </a:p>
        </p:txBody>
      </p:sp>
      <p:sp>
        <p:nvSpPr>
          <p:cNvPr id="287" name="with googlesheets4"/>
          <p:cNvSpPr txBox="1"/>
          <p:nvPr/>
        </p:nvSpPr>
        <p:spPr>
          <a:xfrm>
            <a:off x="7118699" y="701515"/>
            <a:ext cx="2588850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8BFF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com</a:t>
            </a:r>
            <a:r>
              <a:rPr dirty="0"/>
              <a:t> googlesheets4</a:t>
            </a:r>
          </a:p>
        </p:txBody>
      </p:sp>
      <p:sp>
        <p:nvSpPr>
          <p:cNvPr id="288" name="READ SHEETS"/>
          <p:cNvSpPr txBox="1"/>
          <p:nvPr/>
        </p:nvSpPr>
        <p:spPr>
          <a:xfrm>
            <a:off x="7118699" y="1154496"/>
            <a:ext cx="165910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LER PLANILHAS GOOGLE</a:t>
            </a:r>
            <a:endParaRPr dirty="0"/>
          </a:p>
        </p:txBody>
      </p:sp>
      <p:sp>
        <p:nvSpPr>
          <p:cNvPr id="289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0" name="RStudio® is a trademark of RStudio, PBC  •  CC BY SA  RStudio  •  info@rstudio.com  •  844-448-1212  •  rstudio.com  •  readxl.tidyverse.org and googlesheets4.tidyverse.org  •  readr  2.0.0  •  readxl  1.3.1  •  googlesheets4  1.0.0  •  Updated:  2021-08"/>
          <p:cNvSpPr txBox="1"/>
          <p:nvPr/>
        </p:nvSpPr>
        <p:spPr>
          <a:xfrm>
            <a:off x="1679757" y="10333285"/>
            <a:ext cx="11996481" cy="359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RStudio® is a trademark of RStudio, PBC  •  </a:t>
            </a:r>
            <a:r>
              <a:rPr dirty="0">
                <a:hlinkClick r:id="rId2"/>
              </a:rPr>
              <a:t>CC BY SA</a:t>
            </a:r>
            <a:r>
              <a:rPr dirty="0"/>
              <a:t>  RStudio  •  </a:t>
            </a:r>
            <a:r>
              <a:rPr dirty="0">
                <a:hlinkClick r:id="rId3"/>
              </a:rPr>
              <a:t>info@rstudio.com</a:t>
            </a:r>
            <a:r>
              <a:rPr dirty="0"/>
              <a:t>  •  844-448-1212  •  </a:t>
            </a:r>
            <a:r>
              <a:rPr dirty="0">
                <a:hlinkClick r:id="rId4"/>
              </a:rPr>
              <a:t>rstudio.com</a:t>
            </a:r>
            <a:r>
              <a:rPr dirty="0"/>
              <a:t>  • 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readxl.tidyverse.org</a:t>
            </a:r>
            <a:r>
              <a:rPr dirty="0"/>
              <a:t> and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rPr dirty="0"/>
              <a:t>  •  </a:t>
            </a:r>
            <a:r>
              <a:rPr dirty="0" err="1"/>
              <a:t>readr</a:t>
            </a:r>
            <a:r>
              <a:rPr dirty="0"/>
              <a:t>  2.0.0  •  </a:t>
            </a:r>
            <a:r>
              <a:rPr dirty="0" err="1"/>
              <a:t>readxl</a:t>
            </a:r>
            <a:r>
              <a:rPr dirty="0"/>
              <a:t>  1.3.1  •  googlesheets4  1.0.0  •  Updated:  2021-08</a:t>
            </a:r>
            <a:endParaRPr lang="pt-BR" dirty="0"/>
          </a:p>
          <a:p>
            <a:pPr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              Traduzido por: Eric Scopinho  • </a:t>
            </a:r>
            <a:r>
              <a:rPr lang="pt-BR" dirty="0">
                <a:hlinkClick r:id="rId7"/>
              </a:rPr>
              <a:t>linkedin.com/in/scopinho</a:t>
            </a:r>
            <a:endParaRPr dirty="0"/>
          </a:p>
        </p:txBody>
      </p:sp>
      <p:pic>
        <p:nvPicPr>
          <p:cNvPr id="291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EAD EXCEL FILES"/>
          <p:cNvSpPr txBox="1"/>
          <p:nvPr/>
        </p:nvSpPr>
        <p:spPr>
          <a:xfrm>
            <a:off x="314198" y="1154496"/>
            <a:ext cx="14603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LER ARQUIVOS EXCEL</a:t>
            </a:r>
            <a:endParaRPr dirty="0"/>
          </a:p>
        </p:txBody>
      </p:sp>
      <p:sp>
        <p:nvSpPr>
          <p:cNvPr id="293" name="Line"/>
          <p:cNvSpPr/>
          <p:nvPr/>
        </p:nvSpPr>
        <p:spPr>
          <a:xfrm>
            <a:off x="320873" y="8246286"/>
            <a:ext cx="32048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4" name="Import Spreadsheets"/>
          <p:cNvSpPr txBox="1"/>
          <p:nvPr/>
        </p:nvSpPr>
        <p:spPr>
          <a:xfrm>
            <a:off x="308317" y="271368"/>
            <a:ext cx="2904641" cy="31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004369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Importando Planilhas</a:t>
            </a:r>
            <a:endParaRPr dirty="0"/>
          </a:p>
        </p:txBody>
      </p:sp>
      <p:sp>
        <p:nvSpPr>
          <p:cNvPr id="295" name="Line"/>
          <p:cNvSpPr/>
          <p:nvPr/>
        </p:nvSpPr>
        <p:spPr>
          <a:xfrm>
            <a:off x="318739" y="647700"/>
            <a:ext cx="4848644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6" name="Line"/>
          <p:cNvSpPr/>
          <p:nvPr/>
        </p:nvSpPr>
        <p:spPr>
          <a:xfrm>
            <a:off x="7120332" y="647700"/>
            <a:ext cx="2864968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297" name="OTHER USEFUL EXCEL PACKAGES"/>
          <p:cNvSpPr txBox="1"/>
          <p:nvPr/>
        </p:nvSpPr>
        <p:spPr>
          <a:xfrm>
            <a:off x="311893" y="8290790"/>
            <a:ext cx="2066271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dirty="0"/>
              <a:t>O</a:t>
            </a:r>
            <a:r>
              <a:rPr lang="pt-BR" dirty="0"/>
              <a:t>UTROS PACOTES ÚTEIS PARA</a:t>
            </a:r>
            <a:endParaRPr dirty="0"/>
          </a:p>
        </p:txBody>
      </p:sp>
      <p:sp>
        <p:nvSpPr>
          <p:cNvPr id="298" name="For functions to write data to Excel files, see:…"/>
          <p:cNvSpPr txBox="1"/>
          <p:nvPr/>
        </p:nvSpPr>
        <p:spPr>
          <a:xfrm>
            <a:off x="311893" y="8555870"/>
            <a:ext cx="3210077" cy="15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funções de gravar dados em arquivos Excel, veja</a:t>
            </a:r>
            <a:r>
              <a:rPr dirty="0"/>
              <a:t>: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openxlsx</a:t>
            </a:r>
            <a:endParaRPr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writexl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Para trabalhar com dados do Excel em formato não-tabular, veja:</a:t>
            </a:r>
            <a:endParaRPr dirty="0">
              <a:latin typeface="Source Sans Pro Regular"/>
              <a:ea typeface="Source Sans Pro Regular"/>
              <a:cs typeface="Source Sans Pro Regular"/>
              <a:sym typeface="Source Sans Pro Regular"/>
            </a:endParaRP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</a:defRPr>
            </a:pPr>
            <a:r>
              <a:rPr dirty="0" err="1"/>
              <a:t>tidyxl</a:t>
            </a:r>
            <a:endParaRPr dirty="0"/>
          </a:p>
        </p:txBody>
      </p:sp>
      <p:sp>
        <p:nvSpPr>
          <p:cNvPr id="299" name="READXL COLUMN SPECIFICATION"/>
          <p:cNvSpPr txBox="1"/>
          <p:nvPr/>
        </p:nvSpPr>
        <p:spPr>
          <a:xfrm>
            <a:off x="3773996" y="1941895"/>
            <a:ext cx="252793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ESPECIFICAÇÃO DE COLUNA - </a:t>
            </a:r>
            <a:r>
              <a:rPr dirty="0"/>
              <a:t>READXL</a:t>
            </a:r>
          </a:p>
        </p:txBody>
      </p:sp>
      <p:sp>
        <p:nvSpPr>
          <p:cNvPr id="300" name="read_excel(path, sheet = NULL, range = NULL) Read a .xls or .xlsx file based on the file extension. See front page for more read arguments. Also read_xls() and read_xlsx().…"/>
          <p:cNvSpPr txBox="1"/>
          <p:nvPr/>
        </p:nvSpPr>
        <p:spPr>
          <a:xfrm>
            <a:off x="306126" y="2394287"/>
            <a:ext cx="3210553" cy="107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read_excel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path, sheet = NULL, range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arquivo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xls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o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.xlsx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baseado na extensão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 primeira página para mais argumentos de leitura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Ver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read_xlsx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 err="1"/>
              <a:t>read_excel</a:t>
            </a:r>
            <a:r>
              <a:rPr dirty="0"/>
              <a:t>("excel_file.xlsx")</a:t>
            </a:r>
          </a:p>
        </p:txBody>
      </p:sp>
      <p:sp>
        <p:nvSpPr>
          <p:cNvPr id="301" name="googlesheets4 also offers ways to modify other aspects of Sheets (e.g. freeze rows, set column width, manage (work)sheets). Go to googlesheets4.tidyverse.org to read more.  For whole-file operations (e.g. renaming, sharing, placing within a folder), see "/>
          <p:cNvSpPr txBox="1"/>
          <p:nvPr/>
        </p:nvSpPr>
        <p:spPr>
          <a:xfrm>
            <a:off x="10517673" y="8555870"/>
            <a:ext cx="3140211" cy="1791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googlesheets4</a:t>
            </a:r>
            <a:r>
              <a:rPr dirty="0"/>
              <a:t> </a:t>
            </a:r>
            <a:r>
              <a:rPr lang="pt-BR" dirty="0"/>
              <a:t>também oferece várias formas de modificar outros aspectos das planilhas</a:t>
            </a:r>
            <a:r>
              <a:rPr dirty="0"/>
              <a:t> (</a:t>
            </a:r>
            <a:r>
              <a:rPr lang="pt-BR" dirty="0" err="1"/>
              <a:t>ex</a:t>
            </a:r>
            <a:r>
              <a:rPr dirty="0"/>
              <a:t>. </a:t>
            </a:r>
            <a:r>
              <a:rPr lang="pt-BR" dirty="0"/>
              <a:t>congelar linhas, definir largura das colunas, gerenciar planilhas, </a:t>
            </a:r>
            <a:r>
              <a:rPr lang="pt-BR" dirty="0" err="1"/>
              <a:t>etc</a:t>
            </a:r>
            <a:r>
              <a:rPr dirty="0"/>
              <a:t>). </a:t>
            </a:r>
            <a:r>
              <a:rPr lang="pt-BR" dirty="0"/>
              <a:t>Veja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googlesheets4.tidyverse.org</a:t>
            </a:r>
            <a:r>
              <a:rPr dirty="0"/>
              <a:t> </a:t>
            </a:r>
            <a:r>
              <a:rPr lang="pt-BR" dirty="0"/>
              <a:t>para maiores informações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r>
              <a:rPr lang="pt-BR" dirty="0"/>
              <a:t>Para operações de arquivos</a:t>
            </a:r>
            <a:r>
              <a:rPr dirty="0"/>
              <a:t> (</a:t>
            </a:r>
            <a:r>
              <a:rPr lang="pt-BR" dirty="0" err="1"/>
              <a:t>ex</a:t>
            </a:r>
            <a:r>
              <a:rPr dirty="0"/>
              <a:t>. </a:t>
            </a:r>
            <a:r>
              <a:rPr lang="pt-BR" dirty="0"/>
              <a:t>renomear, compartilhar, mover para outra pasta, </a:t>
            </a:r>
            <a:r>
              <a:rPr lang="pt-BR" dirty="0" err="1"/>
              <a:t>etc</a:t>
            </a:r>
            <a:r>
              <a:rPr dirty="0"/>
              <a:t>),</a:t>
            </a:r>
            <a:r>
              <a:rPr lang="pt-BR" dirty="0"/>
              <a:t> veja mais sobre o pacote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googledrive</a:t>
            </a:r>
            <a:r>
              <a:rPr dirty="0"/>
              <a:t> </a:t>
            </a:r>
            <a:r>
              <a:rPr lang="pt-BR" dirty="0"/>
              <a:t>do </a:t>
            </a:r>
            <a:r>
              <a:rPr lang="pt-BR" dirty="0" err="1"/>
              <a:t>tidyverse</a:t>
            </a:r>
            <a:r>
              <a:rPr lang="pt-BR" dirty="0"/>
              <a:t> em:</a:t>
            </a:r>
            <a:r>
              <a:rPr dirty="0"/>
              <a:t> </a:t>
            </a:r>
            <a:r>
              <a:rPr u="sng" dirty="0">
                <a:latin typeface="Source Sans Pro Bold"/>
                <a:ea typeface="Source Sans Pro Bold"/>
                <a:cs typeface="Source Sans Pro Bold"/>
                <a:sym typeface="Source Sans Pro Bold"/>
                <a:hlinkClick r:id="rId9"/>
              </a:rPr>
              <a:t>googledrive.tidyverse.org</a:t>
            </a:r>
            <a:r>
              <a:rPr dirty="0"/>
              <a:t>.</a:t>
            </a:r>
          </a:p>
        </p:txBody>
      </p:sp>
      <p:sp>
        <p:nvSpPr>
          <p:cNvPr id="302" name="READ SHEETS"/>
          <p:cNvSpPr txBox="1"/>
          <p:nvPr/>
        </p:nvSpPr>
        <p:spPr>
          <a:xfrm>
            <a:off x="314198" y="3516085"/>
            <a:ext cx="1056379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LER PLANILHAS</a:t>
            </a:r>
            <a:endParaRPr dirty="0"/>
          </a:p>
        </p:txBody>
      </p:sp>
      <p:sp>
        <p:nvSpPr>
          <p:cNvPr id="303" name="read_excel(path, sheet = NULL) Specify which sheet to read by position or name. read_excel(path, sheet = 1) read_excel(path, sheet = &quot;s1&quot;)…"/>
          <p:cNvSpPr txBox="1"/>
          <p:nvPr/>
        </p:nvSpPr>
        <p:spPr>
          <a:xfrm>
            <a:off x="1671814" y="3832467"/>
            <a:ext cx="1850394" cy="35245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read_excel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path,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sheet = NULL)</a:t>
            </a:r>
            <a:r>
              <a:rPr dirty="0"/>
              <a:t> </a:t>
            </a:r>
            <a:r>
              <a:rPr lang="pt-BR" dirty="0"/>
              <a:t>Especifica qual planilha ler, por nome ou posição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1)</a:t>
            </a:r>
            <a:b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read_excel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sheet = "s1")</a:t>
            </a:r>
          </a:p>
          <a:p>
            <a:pPr>
              <a:lnSpc>
                <a:spcPct val="90000"/>
              </a:lnSpc>
              <a:spcBef>
                <a:spcPts val="8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br>
              <a:rPr dirty="0"/>
            </a:b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excel_sheets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</a:t>
            </a:r>
            <a:r>
              <a:rPr dirty="0"/>
              <a:t>path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dirty="0"/>
              <a:t> </a:t>
            </a:r>
            <a:r>
              <a:rPr lang="pt-BR" dirty="0"/>
              <a:t>Pega os nomes das planilhas em um vetor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excel_sheets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("excel_file.xlsx")</a:t>
            </a:r>
          </a:p>
          <a:p>
            <a:pPr>
              <a:lnSpc>
                <a:spcPct val="90000"/>
              </a:lnSpc>
              <a:spcBef>
                <a:spcPts val="0"/>
              </a:spcBef>
              <a:defRPr i="1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</a:t>
            </a:r>
            <a:r>
              <a:rPr dirty="0"/>
              <a:t>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ler várias planilhas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: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Pegue do arquivo um vetor com nomes das planilhas</a:t>
            </a:r>
            <a:r>
              <a:rPr dirty="0"/>
              <a:t>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Defina o vetor de nomes como nomes das planilhas</a:t>
            </a:r>
            <a:r>
              <a:rPr dirty="0"/>
              <a:t>.</a:t>
            </a:r>
          </a:p>
          <a:p>
            <a:pPr marL="211666" indent="-211666">
              <a:lnSpc>
                <a:spcPct val="90000"/>
              </a:lnSpc>
              <a:spcBef>
                <a:spcPts val="0"/>
              </a:spcBef>
              <a:buSzPct val="100000"/>
              <a:buAutoNum type="arabicPeriod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 err="1"/>
              <a:t>purrr</a:t>
            </a:r>
            <a:r>
              <a:rPr dirty="0"/>
              <a:t>::</a:t>
            </a:r>
            <a:r>
              <a:rPr dirty="0" err="1"/>
              <a:t>map_dfr</a:t>
            </a:r>
            <a:r>
              <a:rPr dirty="0"/>
              <a:t>() </a:t>
            </a:r>
            <a:r>
              <a:rPr lang="pt-BR" dirty="0"/>
              <a:t>para ler vários arquivos e gerar um único data frame</a:t>
            </a:r>
            <a:r>
              <a:rPr dirty="0"/>
              <a:t>.</a:t>
            </a:r>
          </a:p>
        </p:txBody>
      </p:sp>
      <p:sp>
        <p:nvSpPr>
          <p:cNvPr id="304" name="CELL SPECIFICATION FOR READXL AND GOOGLESHEETS4"/>
          <p:cNvSpPr txBox="1"/>
          <p:nvPr/>
        </p:nvSpPr>
        <p:spPr>
          <a:xfrm>
            <a:off x="3787887" y="8290790"/>
            <a:ext cx="420948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15590"/>
                </a:solidFill>
              </a:defRPr>
            </a:pPr>
            <a:r>
              <a:rPr lang="pt-BR" dirty="0"/>
              <a:t>ESPECIFICAÇÃO DE CÉLULAS PARA </a:t>
            </a:r>
            <a:r>
              <a:rPr dirty="0"/>
              <a:t>READXL </a:t>
            </a:r>
            <a:r>
              <a:rPr lang="pt-BR" dirty="0"/>
              <a:t>E</a:t>
            </a:r>
            <a:r>
              <a:rPr dirty="0"/>
              <a:t> GOOGLESHEETS4</a:t>
            </a:r>
          </a:p>
        </p:txBody>
      </p:sp>
      <p:sp>
        <p:nvSpPr>
          <p:cNvPr id="305" name="Line"/>
          <p:cNvSpPr/>
          <p:nvPr/>
        </p:nvSpPr>
        <p:spPr>
          <a:xfrm>
            <a:off x="3789164" y="8246286"/>
            <a:ext cx="6409632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6" name="Line"/>
          <p:cNvSpPr/>
          <p:nvPr/>
        </p:nvSpPr>
        <p:spPr>
          <a:xfrm>
            <a:off x="315350" y="3476283"/>
            <a:ext cx="3217517" cy="1"/>
          </a:xfrm>
          <a:prstGeom prst="line">
            <a:avLst/>
          </a:prstGeom>
          <a:ln w="12700">
            <a:solidFill>
              <a:srgbClr val="01559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7" name="WRITE SHEETS"/>
          <p:cNvSpPr txBox="1"/>
          <p:nvPr/>
        </p:nvSpPr>
        <p:spPr>
          <a:xfrm>
            <a:off x="7113415" y="5206982"/>
            <a:ext cx="218168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GRAVAR PLANILHAS DO GOOGLE</a:t>
            </a:r>
            <a:endParaRPr dirty="0"/>
          </a:p>
        </p:txBody>
      </p:sp>
      <p:sp>
        <p:nvSpPr>
          <p:cNvPr id="308" name="Line"/>
          <p:cNvSpPr/>
          <p:nvPr/>
        </p:nvSpPr>
        <p:spPr>
          <a:xfrm>
            <a:off x="7118657" y="5190783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09" name="GOOGLESHEETS4 COLUMN SPECIFICATION"/>
          <p:cNvSpPr txBox="1"/>
          <p:nvPr/>
        </p:nvSpPr>
        <p:spPr>
          <a:xfrm>
            <a:off x="10507867" y="1941895"/>
            <a:ext cx="336630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ESPECIFICAÇÃO DE COLUNAS - </a:t>
            </a:r>
            <a:r>
              <a:rPr dirty="0"/>
              <a:t>GOOGLESHEETS4</a:t>
            </a:r>
          </a:p>
        </p:txBody>
      </p:sp>
      <p:sp>
        <p:nvSpPr>
          <p:cNvPr id="310" name="Column specifications define what data type each column of a file will be imported as.…"/>
          <p:cNvSpPr txBox="1"/>
          <p:nvPr/>
        </p:nvSpPr>
        <p:spPr>
          <a:xfrm>
            <a:off x="10500806" y="2145930"/>
            <a:ext cx="3210077" cy="361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Especificação de coluna define o tipo de dado que cada coluna do arquivo terá após importada.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lang="pt-BR" dirty="0"/>
              <a:t>o argumento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col_types</a:t>
            </a:r>
            <a:r>
              <a:rPr dirty="0"/>
              <a:t> </a:t>
            </a:r>
            <a:r>
              <a:rPr lang="pt-BR" dirty="0"/>
              <a:t>da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read_sheet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()/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range_read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()</a:t>
            </a:r>
            <a:r>
              <a:rPr dirty="0"/>
              <a:t> </a:t>
            </a:r>
            <a:r>
              <a:rPr lang="pt-BR" dirty="0"/>
              <a:t>para definir as especificações das colunas</a:t>
            </a:r>
            <a:r>
              <a:rPr dirty="0"/>
              <a:t>.</a:t>
            </a:r>
            <a:br>
              <a:rPr dirty="0"/>
            </a:b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Adivinhar tipos de colunas </a:t>
            </a: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Para adivinhar o tipo da coluna </a:t>
            </a:r>
            <a:r>
              <a:rPr dirty="0" err="1"/>
              <a:t>read_sheet</a:t>
            </a:r>
            <a:r>
              <a:rPr dirty="0"/>
              <a:t>()/</a:t>
            </a:r>
            <a:r>
              <a:rPr dirty="0" err="1"/>
              <a:t>range_read</a:t>
            </a:r>
            <a:r>
              <a:rPr dirty="0"/>
              <a:t>() </a:t>
            </a:r>
            <a:r>
              <a:rPr lang="pt-BR" dirty="0"/>
              <a:t>lê as </a:t>
            </a:r>
            <a:r>
              <a:rPr lang="pt-BR" dirty="0" err="1"/>
              <a:t>peimrias</a:t>
            </a:r>
            <a:r>
              <a:rPr lang="pt-BR" dirty="0"/>
              <a:t> 100 linhas</a:t>
            </a:r>
            <a:r>
              <a:rPr dirty="0"/>
              <a:t>. </a:t>
            </a:r>
            <a:r>
              <a:rPr lang="pt-BR" dirty="0"/>
              <a:t>Aumente com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guess_max</a:t>
            </a:r>
            <a:r>
              <a:rPr dirty="0"/>
              <a:t>.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/>
              <a:t>guess_max</a:t>
            </a:r>
            <a:r>
              <a:rPr dirty="0"/>
              <a:t> = Inf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 i="1" dirty="0"/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todas as colunas com o mesmo tipo, ex. caractere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(path,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"c")</a:t>
            </a:r>
            <a:br>
              <a:rPr dirty="0"/>
            </a:br>
            <a:br>
              <a:rPr dirty="0"/>
            </a:b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Define cada coluna individualmente</a:t>
            </a:r>
            <a:b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# col types: skip, guess, integer, logical, character</a:t>
            </a:r>
            <a:br>
              <a:rPr dirty="0"/>
            </a:b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read_sheets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(ss,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col_types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= "_?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ilc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")</a:t>
            </a:r>
          </a:p>
        </p:txBody>
      </p:sp>
      <p:sp>
        <p:nvSpPr>
          <p:cNvPr id="311" name="Line"/>
          <p:cNvSpPr/>
          <p:nvPr/>
        </p:nvSpPr>
        <p:spPr>
          <a:xfrm>
            <a:off x="10515369" y="8246286"/>
            <a:ext cx="31413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sp>
        <p:nvSpPr>
          <p:cNvPr id="312" name="FILE LEVEL OPERATIONS"/>
          <p:cNvSpPr txBox="1"/>
          <p:nvPr/>
        </p:nvSpPr>
        <p:spPr>
          <a:xfrm>
            <a:off x="10520505" y="8290790"/>
            <a:ext cx="244938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lang="pt-BR" dirty="0"/>
              <a:t>OPERAÇÕES EM NÍVEL DE ARQUIVO</a:t>
            </a:r>
            <a:endParaRPr dirty="0"/>
          </a:p>
        </p:txBody>
      </p:sp>
      <p:graphicFrame>
        <p:nvGraphicFramePr>
          <p:cNvPr id="313" name="Table"/>
          <p:cNvGraphicFramePr/>
          <p:nvPr/>
        </p:nvGraphicFramePr>
        <p:xfrm>
          <a:off x="594345" y="3865359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4" name="Table"/>
          <p:cNvGraphicFramePr/>
          <p:nvPr/>
        </p:nvGraphicFramePr>
        <p:xfrm>
          <a:off x="530845" y="5177915"/>
          <a:ext cx="884418" cy="1524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Table"/>
          <p:cNvGraphicFramePr/>
          <p:nvPr/>
        </p:nvGraphicFramePr>
        <p:xfrm>
          <a:off x="492745" y="57851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9" name="path &lt;- &quot;your_file_path.xlsx&quot;…"/>
          <p:cNvSpPr txBox="1"/>
          <p:nvPr/>
        </p:nvSpPr>
        <p:spPr>
          <a:xfrm>
            <a:off x="734724" y="7218018"/>
            <a:ext cx="2440615" cy="98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&lt;- "</a:t>
            </a:r>
            <a:r>
              <a:rPr lang="pt-BR" dirty="0" err="1"/>
              <a:t>caminho_do_arquivo</a:t>
            </a:r>
            <a:r>
              <a:rPr dirty="0"/>
              <a:t>.xlsx"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rPr dirty="0"/>
              <a:t>path %&gt;% </a:t>
            </a:r>
            <a:r>
              <a:rPr dirty="0" err="1"/>
              <a:t>excel_sheets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set_names</a:t>
            </a:r>
            <a:r>
              <a:rPr dirty="0"/>
              <a:t>() %&gt;%</a:t>
            </a:r>
            <a:br>
              <a:rPr dirty="0"/>
            </a:br>
            <a:r>
              <a:rPr dirty="0"/>
              <a:t>    </a:t>
            </a:r>
            <a:r>
              <a:rPr dirty="0" err="1"/>
              <a:t>map_dfr</a:t>
            </a:r>
            <a:r>
              <a:rPr dirty="0"/>
              <a:t>(</a:t>
            </a:r>
            <a:r>
              <a:rPr dirty="0" err="1"/>
              <a:t>read_excel</a:t>
            </a:r>
            <a:r>
              <a:rPr dirty="0"/>
              <a:t>, path = path)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573256" y="1469078"/>
            <a:ext cx="2637414" cy="749300"/>
            <a:chOff x="25400" y="25400"/>
            <a:chExt cx="2637412" cy="749299"/>
          </a:xfrm>
        </p:grpSpPr>
        <p:graphicFrame>
          <p:nvGraphicFramePr>
            <p:cNvPr id="320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21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22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aphicFrame>
        <p:nvGraphicFramePr>
          <p:cNvPr id="324" name="Table"/>
          <p:cNvGraphicFramePr/>
          <p:nvPr/>
        </p:nvGraphicFramePr>
        <p:xfrm>
          <a:off x="5279090" y="9102342"/>
          <a:ext cx="693921" cy="307974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23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87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D0D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7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NA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5" name="Table"/>
          <p:cNvGraphicFramePr/>
          <p:nvPr/>
        </p:nvGraphicFramePr>
        <p:xfrm>
          <a:off x="3934523" y="8970774"/>
          <a:ext cx="884418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7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solidFill>
                      <a:srgbClr val="A7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6" name="Line"/>
          <p:cNvSpPr/>
          <p:nvPr/>
        </p:nvSpPr>
        <p:spPr>
          <a:xfrm>
            <a:off x="4877014" y="9256330"/>
            <a:ext cx="333334" cy="1"/>
          </a:xfrm>
          <a:prstGeom prst="line">
            <a:avLst/>
          </a:prstGeom>
          <a:ln w="25400">
            <a:solidFill>
              <a:srgbClr val="53585F"/>
            </a:solidFill>
            <a:miter lim="400000"/>
            <a:tailEnd type="stealth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327" name="skip…"/>
          <p:cNvSpPr txBox="1"/>
          <p:nvPr/>
        </p:nvSpPr>
        <p:spPr>
          <a:xfrm>
            <a:off x="4026405" y="6728545"/>
            <a:ext cx="2494276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3" spcCol="124713">
            <a:normAutofit/>
          </a:bodyPr>
          <a:lstStyle/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text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</a:t>
            </a:r>
          </a:p>
          <a:p>
            <a:pPr marL="148166" indent="-148166">
              <a:lnSpc>
                <a:spcPct val="90000"/>
              </a:lnSpc>
              <a:spcBef>
                <a:spcPts val="0"/>
              </a:spcBef>
              <a:buSzPct val="100000"/>
              <a:buChar char="•"/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 </a:t>
            </a:r>
          </a:p>
        </p:txBody>
      </p:sp>
      <p:sp>
        <p:nvSpPr>
          <p:cNvPr id="328" name="skip - &quot;_&quot; or &quot;-&quot;…"/>
          <p:cNvSpPr txBox="1"/>
          <p:nvPr/>
        </p:nvSpPr>
        <p:spPr>
          <a:xfrm>
            <a:off x="10688207" y="6445218"/>
            <a:ext cx="2859888" cy="114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2" spcCol="142994">
            <a:normAutofit/>
          </a:bodyPr>
          <a:lstStyle/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skip - "_" or "-"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guess - "?"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logical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integer - "i"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double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numeric - "n"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 - "D"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datetime - "T"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character - "c"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list-column - "L"</a:t>
            </a:r>
          </a:p>
          <a:p>
            <a:pPr marL="146684" indent="-146684" defTabSz="578358">
              <a:lnSpc>
                <a:spcPct val="90000"/>
              </a:lnSpc>
              <a:spcBef>
                <a:spcPts val="0"/>
              </a:spcBef>
              <a:buSzPct val="100000"/>
              <a:buChar char="•"/>
              <a:defRPr sz="1188"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t>cell - "C" Returns list of raw cell data.</a:t>
            </a:r>
          </a:p>
        </p:txBody>
      </p:sp>
      <p:sp>
        <p:nvSpPr>
          <p:cNvPr id="329" name="Rectangle"/>
          <p:cNvSpPr/>
          <p:nvPr/>
        </p:nvSpPr>
        <p:spPr>
          <a:xfrm>
            <a:off x="7062078" y="2317241"/>
            <a:ext cx="3210077" cy="889001"/>
          </a:xfrm>
          <a:prstGeom prst="rect">
            <a:avLst/>
          </a:prstGeom>
          <a:solidFill>
            <a:srgbClr val="22548C">
              <a:alpha val="20435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aphicFrame>
        <p:nvGraphicFramePr>
          <p:cNvPr id="330" name="Table"/>
          <p:cNvGraphicFramePr/>
          <p:nvPr/>
        </p:nvGraphicFramePr>
        <p:xfrm>
          <a:off x="3852239" y="6115057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logical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numeric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text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date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list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1" name="Table"/>
          <p:cNvGraphicFramePr/>
          <p:nvPr/>
        </p:nvGraphicFramePr>
        <p:xfrm>
          <a:off x="10682651" y="5827191"/>
          <a:ext cx="2733399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TRUE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1947-01-08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hello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FALSE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3.45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world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1956-10-21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2" name="Use list for columns that include multiple data types. See tidyr and purrr for list-column data."/>
          <p:cNvSpPr txBox="1"/>
          <p:nvPr/>
        </p:nvSpPr>
        <p:spPr>
          <a:xfrm>
            <a:off x="3778755" y="7502888"/>
            <a:ext cx="3090390" cy="426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/>
              <a:t>Use 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list </a:t>
            </a:r>
            <a:r>
              <a:rPr lang="pt-BR" dirty="0"/>
              <a:t>para colunas que tem múltiplos tipos de dados</a:t>
            </a:r>
            <a:r>
              <a:rPr dirty="0"/>
              <a:t>. </a:t>
            </a:r>
            <a:r>
              <a:rPr lang="pt-BR" dirty="0"/>
              <a:t>Veja sobre colunas de lista em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tidyr</a:t>
            </a: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e</a:t>
            </a:r>
            <a:r>
              <a:rPr dirty="0"/>
              <a:t> </a:t>
            </a:r>
            <a:r>
              <a:rPr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.</a:t>
            </a:r>
          </a:p>
        </p:txBody>
      </p:sp>
      <p:sp>
        <p:nvSpPr>
          <p:cNvPr id="333" name="Use list for columns that include multiple data types. See tidyr and purrr for list-column data."/>
          <p:cNvSpPr txBox="1"/>
          <p:nvPr/>
        </p:nvSpPr>
        <p:spPr>
          <a:xfrm>
            <a:off x="10500807" y="7744635"/>
            <a:ext cx="3090390" cy="400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lang="pt-BR" dirty="0"/>
              <a:t>Use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list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para colunas que tem múltiplos tipos de dados. Veja sobre colunas de lista em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tidyr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lang="pt-BR" dirty="0"/>
              <a:t>e </a:t>
            </a:r>
            <a:r>
              <a:rPr lang="pt-BR" dirty="0" err="1">
                <a:latin typeface="Source Sans Pro Bold"/>
                <a:ea typeface="Source Sans Pro Bold"/>
                <a:cs typeface="Source Sans Pro Bold"/>
                <a:sym typeface="Source Sans Pro Bold"/>
              </a:rPr>
              <a:t>purrr</a:t>
            </a:r>
            <a:r>
              <a:rPr dirty="0"/>
              <a:t>.</a:t>
            </a:r>
          </a:p>
        </p:txBody>
      </p:sp>
      <p:sp>
        <p:nvSpPr>
          <p:cNvPr id="334" name="write_sheet(data, ss = NULL, sheet = NULL) Write a data frame into a new or existing Sheet.…"/>
          <p:cNvSpPr txBox="1"/>
          <p:nvPr/>
        </p:nvSpPr>
        <p:spPr>
          <a:xfrm>
            <a:off x="8704326" y="5431939"/>
            <a:ext cx="1563218" cy="2546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write_sheet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data, ss = NULL, sheet = NULL</a:t>
            </a:r>
            <a:r>
              <a:rPr dirty="0"/>
              <a:t>)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W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grava um data frame em um planilha nova ou já existente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gs4_create(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name, ..., sheets = NULL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Cr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ia uma nova planilha com um vetor de nomes, um data frame ou uma lista de data frame nomeada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sheet_append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data, sheet = 1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A</a:t>
            </a:r>
            <a:r>
              <a:rPr lang="pt-BR"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diciona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uma linha ao final 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</p:txBody>
      </p:sp>
      <p:grpSp>
        <p:nvGrpSpPr>
          <p:cNvPr id="338" name="Group"/>
          <p:cNvGrpSpPr/>
          <p:nvPr/>
        </p:nvGrpSpPr>
        <p:grpSpPr>
          <a:xfrm>
            <a:off x="7085816" y="7195784"/>
            <a:ext cx="1453623" cy="863598"/>
            <a:chOff x="0" y="0"/>
            <a:chExt cx="1453622" cy="863597"/>
          </a:xfrm>
        </p:grpSpPr>
        <p:graphicFrame>
          <p:nvGraphicFramePr>
            <p:cNvPr id="335" name="Table"/>
            <p:cNvGraphicFramePr/>
            <p:nvPr/>
          </p:nvGraphicFramePr>
          <p:xfrm>
            <a:off x="0" y="164186"/>
            <a:ext cx="609600" cy="4571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36" name="Table"/>
            <p:cNvGraphicFramePr/>
            <p:nvPr/>
          </p:nvGraphicFramePr>
          <p:xfrm>
            <a:off x="823202" y="0"/>
            <a:ext cx="630420" cy="863597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2A62B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2B63B7">
                          <a:alpha val="7295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43933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337" name="Line"/>
            <p:cNvSpPr/>
            <p:nvPr/>
          </p:nvSpPr>
          <p:spPr>
            <a:xfrm>
              <a:off x="652536" y="3419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grpSp>
        <p:nvGrpSpPr>
          <p:cNvPr id="342" name="Group"/>
          <p:cNvGrpSpPr/>
          <p:nvPr/>
        </p:nvGrpSpPr>
        <p:grpSpPr>
          <a:xfrm>
            <a:off x="7110978" y="5456104"/>
            <a:ext cx="1453861" cy="723900"/>
            <a:chOff x="25400" y="25400"/>
            <a:chExt cx="1453860" cy="723900"/>
          </a:xfrm>
        </p:grpSpPr>
        <p:graphicFrame>
          <p:nvGraphicFramePr>
            <p:cNvPr id="339" name="Table"/>
            <p:cNvGraphicFramePr/>
            <p:nvPr/>
          </p:nvGraphicFramePr>
          <p:xfrm>
            <a:off x="25400" y="165805"/>
            <a:ext cx="609600" cy="4572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032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032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24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40" name="Table"/>
            <p:cNvGraphicFramePr/>
            <p:nvPr/>
          </p:nvGraphicFramePr>
          <p:xfrm>
            <a:off x="848840" y="25400"/>
            <a:ext cx="630420" cy="723900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5760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5760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5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solidFill>
                        <a:srgbClr val="DDDED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478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8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41" name="Line"/>
            <p:cNvSpPr/>
            <p:nvPr/>
          </p:nvSpPr>
          <p:spPr>
            <a:xfrm flipV="1">
              <a:off x="652774" y="329286"/>
              <a:ext cx="153446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43" name="read_sheet(ss, sheet = NULL, range = NULL)  Read a sheet from a URL, a Sheet ID, or a dribble from the googledrive package. See front page for more read arguments. Same as range_read()."/>
          <p:cNvSpPr txBox="1"/>
          <p:nvPr/>
        </p:nvSpPr>
        <p:spPr>
          <a:xfrm>
            <a:off x="7116711" y="2394287"/>
            <a:ext cx="3137153" cy="774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read_sheet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ss, sheet = NULL, range = NULL</a:t>
            </a:r>
            <a:r>
              <a:rPr dirty="0"/>
              <a:t>) </a:t>
            </a:r>
            <a:br>
              <a:rPr dirty="0"/>
            </a:br>
            <a:r>
              <a:rPr lang="pt-BR" dirty="0">
                <a:latin typeface="Source Sans Pro Regular"/>
                <a:ea typeface="Source Sans Pro Regular"/>
                <a:sym typeface="Source Sans Pro Regular"/>
              </a:rPr>
              <a:t>Lê um arquivo com 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URL,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um ID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,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ou um objeto drible do pacote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googledrive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Veja página da frente para mais argumentos de leitura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Mesmo que </a:t>
            </a:r>
            <a:r>
              <a:rPr dirty="0" err="1"/>
              <a:t>range_read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4" name="COLUMN TYPES"/>
          <p:cNvSpPr txBox="1"/>
          <p:nvPr/>
        </p:nvSpPr>
        <p:spPr>
          <a:xfrm>
            <a:off x="3773996" y="5834562"/>
            <a:ext cx="13112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345" name="COLUMN TYPES"/>
          <p:cNvSpPr txBox="1"/>
          <p:nvPr/>
        </p:nvSpPr>
        <p:spPr>
          <a:xfrm>
            <a:off x="10507867" y="5549882"/>
            <a:ext cx="1311256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rPr lang="pt-BR" dirty="0"/>
              <a:t>TIPOS DE COLUNAS</a:t>
            </a:r>
            <a:endParaRPr dirty="0"/>
          </a:p>
        </p:txBody>
      </p:sp>
      <p:sp>
        <p:nvSpPr>
          <p:cNvPr id="346" name="URLs are in the form: https://docs.google.com/spreadsheets/d/             SPREADSHEET_ID/edit#gid=SHEET_ID…"/>
          <p:cNvSpPr txBox="1"/>
          <p:nvPr/>
        </p:nvSpPr>
        <p:spPr>
          <a:xfrm>
            <a:off x="7116711" y="3584961"/>
            <a:ext cx="3137153" cy="1492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r>
              <a:rPr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URLs</a:t>
            </a:r>
            <a:r>
              <a:rPr dirty="0"/>
              <a:t> </a:t>
            </a:r>
            <a:r>
              <a:rPr lang="pt-BR" dirty="0"/>
              <a:t>estão na seguinte forma</a:t>
            </a:r>
            <a:r>
              <a:rPr dirty="0"/>
              <a:t>:</a:t>
            </a:r>
            <a:br>
              <a:rPr dirty="0"/>
            </a:br>
            <a:r>
              <a:rPr dirty="0"/>
              <a:t>https://docs.google.com/spreadsheets/d/</a:t>
            </a:r>
            <a:br>
              <a:rPr dirty="0"/>
            </a:br>
            <a:r>
              <a:rPr dirty="0"/>
              <a:t>            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ID_ARQUIVO</a:t>
            </a:r>
            <a:r>
              <a:rPr dirty="0"/>
              <a:t>/</a:t>
            </a:r>
            <a:r>
              <a:rPr dirty="0" err="1"/>
              <a:t>edit#gid</a:t>
            </a:r>
            <a:r>
              <a:rPr dirty="0"/>
              <a:t>=</a:t>
            </a:r>
            <a:r>
              <a:rPr lang="pt-BR" dirty="0">
                <a:latin typeface="Source Sans Pro Bold"/>
                <a:ea typeface="Source Sans Pro Bold"/>
                <a:cs typeface="Source Sans Pro Bold"/>
                <a:sym typeface="Source Sans Pro Bold"/>
              </a:rPr>
              <a:t>ID_PLANILHA</a:t>
            </a:r>
            <a:endParaRPr dirty="0"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gs4_get(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o metadado 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/>
              <a:t>gs4_find(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...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Lê dados de todos os arquivos de planilhas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  <a:p>
            <a:pPr>
              <a:lnSpc>
                <a:spcPct val="90000"/>
              </a:lnSpc>
              <a:spcBef>
                <a:spcPts val="700"/>
              </a:spcBef>
              <a:defRPr>
                <a:solidFill>
                  <a:srgbClr val="000000"/>
                </a:solidFill>
              </a:defRPr>
            </a:pPr>
            <a:r>
              <a:rPr dirty="0" err="1"/>
              <a:t>sheet_properties</a:t>
            </a:r>
            <a:r>
              <a:rPr dirty="0"/>
              <a:t>(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ss</a:t>
            </a:r>
            <a:r>
              <a:rPr dirty="0"/>
              <a:t>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Retorna um </a:t>
            </a:r>
            <a:r>
              <a:rPr dirty="0" err="1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tibble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com propriedades de cada planilha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 </a:t>
            </a:r>
            <a:r>
              <a:rPr lang="pt-BR"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Veja também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 </a:t>
            </a:r>
            <a:r>
              <a:rPr dirty="0" err="1"/>
              <a:t>sheet_names</a:t>
            </a:r>
            <a:r>
              <a:rPr dirty="0"/>
              <a:t>()</a:t>
            </a:r>
            <a:r>
              <a:rPr dirty="0">
                <a:latin typeface="Source Sans Pro Regular"/>
                <a:ea typeface="Source Sans Pro Regular"/>
                <a:cs typeface="Source Sans Pro Regular"/>
                <a:sym typeface="Source Sans Pro Regular"/>
              </a:rPr>
              <a:t>.</a:t>
            </a:r>
          </a:p>
        </p:txBody>
      </p:sp>
      <p:sp>
        <p:nvSpPr>
          <p:cNvPr id="347" name="SHEETS METADATA"/>
          <p:cNvSpPr txBox="1"/>
          <p:nvPr/>
        </p:nvSpPr>
        <p:spPr>
          <a:xfrm>
            <a:off x="7113415" y="3316974"/>
            <a:ext cx="1832233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0BA4FF"/>
                </a:solidFill>
              </a:defRPr>
            </a:pPr>
            <a:r>
              <a:rPr dirty="0"/>
              <a:t>METADATA</a:t>
            </a:r>
            <a:r>
              <a:rPr lang="pt-BR" dirty="0"/>
              <a:t> DAS PLANILHAS</a:t>
            </a:r>
            <a:endParaRPr dirty="0"/>
          </a:p>
        </p:txBody>
      </p:sp>
      <p:sp>
        <p:nvSpPr>
          <p:cNvPr id="348" name="Line"/>
          <p:cNvSpPr/>
          <p:nvPr/>
        </p:nvSpPr>
        <p:spPr>
          <a:xfrm>
            <a:off x="7118657" y="3300775"/>
            <a:ext cx="3154016" cy="1"/>
          </a:xfrm>
          <a:prstGeom prst="line">
            <a:avLst/>
          </a:prstGeom>
          <a:ln w="12700">
            <a:solidFill>
              <a:srgbClr val="009FFF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Source Sans Pro Regular"/>
                <a:ea typeface="Source Sans Pro Regular"/>
                <a:cs typeface="Source Sans Pro Regular"/>
                <a:sym typeface="Source Sans Pro Regular"/>
              </a:defRPr>
            </a:pPr>
            <a:endParaRPr/>
          </a:p>
        </p:txBody>
      </p:sp>
      <p:grpSp>
        <p:nvGrpSpPr>
          <p:cNvPr id="352" name="Group"/>
          <p:cNvGrpSpPr/>
          <p:nvPr/>
        </p:nvGrpSpPr>
        <p:grpSpPr>
          <a:xfrm>
            <a:off x="7365216" y="1469078"/>
            <a:ext cx="2637414" cy="749300"/>
            <a:chOff x="25400" y="25400"/>
            <a:chExt cx="2637412" cy="749299"/>
          </a:xfrm>
        </p:grpSpPr>
        <p:graphicFrame>
          <p:nvGraphicFramePr>
            <p:cNvPr id="349" name="Table"/>
            <p:cNvGraphicFramePr/>
            <p:nvPr/>
          </p:nvGraphicFramePr>
          <p:xfrm>
            <a:off x="1549793" y="108100"/>
            <a:ext cx="1113019" cy="5333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2226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22260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79797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NA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350" name="Table"/>
            <p:cNvGraphicFramePr/>
            <p:nvPr/>
          </p:nvGraphicFramePr>
          <p:xfrm>
            <a:off x="25400" y="25400"/>
            <a:ext cx="1036817" cy="749299"/>
          </p:xfrm>
          <a:graphic>
            <a:graphicData uri="http://schemas.openxmlformats.org/drawingml/2006/table">
              <a:tbl>
                <a:tblPr>
                  <a:tableStyleId>{33BA23B1-9221-436E-865A-0063620EA4FD}</a:tableStyleId>
                </a:tblPr>
                <a:tblGrid>
                  <a:gridCol w="17280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72803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A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B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C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D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E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solidFill>
                        <a:srgbClr val="A6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x2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x3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x4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x5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x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z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8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 b="1">
                            <a:solidFill>
                              <a:srgbClr val="FFFFFF"/>
                            </a:solidFill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solidFill>
                        <a:srgbClr val="A7AAA9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y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9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900">
                            <a:latin typeface="Helvetica"/>
                            <a:ea typeface="Helvetica"/>
                            <a:cs typeface="Helvetica"/>
                            <a:sym typeface="Helvetica"/>
                          </a:rPr>
                          <a:t>s1</a:t>
                        </a:r>
                      </a:p>
                    </a:txBody>
                    <a:tcPr marL="0" marR="0" marT="0" marB="0" anchor="ctr" horzOverflow="overflow">
                      <a:solidFill>
                        <a:srgbClr val="DCDEE0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900">
                            <a:latin typeface="Helvetica"/>
                            <a:ea typeface="Helvetica"/>
                            <a:cs typeface="Helvetica"/>
                            <a:sym typeface="Helvetica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51" name="Line"/>
            <p:cNvSpPr/>
            <p:nvPr/>
          </p:nvSpPr>
          <p:spPr>
            <a:xfrm>
              <a:off x="1132991" y="387155"/>
              <a:ext cx="333334" cy="1"/>
            </a:xfrm>
            <a:prstGeom prst="line">
              <a:avLst/>
            </a:prstGeom>
            <a:noFill/>
            <a:ln w="254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pic>
        <p:nvPicPr>
          <p:cNvPr id="353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594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Image" descr="Imag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93600" y="190500"/>
            <a:ext cx="1384300" cy="1604986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3" name="Table">
            <a:extLst>
              <a:ext uri="{FF2B5EF4-FFF2-40B4-BE49-F238E27FC236}">
                <a16:creationId xmlns:a16="http://schemas.microsoft.com/office/drawing/2014/main" id="{D57108F6-7D7E-8742-8941-39941C5AC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581416"/>
              </p:ext>
            </p:extLst>
          </p:nvPr>
        </p:nvGraphicFramePr>
        <p:xfrm>
          <a:off x="621019" y="5990565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5" name="Table"/>
          <p:cNvGraphicFramePr/>
          <p:nvPr/>
        </p:nvGraphicFramePr>
        <p:xfrm>
          <a:off x="7452967" y="6382309"/>
          <a:ext cx="774700" cy="622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DDE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 defTabSz="914400">
                        <a:def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defTabSz="914400"/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A7AAA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defTabSz="914400"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Table"/>
          <p:cNvGraphicFramePr/>
          <p:nvPr>
            <p:extLst>
              <p:ext uri="{D42A27DB-BD31-4B8C-83A1-F6EECF244321}">
                <p14:modId xmlns:p14="http://schemas.microsoft.com/office/powerpoint/2010/main" val="2082473072"/>
              </p:ext>
            </p:extLst>
          </p:nvPr>
        </p:nvGraphicFramePr>
        <p:xfrm>
          <a:off x="734045" y="6178813"/>
          <a:ext cx="732020" cy="7493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4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s1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dirty="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s2</a:t>
                      </a:r>
                    </a:p>
                  </a:txBody>
                  <a:tcPr marL="0" marR="0" marT="0" marB="0" anchor="ctr" horzOverflow="overflow">
                    <a:solidFill>
                      <a:srgbClr val="DCDEE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1800"/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s3</a:t>
                      </a:r>
                    </a:p>
                  </a:txBody>
                  <a:tcPr marL="0" marR="0" marT="0" marB="0" anchor="ctr" horzOverflow="overflow">
                    <a:solidFill>
                      <a:srgbClr val="0565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400">
                        <a:spcBef>
                          <a:spcPts val="0"/>
                        </a:spcBef>
                        <a:defRPr sz="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F7DCA7"/>
      </a:accent4>
      <a:accent5>
        <a:srgbClr val="C82506"/>
      </a:accent5>
      <a:accent6>
        <a:srgbClr val="628DB5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 Regular"/>
            <a:ea typeface="Source Sans Pro Regular"/>
            <a:cs typeface="Source Sans Pro Regular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2665</Words>
  <Application>Microsoft Office PowerPoint</Application>
  <PresentationFormat>Custom</PresentationFormat>
  <Paragraphs>486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Avenir</vt:lpstr>
      <vt:lpstr>Gill Sans</vt:lpstr>
      <vt:lpstr>Helvetica</vt:lpstr>
      <vt:lpstr>Helvetica Light</vt:lpstr>
      <vt:lpstr>Menlo Regular</vt:lpstr>
      <vt:lpstr>Source Sans Pro Bold</vt:lpstr>
      <vt:lpstr>Source Sans Pro ExtraLight</vt:lpstr>
      <vt:lpstr>Source Sans Pro Light</vt:lpstr>
      <vt:lpstr>Source Sans Pro Regular</vt:lpstr>
      <vt:lpstr>SourceSansPro-SemiBold</vt:lpstr>
      <vt:lpstr>White</vt:lpstr>
      <vt:lpstr>Importação de dados com tidyverse : : FOLHA DE REFERÊNCIA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Import : : CHEAT SHEET </dc:title>
  <cp:lastModifiedBy>Eric Scopinho</cp:lastModifiedBy>
  <cp:revision>9</cp:revision>
  <dcterms:modified xsi:type="dcterms:W3CDTF">2022-08-22T18:23:13Z</dcterms:modified>
</cp:coreProperties>
</file>