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283200"/>
            <a:ext cx="19443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str_c(</a:t>
            </a:r>
            <a:r>
              <a:t>..., sep = "", collapse = NULL</a:t>
            </a:r>
            <a:r>
              <a:rPr b="1"/>
              <a:t>) </a:t>
            </a:r>
            <a:r>
              <a:t>Join multiple strings into a single string. 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str_flatten(</a:t>
            </a:r>
            <a:r>
              <a:t>string, collapse = ""</a:t>
            </a:r>
            <a:r>
              <a:rPr b="1"/>
              <a:t>) </a:t>
            </a:r>
            <a:r>
              <a:t>Combines into a single string, separated by collapse. str_flatten(fruit, ", 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str_dup(</a:t>
            </a:r>
            <a:r>
              <a:t>string, times</a:t>
            </a:r>
            <a:r>
              <a:rPr b="1"/>
              <a:t>)</a:t>
            </a:r>
            <a:r>
              <a:t> Repeat strings times times. Also </a:t>
            </a:r>
            <a:r>
              <a:rPr b="1"/>
              <a:t>str_unique()</a:t>
            </a:r>
            <a:r>
              <a:t> to remove duplicates. 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str_split_fixed(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</a:t>
            </a:r>
            <a:r>
              <a:rPr b="1"/>
              <a:t>)</a:t>
            </a:r>
            <a:r>
              <a:t> Split a vector of strings into a matrix of substrings (splitting at occurrences of a pattern match). Also </a:t>
            </a:r>
            <a:r>
              <a:rPr b="1"/>
              <a:t>str_split()</a:t>
            </a:r>
            <a:r>
              <a:t> to return a list of substrings and </a:t>
            </a:r>
            <a:r>
              <a:rPr b="1"/>
              <a:t>str_split_n()</a:t>
            </a:r>
            <a:r>
              <a:t> to return the nth substring. str_split_fixed(sentences, " ", n=3)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str_glue(</a:t>
            </a:r>
            <a:r>
              <a:t>…, .sep = "", .envir = parent.frame()</a:t>
            </a:r>
            <a:r>
              <a:rPr b="1"/>
              <a:t>)</a:t>
            </a:r>
            <a:r>
              <a:t> Create a string from strings and {expressions} to evaluate. 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str_glue_data(</a:t>
            </a:r>
            <a:r>
              <a:t>.x, ..., .sep = "", .envir = parent.frame(), .na = "NA"</a:t>
            </a:r>
            <a:r>
              <a:rPr b="1"/>
              <a:t>)</a:t>
            </a:r>
            <a:r>
              <a:t> Use a data frame, list, or environment to create a string from strings and {expressions} to evaluate. str_glue_data(mtcars, "{rownames(mtcars)} has {hp} hp")</a:t>
            </a:r>
          </a:p>
        </p:txBody>
      </p:sp>
      <p:grpSp>
        <p:nvGrpSpPr>
          <p:cNvPr id="162" name="Agrupar"/>
          <p:cNvGrpSpPr/>
          <p:nvPr/>
        </p:nvGrpSpPr>
        <p:grpSpPr>
          <a:xfrm>
            <a:off x="4869200" y="8665940"/>
            <a:ext cx="860184" cy="496993"/>
            <a:chOff x="0" y="0"/>
            <a:chExt cx="860182" cy="496991"/>
          </a:xfrm>
        </p:grpSpPr>
        <p:sp>
          <p:nvSpPr>
            <p:cNvPr id="149" name="Rectángulo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{xx}"/>
            <p:cNvSpPr txBox="1"/>
            <p:nvPr/>
          </p:nvSpPr>
          <p:spPr>
            <a:xfrm>
              <a:off x="241300" y="0"/>
              <a:ext cx="29130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1" name="Rectángulo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Rectángulo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" name="Rectángulo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Rectángulo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{yy}"/>
            <p:cNvSpPr txBox="1"/>
            <p:nvPr/>
          </p:nvSpPr>
          <p:spPr>
            <a:xfrm>
              <a:off x="558800" y="0"/>
              <a:ext cx="29130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56" name="Línea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7" name="Rectángulo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Rectángulo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Rectángulo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ángulo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Rectángulo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4" name="Agrupar"/>
          <p:cNvGrpSpPr/>
          <p:nvPr/>
        </p:nvGrpSpPr>
        <p:grpSpPr>
          <a:xfrm>
            <a:off x="4894600" y="5814814"/>
            <a:ext cx="825942" cy="2607601"/>
            <a:chOff x="25400" y="25400"/>
            <a:chExt cx="825941" cy="2607596"/>
          </a:xfrm>
        </p:grpSpPr>
        <p:grpSp>
          <p:nvGrpSpPr>
            <p:cNvPr id="167" name="Agrupar"/>
            <p:cNvGrpSpPr/>
            <p:nvPr/>
          </p:nvGrpSpPr>
          <p:grpSpPr>
            <a:xfrm>
              <a:off x="597341" y="32041"/>
              <a:ext cx="254000" cy="2600955"/>
              <a:chOff x="25400" y="25400"/>
              <a:chExt cx="253999" cy="2600950"/>
            </a:xfrm>
          </p:grpSpPr>
          <p:sp>
            <p:nvSpPr>
              <p:cNvPr id="163" name="Rectángulo"/>
              <p:cNvSpPr/>
              <p:nvPr/>
            </p:nvSpPr>
            <p:spPr>
              <a:xfrm>
                <a:off x="40792" y="29546"/>
                <a:ext cx="73036" cy="461025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4" name="Rectángulo"/>
              <p:cNvSpPr/>
              <p:nvPr/>
            </p:nvSpPr>
            <p:spPr>
              <a:xfrm>
                <a:off x="110256" y="29546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" name="Rectángulo"/>
              <p:cNvSpPr/>
              <p:nvPr/>
            </p:nvSpPr>
            <p:spPr>
              <a:xfrm>
                <a:off x="183458" y="29546"/>
                <a:ext cx="73037" cy="461025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66" name="Table 2-1-2-4-1-1-1-1-5-3-1-3-3-1-1-1-1-3-1-1-2-3-1-1-2-2-1-1"/>
              <p:cNvGraphicFramePr/>
              <p:nvPr/>
            </p:nvGraphicFramePr>
            <p:xfrm>
              <a:off x="25400" y="25400"/>
              <a:ext cx="253999" cy="260095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72" name="Agrupar"/>
            <p:cNvGrpSpPr/>
            <p:nvPr/>
          </p:nvGrpSpPr>
          <p:grpSpPr>
            <a:xfrm>
              <a:off x="25400" y="25400"/>
              <a:ext cx="358763" cy="2600955"/>
              <a:chOff x="25400" y="25400"/>
              <a:chExt cx="358762" cy="2600955"/>
            </a:xfrm>
          </p:grpSpPr>
          <p:sp>
            <p:nvSpPr>
              <p:cNvPr id="168" name="Rectángulo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9" name="Rectángulo"/>
              <p:cNvSpPr/>
              <p:nvPr/>
            </p:nvSpPr>
            <p:spPr>
              <a:xfrm>
                <a:off x="168264" y="36187"/>
                <a:ext cx="73036" cy="4610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" name="Rectángulo"/>
              <p:cNvSpPr/>
              <p:nvPr/>
            </p:nvSpPr>
            <p:spPr>
              <a:xfrm>
                <a:off x="304966" y="36187"/>
                <a:ext cx="73037" cy="4610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1" name="Table 2-1-2-4-1-1-1-1-5-3-1-3-3-1-1-1-1-3-1-1-2-3-1-1-2-2-1"/>
              <p:cNvGraphicFramePr/>
              <p:nvPr/>
            </p:nvGraphicFramePr>
            <p:xfrm>
              <a:off x="25400" y="25400"/>
              <a:ext cx="358762" cy="2600955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73" name="Línea"/>
            <p:cNvSpPr/>
            <p:nvPr/>
          </p:nvSpPr>
          <p:spPr>
            <a:xfrm>
              <a:off x="427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2" name="Agrupar"/>
          <p:cNvGrpSpPr/>
          <p:nvPr/>
        </p:nvGrpSpPr>
        <p:grpSpPr>
          <a:xfrm>
            <a:off x="4894600" y="7042290"/>
            <a:ext cx="515177" cy="2607601"/>
            <a:chOff x="25400" y="25400"/>
            <a:chExt cx="515175" cy="2607596"/>
          </a:xfrm>
        </p:grpSpPr>
        <p:sp>
          <p:nvSpPr>
            <p:cNvPr id="175" name="Rectángulo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/>
            </a:p>
          </p:txBody>
        </p:sp>
        <p:sp>
          <p:nvSpPr>
            <p:cNvPr id="176" name="Rectángulo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77" name="Table 2-1-2-4-1-1-1-1-5-3-1-3-3-1-1-1-1-3-1-1-2-3-1-1-2-2-1-1-1"/>
            <p:cNvGraphicFramePr/>
            <p:nvPr/>
          </p:nvGraphicFramePr>
          <p:xfrm>
            <a:off x="356041" y="32041"/>
            <a:ext cx="184534" cy="260095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84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180" name="Agrupar"/>
            <p:cNvGrpSpPr/>
            <p:nvPr/>
          </p:nvGrpSpPr>
          <p:grpSpPr>
            <a:xfrm>
              <a:off x="25400" y="25400"/>
              <a:ext cx="139699" cy="2600955"/>
              <a:chOff x="25400" y="25400"/>
              <a:chExt cx="139699" cy="2600955"/>
            </a:xfrm>
          </p:grpSpPr>
          <p:sp>
            <p:nvSpPr>
              <p:cNvPr id="178" name="Rectángulo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 2-1-2-4-1-1-1-1-5-3-1-3-3-1-1-1-1-3-1-1-2-3-1-1-2-2-1-2"/>
              <p:cNvGraphicFramePr/>
              <p:nvPr/>
            </p:nvGraphicFramePr>
            <p:xfrm>
              <a:off x="25400" y="25400"/>
              <a:ext cx="139699" cy="2600955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ínea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5" name="Agrupar"/>
          <p:cNvGrpSpPr/>
          <p:nvPr/>
        </p:nvGrpSpPr>
        <p:grpSpPr>
          <a:xfrm>
            <a:off x="4888250" y="7880250"/>
            <a:ext cx="806452" cy="2602529"/>
            <a:chOff x="19050" y="24271"/>
            <a:chExt cx="806451" cy="2602525"/>
          </a:xfrm>
        </p:grpSpPr>
        <p:grpSp>
          <p:nvGrpSpPr>
            <p:cNvPr id="192" name="Agrupar"/>
            <p:cNvGrpSpPr/>
            <p:nvPr/>
          </p:nvGrpSpPr>
          <p:grpSpPr>
            <a:xfrm>
              <a:off x="19050" y="24711"/>
              <a:ext cx="220296" cy="2602085"/>
              <a:chOff x="19050" y="24271"/>
              <a:chExt cx="220295" cy="2602075"/>
            </a:xfrm>
          </p:grpSpPr>
          <p:sp>
            <p:nvSpPr>
              <p:cNvPr id="183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" name="Rectángulo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" name="Rectángulo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7" name="Rectángulo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8" name="Rectángulo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ángulo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ángulo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91" name="Table 2-1-2-4-1-1-1-1-5-3-1-3-3-1-1-1-1-3-1-1-2-3-1-1-2-1-2-2-1-1"/>
              <p:cNvGraphicFramePr/>
              <p:nvPr/>
            </p:nvGraphicFramePr>
            <p:xfrm>
              <a:off x="25400" y="25400"/>
              <a:ext cx="213945" cy="2600946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3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93" name="Línea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04" name="Agrupar"/>
            <p:cNvGrpSpPr/>
            <p:nvPr/>
          </p:nvGrpSpPr>
          <p:grpSpPr>
            <a:xfrm>
              <a:off x="451657" y="24271"/>
              <a:ext cx="373844" cy="2602085"/>
              <a:chOff x="19050" y="24271"/>
              <a:chExt cx="373843" cy="2602081"/>
            </a:xfrm>
          </p:grpSpPr>
          <p:sp>
            <p:nvSpPr>
              <p:cNvPr id="194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ángulo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" name="Rectángulo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" name="Rectángulo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98" name="Table 2-1-2-4-1-1-1-1-5-3-1-3-3-1-1-1-1-3-1-1-2-3-1-1-2-1-2-2-1-1-1"/>
              <p:cNvGraphicFramePr/>
              <p:nvPr/>
            </p:nvGraphicFramePr>
            <p:xfrm>
              <a:off x="25400" y="25400"/>
              <a:ext cx="21609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60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203" name="Agrupar"/>
              <p:cNvGrpSpPr/>
              <p:nvPr/>
            </p:nvGrpSpPr>
            <p:grpSpPr>
              <a:xfrm>
                <a:off x="242861" y="25400"/>
                <a:ext cx="150032" cy="2600952"/>
                <a:chOff x="25400" y="25400"/>
                <a:chExt cx="150032" cy="2600952"/>
              </a:xfrm>
            </p:grpSpPr>
            <p:sp>
              <p:nvSpPr>
                <p:cNvPr id="199" name="Rectángulo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0" name="Rectángulo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1" name="Rectángulo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02" name="Table 2-1-2-4-1-1-1-1-5-3-1-3-3-1-1-1-1-3-1-1-2-3-1-1-2-1-2-2-1-1-1-1"/>
                <p:cNvGraphicFramePr/>
                <p:nvPr/>
              </p:nvGraphicFramePr>
              <p:xfrm>
                <a:off x="25400" y="25400"/>
                <a:ext cx="150032" cy="2600952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0032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209" name="Agrupar"/>
          <p:cNvGrpSpPr/>
          <p:nvPr/>
        </p:nvGrpSpPr>
        <p:grpSpPr>
          <a:xfrm>
            <a:off x="469499" y="8049029"/>
            <a:ext cx="552793" cy="419871"/>
            <a:chOff x="0" y="9107"/>
            <a:chExt cx="552791" cy="419870"/>
          </a:xfrm>
        </p:grpSpPr>
        <p:sp>
          <p:nvSpPr>
            <p:cNvPr id="206" name="A STRING"/>
            <p:cNvSpPr txBox="1"/>
            <p:nvPr/>
          </p:nvSpPr>
          <p:spPr>
            <a:xfrm>
              <a:off x="10845" y="9107"/>
              <a:ext cx="531100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A STRING</a:t>
              </a:r>
            </a:p>
          </p:txBody>
        </p:sp>
        <p:sp>
          <p:nvSpPr>
            <p:cNvPr id="207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08" name="Línea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27" name="Agrupar"/>
          <p:cNvGrpSpPr/>
          <p:nvPr/>
        </p:nvGrpSpPr>
        <p:grpSpPr>
          <a:xfrm>
            <a:off x="420612" y="7352286"/>
            <a:ext cx="642161" cy="480019"/>
            <a:chOff x="24216" y="24271"/>
            <a:chExt cx="642160" cy="480017"/>
          </a:xfrm>
        </p:grpSpPr>
        <p:grpSp>
          <p:nvGrpSpPr>
            <p:cNvPr id="217" name="Agrupar"/>
            <p:cNvGrpSpPr/>
            <p:nvPr/>
          </p:nvGrpSpPr>
          <p:grpSpPr>
            <a:xfrm>
              <a:off x="458007" y="24271"/>
              <a:ext cx="208369" cy="472943"/>
              <a:chOff x="24216" y="24271"/>
              <a:chExt cx="208367" cy="472942"/>
            </a:xfrm>
          </p:grpSpPr>
          <p:sp>
            <p:nvSpPr>
              <p:cNvPr id="210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1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" name="Rectángulo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ángulo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ángulo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ángulo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Agrupar"/>
            <p:cNvGrpSpPr/>
            <p:nvPr/>
          </p:nvGrpSpPr>
          <p:grpSpPr>
            <a:xfrm>
              <a:off x="24216" y="31345"/>
              <a:ext cx="208368" cy="472943"/>
              <a:chOff x="24216" y="24271"/>
              <a:chExt cx="208367" cy="472942"/>
            </a:xfrm>
          </p:grpSpPr>
          <p:sp>
            <p:nvSpPr>
              <p:cNvPr id="218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9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ángulo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ángulo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ángulo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ángulo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ínea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325843"/>
            <a:ext cx="201016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str_sub()</a:t>
            </a:r>
            <a:r>
              <a:t>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  <a:br/>
            <a: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the first matched pattern in each string. Also </a:t>
            </a:r>
            <a:r>
              <a:rPr b="1"/>
              <a:t>str_remove()</a:t>
            </a:r>
            <a:r>
              <a:t>. </a:t>
            </a:r>
            <a:br/>
            <a: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all matched patterns in each string. Also </a:t>
            </a:r>
            <a:r>
              <a:rPr b="1"/>
              <a:t>str_remove_all()</a:t>
            </a:r>
            <a:r>
              <a:t>. </a:t>
            </a:r>
            <a:br/>
            <a: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 b="1"/>
              <a:t>str_to_sentence()</a:t>
            </a:r>
            <a:r>
              <a:t>. str_to_title(sentences)</a:t>
            </a:r>
          </a:p>
        </p:txBody>
      </p:sp>
      <p:grpSp>
        <p:nvGrpSpPr>
          <p:cNvPr id="239" name="Agrupar"/>
          <p:cNvGrpSpPr/>
          <p:nvPr/>
        </p:nvGrpSpPr>
        <p:grpSpPr>
          <a:xfrm>
            <a:off x="420612" y="5812902"/>
            <a:ext cx="641793" cy="475142"/>
            <a:chOff x="24216" y="23487"/>
            <a:chExt cx="641792" cy="475141"/>
          </a:xfrm>
        </p:grpSpPr>
        <p:grpSp>
          <p:nvGrpSpPr>
            <p:cNvPr id="233" name="Agrupar"/>
            <p:cNvGrpSpPr/>
            <p:nvPr/>
          </p:nvGrpSpPr>
          <p:grpSpPr>
            <a:xfrm>
              <a:off x="475507" y="23487"/>
              <a:ext cx="190501" cy="473727"/>
              <a:chOff x="24216" y="23487"/>
              <a:chExt cx="190501" cy="473726"/>
            </a:xfrm>
          </p:grpSpPr>
          <p:sp>
            <p:nvSpPr>
              <p:cNvPr id="230" name="Rectángulo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ángulo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7" name="Agrupar"/>
            <p:cNvGrpSpPr/>
            <p:nvPr/>
          </p:nvGrpSpPr>
          <p:grpSpPr>
            <a:xfrm>
              <a:off x="24216" y="24900"/>
              <a:ext cx="190501" cy="473728"/>
              <a:chOff x="24216" y="23487"/>
              <a:chExt cx="190501" cy="473726"/>
            </a:xfrm>
          </p:grpSpPr>
          <p:sp>
            <p:nvSpPr>
              <p:cNvPr id="234" name="Rectángulo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Rectángulo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8" name="Línea"/>
            <p:cNvSpPr/>
            <p:nvPr/>
          </p:nvSpPr>
          <p:spPr>
            <a:xfrm>
              <a:off x="286151" y="255384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57" name="Agrupar"/>
          <p:cNvGrpSpPr/>
          <p:nvPr/>
        </p:nvGrpSpPr>
        <p:grpSpPr>
          <a:xfrm>
            <a:off x="420612" y="6584746"/>
            <a:ext cx="642161" cy="480018"/>
            <a:chOff x="24216" y="24271"/>
            <a:chExt cx="642160" cy="480017"/>
          </a:xfrm>
        </p:grpSpPr>
        <p:grpSp>
          <p:nvGrpSpPr>
            <p:cNvPr id="247" name="Agrupar"/>
            <p:cNvGrpSpPr/>
            <p:nvPr/>
          </p:nvGrpSpPr>
          <p:grpSpPr>
            <a:xfrm>
              <a:off x="458007" y="24271"/>
              <a:ext cx="208369" cy="472943"/>
              <a:chOff x="24216" y="24271"/>
              <a:chExt cx="208367" cy="472942"/>
            </a:xfrm>
          </p:grpSpPr>
          <p:sp>
            <p:nvSpPr>
              <p:cNvPr id="240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ángulo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ángulo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4" name="Rectángulo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5" name="Rectángulo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5" name="Agrupar"/>
            <p:cNvGrpSpPr/>
            <p:nvPr/>
          </p:nvGrpSpPr>
          <p:grpSpPr>
            <a:xfrm>
              <a:off x="24216" y="31345"/>
              <a:ext cx="208368" cy="472943"/>
              <a:chOff x="24216" y="24271"/>
              <a:chExt cx="208367" cy="472942"/>
            </a:xfrm>
          </p:grpSpPr>
          <p:sp>
            <p:nvSpPr>
              <p:cNvPr id="248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ángulo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" name="Rectángulo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" name="Rectángulo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Rectángulo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6" name="Línea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1" name="Agrupar"/>
          <p:cNvGrpSpPr/>
          <p:nvPr/>
        </p:nvGrpSpPr>
        <p:grpSpPr>
          <a:xfrm>
            <a:off x="469499" y="9250223"/>
            <a:ext cx="552793" cy="420291"/>
            <a:chOff x="0" y="63082"/>
            <a:chExt cx="552791" cy="420287"/>
          </a:xfrm>
        </p:grpSpPr>
        <p:sp>
          <p:nvSpPr>
            <p:cNvPr id="258" name="a string"/>
            <p:cNvSpPr/>
            <p:nvPr/>
          </p:nvSpPr>
          <p:spPr>
            <a:xfrm>
              <a:off x="63151" y="63082"/>
              <a:ext cx="426489" cy="21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a string</a:t>
              </a:r>
            </a:p>
          </p:txBody>
        </p:sp>
        <p:sp>
          <p:nvSpPr>
            <p:cNvPr id="259" name="A String"/>
            <p:cNvSpPr/>
            <p:nvPr/>
          </p:nvSpPr>
          <p:spPr>
            <a:xfrm>
              <a:off x="0" y="265443"/>
              <a:ext cx="552791" cy="21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A String</a:t>
              </a:r>
            </a:p>
          </p:txBody>
        </p:sp>
        <p:sp>
          <p:nvSpPr>
            <p:cNvPr id="260" name="Línea"/>
            <p:cNvSpPr/>
            <p:nvPr/>
          </p:nvSpPr>
          <p:spPr>
            <a:xfrm>
              <a:off x="276395" y="2373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str_conv(</a:t>
            </a:r>
            <a:r>
              <a:t>string, encoding</a:t>
            </a:r>
            <a:r>
              <a:rPr b="1"/>
              <a:t>)</a:t>
            </a:r>
            <a:r>
              <a:t> Override the encoding of a string. str_conv(</a:t>
            </a:r>
            <a:r>
              <a:rPr sz="1150"/>
              <a:t>fruit,"ISO-8859-1"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</a:t>
            </a:r>
            <a:r>
              <a:rPr b="1"/>
              <a:t>)</a:t>
            </a:r>
            <a:r>
              <a:t> </a:t>
            </a:r>
            <a:br/>
            <a:r>
              <a:t>View HTML rendering of all regex matches. str_view(sentences,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 b="0"/>
              <a:t>x, y, locale = "en", ignore_case = FALSE, ...</a:t>
            </a:r>
            <a:r>
              <a:t>)</a:t>
            </a:r>
            <a:r>
              <a:rPr b="0" baseline="31999"/>
              <a:t>1</a:t>
            </a:r>
            <a:r>
              <a:t> </a:t>
            </a:r>
            <a:r>
              <a:rPr b="0"/>
              <a:t>Determine if two strings are equivalent. 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 b="1"/>
              <a:t>)</a:t>
            </a:r>
            <a:r>
              <a:t> Wrap strings into nicely formatted paragraphs. str_wrap(sentences,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2970" b="1"/>
              <a:t>CHEATSHEET</a:t>
            </a:r>
            <a:r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41243"/>
            <a:ext cx="216405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Detect Matches</a:t>
            </a:r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sz="1100" b="1" dirty="0" err="1"/>
              <a:t>str_detect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negate = FALSE</a:t>
            </a:r>
            <a:r>
              <a:rPr sz="1100" b="1" dirty="0"/>
              <a:t>) </a:t>
            </a:r>
            <a:r>
              <a:rPr sz="1100" dirty="0"/>
              <a:t>Detect the presence of a pattern match in a string. Also </a:t>
            </a:r>
            <a:r>
              <a:rPr sz="1100" b="1" dirty="0" err="1"/>
              <a:t>str_like</a:t>
            </a:r>
            <a:r>
              <a:rPr sz="1100" b="1" dirty="0"/>
              <a:t>()</a:t>
            </a:r>
            <a:r>
              <a:rPr sz="1100" dirty="0"/>
              <a:t>. </a:t>
            </a:r>
            <a:r>
              <a:rPr sz="1100" dirty="0" err="1"/>
              <a:t>str_detect</a:t>
            </a:r>
            <a:r>
              <a:rPr sz="1100" dirty="0"/>
              <a:t>(fruit, "a")</a:t>
            </a:r>
            <a:endParaRPr sz="1100" i="1" dirty="0"/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188">
                <a:solidFill>
                  <a:srgbClr val="000000"/>
                </a:solidFill>
              </a:defRPr>
            </a:pPr>
            <a:r>
              <a:rPr sz="1100" dirty="0" err="1"/>
              <a:t>str_starts</a:t>
            </a:r>
            <a:r>
              <a:rPr sz="1100" dirty="0"/>
              <a:t>(</a:t>
            </a:r>
            <a:r>
              <a:rPr sz="1100" b="0" dirty="0"/>
              <a:t>string, </a:t>
            </a:r>
            <a:r>
              <a:rPr sz="110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b="0" dirty="0"/>
              <a:t>, negate = FALSE</a:t>
            </a:r>
            <a:r>
              <a:rPr sz="1100" dirty="0"/>
              <a:t>) </a:t>
            </a:r>
            <a:r>
              <a:rPr sz="1100" b="0" dirty="0"/>
              <a:t>Detect the presence of a pattern match at </a:t>
            </a:r>
            <a:br>
              <a:rPr sz="1100" b="0" dirty="0"/>
            </a:br>
            <a:r>
              <a:rPr sz="1100" b="0" dirty="0"/>
              <a:t>the beginning of a string. Also </a:t>
            </a:r>
            <a:r>
              <a:rPr sz="1100" dirty="0" err="1"/>
              <a:t>str_ends</a:t>
            </a:r>
            <a:r>
              <a:rPr sz="1100" dirty="0"/>
              <a:t>()</a:t>
            </a:r>
            <a:r>
              <a:rPr sz="1100" b="0" dirty="0"/>
              <a:t>. </a:t>
            </a:r>
            <a:r>
              <a:rPr sz="1100" b="0" dirty="0" err="1"/>
              <a:t>str_starts</a:t>
            </a:r>
            <a:r>
              <a:rPr sz="1100" b="0" dirty="0"/>
              <a:t>(fruit, "a")</a:t>
            </a:r>
            <a:endParaRPr sz="1100"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sz="1100" b="1" dirty="0" err="1"/>
              <a:t>str_which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negate = FALSE</a:t>
            </a:r>
            <a:r>
              <a:rPr sz="1100" b="1" dirty="0"/>
              <a:t>)</a:t>
            </a:r>
            <a:r>
              <a:rPr sz="1100" dirty="0"/>
              <a:t> Find the indexes of strings that contain </a:t>
            </a:r>
            <a:br>
              <a:rPr sz="1100" dirty="0"/>
            </a:br>
            <a:r>
              <a:rPr sz="1100" dirty="0"/>
              <a:t>a pattern match. </a:t>
            </a:r>
            <a:r>
              <a:rPr sz="1100" dirty="0" err="1"/>
              <a:t>str_which</a:t>
            </a:r>
            <a:r>
              <a:rPr sz="1100"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sz="1100" b="1" dirty="0" err="1"/>
              <a:t>str_locate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b="1" dirty="0"/>
              <a:t>)</a:t>
            </a:r>
            <a:r>
              <a:rPr sz="1100" dirty="0"/>
              <a:t> Locate the positions of pattern matches in a string. </a:t>
            </a:r>
            <a:br>
              <a:rPr sz="1100" dirty="0"/>
            </a:br>
            <a:r>
              <a:rPr sz="1100" dirty="0"/>
              <a:t>Also </a:t>
            </a:r>
            <a:r>
              <a:rPr sz="1100" b="1" dirty="0" err="1"/>
              <a:t>str_locate_all</a:t>
            </a:r>
            <a:r>
              <a:rPr sz="1100" b="1" dirty="0"/>
              <a:t>()</a:t>
            </a:r>
            <a:r>
              <a:rPr sz="1100" dirty="0"/>
              <a:t>. </a:t>
            </a:r>
            <a:r>
              <a:rPr sz="1100" dirty="0" err="1"/>
              <a:t>str_locate</a:t>
            </a:r>
            <a:r>
              <a:rPr sz="1100"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2400"/>
              </a:spcBef>
              <a:defRPr sz="1188" b="0">
                <a:solidFill>
                  <a:srgbClr val="000000"/>
                </a:solidFill>
              </a:defRPr>
            </a:pPr>
            <a:r>
              <a:rPr sz="1100" b="1" dirty="0" err="1"/>
              <a:t>str_count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b="1" dirty="0"/>
              <a:t>)</a:t>
            </a:r>
            <a:r>
              <a:rPr sz="1100" dirty="0"/>
              <a:t> Count the number of matches in a string. </a:t>
            </a:r>
            <a:r>
              <a:rPr sz="1100" dirty="0" err="1"/>
              <a:t>str_count</a:t>
            </a:r>
            <a:r>
              <a:rPr sz="1100"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498600"/>
            <a:ext cx="24035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ángulo">
            <a:extLst>
              <a:ext uri="{FF2B5EF4-FFF2-40B4-BE49-F238E27FC236}">
                <a16:creationId xmlns:a16="http://schemas.microsoft.com/office/drawing/2014/main" id="{22A86D44-FF33-B83E-C2F2-32FF0A5A6B2C}"/>
              </a:ext>
            </a:extLst>
          </p:cNvPr>
          <p:cNvSpPr/>
          <p:nvPr/>
        </p:nvSpPr>
        <p:spPr>
          <a:xfrm>
            <a:off x="430138" y="2041351"/>
            <a:ext cx="190501" cy="452005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831DC9EB-1149-7BFD-C084-B7209982D602}"/>
              </a:ext>
            </a:extLst>
          </p:cNvPr>
          <p:cNvSpPr/>
          <p:nvPr/>
        </p:nvSpPr>
        <p:spPr>
          <a:xfrm>
            <a:off x="426960" y="3231973"/>
            <a:ext cx="190501" cy="451872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Rectángulo">
            <a:extLst>
              <a:ext uri="{FF2B5EF4-FFF2-40B4-BE49-F238E27FC236}">
                <a16:creationId xmlns:a16="http://schemas.microsoft.com/office/drawing/2014/main" id="{610E1F98-7B30-E024-5DAB-C7119B1577CA}"/>
              </a:ext>
            </a:extLst>
          </p:cNvPr>
          <p:cNvSpPr/>
          <p:nvPr/>
        </p:nvSpPr>
        <p:spPr>
          <a:xfrm>
            <a:off x="427310" y="4474307"/>
            <a:ext cx="190501" cy="453758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79" name="Agrupar"/>
          <p:cNvGrpSpPr/>
          <p:nvPr/>
        </p:nvGrpSpPr>
        <p:grpSpPr>
          <a:xfrm>
            <a:off x="426961" y="2035199"/>
            <a:ext cx="663575" cy="469900"/>
            <a:chOff x="30566" y="25400"/>
            <a:chExt cx="663574" cy="469898"/>
          </a:xfrm>
        </p:grpSpPr>
        <p:graphicFrame>
          <p:nvGraphicFramePr>
            <p:cNvPr id="272" name="Table 2-1-2-4-1-1-1-1-5-3-1-3-3-1-1-1-1-3-1-1-1"/>
            <p:cNvGraphicFramePr/>
            <p:nvPr>
              <p:extLst>
                <p:ext uri="{D42A27DB-BD31-4B8C-83A1-F6EECF244321}">
                  <p14:modId xmlns:p14="http://schemas.microsoft.com/office/powerpoint/2010/main" val="643807642"/>
                </p:ext>
              </p:extLst>
            </p:nvPr>
          </p:nvGraphicFramePr>
          <p:xfrm>
            <a:off x="480608" y="25400"/>
            <a:ext cx="213532" cy="46989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35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 b="1" dirty="0"/>
                          <a:t>FALS</a:t>
                        </a:r>
                        <a:r>
                          <a:rPr lang="es-ES" sz="500" b="1" dirty="0"/>
                          <a:t>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7" name="Agrupar"/>
            <p:cNvGrpSpPr/>
            <p:nvPr/>
          </p:nvGrpSpPr>
          <p:grpSpPr>
            <a:xfrm>
              <a:off x="30566" y="31750"/>
              <a:ext cx="133351" cy="454025"/>
              <a:chOff x="30566" y="31750"/>
              <a:chExt cx="133351" cy="454025"/>
            </a:xfrm>
          </p:grpSpPr>
          <p:sp>
            <p:nvSpPr>
              <p:cNvPr id="274" name="Rectángulo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Rectángulo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Rectángulo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8" name="Línea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87" name="Agrupar"/>
          <p:cNvGrpSpPr/>
          <p:nvPr/>
        </p:nvGrpSpPr>
        <p:grpSpPr>
          <a:xfrm>
            <a:off x="426961" y="3224454"/>
            <a:ext cx="630641" cy="469900"/>
            <a:chOff x="30566" y="25400"/>
            <a:chExt cx="630640" cy="469899"/>
          </a:xfrm>
        </p:grpSpPr>
        <p:grpSp>
          <p:nvGrpSpPr>
            <p:cNvPr id="284" name="Agrupar"/>
            <p:cNvGrpSpPr/>
            <p:nvPr/>
          </p:nvGrpSpPr>
          <p:grpSpPr>
            <a:xfrm>
              <a:off x="30566" y="31750"/>
              <a:ext cx="133351" cy="454025"/>
              <a:chOff x="30566" y="31750"/>
              <a:chExt cx="133351" cy="454025"/>
            </a:xfrm>
          </p:grpSpPr>
          <p:sp>
            <p:nvSpPr>
              <p:cNvPr id="281" name="Rectángulo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Rectángulo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Rectángulo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5" name="Table 2-1-2-4-1-1-1-1-5-3-1-3-3-1-1-1-1-3-1-1-1-1"/>
            <p:cNvGraphicFramePr/>
            <p:nvPr/>
          </p:nvGraphicFramePr>
          <p:xfrm>
            <a:off x="498474" y="25400"/>
            <a:ext cx="162732" cy="4698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1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6" name="Línea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" name="Rectángulo">
            <a:extLst>
              <a:ext uri="{FF2B5EF4-FFF2-40B4-BE49-F238E27FC236}">
                <a16:creationId xmlns:a16="http://schemas.microsoft.com/office/drawing/2014/main" id="{ADA1E1DD-3C0E-7D14-5212-1B62A0A97EB6}"/>
              </a:ext>
            </a:extLst>
          </p:cNvPr>
          <p:cNvSpPr/>
          <p:nvPr/>
        </p:nvSpPr>
        <p:spPr>
          <a:xfrm>
            <a:off x="432365" y="3832601"/>
            <a:ext cx="190501" cy="453758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98" name="Agrupar"/>
          <p:cNvGrpSpPr/>
          <p:nvPr/>
        </p:nvGrpSpPr>
        <p:grpSpPr>
          <a:xfrm>
            <a:off x="433311" y="4467585"/>
            <a:ext cx="625475" cy="469900"/>
            <a:chOff x="36916" y="25400"/>
            <a:chExt cx="625474" cy="469899"/>
          </a:xfrm>
        </p:grpSpPr>
        <p:graphicFrame>
          <p:nvGraphicFramePr>
            <p:cNvPr id="288" name="Table 2-1-2-4-1-1-1-1-5-3-1-3-3-1-1-1-1-3-1-1-1-1-1"/>
            <p:cNvGraphicFramePr/>
            <p:nvPr/>
          </p:nvGraphicFramePr>
          <p:xfrm>
            <a:off x="499658" y="25400"/>
            <a:ext cx="162732" cy="4698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9" name="Línea"/>
            <p:cNvSpPr/>
            <p:nvPr/>
          </p:nvSpPr>
          <p:spPr>
            <a:xfrm>
              <a:off x="288569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97" name="Agrupar"/>
            <p:cNvGrpSpPr/>
            <p:nvPr/>
          </p:nvGrpSpPr>
          <p:grpSpPr>
            <a:xfrm>
              <a:off x="36916" y="152400"/>
              <a:ext cx="165101" cy="333375"/>
              <a:chOff x="36916" y="152400"/>
              <a:chExt cx="165101" cy="333375"/>
            </a:xfrm>
          </p:grpSpPr>
          <p:sp>
            <p:nvSpPr>
              <p:cNvPr id="291" name="Rectángulo"/>
              <p:cNvSpPr/>
              <p:nvPr/>
            </p:nvSpPr>
            <p:spPr>
              <a:xfrm>
                <a:off x="106766" y="265252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Rectángulo"/>
              <p:cNvSpPr/>
              <p:nvPr/>
            </p:nvSpPr>
            <p:spPr>
              <a:xfrm>
                <a:off x="49616" y="152400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" name="Rectángulo"/>
              <p:cNvSpPr/>
              <p:nvPr/>
            </p:nvSpPr>
            <p:spPr>
              <a:xfrm>
                <a:off x="369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ángulo"/>
              <p:cNvSpPr/>
              <p:nvPr/>
            </p:nvSpPr>
            <p:spPr>
              <a:xfrm>
                <a:off x="1385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ángulo"/>
              <p:cNvSpPr/>
              <p:nvPr/>
            </p:nvSpPr>
            <p:spPr>
              <a:xfrm>
                <a:off x="94066" y="152400"/>
                <a:ext cx="381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Rectángulo"/>
              <p:cNvSpPr/>
              <p:nvPr/>
            </p:nvSpPr>
            <p:spPr>
              <a:xfrm>
                <a:off x="1512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6" name="Agrupar"/>
          <p:cNvGrpSpPr/>
          <p:nvPr/>
        </p:nvGrpSpPr>
        <p:grpSpPr>
          <a:xfrm>
            <a:off x="428911" y="3721653"/>
            <a:ext cx="672293" cy="571500"/>
            <a:chOff x="30566" y="25400"/>
            <a:chExt cx="672292" cy="571499"/>
          </a:xfrm>
        </p:grpSpPr>
        <p:grpSp>
          <p:nvGrpSpPr>
            <p:cNvPr id="303" name="Agrupar"/>
            <p:cNvGrpSpPr/>
            <p:nvPr/>
          </p:nvGrpSpPr>
          <p:grpSpPr>
            <a:xfrm>
              <a:off x="30566" y="133350"/>
              <a:ext cx="133351" cy="454025"/>
              <a:chOff x="30566" y="31750"/>
              <a:chExt cx="133351" cy="454025"/>
            </a:xfrm>
          </p:grpSpPr>
          <p:sp>
            <p:nvSpPr>
              <p:cNvPr id="300" name="Rectángulo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Rectángulo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Rectángulo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304" name="Table 2-1-2-4-1-1-1-1-5-3-1-3-3-1-1-1-1-3-1-1-1-1-2"/>
            <p:cNvGraphicFramePr/>
            <p:nvPr/>
          </p:nvGraphicFramePr>
          <p:xfrm>
            <a:off x="474258" y="25400"/>
            <a:ext cx="228600" cy="5714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05" name="Línea"/>
            <p:cNvSpPr/>
            <p:nvPr/>
          </p:nvSpPr>
          <p:spPr>
            <a:xfrm>
              <a:off x="288569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str_length(</a:t>
            </a:r>
            <a:r>
              <a:t>string</a:t>
            </a:r>
            <a:r>
              <a:rPr b="1"/>
              <a:t>) </a:t>
            </a:r>
            <a:r>
              <a:t>The width of strings (i.e. number of code points, which generally equals the number of characters). str_length(fruit)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str_pad(</a:t>
            </a:r>
            <a:r>
              <a:t>string, width, side = c("left", "right", "both"), pad = " "</a:t>
            </a:r>
            <a:r>
              <a:rPr b="1"/>
              <a:t>)</a:t>
            </a:r>
            <a:r>
              <a:t> Pad strings to constant width. str_pad(fruit, 17)</a:t>
            </a:r>
            <a:endParaRPr i="1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str_trunc(</a:t>
            </a:r>
            <a:r>
              <a:t>string, width, side = c("right", "left", "center"), ellipsis = "..."</a:t>
            </a:r>
            <a:r>
              <a:rPr b="1"/>
              <a:t>)</a:t>
            </a:r>
            <a:r>
              <a:t> Truncate the width </a:t>
            </a:r>
            <a:br/>
            <a:r>
              <a:t>of strings, replacing content with ellipsis. str_trunc(sentences,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str_trim(</a:t>
            </a:r>
            <a:r>
              <a:t>string, side = c("both", "left", "right")</a:t>
            </a:r>
            <a:r>
              <a:rPr b="1"/>
              <a:t>) </a:t>
            </a:r>
            <a:r>
              <a:t>Trim whitespace from the start and/or end of </a:t>
            </a:r>
            <a:br/>
            <a:r>
              <a:t>a string. str_trim(str_pad(fruit,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str_squish(</a:t>
            </a:r>
            <a:r>
              <a:t>string</a:t>
            </a:r>
            <a:r>
              <a:rPr b="1"/>
              <a:t>)</a:t>
            </a:r>
            <a:r>
              <a:t> Trim whitespace from each end and collapse multiple spaces into single spaces. str_squish(str_pad(fruit, 17, "both"))</a:t>
            </a:r>
          </a:p>
        </p:txBody>
      </p:sp>
      <p:grpSp>
        <p:nvGrpSpPr>
          <p:cNvPr id="315" name="Agrupar"/>
          <p:cNvGrpSpPr/>
          <p:nvPr/>
        </p:nvGrpSpPr>
        <p:grpSpPr>
          <a:xfrm>
            <a:off x="9559382" y="2034071"/>
            <a:ext cx="597708" cy="2602089"/>
            <a:chOff x="25400" y="24271"/>
            <a:chExt cx="597707" cy="2602085"/>
          </a:xfrm>
        </p:grpSpPr>
        <p:graphicFrame>
          <p:nvGraphicFramePr>
            <p:cNvPr id="308" name="Table 2-1-2-4-1-1-1-1-5-3-1-3-3-1-1-1-1-3-1-1-1-1-3"/>
            <p:cNvGraphicFramePr/>
            <p:nvPr/>
          </p:nvGraphicFramePr>
          <p:xfrm>
            <a:off x="460375" y="25400"/>
            <a:ext cx="162732" cy="4698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09" name="Línea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314" name="Agrupar"/>
            <p:cNvGrpSpPr/>
            <p:nvPr/>
          </p:nvGrpSpPr>
          <p:grpSpPr>
            <a:xfrm>
              <a:off x="25400" y="24271"/>
              <a:ext cx="219484" cy="2602085"/>
              <a:chOff x="25400" y="24271"/>
              <a:chExt cx="219484" cy="2602081"/>
            </a:xfrm>
          </p:grpSpPr>
          <p:graphicFrame>
            <p:nvGraphicFramePr>
              <p:cNvPr id="310" name="Table 2-1-2-4-1-1-1-1-5-3-1-3-3-1-1-1-1-3-1-1-2-3"/>
              <p:cNvGraphicFramePr/>
              <p:nvPr/>
            </p:nvGraphicFramePr>
            <p:xfrm>
              <a:off x="25400" y="25400"/>
              <a:ext cx="2008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11" name="Rectángulo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Rectángulo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Rectángulo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9" name="Agrupar"/>
          <p:cNvGrpSpPr/>
          <p:nvPr/>
        </p:nvGrpSpPr>
        <p:grpSpPr>
          <a:xfrm>
            <a:off x="9559382" y="2639219"/>
            <a:ext cx="628900" cy="2604642"/>
            <a:chOff x="25400" y="22110"/>
            <a:chExt cx="628899" cy="2604638"/>
          </a:xfrm>
        </p:grpSpPr>
        <p:grpSp>
          <p:nvGrpSpPr>
            <p:cNvPr id="321" name="Agrupar"/>
            <p:cNvGrpSpPr/>
            <p:nvPr/>
          </p:nvGrpSpPr>
          <p:grpSpPr>
            <a:xfrm>
              <a:off x="451098" y="24271"/>
              <a:ext cx="203201" cy="2602085"/>
              <a:chOff x="24216" y="24271"/>
              <a:chExt cx="203201" cy="2602081"/>
            </a:xfrm>
          </p:grpSpPr>
          <p:sp>
            <p:nvSpPr>
              <p:cNvPr id="316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Rectángulo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Rectángulo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Rectángulo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20" name="Table 2-1-2-4-1-1-1-1-5-3-1-3-3-1-1-1-1-3-1-1-2-3-1-1"/>
              <p:cNvGraphicFramePr/>
              <p:nvPr/>
            </p:nvGraphicFramePr>
            <p:xfrm>
              <a:off x="25400" y="25400"/>
              <a:ext cx="2008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6" name="Agrupar"/>
            <p:cNvGrpSpPr/>
            <p:nvPr/>
          </p:nvGrpSpPr>
          <p:grpSpPr>
            <a:xfrm>
              <a:off x="25400" y="24663"/>
              <a:ext cx="219484" cy="2602085"/>
              <a:chOff x="25400" y="24271"/>
              <a:chExt cx="219484" cy="2602081"/>
            </a:xfrm>
          </p:grpSpPr>
          <p:graphicFrame>
            <p:nvGraphicFramePr>
              <p:cNvPr id="322" name="Table 2-1-2-4-1-1-1-1-5-3-1-3-3-1-1-1-1-3-1-1-2-3-3"/>
              <p:cNvGraphicFramePr/>
              <p:nvPr/>
            </p:nvGraphicFramePr>
            <p:xfrm>
              <a:off x="25400" y="25400"/>
              <a:ext cx="2008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23" name="Rectángulo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" name="Rectángulo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" name="Rectángulo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27" name="Línea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8" name="Línea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9" name="Agrupar"/>
          <p:cNvGrpSpPr/>
          <p:nvPr/>
        </p:nvGrpSpPr>
        <p:grpSpPr>
          <a:xfrm>
            <a:off x="9559382" y="3249276"/>
            <a:ext cx="586139" cy="2602089"/>
            <a:chOff x="25400" y="24663"/>
            <a:chExt cx="586138" cy="2602080"/>
          </a:xfrm>
        </p:grpSpPr>
        <p:grpSp>
          <p:nvGrpSpPr>
            <p:cNvPr id="332" name="Agrupar"/>
            <p:cNvGrpSpPr/>
            <p:nvPr/>
          </p:nvGrpSpPr>
          <p:grpSpPr>
            <a:xfrm>
              <a:off x="460321" y="25400"/>
              <a:ext cx="151217" cy="2600951"/>
              <a:chOff x="24215" y="25400"/>
              <a:chExt cx="151217" cy="2600951"/>
            </a:xfrm>
          </p:grpSpPr>
          <p:sp>
            <p:nvSpPr>
              <p:cNvPr id="330" name="Rectángulo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31" name="Table 2-1-2-4-1-1-1-1-5-3-1-3-3-1-1-1-1-3-1-1-2-3-1-1-1"/>
              <p:cNvGraphicFramePr/>
              <p:nvPr/>
            </p:nvGraphicFramePr>
            <p:xfrm>
              <a:off x="25400" y="25400"/>
              <a:ext cx="150032" cy="2600951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0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33" name="Línea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338" name="Agrupar"/>
            <p:cNvGrpSpPr/>
            <p:nvPr/>
          </p:nvGrpSpPr>
          <p:grpSpPr>
            <a:xfrm>
              <a:off x="25400" y="24663"/>
              <a:ext cx="219484" cy="2602080"/>
              <a:chOff x="25400" y="24271"/>
              <a:chExt cx="219484" cy="2602076"/>
            </a:xfrm>
          </p:grpSpPr>
          <p:graphicFrame>
            <p:nvGraphicFramePr>
              <p:cNvPr id="334" name="Table 2-1-2-4-1-1-1-1-5-3-1-3-3-1-1-1-1-3-1-1-2-3-1-2"/>
              <p:cNvGraphicFramePr/>
              <p:nvPr/>
            </p:nvGraphicFramePr>
            <p:xfrm>
              <a:off x="25400" y="25400"/>
              <a:ext cx="200832" cy="260094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35" name="Rectángulo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Rectángulo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" name="Rectángulo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6" name="Agrupar"/>
          <p:cNvGrpSpPr/>
          <p:nvPr/>
        </p:nvGrpSpPr>
        <p:grpSpPr>
          <a:xfrm>
            <a:off x="9548676" y="4019328"/>
            <a:ext cx="660711" cy="2604447"/>
            <a:chOff x="14694" y="21913"/>
            <a:chExt cx="660710" cy="2604443"/>
          </a:xfrm>
        </p:grpSpPr>
        <p:grpSp>
          <p:nvGrpSpPr>
            <p:cNvPr id="346" name="Agrupar"/>
            <p:cNvGrpSpPr/>
            <p:nvPr/>
          </p:nvGrpSpPr>
          <p:grpSpPr>
            <a:xfrm>
              <a:off x="460688" y="24271"/>
              <a:ext cx="214716" cy="2602085"/>
              <a:chOff x="24216" y="24271"/>
              <a:chExt cx="214716" cy="2602081"/>
            </a:xfrm>
          </p:grpSpPr>
          <p:sp>
            <p:nvSpPr>
              <p:cNvPr id="340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" name="Rectángulo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" name="Rectángulo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" name="Rectángulo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ángulo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45" name="Table 2-1-2-4-1-1-1-1-5-3-1-3-3-1-1-1-1-3-1-1-2-3-1-1-2-1-1"/>
              <p:cNvGraphicFramePr/>
              <p:nvPr/>
            </p:nvGraphicFramePr>
            <p:xfrm>
              <a:off x="25400" y="25400"/>
              <a:ext cx="2135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3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53" name="Agrupar"/>
            <p:cNvGrpSpPr/>
            <p:nvPr/>
          </p:nvGrpSpPr>
          <p:grpSpPr>
            <a:xfrm>
              <a:off x="14694" y="24271"/>
              <a:ext cx="224238" cy="2602085"/>
              <a:chOff x="14694" y="24271"/>
              <a:chExt cx="224238" cy="2602081"/>
            </a:xfrm>
          </p:grpSpPr>
          <p:sp>
            <p:nvSpPr>
              <p:cNvPr id="347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Rectángulo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ángulo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ángulo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ángulo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52" name="Table 2-1-2-4-1-1-1-1-5-3-1-3-3-1-1-1-1-3-1-1-2-3-1-1-2-1"/>
              <p:cNvGraphicFramePr/>
              <p:nvPr/>
            </p:nvGraphicFramePr>
            <p:xfrm>
              <a:off x="25400" y="25400"/>
              <a:ext cx="2135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3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54" name="Línea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5" name="Línea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235635"/>
            <a:ext cx="1132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str_order(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str_sort(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 str_sort(fruit)</a:t>
            </a:r>
          </a:p>
        </p:txBody>
      </p:sp>
      <p:grpSp>
        <p:nvGrpSpPr>
          <p:cNvPr id="364" name="Agrupar"/>
          <p:cNvGrpSpPr/>
          <p:nvPr/>
        </p:nvGrpSpPr>
        <p:grpSpPr>
          <a:xfrm>
            <a:off x="9559382" y="5814814"/>
            <a:ext cx="597708" cy="2600960"/>
            <a:chOff x="25400" y="25400"/>
            <a:chExt cx="597707" cy="2600956"/>
          </a:xfrm>
        </p:grpSpPr>
        <p:graphicFrame>
          <p:nvGraphicFramePr>
            <p:cNvPr id="361" name="Table 2-1-2-4-1-1-1-1-5-3-1-3-3-1-1-1-1-3-1-1-1-1-3-1"/>
            <p:cNvGraphicFramePr/>
            <p:nvPr/>
          </p:nvGraphicFramePr>
          <p:xfrm>
            <a:off x="460375" y="25400"/>
            <a:ext cx="162732" cy="4698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62" name="Table 2-1-2-4-1-1-1-1-5-3-1-3-3-1-1-1-1-3-1-1-2-3-2"/>
            <p:cNvGraphicFramePr/>
            <p:nvPr/>
          </p:nvGraphicFramePr>
          <p:xfrm>
            <a:off x="25400" y="25400"/>
            <a:ext cx="200832" cy="2600956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63" name="Línea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68" name="Agrupar"/>
          <p:cNvGrpSpPr/>
          <p:nvPr/>
        </p:nvGrpSpPr>
        <p:grpSpPr>
          <a:xfrm>
            <a:off x="9559382" y="6584329"/>
            <a:ext cx="629458" cy="2600960"/>
            <a:chOff x="25400" y="25400"/>
            <a:chExt cx="629457" cy="2600956"/>
          </a:xfrm>
        </p:grpSpPr>
        <p:graphicFrame>
          <p:nvGraphicFramePr>
            <p:cNvPr id="365" name="Table 2-1-2-4-1-1-1-1-5-3-1-3-3-1-1-1-1-3-1-1-2-3-2-1-1"/>
            <p:cNvGraphicFramePr/>
            <p:nvPr/>
          </p:nvGraphicFramePr>
          <p:xfrm>
            <a:off x="454025" y="25400"/>
            <a:ext cx="200832" cy="2600956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66" name="Table 2-1-2-4-1-1-1-1-5-3-1-3-3-1-1-1-1-3-1-1-2-3-2-1"/>
            <p:cNvGraphicFramePr/>
            <p:nvPr/>
          </p:nvGraphicFramePr>
          <p:xfrm>
            <a:off x="25400" y="25400"/>
            <a:ext cx="200832" cy="2600956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67" name="Línea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283200"/>
            <a:ext cx="19260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498600"/>
            <a:ext cx="21029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</a:t>
            </a:r>
            <a:r>
              <a:t>string, start = 1L, end = -1L</a:t>
            </a:r>
            <a:r>
              <a:rPr b="1"/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negate = FALSE</a:t>
            </a:r>
            <a:r>
              <a:rPr b="1"/>
              <a:t>)</a:t>
            </a:r>
            <a:r>
              <a:t> Return only the strings that contain a pattern match. 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first pattern match found in each string, as a vector. Also </a:t>
            </a:r>
            <a:r>
              <a:rPr b="1"/>
              <a:t>str_extract_all() </a:t>
            </a:r>
            <a:r>
              <a:t>to return every pattern match. 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 b="1"/>
              <a:t>str_match_all()</a:t>
            </a:r>
            <a:r>
              <a:t>.</a:t>
            </a:r>
            <a:r>
              <a:rPr b="1"/>
              <a:t> </a:t>
            </a:r>
            <a:r>
              <a:t>str_match(sentences, "(a|the) ([^ +])")</a:t>
            </a:r>
          </a:p>
        </p:txBody>
      </p:sp>
      <p:grpSp>
        <p:nvGrpSpPr>
          <p:cNvPr id="382" name="Agrupar"/>
          <p:cNvGrpSpPr/>
          <p:nvPr/>
        </p:nvGrpSpPr>
        <p:grpSpPr>
          <a:xfrm>
            <a:off x="4893417" y="2033287"/>
            <a:ext cx="582199" cy="2602873"/>
            <a:chOff x="24216" y="23487"/>
            <a:chExt cx="582198" cy="2602869"/>
          </a:xfrm>
        </p:grpSpPr>
        <p:grpSp>
          <p:nvGrpSpPr>
            <p:cNvPr id="376" name="Agrupar"/>
            <p:cNvGrpSpPr/>
            <p:nvPr/>
          </p:nvGrpSpPr>
          <p:grpSpPr>
            <a:xfrm>
              <a:off x="456382" y="25400"/>
              <a:ext cx="150032" cy="2600956"/>
              <a:chOff x="25400" y="25400"/>
              <a:chExt cx="150032" cy="2600956"/>
            </a:xfrm>
          </p:grpSpPr>
          <p:sp>
            <p:nvSpPr>
              <p:cNvPr id="374" name="Rectángulo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75" name="Table 2-1-2-4-1-1-1-1-5-3-1-3-3-1-1-1-1-3-1-1-2-3-1-1-2-2"/>
              <p:cNvGraphicFramePr/>
              <p:nvPr/>
            </p:nvGraphicFramePr>
            <p:xfrm>
              <a:off x="25400" y="25400"/>
              <a:ext cx="150032" cy="2600956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0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80" name="Agrupar"/>
            <p:cNvGrpSpPr/>
            <p:nvPr/>
          </p:nvGrpSpPr>
          <p:grpSpPr>
            <a:xfrm>
              <a:off x="24216" y="23487"/>
              <a:ext cx="202016" cy="2602869"/>
              <a:chOff x="24216" y="23487"/>
              <a:chExt cx="202016" cy="2602865"/>
            </a:xfrm>
          </p:grpSpPr>
          <p:sp>
            <p:nvSpPr>
              <p:cNvPr id="377" name="Rectángulo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ángulo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79" name="Table 2-1-2-4-1-1-1-1-5-3-1-3-3-1-1-1-1-3-1-1-2-3-1-1-2"/>
              <p:cNvGraphicFramePr/>
              <p:nvPr/>
            </p:nvGraphicFramePr>
            <p:xfrm>
              <a:off x="25400" y="25400"/>
              <a:ext cx="2008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81" name="Línea"/>
            <p:cNvSpPr/>
            <p:nvPr/>
          </p:nvSpPr>
          <p:spPr>
            <a:xfrm>
              <a:off x="287253" y="25159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95" name="Agrupar"/>
          <p:cNvGrpSpPr/>
          <p:nvPr/>
        </p:nvGrpSpPr>
        <p:grpSpPr>
          <a:xfrm>
            <a:off x="4894600" y="2641397"/>
            <a:ext cx="640842" cy="2601737"/>
            <a:chOff x="25400" y="24623"/>
            <a:chExt cx="640841" cy="2601733"/>
          </a:xfrm>
        </p:grpSpPr>
        <p:grpSp>
          <p:nvGrpSpPr>
            <p:cNvPr id="388" name="Agrupar"/>
            <p:cNvGrpSpPr/>
            <p:nvPr/>
          </p:nvGrpSpPr>
          <p:grpSpPr>
            <a:xfrm>
              <a:off x="464225" y="24623"/>
              <a:ext cx="202016" cy="2601733"/>
              <a:chOff x="24216" y="24623"/>
              <a:chExt cx="202016" cy="2601729"/>
            </a:xfrm>
          </p:grpSpPr>
          <p:sp>
            <p:nvSpPr>
              <p:cNvPr id="383" name="Rectángulo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4" name="Rectángulo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ángulo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ángulo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87" name="Table 2-1-2-4-1-1-1-1-5-3-1-3-3-1-1-1-1-3-1-1-2-3-1-1-2-4"/>
              <p:cNvGraphicFramePr/>
              <p:nvPr/>
            </p:nvGraphicFramePr>
            <p:xfrm>
              <a:off x="25400" y="25400"/>
              <a:ext cx="2008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93" name="Agrupar"/>
            <p:cNvGrpSpPr/>
            <p:nvPr/>
          </p:nvGrpSpPr>
          <p:grpSpPr>
            <a:xfrm>
              <a:off x="25400" y="25400"/>
              <a:ext cx="200832" cy="2600956"/>
              <a:chOff x="25400" y="25400"/>
              <a:chExt cx="200832" cy="2600956"/>
            </a:xfrm>
          </p:grpSpPr>
          <p:graphicFrame>
            <p:nvGraphicFramePr>
              <p:cNvPr id="389" name="Table 2-1-2-4-1-1-1-1-5-3-1-3-3-1-1-1-1-3-1-1-4-1-1"/>
              <p:cNvGraphicFramePr/>
              <p:nvPr/>
            </p:nvGraphicFramePr>
            <p:xfrm>
              <a:off x="25400" y="25400"/>
              <a:ext cx="200832" cy="2600956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90" name="Rectángulo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1" name="Rectángulo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2" name="Rectángulo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4" name="Línea"/>
            <p:cNvSpPr/>
            <p:nvPr/>
          </p:nvSpPr>
          <p:spPr>
            <a:xfrm>
              <a:off x="287253" y="25322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14" name="Agrupar"/>
          <p:cNvGrpSpPr/>
          <p:nvPr/>
        </p:nvGrpSpPr>
        <p:grpSpPr>
          <a:xfrm>
            <a:off x="4893417" y="4018500"/>
            <a:ext cx="655391" cy="2605274"/>
            <a:chOff x="24216" y="24271"/>
            <a:chExt cx="655390" cy="2605266"/>
          </a:xfrm>
        </p:grpSpPr>
        <p:grpSp>
          <p:nvGrpSpPr>
            <p:cNvPr id="404" name="Agrupar"/>
            <p:cNvGrpSpPr/>
            <p:nvPr/>
          </p:nvGrpSpPr>
          <p:grpSpPr>
            <a:xfrm>
              <a:off x="24216" y="27456"/>
              <a:ext cx="214716" cy="2602081"/>
              <a:chOff x="24216" y="24271"/>
              <a:chExt cx="214716" cy="2602072"/>
            </a:xfrm>
          </p:grpSpPr>
          <p:sp>
            <p:nvSpPr>
              <p:cNvPr id="396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ángulo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Rectángulo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ángulo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0" name="Rectángulo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" name="Rectángulo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2" name="Rectángulo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03" name="Table 2-1-2-4-1-1-1-1-5-3-1-3-3-1-1-1-1-3-1-1-2-3-1-1-2-1-2-3"/>
              <p:cNvGraphicFramePr/>
              <p:nvPr/>
            </p:nvGraphicFramePr>
            <p:xfrm>
              <a:off x="25400" y="25400"/>
              <a:ext cx="213532" cy="2600943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3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12" name="Agrupar"/>
            <p:cNvGrpSpPr/>
            <p:nvPr/>
          </p:nvGrpSpPr>
          <p:grpSpPr>
            <a:xfrm>
              <a:off x="425606" y="24271"/>
              <a:ext cx="254000" cy="2069318"/>
              <a:chOff x="25400" y="24271"/>
              <a:chExt cx="253999" cy="2069315"/>
            </a:xfrm>
          </p:grpSpPr>
          <p:sp>
            <p:nvSpPr>
              <p:cNvPr id="405" name="Rectángulo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ángulo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ángulo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" name="Rectángulo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" name="Rectángulo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Rectángulo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11" name="Table 2-1-2-4-1-1-1-1-5-3-1-3-3-1-1-1-1-3-1-1-2-3-1-1-2-1-2-3-1"/>
              <p:cNvGraphicFramePr/>
              <p:nvPr/>
            </p:nvGraphicFramePr>
            <p:xfrm>
              <a:off x="25400" y="25400"/>
              <a:ext cx="253999" cy="2068186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13" name="Línea"/>
            <p:cNvSpPr/>
            <p:nvPr/>
          </p:nvSpPr>
          <p:spPr>
            <a:xfrm>
              <a:off x="282701" y="26373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34" name="Agrupar"/>
          <p:cNvGrpSpPr/>
          <p:nvPr/>
        </p:nvGrpSpPr>
        <p:grpSpPr>
          <a:xfrm>
            <a:off x="4893417" y="3245661"/>
            <a:ext cx="594039" cy="2604447"/>
            <a:chOff x="24216" y="21913"/>
            <a:chExt cx="594038" cy="2604443"/>
          </a:xfrm>
        </p:grpSpPr>
        <p:grpSp>
          <p:nvGrpSpPr>
            <p:cNvPr id="422" name="Agrupar"/>
            <p:cNvGrpSpPr/>
            <p:nvPr/>
          </p:nvGrpSpPr>
          <p:grpSpPr>
            <a:xfrm>
              <a:off x="24216" y="24271"/>
              <a:ext cx="214716" cy="2602085"/>
              <a:chOff x="24216" y="24271"/>
              <a:chExt cx="214716" cy="2602081"/>
            </a:xfrm>
          </p:grpSpPr>
          <p:sp>
            <p:nvSpPr>
              <p:cNvPr id="415" name="Rectángulo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Rectángulo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Rectángulo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Rectángulo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Rectángulo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ángulo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21" name="Table 2-1-2-4-1-1-1-1-5-3-1-3-3-1-1-1-1-3-1-1-2-3-1-1-2-1-2"/>
              <p:cNvGraphicFramePr/>
              <p:nvPr/>
            </p:nvGraphicFramePr>
            <p:xfrm>
              <a:off x="25400" y="25400"/>
              <a:ext cx="213532" cy="2600952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3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23" name="Línea"/>
            <p:cNvSpPr/>
            <p:nvPr/>
          </p:nvSpPr>
          <p:spPr>
            <a:xfrm>
              <a:off x="282243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4" name="Línea"/>
            <p:cNvSpPr/>
            <p:nvPr/>
          </p:nvSpPr>
          <p:spPr>
            <a:xfrm flipV="1">
              <a:off x="4237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3" name="Agrupar"/>
            <p:cNvGrpSpPr/>
            <p:nvPr/>
          </p:nvGrpSpPr>
          <p:grpSpPr>
            <a:xfrm>
              <a:off x="462522" y="24271"/>
              <a:ext cx="155732" cy="2069321"/>
              <a:chOff x="24216" y="24271"/>
              <a:chExt cx="155732" cy="2069318"/>
            </a:xfrm>
          </p:grpSpPr>
          <p:sp>
            <p:nvSpPr>
              <p:cNvPr id="425" name="Rectángulo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Rectángulo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7" name="Rectángulo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Rectángulo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9" name="Rectángulo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0" name="Rectángulo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1" name="Rectángulo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32" name="Table 2-1-2-4-1-1-1-1-5-3-1-3-3-1-1-1-1-3-1-1-2-3-1-1-2-1-2-1"/>
              <p:cNvGraphicFramePr/>
              <p:nvPr/>
            </p:nvGraphicFramePr>
            <p:xfrm>
              <a:off x="25400" y="25400"/>
              <a:ext cx="150032" cy="206818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0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435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b="1" u="sng">
                <a:hlinkClick r:id="rId2"/>
              </a:rPr>
              <a:t>bit.ly/ISO639-1</a:t>
            </a:r>
            <a:r>
              <a:rPr b="1"/>
              <a:t> </a:t>
            </a:r>
            <a:r>
              <a:t>for a complete list of locales.</a:t>
            </a:r>
          </a:p>
        </p:txBody>
      </p:sp>
      <p:grpSp>
        <p:nvGrpSpPr>
          <p:cNvPr id="443" name="Agrupar"/>
          <p:cNvGrpSpPr/>
          <p:nvPr/>
        </p:nvGrpSpPr>
        <p:grpSpPr>
          <a:xfrm>
            <a:off x="4894600" y="6431873"/>
            <a:ext cx="894784" cy="2600960"/>
            <a:chOff x="25400" y="25400"/>
            <a:chExt cx="894782" cy="2600956"/>
          </a:xfrm>
        </p:grpSpPr>
        <p:graphicFrame>
          <p:nvGraphicFramePr>
            <p:cNvPr id="436" name="Table 2-1-2-4-1-1-1-1-5-3-1-3-3-1-1-1-1-3-1-1-2-3-2-2"/>
            <p:cNvGraphicFramePr/>
            <p:nvPr/>
          </p:nvGraphicFramePr>
          <p:xfrm>
            <a:off x="25400" y="25400"/>
            <a:ext cx="150032" cy="2600956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00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7" name="Línea"/>
            <p:cNvSpPr/>
            <p:nvPr/>
          </p:nvSpPr>
          <p:spPr>
            <a:xfrm>
              <a:off x="236915" y="25370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442" name="Agrupar"/>
            <p:cNvGrpSpPr/>
            <p:nvPr/>
          </p:nvGrpSpPr>
          <p:grpSpPr>
            <a:xfrm>
              <a:off x="433482" y="196558"/>
              <a:ext cx="486700" cy="114301"/>
              <a:chOff x="0" y="0"/>
              <a:chExt cx="486699" cy="114300"/>
            </a:xfrm>
          </p:grpSpPr>
          <p:sp>
            <p:nvSpPr>
              <p:cNvPr id="438" name="Rectángulo"/>
              <p:cNvSpPr/>
              <p:nvPr/>
            </p:nvSpPr>
            <p:spPr>
              <a:xfrm>
                <a:off x="0" y="0"/>
                <a:ext cx="127000" cy="114300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39" name="Rectángulo"/>
              <p:cNvSpPr/>
              <p:nvPr/>
            </p:nvSpPr>
            <p:spPr>
              <a:xfrm>
                <a:off x="120263" y="0"/>
                <a:ext cx="127001" cy="1143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Rectángulo"/>
              <p:cNvSpPr/>
              <p:nvPr/>
            </p:nvSpPr>
            <p:spPr>
              <a:xfrm>
                <a:off x="239811" y="0"/>
                <a:ext cx="127001" cy="114300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Rectángulo"/>
              <p:cNvSpPr/>
              <p:nvPr/>
            </p:nvSpPr>
            <p:spPr>
              <a:xfrm>
                <a:off x="359699" y="0"/>
                <a:ext cx="127001" cy="114300"/>
              </a:xfrm>
              <a:prstGeom prst="rect">
                <a:avLst/>
              </a:prstGeom>
              <a:solidFill>
                <a:schemeClr val="accent5">
                  <a:hueOff val="-507719"/>
                  <a:satOff val="-24110"/>
                  <a:lumOff val="-476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" name="Rectángulo">
            <a:extLst>
              <a:ext uri="{FF2B5EF4-FFF2-40B4-BE49-F238E27FC236}">
                <a16:creationId xmlns:a16="http://schemas.microsoft.com/office/drawing/2014/main" id="{3261DE38-CB9D-30F6-25ED-DF5FEE7D5E56}"/>
              </a:ext>
            </a:extLst>
          </p:cNvPr>
          <p:cNvSpPr/>
          <p:nvPr/>
        </p:nvSpPr>
        <p:spPr>
          <a:xfrm>
            <a:off x="430138" y="2645776"/>
            <a:ext cx="190501" cy="43986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51" name="Agrupar"/>
          <p:cNvGrpSpPr/>
          <p:nvPr/>
        </p:nvGrpSpPr>
        <p:grpSpPr>
          <a:xfrm>
            <a:off x="4894600" y="9553575"/>
            <a:ext cx="858087" cy="2600960"/>
            <a:chOff x="25400" y="25400"/>
            <a:chExt cx="858085" cy="2600960"/>
          </a:xfrm>
        </p:grpSpPr>
        <p:sp>
          <p:nvSpPr>
            <p:cNvPr id="444" name="Rectángulo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/>
            </a:p>
          </p:txBody>
        </p:sp>
        <p:sp>
          <p:nvSpPr>
            <p:cNvPr id="445" name="Rectángulo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6" name="Rectángulo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Rectángulo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48" name="Table 2-1-2-4-1-1-1-1-5-3-1-3-3-1-1-1-1-3-1-1-2-3-1-1-2-2-1-1-2"/>
            <p:cNvGraphicFramePr/>
            <p:nvPr/>
          </p:nvGraphicFramePr>
          <p:xfrm>
            <a:off x="475478" y="25400"/>
            <a:ext cx="408007" cy="260096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4080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49" name="Línea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aphicFrame>
          <p:nvGraphicFramePr>
            <p:cNvPr id="450" name="Table 2-1-2-4-1-1-1-1-5-3-1-3-3-1-1-1-1-3-1-1-2-3-1-1-2-2-1-1-2-1"/>
            <p:cNvGraphicFramePr/>
            <p:nvPr/>
          </p:nvGraphicFramePr>
          <p:xfrm>
            <a:off x="25400" y="25400"/>
            <a:ext cx="253999" cy="260096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grpSp>
        <p:nvGrpSpPr>
          <p:cNvPr id="459" name="Agrupar"/>
          <p:cNvGrpSpPr/>
          <p:nvPr/>
        </p:nvGrpSpPr>
        <p:grpSpPr>
          <a:xfrm>
            <a:off x="426961" y="2641742"/>
            <a:ext cx="663575" cy="469900"/>
            <a:chOff x="30566" y="25400"/>
            <a:chExt cx="663574" cy="469898"/>
          </a:xfrm>
        </p:grpSpPr>
        <p:graphicFrame>
          <p:nvGraphicFramePr>
            <p:cNvPr id="452" name="Table 2-1-2-4-1-1-1-1-5-3-1-3-3-1-1-1-1-3-1-1-1-2"/>
            <p:cNvGraphicFramePr/>
            <p:nvPr>
              <p:extLst>
                <p:ext uri="{D42A27DB-BD31-4B8C-83A1-F6EECF244321}">
                  <p14:modId xmlns:p14="http://schemas.microsoft.com/office/powerpoint/2010/main" val="2113633428"/>
                </p:ext>
              </p:extLst>
            </p:nvPr>
          </p:nvGraphicFramePr>
          <p:xfrm>
            <a:off x="480608" y="25400"/>
            <a:ext cx="213532" cy="46989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35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 b="1" dirty="0"/>
                          <a:t>FALS</a:t>
                        </a:r>
                        <a:r>
                          <a:rPr lang="es-ES" sz="500" b="1" dirty="0"/>
                          <a:t>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lang="es-ES" sz="500" b="1" dirty="0"/>
                          <a:t>TRUE</a:t>
                        </a:r>
                        <a:endParaRPr sz="500" b="1"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53" name="Línea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458" name="Agrupar"/>
            <p:cNvGrpSpPr/>
            <p:nvPr/>
          </p:nvGrpSpPr>
          <p:grpSpPr>
            <a:xfrm>
              <a:off x="30566" y="31750"/>
              <a:ext cx="76201" cy="454382"/>
              <a:chOff x="30566" y="31750"/>
              <a:chExt cx="76201" cy="454382"/>
            </a:xfrm>
          </p:grpSpPr>
          <p:sp>
            <p:nvSpPr>
              <p:cNvPr id="455" name="Rectángulo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Rectángulo"/>
              <p:cNvSpPr/>
              <p:nvPr/>
            </p:nvSpPr>
            <p:spPr>
              <a:xfrm>
                <a:off x="30566" y="1460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Rectángulo"/>
              <p:cNvSpPr/>
              <p:nvPr/>
            </p:nvSpPr>
            <p:spPr>
              <a:xfrm>
                <a:off x="30566" y="384531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63" name="Agrupar"/>
          <p:cNvGrpSpPr/>
          <p:nvPr/>
        </p:nvGrpSpPr>
        <p:grpSpPr>
          <a:xfrm>
            <a:off x="482199" y="8654389"/>
            <a:ext cx="552793" cy="423465"/>
            <a:chOff x="0" y="9106"/>
            <a:chExt cx="552791" cy="423464"/>
          </a:xfrm>
        </p:grpSpPr>
        <p:sp>
          <p:nvSpPr>
            <p:cNvPr id="460" name="a string"/>
            <p:cNvSpPr txBox="1"/>
            <p:nvPr/>
          </p:nvSpPr>
          <p:spPr>
            <a:xfrm>
              <a:off x="10845" y="9106"/>
              <a:ext cx="531100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a string</a:t>
              </a:r>
            </a:p>
          </p:txBody>
        </p:sp>
        <p:sp>
          <p:nvSpPr>
            <p:cNvPr id="461" name="A STRING"/>
            <p:cNvSpPr txBox="1"/>
            <p:nvPr/>
          </p:nvSpPr>
          <p:spPr>
            <a:xfrm>
              <a:off x="0" y="214642"/>
              <a:ext cx="552791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A STRING</a:t>
              </a:r>
            </a:p>
          </p:txBody>
        </p:sp>
        <p:sp>
          <p:nvSpPr>
            <p:cNvPr id="462" name="Línea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Agrupar"/>
          <p:cNvGrpSpPr/>
          <p:nvPr/>
        </p:nvGrpSpPr>
        <p:grpSpPr>
          <a:xfrm>
            <a:off x="9570914" y="8864214"/>
            <a:ext cx="669078" cy="1005840"/>
            <a:chOff x="0" y="25400"/>
            <a:chExt cx="669077" cy="1005838"/>
          </a:xfrm>
        </p:grpSpPr>
        <p:sp>
          <p:nvSpPr>
            <p:cNvPr id="465" name="Rectángulo"/>
            <p:cNvSpPr/>
            <p:nvPr/>
          </p:nvSpPr>
          <p:spPr>
            <a:xfrm>
              <a:off x="0" y="160497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Rectángulo"/>
            <p:cNvSpPr/>
            <p:nvPr/>
          </p:nvSpPr>
          <p:spPr>
            <a:xfrm>
              <a:off x="0" y="272045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7" name="Rectángulo"/>
            <p:cNvSpPr/>
            <p:nvPr/>
          </p:nvSpPr>
          <p:spPr>
            <a:xfrm>
              <a:off x="0" y="3810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8" name="Rectángulo"/>
            <p:cNvSpPr/>
            <p:nvPr/>
          </p:nvSpPr>
          <p:spPr>
            <a:xfrm>
              <a:off x="123667" y="160497"/>
              <a:ext cx="66833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Rectángulo"/>
            <p:cNvSpPr/>
            <p:nvPr/>
          </p:nvSpPr>
          <p:spPr>
            <a:xfrm>
              <a:off x="123667" y="272045"/>
              <a:ext cx="66833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0" name="Rectángulo"/>
            <p:cNvSpPr/>
            <p:nvPr/>
          </p:nvSpPr>
          <p:spPr>
            <a:xfrm>
              <a:off x="123667" y="3810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71" name="Table 2-1-2-4-1-1-1-1-5-3-1-3-3-1-1-1-1-3-1-1-1-2-1"/>
            <p:cNvGraphicFramePr/>
            <p:nvPr/>
          </p:nvGraphicFramePr>
          <p:xfrm>
            <a:off x="455545" y="25400"/>
            <a:ext cx="213532" cy="100583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35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VERDADERO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VERDADERO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FALSO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VERDADERO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72" name="Línea"/>
            <p:cNvSpPr/>
            <p:nvPr/>
          </p:nvSpPr>
          <p:spPr>
            <a:xfrm>
              <a:off x="263367" y="25254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73" name="Rectángulo"/>
            <p:cNvSpPr/>
            <p:nvPr/>
          </p:nvSpPr>
          <p:spPr>
            <a:xfrm>
              <a:off x="0" y="508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4" name="Rectángulo"/>
            <p:cNvSpPr/>
            <p:nvPr/>
          </p:nvSpPr>
          <p:spPr>
            <a:xfrm>
              <a:off x="123667" y="508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79" name="Agrupar"/>
          <p:cNvGrpSpPr/>
          <p:nvPr/>
        </p:nvGrpSpPr>
        <p:grpSpPr>
          <a:xfrm>
            <a:off x="9468515" y="9370454"/>
            <a:ext cx="1088432" cy="730029"/>
            <a:chOff x="0" y="-63499"/>
            <a:chExt cx="1088431" cy="730028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-63500"/>
              <a:ext cx="1088432" cy="36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176387"/>
              <a:ext cx="654330" cy="490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5"/>
              </a:rPr>
              <a:t>info@posit.co</a:t>
            </a:r>
            <a:r>
              <a:t>  •   </a:t>
            </a:r>
            <a:r>
              <a:rPr>
                <a:hlinkClick r:id="rId6"/>
              </a:rPr>
              <a:t>posit.co</a:t>
            </a:r>
            <a:r>
              <a:t>  •  Learn more at </a:t>
            </a:r>
            <a:r>
              <a:rPr b="1">
                <a:hlinkClick r:id="rId7"/>
              </a:rPr>
              <a:t>stringr.tidyverse.org</a:t>
            </a:r>
            <a:r>
              <a:t>  •  Diagrams from </a:t>
            </a:r>
            <a:r>
              <a:rPr b="1">
                <a:hlinkClick r:id="rId8"/>
              </a:rPr>
              <a:t>@LVaudor</a:t>
            </a:r>
            <a:r>
              <a:t> on Twitter  •  HTML cheatsheets at </a:t>
            </a:r>
            <a:r>
              <a:rPr b="1">
                <a:hlinkClick r:id="rId9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/>
        </p:nvGraphicFramePr>
        <p:xfrm>
          <a:off x="10070812" y="6826346"/>
          <a:ext cx="9937759" cy="697408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one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31" name="Agrupar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28" name="Rectángulo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Rectángulo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30" name="Table 1-1-2"/>
            <p:cNvGraphicFramePr/>
            <p:nvPr/>
          </p:nvGraphicFramePr>
          <p:xfrm>
            <a:off x="12700" y="12700"/>
            <a:ext cx="4806968" cy="787400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regexp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t>\1</a:t>
                        </a:r>
                        <a:r>
                          <a:rPr b="0"/>
                          <a:t>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/>
        </p:nvGraphicFramePr>
        <p:xfrm>
          <a:off x="5199645" y="8203251"/>
          <a:ext cx="9937759" cy="697408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t>^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start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end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/>
        </p:nvGraphicFramePr>
        <p:xfrm>
          <a:off x="5199645" y="6826346"/>
          <a:ext cx="9937759" cy="697408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b="0"/>
                        <a:t>|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or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t>[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of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t>[^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anything but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t>[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-</a:t>
                      </a: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range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/>
              <a:t>regex(</a:t>
            </a:r>
            <a:r>
              <a:t>pattern, ignore_case = FALSE, multiline = FALSE, comments = FALSE, dotall = FALSE, ...</a:t>
            </a:r>
            <a:r>
              <a:rPr b="1"/>
              <a:t>)</a:t>
            </a:r>
            <a: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/>
              <a:t>fixed()</a:t>
            </a:r>
            <a:r>
              <a:rPr b="1" i="1"/>
              <a:t> </a:t>
            </a:r>
            <a:r>
              <a:t>Matches raw bytes but will miss some characters that can be represented in multiple ways (fast). 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/>
              <a:t>coll()</a:t>
            </a:r>
            <a:r>
              <a:t> Matches raw bytes and will use locale specific collation rules to recognize characters that can be represented in multiple ways (slow). 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/>
              <a:t>boundary()</a:t>
            </a:r>
            <a:r>
              <a:t> Matches boundaries between characters, line_breaks, sentences, or words. str_split(sentences, boundary("word"))</a:t>
            </a:r>
          </a:p>
        </p:txBody>
      </p:sp>
      <p:graphicFrame>
        <p:nvGraphicFramePr>
          <p:cNvPr id="549" name="Table 1"/>
          <p:cNvGraphicFramePr/>
          <p:nvPr/>
        </p:nvGraphicFramePr>
        <p:xfrm>
          <a:off x="1008309" y="2925773"/>
          <a:ext cx="3062504" cy="86697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new line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11761"/>
            <a:ext cx="203255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11761"/>
            <a:ext cx="3161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 b="1"/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Run 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/>
              <a:t>'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t> to see a complete list</a:t>
            </a:r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103101"/>
            <a:ext cx="16862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0" name="quant &lt;- function(rx) str_view(&quot;.a.aa.aaa&quot;, rx)"/>
          <p:cNvSpPr txBox="1"/>
          <p:nvPr/>
        </p:nvSpPr>
        <p:spPr>
          <a:xfrm>
            <a:off x="10579844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quant &lt;- function(rx) str_view(".a.aa.aaa", rx)</a:t>
            </a:r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8503"/>
            <a:ext cx="10710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anchor &lt;- function(rx) str_view("aaa", rx)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91167"/>
            <a:ext cx="80858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ref &lt;- function(rx) str_view("abbaab", rx)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alt &lt;- function(rx) str_view("abcde", rx)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08503"/>
            <a:ext cx="10400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look &lt;- function(rx) str_view("bacad", rx)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6947"/>
            <a:ext cx="128557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6101"/>
            <a:ext cx="135337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85" name="Agrupar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2" name="Rectángulo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3" name="Rectángulo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84" name="Table 1-1-2-1"/>
            <p:cNvGraphicFramePr/>
            <p:nvPr/>
          </p:nvGraphicFramePr>
          <p:xfrm>
            <a:off x="12700" y="12700"/>
            <a:ext cx="4806968" cy="787400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regexp </a:t>
                        </a:r>
                      </a:p>
                    </a:txBody>
                    <a:tcPr marL="0" marR="0" marT="0" marB="0" anchor="b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matches 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b="0"/>
                          <a:t>(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ab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|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d</a:t>
                        </a:r>
                        <a:r>
                          <a:rPr b="0"/>
                          <a:t>)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47325"/>
            <a:ext cx="364464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33" name="Rectángulo"/>
          <p:cNvSpPr/>
          <p:nvPr/>
        </p:nvSpPr>
        <p:spPr>
          <a:xfrm>
            <a:off x="10686650" y="1174657"/>
            <a:ext cx="2734740" cy="517068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Rectángulo"/>
          <p:cNvSpPr/>
          <p:nvPr/>
        </p:nvSpPr>
        <p:spPr>
          <a:xfrm>
            <a:off x="10753553" y="2040115"/>
            <a:ext cx="2600378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5" name="Rectángulo"/>
          <p:cNvSpPr/>
          <p:nvPr/>
        </p:nvSpPr>
        <p:spPr>
          <a:xfrm>
            <a:off x="10828439" y="3283691"/>
            <a:ext cx="2453650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6" name="Rectángulo"/>
          <p:cNvSpPr/>
          <p:nvPr/>
        </p:nvSpPr>
        <p:spPr>
          <a:xfrm>
            <a:off x="10897885" y="4257907"/>
            <a:ext cx="2321292" cy="191338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7" name="Rectángulo"/>
          <p:cNvSpPr/>
          <p:nvPr/>
        </p:nvSpPr>
        <p:spPr>
          <a:xfrm>
            <a:off x="10962156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38" name="Table 1-1-1-2-2-1-1-2-1"/>
          <p:cNvGraphicFramePr/>
          <p:nvPr/>
        </p:nvGraphicFramePr>
        <p:xfrm>
          <a:off x="11067245" y="4826809"/>
          <a:ext cx="2835983" cy="144040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a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b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c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d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e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f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g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h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i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j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k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l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m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n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o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p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q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r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s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t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u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v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w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x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y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z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 baseline="391666"/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 baseline="391666"/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 baseline="391666"/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 baseline="391666"/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9" name="[:lower:]"/>
          <p:cNvSpPr txBox="1"/>
          <p:nvPr/>
        </p:nvSpPr>
        <p:spPr>
          <a:xfrm>
            <a:off x="11226020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fontScale="92500"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</a:defRPr>
            </a:lvl1pPr>
          </a:lstStyle>
          <a:p>
            <a:r>
              <a:t>[:lower:]</a:t>
            </a:r>
          </a:p>
        </p:txBody>
      </p:sp>
      <p:sp>
        <p:nvSpPr>
          <p:cNvPr id="640" name="Rectángulo"/>
          <p:cNvSpPr/>
          <p:nvPr/>
        </p:nvSpPr>
        <p:spPr>
          <a:xfrm>
            <a:off x="12054323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41" name="Table 1-1-1-2-2-1-2-1"/>
          <p:cNvGraphicFramePr/>
          <p:nvPr/>
        </p:nvGraphicFramePr>
        <p:xfrm>
          <a:off x="12143223" y="4823805"/>
          <a:ext cx="2835983" cy="144040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2" name="[:upper:]"/>
          <p:cNvSpPr txBox="1"/>
          <p:nvPr/>
        </p:nvSpPr>
        <p:spPr>
          <a:xfrm>
            <a:off x="12306189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40">
                <a:solidFill>
                  <a:srgbClr val="000000"/>
                </a:solidFill>
              </a:defRPr>
            </a:lvl1pPr>
          </a:lstStyle>
          <a:p>
            <a:r>
              <a:t>[:upper:]</a:t>
            </a:r>
          </a:p>
        </p:txBody>
      </p:sp>
      <p:sp>
        <p:nvSpPr>
          <p:cNvPr id="643" name="[:alpha:]"/>
          <p:cNvSpPr txBox="1"/>
          <p:nvPr/>
        </p:nvSpPr>
        <p:spPr>
          <a:xfrm>
            <a:off x="11760106" y="428331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fontScale="92500"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</a:defRPr>
            </a:lvl1pPr>
          </a:lstStyle>
          <a:p>
            <a:r>
              <a:t>[:alpha:]</a:t>
            </a:r>
          </a:p>
        </p:txBody>
      </p:sp>
      <p:sp>
        <p:nvSpPr>
          <p:cNvPr id="644" name="Rectángulo"/>
          <p:cNvSpPr/>
          <p:nvPr/>
        </p:nvSpPr>
        <p:spPr>
          <a:xfrm>
            <a:off x="11218419" y="3564630"/>
            <a:ext cx="1673691" cy="57837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45" name="Table 1-1-1-2-2-1-1-1-1-1"/>
          <p:cNvGraphicFramePr/>
          <p:nvPr/>
        </p:nvGraphicFramePr>
        <p:xfrm>
          <a:off x="11356764" y="3843666"/>
          <a:ext cx="2835983" cy="144040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0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1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2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3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4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5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6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7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8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9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6" name="[:digit:]"/>
          <p:cNvSpPr txBox="1"/>
          <p:nvPr/>
        </p:nvSpPr>
        <p:spPr>
          <a:xfrm>
            <a:off x="11756838" y="35882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t>[:digit:]</a:t>
            </a:r>
          </a:p>
        </p:txBody>
      </p:sp>
      <p:sp>
        <p:nvSpPr>
          <p:cNvPr id="647" name="[:alnum:]"/>
          <p:cNvSpPr txBox="1"/>
          <p:nvPr/>
        </p:nvSpPr>
        <p:spPr>
          <a:xfrm>
            <a:off x="11756838" y="3304475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31622">
              <a:lnSpc>
                <a:spcPct val="80000"/>
              </a:lnSpc>
              <a:spcBef>
                <a:spcPts val="0"/>
              </a:spcBef>
              <a:defRPr sz="1092">
                <a:solidFill>
                  <a:srgbClr val="000000"/>
                </a:solidFill>
              </a:defRPr>
            </a:lvl1pPr>
          </a:lstStyle>
          <a:p>
            <a:r>
              <a:t>[:alnum:]</a:t>
            </a:r>
          </a:p>
        </p:txBody>
      </p:sp>
      <p:sp>
        <p:nvSpPr>
          <p:cNvPr id="648" name="Rectángulo"/>
          <p:cNvSpPr/>
          <p:nvPr/>
        </p:nvSpPr>
        <p:spPr>
          <a:xfrm>
            <a:off x="10828439" y="2329046"/>
            <a:ext cx="1575290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[:punct:]"/>
          <p:cNvSpPr txBox="1"/>
          <p:nvPr/>
        </p:nvSpPr>
        <p:spPr>
          <a:xfrm>
            <a:off x="11317659" y="235376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1152">
                <a:solidFill>
                  <a:srgbClr val="000000"/>
                </a:solidFill>
              </a:defRPr>
            </a:lvl1pPr>
          </a:lstStyle>
          <a:p>
            <a:r>
              <a:t>[:punct:]</a:t>
            </a:r>
          </a:p>
        </p:txBody>
      </p:sp>
      <p:graphicFrame>
        <p:nvGraphicFramePr>
          <p:cNvPr id="650" name="Table 1-1-1-2-2-1-1-1-1-1-1-1"/>
          <p:cNvGraphicFramePr/>
          <p:nvPr/>
        </p:nvGraphicFramePr>
        <p:xfrm>
          <a:off x="10860678" y="2641231"/>
          <a:ext cx="2835984" cy="144040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.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,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: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;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?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!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/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*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@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#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-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_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"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'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[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]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{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}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(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)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1" name="[:graph:]"/>
          <p:cNvSpPr txBox="1"/>
          <p:nvPr/>
        </p:nvSpPr>
        <p:spPr>
          <a:xfrm>
            <a:off x="11756054" y="2052371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40">
                <a:solidFill>
                  <a:srgbClr val="000000"/>
                </a:solidFill>
              </a:defRPr>
            </a:lvl1pPr>
          </a:lstStyle>
          <a:p>
            <a:r>
              <a:t>[:graph:]</a:t>
            </a:r>
          </a:p>
        </p:txBody>
      </p:sp>
      <p:sp>
        <p:nvSpPr>
          <p:cNvPr id="652" name="Rectángulo"/>
          <p:cNvSpPr/>
          <p:nvPr/>
        </p:nvSpPr>
        <p:spPr>
          <a:xfrm>
            <a:off x="10756915" y="698993"/>
            <a:ext cx="1086105" cy="1290762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Rectángulo"/>
          <p:cNvSpPr/>
          <p:nvPr/>
        </p:nvSpPr>
        <p:spPr>
          <a:xfrm>
            <a:off x="10833115" y="1231071"/>
            <a:ext cx="933705" cy="70166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[:blank:]"/>
          <p:cNvSpPr txBox="1"/>
          <p:nvPr/>
        </p:nvSpPr>
        <p:spPr>
          <a:xfrm>
            <a:off x="11001542" y="1236423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fontScale="92500"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</a:defRPr>
            </a:lvl1pPr>
          </a:lstStyle>
          <a:p>
            <a:r>
              <a:t>[:blank:]</a:t>
            </a:r>
          </a:p>
        </p:txBody>
      </p:sp>
      <p:sp>
        <p:nvSpPr>
          <p:cNvPr id="655" name="[:space:]"/>
          <p:cNvSpPr txBox="1"/>
          <p:nvPr/>
        </p:nvSpPr>
        <p:spPr>
          <a:xfrm>
            <a:off x="11001542" y="716708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43305">
              <a:lnSpc>
                <a:spcPct val="80000"/>
              </a:lnSpc>
              <a:spcBef>
                <a:spcPts val="0"/>
              </a:spcBef>
              <a:defRPr sz="1116">
                <a:solidFill>
                  <a:srgbClr val="000000"/>
                </a:solidFill>
              </a:defRPr>
            </a:lvl1pPr>
          </a:lstStyle>
          <a:p>
            <a:r>
              <a:t>[:space:]</a:t>
            </a:r>
          </a:p>
        </p:txBody>
      </p:sp>
      <p:grpSp>
        <p:nvGrpSpPr>
          <p:cNvPr id="660" name="Agrupar"/>
          <p:cNvGrpSpPr/>
          <p:nvPr/>
        </p:nvGrpSpPr>
        <p:grpSpPr>
          <a:xfrm>
            <a:off x="10927091" y="1443982"/>
            <a:ext cx="745753" cy="450964"/>
            <a:chOff x="0" y="0"/>
            <a:chExt cx="745752" cy="450963"/>
          </a:xfrm>
        </p:grpSpPr>
        <p:sp>
          <p:nvSpPr>
            <p:cNvPr id="656" name="Rectángulo"/>
            <p:cNvSpPr/>
            <p:nvPr/>
          </p:nvSpPr>
          <p:spPr>
            <a:xfrm>
              <a:off x="0" y="12700"/>
              <a:ext cx="152400" cy="1905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7" name="Rectángulo"/>
            <p:cNvSpPr/>
            <p:nvPr/>
          </p:nvSpPr>
          <p:spPr>
            <a:xfrm>
              <a:off x="0" y="235063"/>
              <a:ext cx="355600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8" name="space"/>
            <p:cNvSpPr txBox="1"/>
            <p:nvPr/>
          </p:nvSpPr>
          <p:spPr>
            <a:xfrm>
              <a:off x="287262" y="0"/>
              <a:ext cx="458491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659" name="tab"/>
            <p:cNvSpPr txBox="1"/>
            <p:nvPr/>
          </p:nvSpPr>
          <p:spPr>
            <a:xfrm>
              <a:off x="420420" y="235063"/>
              <a:ext cx="3060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743" name="Agrupar"/>
          <p:cNvGrpSpPr/>
          <p:nvPr/>
        </p:nvGrpSpPr>
        <p:grpSpPr>
          <a:xfrm>
            <a:off x="3722422" y="1367696"/>
            <a:ext cx="6780915" cy="5036371"/>
            <a:chOff x="12700" y="12700"/>
            <a:chExt cx="6780914" cy="5036370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9" name="Table 1-1"/>
            <p:cNvGraphicFramePr/>
            <p:nvPr/>
          </p:nvGraphicFramePr>
          <p:xfrm>
            <a:off x="12700" y="12700"/>
            <a:ext cx="6780915" cy="4942086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30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1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559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11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275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regexp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a 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[:digit:]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[:alpha:]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[:lower:]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[:upper:]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[:alnum:]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[:punct:]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[:graph:]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[:space:]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[:blank:]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grpSp>
        <p:nvGrpSpPr>
          <p:cNvPr id="806" name="Agrupar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7" name="Rectángulo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8" name="Rectángulo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Rectángulo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Rectángulo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Rectángulo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2" name="Rectángulo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3" name="Rectángulo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4" name="Rectángulo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805" name="Table 1-1-1-2-1"/>
            <p:cNvGraphicFramePr/>
            <p:nvPr/>
          </p:nvGraphicFramePr>
          <p:xfrm>
            <a:off x="12700" y="12700"/>
            <a:ext cx="9937758" cy="6974086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78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3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8789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4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regexp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matches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</a:t>
                        </a:r>
                        <a:r>
                          <a:t>(?=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</a:t>
                        </a:r>
                        <a:r>
                          <a:t>(?!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t>(?&lt;=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b</a:t>
                        </a:r>
                        <a:r>
                          <a:t>)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t>(?&lt;!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b</a:t>
                        </a:r>
                        <a:r>
                          <a:t>)</a:t>
                        </a:r>
                        <a:r>
                          <a:rPr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811" name="Agrupar"/>
          <p:cNvGrpSpPr/>
          <p:nvPr/>
        </p:nvGrpSpPr>
        <p:grpSpPr>
          <a:xfrm>
            <a:off x="10697096" y="870949"/>
            <a:ext cx="990993" cy="276346"/>
            <a:chOff x="-6350" y="0"/>
            <a:chExt cx="990991" cy="276345"/>
          </a:xfrm>
        </p:grpSpPr>
        <p:grpSp>
          <p:nvGrpSpPr>
            <p:cNvPr id="809" name="Agrupar"/>
            <p:cNvGrpSpPr/>
            <p:nvPr/>
          </p:nvGrpSpPr>
          <p:grpSpPr>
            <a:xfrm>
              <a:off x="-6351" y="-1"/>
              <a:ext cx="990993" cy="276347"/>
              <a:chOff x="-6350" y="0"/>
              <a:chExt cx="990991" cy="276345"/>
            </a:xfrm>
          </p:grpSpPr>
          <p:sp>
            <p:nvSpPr>
              <p:cNvPr id="807" name="new line"/>
              <p:cNvSpPr txBox="1"/>
              <p:nvPr/>
            </p:nvSpPr>
            <p:spPr>
              <a:xfrm>
                <a:off x="286192" y="60445"/>
                <a:ext cx="698450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r"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r>
                  <a:t>new line</a:t>
                </a:r>
              </a:p>
            </p:txBody>
          </p:sp>
          <p:sp>
            <p:nvSpPr>
              <p:cNvPr id="808" name="Texto"/>
              <p:cNvSpPr txBox="1"/>
              <p:nvPr/>
            </p:nvSpPr>
            <p:spPr>
              <a:xfrm rot="5400000">
                <a:off x="112986" y="-119337"/>
                <a:ext cx="226069" cy="464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defTabSz="457200">
                  <a:lnSpc>
                    <a:spcPts val="2800"/>
                  </a:lnSpc>
                  <a:spcBef>
                    <a:spcPts val="0"/>
                  </a:spcBef>
                  <a:defRPr b="0">
                    <a:solidFill>
                      <a:srgbClr val="333333"/>
                    </a:solidFill>
                  </a:defRPr>
                </a:pPr>
                <a:endParaRPr/>
              </a:p>
            </p:txBody>
          </p:sp>
        </p:grpSp>
        <p:pic>
          <p:nvPicPr>
            <p:cNvPr id="810" name="pasted-image.tiff" descr="pasted-image.tif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795" y="98426"/>
              <a:ext cx="233084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2" name="Rectángulo"/>
          <p:cNvSpPr/>
          <p:nvPr/>
        </p:nvSpPr>
        <p:spPr>
          <a:xfrm>
            <a:off x="12462684" y="2329046"/>
            <a:ext cx="819405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 1-1-1-2-2-1-1-1-1-1-1-1-1"/>
          <p:cNvGraphicFramePr/>
          <p:nvPr/>
        </p:nvGraphicFramePr>
        <p:xfrm>
          <a:off x="12491386" y="2641231"/>
          <a:ext cx="2835983" cy="144040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|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`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=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+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^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~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&lt;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&gt;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 baseline="391666"/>
                        <a:t>$</a:t>
                      </a:r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 baseline="391666"/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4" name="[:symbol:]"/>
          <p:cNvSpPr txBox="1"/>
          <p:nvPr/>
        </p:nvSpPr>
        <p:spPr>
          <a:xfrm>
            <a:off x="12518322" y="2353762"/>
            <a:ext cx="708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60831">
              <a:lnSpc>
                <a:spcPct val="80000"/>
              </a:lnSpc>
              <a:spcBef>
                <a:spcPts val="0"/>
              </a:spcBef>
              <a:defRPr sz="1152">
                <a:solidFill>
                  <a:srgbClr val="000000"/>
                </a:solidFill>
              </a:defRPr>
            </a:lvl1pPr>
          </a:lstStyle>
          <a:p>
            <a:r>
              <a:t>[:symbol:]</a:t>
            </a:r>
          </a:p>
        </p:txBody>
      </p:sp>
      <p:pic>
        <p:nvPicPr>
          <p:cNvPr id="815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sp>
        <p:nvSpPr>
          <p:cNvPr id="816" name="."/>
          <p:cNvSpPr txBox="1"/>
          <p:nvPr/>
        </p:nvSpPr>
        <p:spPr>
          <a:xfrm>
            <a:off x="11881464" y="1224614"/>
            <a:ext cx="34511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t>.</a:t>
            </a:r>
          </a:p>
        </p:txBody>
      </p: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5"/>
              </a:rPr>
              <a:t>info@posit.co</a:t>
            </a:r>
            <a:r>
              <a:t>  •   </a:t>
            </a:r>
            <a:r>
              <a:rPr>
                <a:hlinkClick r:id="rId6"/>
              </a:rPr>
              <a:t>posit.co</a:t>
            </a:r>
            <a:r>
              <a:t>  •  Learn more at </a:t>
            </a:r>
            <a:r>
              <a:rPr b="1">
                <a:hlinkClick r:id="rId7"/>
              </a:rPr>
              <a:t>stringr.tidyverse.org</a:t>
            </a:r>
            <a:r>
              <a:t>  •  Diagrams from </a:t>
            </a:r>
            <a:r>
              <a:rPr b="1">
                <a:hlinkClick r:id="rId8"/>
              </a:rPr>
              <a:t>@LVaudor</a:t>
            </a:r>
            <a:r>
              <a:t> on Twitter  •  HTML cheatsheets at </a:t>
            </a:r>
            <a:r>
              <a:rPr b="1">
                <a:hlinkClick r:id="rId9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Custom</PresentationFormat>
  <Paragraphs>489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Helvetica</vt:lpstr>
      <vt:lpstr>White</vt:lpstr>
      <vt:lpstr>String manipulation with stringr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1</cp:revision>
  <dcterms:modified xsi:type="dcterms:W3CDTF">2024-06-03T11:53:36Z</dcterms:modified>
</cp:coreProperties>
</file>