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8560b68a7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48560b68a7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8560b68a7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48560b68a7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8560b68a7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48560b68a7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8560b68a7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48560b68a7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8560b68a7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48560b68a7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8560b68a7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48560b68a7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t Title">
  <p:cSld name="Hat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48522" l="23307" r="589" t="-1"/>
          <a:stretch/>
        </p:blipFill>
        <p:spPr>
          <a:xfrm>
            <a:off x="0" y="4385951"/>
            <a:ext cx="6421426" cy="24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3812" y="2213452"/>
            <a:ext cx="6919275" cy="2431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48522" l="23307" r="589" t="-1"/>
          <a:stretch/>
        </p:blipFill>
        <p:spPr>
          <a:xfrm rot="10800000">
            <a:off x="5770574" y="-1"/>
            <a:ext cx="6421426" cy="247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"/>
          <p:cNvGrpSpPr/>
          <p:nvPr/>
        </p:nvGrpSpPr>
        <p:grpSpPr>
          <a:xfrm rot="5400000">
            <a:off x="442811" y="39917"/>
            <a:ext cx="130630" cy="563076"/>
            <a:chOff x="7081442" y="2246001"/>
            <a:chExt cx="130630" cy="563076"/>
          </a:xfrm>
        </p:grpSpPr>
        <p:sp>
          <p:nvSpPr>
            <p:cNvPr id="20" name="Google Shape;20;p2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5400000">
            <a:off x="1230428" y="39917"/>
            <a:ext cx="130630" cy="563076"/>
            <a:chOff x="7081442" y="2246001"/>
            <a:chExt cx="130630" cy="563076"/>
          </a:xfrm>
        </p:grpSpPr>
        <p:sp>
          <p:nvSpPr>
            <p:cNvPr id="24" name="Google Shape;24;p2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>
  <p:cSld name="Final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ctrTitle"/>
          </p:nvPr>
        </p:nvSpPr>
        <p:spPr>
          <a:xfrm>
            <a:off x="1524000" y="3129703"/>
            <a:ext cx="9144000" cy="13606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524000" y="4582430"/>
            <a:ext cx="9144000" cy="866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97343" y="1300561"/>
            <a:ext cx="4748931" cy="16685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3"/>
          <p:cNvGrpSpPr/>
          <p:nvPr/>
        </p:nvGrpSpPr>
        <p:grpSpPr>
          <a:xfrm>
            <a:off x="-1" y="9429"/>
            <a:ext cx="1608943" cy="6839144"/>
            <a:chOff x="-1" y="9428"/>
            <a:chExt cx="1608943" cy="6839144"/>
          </a:xfrm>
        </p:grpSpPr>
        <p:pic>
          <p:nvPicPr>
            <p:cNvPr id="35" name="Google Shape;35;p3"/>
            <p:cNvPicPr preferRelativeResize="0"/>
            <p:nvPr/>
          </p:nvPicPr>
          <p:blipFill rotWithShape="1">
            <a:blip r:embed="rId3">
              <a:alphaModFix/>
            </a:blip>
            <a:srcRect b="54733" l="50000" r="0" t="13961"/>
            <a:stretch/>
          </p:blipFill>
          <p:spPr>
            <a:xfrm rot="5400000">
              <a:off x="-1030206" y="1039634"/>
              <a:ext cx="3201056" cy="1140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 rotWithShape="1">
            <a:blip r:embed="rId4">
              <a:alphaModFix/>
            </a:blip>
            <a:srcRect b="0" l="50000" r="0" t="55842"/>
            <a:stretch/>
          </p:blipFill>
          <p:spPr>
            <a:xfrm rot="-5400000">
              <a:off x="-796056" y="4443574"/>
              <a:ext cx="3201056" cy="16089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" name="Google Shape;37;p3"/>
          <p:cNvGrpSpPr/>
          <p:nvPr/>
        </p:nvGrpSpPr>
        <p:grpSpPr>
          <a:xfrm rot="10800000">
            <a:off x="10549328" y="0"/>
            <a:ext cx="1608943" cy="6839144"/>
            <a:chOff x="-1" y="9428"/>
            <a:chExt cx="1608943" cy="6839144"/>
          </a:xfrm>
        </p:grpSpPr>
        <p:pic>
          <p:nvPicPr>
            <p:cNvPr id="38" name="Google Shape;38;p3"/>
            <p:cNvPicPr preferRelativeResize="0"/>
            <p:nvPr/>
          </p:nvPicPr>
          <p:blipFill rotWithShape="1">
            <a:blip r:embed="rId3">
              <a:alphaModFix/>
            </a:blip>
            <a:srcRect b="54733" l="50000" r="0" t="13961"/>
            <a:stretch/>
          </p:blipFill>
          <p:spPr>
            <a:xfrm rot="5400000">
              <a:off x="-1030206" y="1039634"/>
              <a:ext cx="3201056" cy="1140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3"/>
            <p:cNvPicPr preferRelativeResize="0"/>
            <p:nvPr/>
          </p:nvPicPr>
          <p:blipFill rotWithShape="1">
            <a:blip r:embed="rId4">
              <a:alphaModFix/>
            </a:blip>
            <a:srcRect b="0" l="50000" r="0" t="55842"/>
            <a:stretch/>
          </p:blipFill>
          <p:spPr>
            <a:xfrm rot="-5400000">
              <a:off x="-796056" y="4443574"/>
              <a:ext cx="3201056" cy="16089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>
  <p:cSld name="Mai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4" name="Google Shape;44;p4"/>
          <p:cNvSpPr txBox="1"/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41584" y="284686"/>
            <a:ext cx="2256148" cy="79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"/>
          <p:cNvPicPr preferRelativeResize="0"/>
          <p:nvPr/>
        </p:nvPicPr>
        <p:blipFill rotWithShape="1">
          <a:blip r:embed="rId3">
            <a:alphaModFix/>
          </a:blip>
          <a:srcRect b="54733" l="50000" r="0" t="13961"/>
          <a:stretch/>
        </p:blipFill>
        <p:spPr>
          <a:xfrm rot="5400000">
            <a:off x="-1030206" y="1039634"/>
            <a:ext cx="3201056" cy="114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4"/>
          <p:cNvPicPr preferRelativeResize="0"/>
          <p:nvPr/>
        </p:nvPicPr>
        <p:blipFill rotWithShape="1">
          <a:blip r:embed="rId4">
            <a:alphaModFix/>
          </a:blip>
          <a:srcRect b="0" l="50000" r="0" t="55842"/>
          <a:stretch/>
        </p:blipFill>
        <p:spPr>
          <a:xfrm rot="-5400000">
            <a:off x="-796056" y="4443574"/>
            <a:ext cx="3201056" cy="1608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"/>
          <p:cNvPicPr preferRelativeResize="0"/>
          <p:nvPr/>
        </p:nvPicPr>
        <p:blipFill rotWithShape="1">
          <a:blip r:embed="rId3">
            <a:alphaModFix/>
          </a:blip>
          <a:srcRect b="54733" l="50000" r="0" t="13961"/>
          <a:stretch/>
        </p:blipFill>
        <p:spPr>
          <a:xfrm rot="-5400000">
            <a:off x="9987420" y="4668294"/>
            <a:ext cx="3201056" cy="1140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t Title Clean">
  <p:cSld name="Hat Title Clea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/>
          <p:cNvPicPr preferRelativeResize="0"/>
          <p:nvPr/>
        </p:nvPicPr>
        <p:blipFill rotWithShape="1">
          <a:blip r:embed="rId2">
            <a:alphaModFix/>
          </a:blip>
          <a:srcRect b="48522" l="23307" r="589" t="-1"/>
          <a:stretch/>
        </p:blipFill>
        <p:spPr>
          <a:xfrm>
            <a:off x="0" y="4385951"/>
            <a:ext cx="6421426" cy="24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2">
            <a:alphaModFix/>
          </a:blip>
          <a:srcRect b="48522" l="23307" r="589" t="-1"/>
          <a:stretch/>
        </p:blipFill>
        <p:spPr>
          <a:xfrm rot="10800000">
            <a:off x="5770574" y="-1"/>
            <a:ext cx="6421426" cy="247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5"/>
          <p:cNvGrpSpPr/>
          <p:nvPr/>
        </p:nvGrpSpPr>
        <p:grpSpPr>
          <a:xfrm rot="5400000">
            <a:off x="442811" y="39917"/>
            <a:ext cx="130630" cy="563076"/>
            <a:chOff x="7081442" y="2246001"/>
            <a:chExt cx="130630" cy="563076"/>
          </a:xfrm>
        </p:grpSpPr>
        <p:sp>
          <p:nvSpPr>
            <p:cNvPr id="53" name="Google Shape;53;p5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5"/>
          <p:cNvGrpSpPr/>
          <p:nvPr/>
        </p:nvGrpSpPr>
        <p:grpSpPr>
          <a:xfrm rot="5400000">
            <a:off x="1230428" y="39917"/>
            <a:ext cx="130630" cy="563076"/>
            <a:chOff x="7081442" y="2246001"/>
            <a:chExt cx="130630" cy="563076"/>
          </a:xfrm>
        </p:grpSpPr>
        <p:sp>
          <p:nvSpPr>
            <p:cNvPr id="57" name="Google Shape;57;p5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>
  <p:cSld name="Final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t Title">
  <p:cSld name="Hat 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13812" y="2213452"/>
            <a:ext cx="6919275" cy="243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 rotWithShape="1">
          <a:blip r:embed="rId3">
            <a:alphaModFix/>
          </a:blip>
          <a:srcRect b="48521" l="23327" r="0" t="1"/>
          <a:stretch/>
        </p:blipFill>
        <p:spPr>
          <a:xfrm>
            <a:off x="0" y="4380703"/>
            <a:ext cx="6483302" cy="247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 rotWithShape="1">
          <a:blip r:embed="rId3">
            <a:alphaModFix/>
          </a:blip>
          <a:srcRect b="48521" l="23327" r="0" t="1"/>
          <a:stretch/>
        </p:blipFill>
        <p:spPr>
          <a:xfrm rot="10800000">
            <a:off x="5708698" y="0"/>
            <a:ext cx="6483302" cy="24772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8"/>
          <p:cNvGrpSpPr/>
          <p:nvPr/>
        </p:nvGrpSpPr>
        <p:grpSpPr>
          <a:xfrm rot="5400000">
            <a:off x="442811" y="39917"/>
            <a:ext cx="130630" cy="563076"/>
            <a:chOff x="7081442" y="2246001"/>
            <a:chExt cx="130630" cy="563076"/>
          </a:xfrm>
        </p:grpSpPr>
        <p:sp>
          <p:nvSpPr>
            <p:cNvPr id="73" name="Google Shape;73;p8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8"/>
          <p:cNvGrpSpPr/>
          <p:nvPr/>
        </p:nvGrpSpPr>
        <p:grpSpPr>
          <a:xfrm rot="5400000">
            <a:off x="1230428" y="39917"/>
            <a:ext cx="130630" cy="563076"/>
            <a:chOff x="7081442" y="2246001"/>
            <a:chExt cx="130630" cy="563076"/>
          </a:xfrm>
        </p:grpSpPr>
        <p:sp>
          <p:nvSpPr>
            <p:cNvPr id="77" name="Google Shape;77;p8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ctrTitle"/>
          </p:nvPr>
        </p:nvSpPr>
        <p:spPr>
          <a:xfrm>
            <a:off x="1524000" y="3129703"/>
            <a:ext cx="9144000" cy="13606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1524000" y="4582430"/>
            <a:ext cx="9144000" cy="866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6" name="Google Shape;8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97343" y="1300561"/>
            <a:ext cx="4748931" cy="16685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9"/>
          <p:cNvGrpSpPr/>
          <p:nvPr/>
        </p:nvGrpSpPr>
        <p:grpSpPr>
          <a:xfrm>
            <a:off x="-3" y="0"/>
            <a:ext cx="1670675" cy="6858003"/>
            <a:chOff x="-3" y="-1"/>
            <a:chExt cx="1670675" cy="6858003"/>
          </a:xfrm>
        </p:grpSpPr>
        <p:pic>
          <p:nvPicPr>
            <p:cNvPr id="88" name="Google Shape;88;p9"/>
            <p:cNvPicPr preferRelativeResize="0"/>
            <p:nvPr/>
          </p:nvPicPr>
          <p:blipFill rotWithShape="1">
            <a:blip r:embed="rId3">
              <a:alphaModFix/>
            </a:blip>
            <a:srcRect b="54939" l="50091" r="-1" t="1"/>
            <a:stretch/>
          </p:blipFill>
          <p:spPr>
            <a:xfrm rot="5400000">
              <a:off x="-787109" y="787106"/>
              <a:ext cx="3238008" cy="1663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9"/>
            <p:cNvPicPr preferRelativeResize="0"/>
            <p:nvPr/>
          </p:nvPicPr>
          <p:blipFill rotWithShape="1">
            <a:blip r:embed="rId3">
              <a:alphaModFix/>
            </a:blip>
            <a:srcRect b="-1216" l="50091" r="-1" t="55971"/>
            <a:stretch/>
          </p:blipFill>
          <p:spPr>
            <a:xfrm rot="-5400000">
              <a:off x="-783667" y="4403663"/>
              <a:ext cx="3238008" cy="16706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oogle Shape;90;p9"/>
          <p:cNvGrpSpPr/>
          <p:nvPr/>
        </p:nvGrpSpPr>
        <p:grpSpPr>
          <a:xfrm rot="10800000">
            <a:off x="10518461" y="0"/>
            <a:ext cx="1670675" cy="6858003"/>
            <a:chOff x="-3" y="-1"/>
            <a:chExt cx="1670675" cy="6858003"/>
          </a:xfrm>
        </p:grpSpPr>
        <p:pic>
          <p:nvPicPr>
            <p:cNvPr id="91" name="Google Shape;91;p9"/>
            <p:cNvPicPr preferRelativeResize="0"/>
            <p:nvPr/>
          </p:nvPicPr>
          <p:blipFill rotWithShape="1">
            <a:blip r:embed="rId3">
              <a:alphaModFix/>
            </a:blip>
            <a:srcRect b="54939" l="50091" r="-1" t="1"/>
            <a:stretch/>
          </p:blipFill>
          <p:spPr>
            <a:xfrm rot="5400000">
              <a:off x="-787109" y="787106"/>
              <a:ext cx="3238008" cy="1663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9"/>
            <p:cNvPicPr preferRelativeResize="0"/>
            <p:nvPr/>
          </p:nvPicPr>
          <p:blipFill rotWithShape="1">
            <a:blip r:embed="rId3">
              <a:alphaModFix/>
            </a:blip>
            <a:srcRect b="-1216" l="50091" r="-1" t="55971"/>
            <a:stretch/>
          </p:blipFill>
          <p:spPr>
            <a:xfrm rot="-5400000">
              <a:off x="-783667" y="4403663"/>
              <a:ext cx="3238008" cy="167067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>
  <p:cSld name="Mai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8" name="Google Shape;9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41584" y="284686"/>
            <a:ext cx="2256148" cy="792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0"/>
          <p:cNvGrpSpPr/>
          <p:nvPr/>
        </p:nvGrpSpPr>
        <p:grpSpPr>
          <a:xfrm>
            <a:off x="-3" y="0"/>
            <a:ext cx="1670675" cy="6858003"/>
            <a:chOff x="-3" y="-1"/>
            <a:chExt cx="1670675" cy="6858003"/>
          </a:xfrm>
        </p:grpSpPr>
        <p:pic>
          <p:nvPicPr>
            <p:cNvPr id="100" name="Google Shape;100;p10"/>
            <p:cNvPicPr preferRelativeResize="0"/>
            <p:nvPr/>
          </p:nvPicPr>
          <p:blipFill rotWithShape="1">
            <a:blip r:embed="rId3">
              <a:alphaModFix/>
            </a:blip>
            <a:srcRect b="54939" l="50091" r="-1" t="1"/>
            <a:stretch/>
          </p:blipFill>
          <p:spPr>
            <a:xfrm rot="5400000">
              <a:off x="-787109" y="787106"/>
              <a:ext cx="3238008" cy="1663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0"/>
            <p:cNvPicPr preferRelativeResize="0"/>
            <p:nvPr/>
          </p:nvPicPr>
          <p:blipFill rotWithShape="1">
            <a:blip r:embed="rId3">
              <a:alphaModFix/>
            </a:blip>
            <a:srcRect b="-1216" l="50091" r="-1" t="55971"/>
            <a:stretch/>
          </p:blipFill>
          <p:spPr>
            <a:xfrm rot="-5400000">
              <a:off x="-783667" y="4403663"/>
              <a:ext cx="3238008" cy="16706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" name="Google Shape;102;p10"/>
          <p:cNvPicPr preferRelativeResize="0"/>
          <p:nvPr/>
        </p:nvPicPr>
        <p:blipFill rotWithShape="1">
          <a:blip r:embed="rId3">
            <a:alphaModFix/>
          </a:blip>
          <a:srcRect b="54939" l="50091" r="-1" t="1"/>
          <a:stretch/>
        </p:blipFill>
        <p:spPr>
          <a:xfrm rot="-5400000">
            <a:off x="9738235" y="4407102"/>
            <a:ext cx="3238008" cy="16637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0"/>
          <p:cNvGrpSpPr/>
          <p:nvPr/>
        </p:nvGrpSpPr>
        <p:grpSpPr>
          <a:xfrm>
            <a:off x="11621299" y="2572948"/>
            <a:ext cx="570701" cy="1712103"/>
            <a:chOff x="11507954" y="2186129"/>
            <a:chExt cx="684046" cy="2052138"/>
          </a:xfrm>
        </p:grpSpPr>
        <p:sp>
          <p:nvSpPr>
            <p:cNvPr id="104" name="Google Shape;104;p10"/>
            <p:cNvSpPr/>
            <p:nvPr/>
          </p:nvSpPr>
          <p:spPr>
            <a:xfrm>
              <a:off x="11507954" y="2186129"/>
              <a:ext cx="684046" cy="684046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11507954" y="2870175"/>
              <a:ext cx="684046" cy="684046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11507954" y="3554221"/>
              <a:ext cx="684046" cy="684046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0"/>
          <p:cNvSpPr/>
          <p:nvPr/>
        </p:nvSpPr>
        <p:spPr>
          <a:xfrm>
            <a:off x="-3" y="0"/>
            <a:ext cx="12192003" cy="228596"/>
          </a:xfrm>
          <a:prstGeom prst="rect">
            <a:avLst/>
          </a:prstGeom>
          <a:solidFill>
            <a:srgbClr val="0068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t Title Clean">
  <p:cSld name="Hat Title Clea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1"/>
          <p:cNvPicPr preferRelativeResize="0"/>
          <p:nvPr/>
        </p:nvPicPr>
        <p:blipFill rotWithShape="1">
          <a:blip r:embed="rId2">
            <a:alphaModFix/>
          </a:blip>
          <a:srcRect b="48521" l="23327" r="0" t="1"/>
          <a:stretch/>
        </p:blipFill>
        <p:spPr>
          <a:xfrm>
            <a:off x="0" y="4380703"/>
            <a:ext cx="6483302" cy="247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1"/>
          <p:cNvPicPr preferRelativeResize="0"/>
          <p:nvPr/>
        </p:nvPicPr>
        <p:blipFill rotWithShape="1">
          <a:blip r:embed="rId2">
            <a:alphaModFix/>
          </a:blip>
          <a:srcRect b="48521" l="23327" r="0" t="1"/>
          <a:stretch/>
        </p:blipFill>
        <p:spPr>
          <a:xfrm rot="10800000">
            <a:off x="5708698" y="0"/>
            <a:ext cx="6483302" cy="24772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1"/>
          <p:cNvGrpSpPr/>
          <p:nvPr/>
        </p:nvGrpSpPr>
        <p:grpSpPr>
          <a:xfrm rot="5400000">
            <a:off x="442811" y="39917"/>
            <a:ext cx="130630" cy="563076"/>
            <a:chOff x="7081442" y="2246001"/>
            <a:chExt cx="130630" cy="563076"/>
          </a:xfrm>
        </p:grpSpPr>
        <p:sp>
          <p:nvSpPr>
            <p:cNvPr id="112" name="Google Shape;112;p11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 rot="5400000">
            <a:off x="1230428" y="39917"/>
            <a:ext cx="130630" cy="563076"/>
            <a:chOff x="7081442" y="2246001"/>
            <a:chExt cx="130630" cy="563076"/>
          </a:xfrm>
        </p:grpSpPr>
        <p:sp>
          <p:nvSpPr>
            <p:cNvPr id="116" name="Google Shape;116;p11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157826"/>
            <a:ext cx="10515600" cy="501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838200" y="1157826"/>
            <a:ext cx="10515600" cy="501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6174" y="3239207"/>
            <a:ext cx="2479652" cy="379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ctrTitle"/>
          </p:nvPr>
        </p:nvSpPr>
        <p:spPr>
          <a:xfrm>
            <a:off x="1524000" y="3129703"/>
            <a:ext cx="9144000" cy="13606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</a:pPr>
            <a:r>
              <a:rPr lang="ru-RU"/>
              <a:t>База данных о студентах</a:t>
            </a:r>
            <a:endParaRPr/>
          </a:p>
        </p:txBody>
      </p:sp>
      <p:sp>
        <p:nvSpPr>
          <p:cNvPr id="130" name="Google Shape;130;p14"/>
          <p:cNvSpPr txBox="1"/>
          <p:nvPr>
            <p:ph idx="1" type="subTitle"/>
          </p:nvPr>
        </p:nvSpPr>
        <p:spPr>
          <a:xfrm>
            <a:off x="1524000" y="4582430"/>
            <a:ext cx="9144000" cy="866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ru-RU"/>
              <a:t>Создатель: Мочалин А.П.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ru-RU"/>
              <a:t>Наставник: Косов Р. М.</a:t>
            </a:r>
            <a:endParaRPr/>
          </a:p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635538" y="63812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7" name="Google Shape;137;p15"/>
          <p:cNvSpPr txBox="1"/>
          <p:nvPr>
            <p:ph type="title"/>
          </p:nvPr>
        </p:nvSpPr>
        <p:spPr>
          <a:xfrm>
            <a:off x="863138" y="546138"/>
            <a:ext cx="9258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ru-RU" sz="4200"/>
              <a:t>Описание проекта:</a:t>
            </a:r>
            <a:endParaRPr sz="4200"/>
          </a:p>
        </p:txBody>
      </p:sp>
      <p:sp>
        <p:nvSpPr>
          <p:cNvPr id="138" name="Google Shape;138;p15"/>
          <p:cNvSpPr txBox="1"/>
          <p:nvPr>
            <p:ph type="title"/>
          </p:nvPr>
        </p:nvSpPr>
        <p:spPr>
          <a:xfrm>
            <a:off x="863150" y="3551050"/>
            <a:ext cx="9258000" cy="16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None/>
            </a:pPr>
            <a:r>
              <a:t/>
            </a:r>
            <a:endParaRPr sz="2640"/>
          </a:p>
          <a:p>
            <a:pPr indent="-396240" lvl="0" marL="457200" rtl="0" algn="l">
              <a:spcBef>
                <a:spcPts val="0"/>
              </a:spcBef>
              <a:spcAft>
                <a:spcPts val="0"/>
              </a:spcAft>
              <a:buSzPts val="2640"/>
              <a:buChar char="-"/>
            </a:pPr>
            <a:r>
              <a:rPr lang="ru-RU" sz="2640"/>
              <a:t>Добавление, редактирование и удаление групп, студентов и предметов групп.</a:t>
            </a:r>
            <a:endParaRPr sz="2640"/>
          </a:p>
          <a:p>
            <a:pPr indent="-396240" lvl="0" marL="457200" rtl="0" algn="l">
              <a:spcBef>
                <a:spcPts val="0"/>
              </a:spcBef>
              <a:spcAft>
                <a:spcPts val="0"/>
              </a:spcAft>
              <a:buSzPts val="2640"/>
              <a:buChar char="-"/>
            </a:pPr>
            <a:r>
              <a:rPr lang="ru-RU" sz="2640"/>
              <a:t>Выставление оценок студентам.</a:t>
            </a:r>
            <a:endParaRPr sz="2640"/>
          </a:p>
          <a:p>
            <a:pPr indent="-396240" lvl="0" marL="457200" rtl="0" algn="l">
              <a:spcBef>
                <a:spcPts val="0"/>
              </a:spcBef>
              <a:spcAft>
                <a:spcPts val="0"/>
              </a:spcAft>
              <a:buSzPts val="2640"/>
              <a:buChar char="-"/>
            </a:pPr>
            <a:r>
              <a:rPr lang="ru-RU" sz="2640"/>
              <a:t>Авторизация пользователей через заранее созданные аккаунты.</a:t>
            </a:r>
            <a:endParaRPr sz="2640"/>
          </a:p>
        </p:txBody>
      </p:sp>
      <p:sp>
        <p:nvSpPr>
          <p:cNvPr id="139" name="Google Shape;139;p15"/>
          <p:cNvSpPr txBox="1"/>
          <p:nvPr>
            <p:ph type="title"/>
          </p:nvPr>
        </p:nvSpPr>
        <p:spPr>
          <a:xfrm>
            <a:off x="863138" y="2860438"/>
            <a:ext cx="9258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ru-RU" sz="4200"/>
              <a:t>Функционал:</a:t>
            </a:r>
            <a:endParaRPr sz="4200"/>
          </a:p>
        </p:txBody>
      </p:sp>
      <p:sp>
        <p:nvSpPr>
          <p:cNvPr id="140" name="Google Shape;140;p15"/>
          <p:cNvSpPr txBox="1"/>
          <p:nvPr>
            <p:ph type="title"/>
          </p:nvPr>
        </p:nvSpPr>
        <p:spPr>
          <a:xfrm>
            <a:off x="863150" y="1308953"/>
            <a:ext cx="92580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40"/>
              <a:t>Данное приложение представляет собой базу данных, предназначенную для хранения информации о студентах ВУЗа.</a:t>
            </a:r>
            <a:endParaRPr sz="2640"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8635538" y="638128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863138" y="390063"/>
            <a:ext cx="9258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ru-RU" sz="4200"/>
              <a:t>Проблема:</a:t>
            </a:r>
            <a:endParaRPr sz="4200"/>
          </a:p>
        </p:txBody>
      </p:sp>
      <p:sp>
        <p:nvSpPr>
          <p:cNvPr id="147" name="Google Shape;147;p16"/>
          <p:cNvSpPr txBox="1"/>
          <p:nvPr>
            <p:ph type="title"/>
          </p:nvPr>
        </p:nvSpPr>
        <p:spPr>
          <a:xfrm>
            <a:off x="863138" y="1204313"/>
            <a:ext cx="9258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None/>
            </a:pPr>
            <a:r>
              <a:rPr lang="ru-RU" sz="2640"/>
              <a:t>Невозможность получения информации из базы данных без доступа к ПК.</a:t>
            </a:r>
            <a:endParaRPr sz="2640"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8635538" y="638128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863138" y="390063"/>
            <a:ext cx="9258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ru-RU" sz="4200"/>
              <a:t>Целевая аудитория:</a:t>
            </a:r>
            <a:endParaRPr sz="4200"/>
          </a:p>
        </p:txBody>
      </p:sp>
      <p:sp>
        <p:nvSpPr>
          <p:cNvPr id="154" name="Google Shape;154;p17"/>
          <p:cNvSpPr txBox="1"/>
          <p:nvPr>
            <p:ph type="title"/>
          </p:nvPr>
        </p:nvSpPr>
        <p:spPr>
          <a:xfrm>
            <a:off x="863138" y="1166263"/>
            <a:ext cx="9258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ru-RU" sz="2600"/>
              <a:t>Администраторы </a:t>
            </a:r>
            <a:r>
              <a:rPr lang="ru-RU" sz="2600"/>
              <a:t>(кураторы групп)</a:t>
            </a:r>
            <a:r>
              <a:rPr lang="ru-RU" sz="2600"/>
              <a:t> ВУЗов.</a:t>
            </a:r>
            <a:endParaRPr sz="2600"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635538" y="638128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0" name="Google Shape;160;p18"/>
          <p:cNvSpPr txBox="1"/>
          <p:nvPr>
            <p:ph type="title"/>
          </p:nvPr>
        </p:nvSpPr>
        <p:spPr>
          <a:xfrm>
            <a:off x="863138" y="390063"/>
            <a:ext cx="9258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ru-RU" sz="4200"/>
              <a:t>Функционал:</a:t>
            </a:r>
            <a:endParaRPr sz="4200"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863150" y="1308953"/>
            <a:ext cx="92580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62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40"/>
              <a:buChar char="-"/>
            </a:pPr>
            <a:r>
              <a:rPr lang="ru-RU" sz="2640"/>
              <a:t>Добавление, редактирование и удаление групп и студентов.</a:t>
            </a:r>
            <a:endParaRPr sz="2640"/>
          </a:p>
          <a:p>
            <a:pPr indent="-3962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40"/>
              <a:buChar char="-"/>
            </a:pPr>
            <a:r>
              <a:rPr lang="ru-RU" sz="2640"/>
              <a:t>Авторизация пользователей.</a:t>
            </a:r>
            <a:endParaRPr sz="2640"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8635538" y="638128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863138" y="390063"/>
            <a:ext cx="9258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ru-RU" sz="4200"/>
              <a:t>Техническая часть:</a:t>
            </a:r>
            <a:endParaRPr sz="4200"/>
          </a:p>
        </p:txBody>
      </p:sp>
      <p:sp>
        <p:nvSpPr>
          <p:cNvPr id="168" name="Google Shape;168;p19"/>
          <p:cNvSpPr txBox="1"/>
          <p:nvPr>
            <p:ph type="title"/>
          </p:nvPr>
        </p:nvSpPr>
        <p:spPr>
          <a:xfrm>
            <a:off x="863150" y="1080675"/>
            <a:ext cx="92580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ru-RU" sz="2300"/>
              <a:t>Для создание приложения использовались:</a:t>
            </a:r>
            <a:endParaRPr sz="2300"/>
          </a:p>
          <a:p>
            <a:pPr indent="-3746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ru-RU" sz="2300"/>
              <a:t>Среда разработки Android Studio.</a:t>
            </a:r>
            <a:endParaRPr sz="2300"/>
          </a:p>
          <a:p>
            <a:pPr indent="-3746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ru-RU" sz="2300"/>
              <a:t>База данных Firebase - Realtime Database</a:t>
            </a:r>
            <a:r>
              <a:rPr lang="ru-RU" sz="2300"/>
              <a:t> и библиотеки для её работы</a:t>
            </a:r>
            <a:r>
              <a:rPr lang="ru-RU" sz="2300"/>
              <a:t>.</a:t>
            </a:r>
            <a:endParaRPr sz="2300"/>
          </a:p>
          <a:p>
            <a:pPr indent="-3746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ru-RU" sz="2300"/>
              <a:t>Библиотек</a:t>
            </a:r>
            <a:r>
              <a:rPr lang="ru-RU" sz="2300"/>
              <a:t>а</a:t>
            </a:r>
            <a:r>
              <a:rPr lang="ru-RU" sz="2300"/>
              <a:t> javamail-android</a:t>
            </a:r>
            <a:r>
              <a:rPr lang="ru-RU" sz="2300"/>
              <a:t> для отправки электронных писем</a:t>
            </a:r>
            <a:r>
              <a:rPr lang="ru-RU" sz="2300"/>
              <a:t>.</a:t>
            </a:r>
            <a:endParaRPr sz="2300"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8635538" y="638128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4" name="Google Shape;174;p20"/>
          <p:cNvSpPr txBox="1"/>
          <p:nvPr>
            <p:ph type="title"/>
          </p:nvPr>
        </p:nvSpPr>
        <p:spPr>
          <a:xfrm>
            <a:off x="863138" y="390063"/>
            <a:ext cx="9258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ru-RU" sz="4200"/>
              <a:t>Перспективы развития:</a:t>
            </a:r>
            <a:endParaRPr sz="4200"/>
          </a:p>
        </p:txBody>
      </p:sp>
      <p:sp>
        <p:nvSpPr>
          <p:cNvPr id="175" name="Google Shape;175;p20"/>
          <p:cNvSpPr txBox="1"/>
          <p:nvPr>
            <p:ph type="title"/>
          </p:nvPr>
        </p:nvSpPr>
        <p:spPr>
          <a:xfrm>
            <a:off x="863150" y="1080672"/>
            <a:ext cx="92580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3771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-RU" sz="2600"/>
              <a:t>Добавить поддержку данных для нескольких университетов.</a:t>
            </a:r>
            <a:endParaRPr sz="2600"/>
          </a:p>
          <a:p>
            <a:pPr indent="-3771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-RU" sz="2600"/>
              <a:t>Добавить роли администратора и преподавателя для аккаунтов.</a:t>
            </a:r>
            <a:endParaRPr sz="2600"/>
          </a:p>
          <a:p>
            <a:pPr indent="-3771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-RU" sz="2600"/>
              <a:t>Добавить сортировку списков студентов и групп</a:t>
            </a:r>
            <a:endParaRPr sz="2600"/>
          </a:p>
          <a:p>
            <a:pPr indent="-3771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-RU" sz="2600"/>
              <a:t>Улучшить визуальную составляющую приложения</a:t>
            </a:r>
            <a:endParaRPr sz="2600"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8635538" y="638128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1" name="Google Shape;181;p21"/>
          <p:cNvSpPr txBox="1"/>
          <p:nvPr>
            <p:ph type="title"/>
          </p:nvPr>
        </p:nvSpPr>
        <p:spPr>
          <a:xfrm>
            <a:off x="863138" y="409088"/>
            <a:ext cx="9258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ru-RU" sz="4200"/>
              <a:t>Выводы: </a:t>
            </a:r>
            <a:endParaRPr sz="4200"/>
          </a:p>
        </p:txBody>
      </p:sp>
      <p:sp>
        <p:nvSpPr>
          <p:cNvPr id="182" name="Google Shape;182;p21"/>
          <p:cNvSpPr txBox="1"/>
          <p:nvPr>
            <p:ph type="title"/>
          </p:nvPr>
        </p:nvSpPr>
        <p:spPr>
          <a:xfrm>
            <a:off x="863138" y="1099688"/>
            <a:ext cx="9258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3076"/>
              <a:buFont typeface="Arial"/>
              <a:buNone/>
            </a:pPr>
            <a:r>
              <a:rPr lang="ru-RU" sz="2600"/>
              <a:t>Получилось удобное приложение для хранения информации об успеваемости студентов, пригодное для использования в ВУЗах. </a:t>
            </a:r>
            <a:endParaRPr sz="2600"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msung IT School White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msung IT School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