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56" r:id="rId6"/>
    <p:sldId id="257" r:id="rId7"/>
    <p:sldId id="258" r:id="rId8"/>
    <p:sldId id="259" r:id="rId9"/>
    <p:sldId id="262" r:id="rId10"/>
    <p:sldId id="263" r:id="rId11"/>
    <p:sldId id="265"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2F5B50-6FD0-B2C6-67C8-187E74DCAED6}" v="2317" dt="2025-05-27T05:06:01.623"/>
    <p1510:client id="{8DF39468-23FD-4FC3-8A45-5CF73266864C}" v="2" dt="2025-05-28T22:22:58.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Andersen" userId="S::andn23032@wainuiomatahigh.school.nz::2b201bd2-74fb-4594-af2a-a26dd5ac3ce8" providerId="AD" clId="Web-{8DF39468-23FD-4FC3-8A45-5CF73266864C}"/>
    <pc:docChg chg="modSld">
      <pc:chgData name="Nathan Andersen" userId="S::andn23032@wainuiomatahigh.school.nz::2b201bd2-74fb-4594-af2a-a26dd5ac3ce8" providerId="AD" clId="Web-{8DF39468-23FD-4FC3-8A45-5CF73266864C}" dt="2025-05-28T22:22:58.574" v="1" actId="20577"/>
      <pc:docMkLst>
        <pc:docMk/>
      </pc:docMkLst>
      <pc:sldChg chg="modSp">
        <pc:chgData name="Nathan Andersen" userId="S::andn23032@wainuiomatahigh.school.nz::2b201bd2-74fb-4594-af2a-a26dd5ac3ce8" providerId="AD" clId="Web-{8DF39468-23FD-4FC3-8A45-5CF73266864C}" dt="2025-05-28T22:22:58.574" v="1" actId="20577"/>
        <pc:sldMkLst>
          <pc:docMk/>
          <pc:sldMk cId="3424216661" sldId="257"/>
        </pc:sldMkLst>
        <pc:spChg chg="mod">
          <ac:chgData name="Nathan Andersen" userId="S::andn23032@wainuiomatahigh.school.nz::2b201bd2-74fb-4594-af2a-a26dd5ac3ce8" providerId="AD" clId="Web-{8DF39468-23FD-4FC3-8A45-5CF73266864C}" dt="2025-05-28T22:22:58.574" v="1" actId="20577"/>
          <ac:spMkLst>
            <pc:docMk/>
            <pc:sldMk cId="3424216661" sldId="257"/>
            <ac:spMk id="3" creationId="{4D83D14D-0516-3964-9ED1-29DC88BF90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28/05/2025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2431-26A8-BB2F-E127-C4FE200C0647}"/>
              </a:ext>
            </a:extLst>
          </p:cNvPr>
          <p:cNvSpPr>
            <a:spLocks noGrp="1"/>
          </p:cNvSpPr>
          <p:nvPr>
            <p:ph type="title"/>
          </p:nvPr>
        </p:nvSpPr>
        <p:spPr/>
        <p:txBody>
          <a:bodyPr/>
          <a:lstStyle/>
          <a:p>
            <a:r>
              <a:rPr lang="en-GB">
                <a:latin typeface="Segoe UI"/>
                <a:cs typeface="Segoe UI"/>
              </a:rPr>
              <a:t>Big ideas in the standard</a:t>
            </a:r>
            <a:br>
              <a:rPr lang="en-GB"/>
            </a:br>
            <a:endParaRPr lang="en-GB"/>
          </a:p>
        </p:txBody>
      </p:sp>
      <p:sp>
        <p:nvSpPr>
          <p:cNvPr id="3" name="Content Placeholder 2">
            <a:extLst>
              <a:ext uri="{FF2B5EF4-FFF2-40B4-BE49-F238E27FC236}">
                <a16:creationId xmlns:a16="http://schemas.microsoft.com/office/drawing/2014/main" id="{D200A5D3-5BBD-7134-C1FE-9C308B0B43AF}"/>
              </a:ext>
            </a:extLst>
          </p:cNvPr>
          <p:cNvSpPr>
            <a:spLocks noGrp="1"/>
          </p:cNvSpPr>
          <p:nvPr>
            <p:ph idx="1"/>
          </p:nvPr>
        </p:nvSpPr>
        <p:spPr>
          <a:xfrm>
            <a:off x="838200" y="1735009"/>
            <a:ext cx="10515600" cy="4441954"/>
          </a:xfrm>
        </p:spPr>
        <p:txBody>
          <a:bodyPr vert="horz" lIns="91440" tIns="45720" rIns="91440" bIns="45720" rtlCol="0" anchor="t">
            <a:normAutofit fontScale="62500" lnSpcReduction="20000"/>
          </a:bodyPr>
          <a:lstStyle/>
          <a:p>
            <a:r>
              <a:rPr lang="en-GB">
                <a:solidFill>
                  <a:srgbClr val="FF0000"/>
                </a:solidFill>
              </a:rPr>
              <a:t>We are developing our </a:t>
            </a:r>
            <a:r>
              <a:rPr lang="en-GB">
                <a:solidFill>
                  <a:schemeClr val="tx2">
                    <a:lumMod val="49000"/>
                    <a:lumOff val="51000"/>
                  </a:schemeClr>
                </a:solidFill>
              </a:rPr>
              <a:t>outcome for other people</a:t>
            </a:r>
            <a:r>
              <a:rPr lang="en-GB">
                <a:solidFill>
                  <a:srgbClr val="FF0000"/>
                </a:solidFill>
              </a:rPr>
              <a:t>, not just for self-interest</a:t>
            </a:r>
            <a:endParaRPr lang="en-US">
              <a:solidFill>
                <a:srgbClr val="000000"/>
              </a:solidFill>
              <a:cs typeface="Times New Roman"/>
            </a:endParaRPr>
          </a:p>
          <a:p>
            <a:pPr marL="0" indent="0">
              <a:buNone/>
            </a:pPr>
            <a:endParaRPr lang="en-GB">
              <a:solidFill>
                <a:srgbClr val="000000"/>
              </a:solidFill>
              <a:latin typeface="Times New Roman"/>
              <a:cs typeface="Times New Roman"/>
            </a:endParaRPr>
          </a:p>
          <a:p>
            <a:pPr marL="0" indent="0">
              <a:buNone/>
            </a:pPr>
            <a:r>
              <a:rPr lang="en-GB">
                <a:solidFill>
                  <a:srgbClr val="000000"/>
                </a:solidFill>
                <a:latin typeface="Times New Roman"/>
                <a:cs typeface="Times New Roman"/>
              </a:rPr>
              <a:t>Therefore</a:t>
            </a:r>
            <a:r>
              <a:rPr lang="en-GB">
                <a:latin typeface="Times New Roman"/>
                <a:cs typeface="Times New Roman"/>
              </a:rPr>
              <a:t>, we will use a human-</a:t>
            </a:r>
            <a:r>
              <a:rPr lang="en-GB" err="1">
                <a:latin typeface="Times New Roman"/>
                <a:cs typeface="Times New Roman"/>
              </a:rPr>
              <a:t>centered</a:t>
            </a:r>
            <a:r>
              <a:rPr lang="en-GB">
                <a:latin typeface="Times New Roman"/>
                <a:cs typeface="Times New Roman"/>
              </a:rPr>
              <a:t> </a:t>
            </a:r>
            <a:r>
              <a:rPr lang="en-GB" err="1">
                <a:latin typeface="Times New Roman"/>
                <a:cs typeface="Times New Roman"/>
              </a:rPr>
              <a:t>techonolgy</a:t>
            </a:r>
            <a:r>
              <a:rPr lang="en-GB">
                <a:latin typeface="Times New Roman"/>
                <a:cs typeface="Times New Roman"/>
              </a:rPr>
              <a:t> design process. (We will use the Stanford Design School technology process.)</a:t>
            </a:r>
            <a:endParaRPr lang="en-US">
              <a:latin typeface="Aptos" panose="020B0004020202020204"/>
              <a:cs typeface="Times New Roman"/>
            </a:endParaRPr>
          </a:p>
          <a:p>
            <a:pPr marL="457200" lvl="1" indent="0">
              <a:buNone/>
            </a:pPr>
            <a:endParaRPr lang="en-GB" sz="2800">
              <a:solidFill>
                <a:srgbClr val="FF0000"/>
              </a:solidFill>
            </a:endParaRPr>
          </a:p>
          <a:p>
            <a:r>
              <a:rPr lang="en-GB">
                <a:solidFill>
                  <a:srgbClr val="FF0000"/>
                </a:solidFill>
              </a:rPr>
              <a:t>The outcome is </a:t>
            </a:r>
            <a:r>
              <a:rPr lang="en-GB">
                <a:solidFill>
                  <a:schemeClr val="tx2">
                    <a:lumMod val="49000"/>
                    <a:lumOff val="51000"/>
                  </a:schemeClr>
                </a:solidFill>
              </a:rPr>
              <a:t>developed</a:t>
            </a:r>
          </a:p>
          <a:p>
            <a:pPr marL="0" indent="-457200">
              <a:buNone/>
            </a:pPr>
            <a:endParaRPr lang="en-GB">
              <a:solidFill>
                <a:srgbClr val="000000"/>
              </a:solidFill>
              <a:latin typeface="Times New Roman"/>
              <a:cs typeface="Times New Roman"/>
            </a:endParaRPr>
          </a:p>
          <a:p>
            <a:pPr marL="0" indent="-457200">
              <a:buNone/>
            </a:pPr>
            <a:r>
              <a:rPr lang="en-GB">
                <a:solidFill>
                  <a:srgbClr val="000000"/>
                </a:solidFill>
                <a:latin typeface="Times New Roman"/>
                <a:cs typeface="Times New Roman"/>
              </a:rPr>
              <a:t>We prototype, seek feedback on our idea, and do several </a:t>
            </a:r>
            <a:r>
              <a:rPr lang="en-GB">
                <a:solidFill>
                  <a:srgbClr val="000000"/>
                </a:solidFill>
                <a:highlight>
                  <a:srgbClr val="FFFF00"/>
                </a:highlight>
                <a:latin typeface="Times New Roman"/>
                <a:cs typeface="Times New Roman"/>
              </a:rPr>
              <a:t>iterations </a:t>
            </a:r>
            <a:r>
              <a:rPr lang="en-GB">
                <a:solidFill>
                  <a:srgbClr val="000000"/>
                </a:solidFill>
                <a:latin typeface="Times New Roman"/>
                <a:cs typeface="Times New Roman"/>
              </a:rPr>
              <a:t> .  Be ready to change,  expand and adjust your ideas based on feedback.  Always be documenting! Always test and trial!</a:t>
            </a:r>
            <a:endParaRPr lang="en-GB">
              <a:latin typeface="Times New Roman"/>
              <a:cs typeface="Times New Roman"/>
            </a:endParaRPr>
          </a:p>
          <a:p>
            <a:pPr marL="0" lvl="1" indent="0">
              <a:buNone/>
            </a:pPr>
            <a:endParaRPr lang="en-GB">
              <a:latin typeface="Times New Roman"/>
              <a:cs typeface="Times New Roman"/>
            </a:endParaRPr>
          </a:p>
          <a:p>
            <a:pPr marL="457200" lvl="1" indent="-457200"/>
            <a:r>
              <a:rPr lang="en-GB" sz="2800">
                <a:solidFill>
                  <a:srgbClr val="FF0000"/>
                </a:solidFill>
                <a:cs typeface="Times New Roman"/>
              </a:rPr>
              <a:t>We use the </a:t>
            </a:r>
            <a:r>
              <a:rPr lang="en-GB" sz="2800">
                <a:solidFill>
                  <a:schemeClr val="tx2">
                    <a:lumMod val="49000"/>
                    <a:lumOff val="51000"/>
                  </a:schemeClr>
                </a:solidFill>
                <a:cs typeface="Times New Roman"/>
              </a:rPr>
              <a:t>correct tools, techniques and conventions</a:t>
            </a:r>
            <a:r>
              <a:rPr lang="en-GB" sz="2800">
                <a:solidFill>
                  <a:srgbClr val="FF0000"/>
                </a:solidFill>
                <a:cs typeface="Times New Roman"/>
              </a:rPr>
              <a:t> to produce our outcome</a:t>
            </a:r>
          </a:p>
          <a:p>
            <a:pPr marL="0" lvl="1" indent="0">
              <a:buNone/>
            </a:pPr>
            <a:endParaRPr lang="en-GB" sz="2800">
              <a:solidFill>
                <a:srgbClr val="000000"/>
              </a:solidFill>
              <a:latin typeface="Times New Roman"/>
              <a:cs typeface="Times New Roman"/>
            </a:endParaRPr>
          </a:p>
          <a:p>
            <a:pPr marL="0" lvl="1" indent="0">
              <a:buNone/>
            </a:pPr>
            <a:r>
              <a:rPr lang="en-GB" sz="2800">
                <a:solidFill>
                  <a:srgbClr val="000000"/>
                </a:solidFill>
                <a:latin typeface="Times New Roman"/>
                <a:cs typeface="Times New Roman"/>
              </a:rPr>
              <a:t>Creating an outcome is collaborative.  Conventions (the shared way of doing things) makes collaboration productive and efficient.  Conventions also shape the way the end-user uses/interacts with the final outcome. </a:t>
            </a:r>
          </a:p>
          <a:p>
            <a:pPr marL="0" lvl="1" indent="0">
              <a:buNone/>
            </a:pPr>
            <a:endParaRPr lang="en-GB" sz="2800">
              <a:latin typeface="Times New Roman"/>
              <a:cs typeface="Times New Roman"/>
            </a:endParaRPr>
          </a:p>
          <a:p>
            <a:pPr marL="0" lvl="1" indent="0">
              <a:buNone/>
            </a:pPr>
            <a:r>
              <a:rPr lang="en-GB" sz="2800" b="1">
                <a:solidFill>
                  <a:schemeClr val="accent6"/>
                </a:solidFill>
                <a:latin typeface="Times New Roman"/>
                <a:cs typeface="Times New Roman"/>
              </a:rPr>
              <a:t>Clear documentation, testing, screenshots and evidence is not a nice to have.  Without these things you CANNOT pass.  DO not cut corners.</a:t>
            </a:r>
          </a:p>
        </p:txBody>
      </p:sp>
    </p:spTree>
    <p:extLst>
      <p:ext uri="{BB962C8B-B14F-4D97-AF65-F5344CB8AC3E}">
        <p14:creationId xmlns:p14="http://schemas.microsoft.com/office/powerpoint/2010/main" val="403506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AS92005 – Developing a digital outcome</a:t>
            </a:r>
          </a:p>
        </p:txBody>
      </p:sp>
      <p:sp>
        <p:nvSpPr>
          <p:cNvPr id="3" name="Subtitle 2"/>
          <p:cNvSpPr>
            <a:spLocks noGrp="1"/>
          </p:cNvSpPr>
          <p:nvPr>
            <p:ph type="subTitle" idx="1"/>
          </p:nvPr>
        </p:nvSpPr>
        <p:spPr/>
        <p:txBody>
          <a:bodyPr vert="horz" lIns="91440" tIns="45720" rIns="91440" bIns="45720" rtlCol="0" anchor="t">
            <a:normAutofit/>
          </a:bodyPr>
          <a:lstStyle/>
          <a:p>
            <a:r>
              <a:rPr lang="en-GB"/>
              <a:t>Unpacking the standard</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5AFA-D4DE-CD94-D8CF-7817F0FA3A4E}"/>
              </a:ext>
            </a:extLst>
          </p:cNvPr>
          <p:cNvSpPr>
            <a:spLocks noGrp="1"/>
          </p:cNvSpPr>
          <p:nvPr>
            <p:ph type="title"/>
          </p:nvPr>
        </p:nvSpPr>
        <p:spPr/>
        <p:txBody>
          <a:bodyPr/>
          <a:lstStyle/>
          <a:p>
            <a:r>
              <a:rPr lang="en-GB"/>
              <a:t>Achievement</a:t>
            </a:r>
          </a:p>
        </p:txBody>
      </p:sp>
      <p:sp>
        <p:nvSpPr>
          <p:cNvPr id="3" name="Content Placeholder 2">
            <a:extLst>
              <a:ext uri="{FF2B5EF4-FFF2-40B4-BE49-F238E27FC236}">
                <a16:creationId xmlns:a16="http://schemas.microsoft.com/office/drawing/2014/main" id="{4D83D14D-0516-3964-9ED1-29DC88BF9094}"/>
              </a:ext>
            </a:extLst>
          </p:cNvPr>
          <p:cNvSpPr>
            <a:spLocks noGrp="1"/>
          </p:cNvSpPr>
          <p:nvPr>
            <p:ph idx="1"/>
          </p:nvPr>
        </p:nvSpPr>
        <p:spPr>
          <a:xfrm>
            <a:off x="838200" y="1825625"/>
            <a:ext cx="10515600" cy="4649959"/>
          </a:xfrm>
        </p:spPr>
        <p:txBody>
          <a:bodyPr vert="horz" lIns="91440" tIns="45720" rIns="91440" bIns="45720" rtlCol="0" anchor="t">
            <a:normAutofit fontScale="77500" lnSpcReduction="20000"/>
          </a:bodyPr>
          <a:lstStyle/>
          <a:p>
            <a:pPr marL="0" indent="0">
              <a:buNone/>
            </a:pPr>
            <a:r>
              <a:rPr lang="en-GB" sz="2000">
                <a:highlight>
                  <a:srgbClr val="FFFF00"/>
                </a:highlight>
                <a:ea typeface="+mn-lt"/>
                <a:cs typeface="+mn-lt"/>
              </a:rPr>
              <a:t>CRITERIA</a:t>
            </a:r>
          </a:p>
          <a:p>
            <a:r>
              <a:rPr lang="en-GB" sz="2000">
                <a:highlight>
                  <a:srgbClr val="FFFF00"/>
                </a:highlight>
                <a:ea typeface="+mn-lt"/>
                <a:cs typeface="+mn-lt"/>
              </a:rPr>
              <a:t>describing the purpose, potential users, requirements, and specifications of the outcome</a:t>
            </a:r>
            <a:endParaRPr lang="en-GB" sz="2000">
              <a:highlight>
                <a:srgbClr val="FFFF00"/>
              </a:highlight>
            </a:endParaRPr>
          </a:p>
          <a:p>
            <a:pPr marL="0" indent="0">
              <a:buNone/>
            </a:pPr>
            <a:endParaRPr lang="en-GB" sz="1400" b="1"/>
          </a:p>
          <a:p>
            <a:pPr marL="0" indent="0">
              <a:buNone/>
            </a:pPr>
            <a:r>
              <a:rPr lang="en-GB" sz="1400" b="1"/>
              <a:t>PURPOSE – What is the desired effect: to inform, educate, sell, entertain, persuade</a:t>
            </a:r>
            <a:endParaRPr lang="en-GB"/>
          </a:p>
          <a:p>
            <a:pPr marL="0" indent="0">
              <a:buNone/>
            </a:pPr>
            <a:endParaRPr lang="en-GB" sz="1400" b="1"/>
          </a:p>
          <a:p>
            <a:pPr marL="0" indent="0">
              <a:buNone/>
            </a:pPr>
            <a:r>
              <a:rPr lang="en-GB" sz="1400" b="1"/>
              <a:t>POTENTIAL USERS – Age group, Social group, gender?, likely interests</a:t>
            </a:r>
            <a:endParaRPr lang="en-GB"/>
          </a:p>
          <a:p>
            <a:pPr marL="0" indent="0">
              <a:buNone/>
            </a:pPr>
            <a:r>
              <a:rPr lang="en-GB" sz="1400" b="1"/>
              <a:t> -- can you come up with a story "archetype" of your typical or average user</a:t>
            </a:r>
          </a:p>
          <a:p>
            <a:pPr marL="0" indent="0">
              <a:buNone/>
            </a:pPr>
            <a:endParaRPr lang="en-GB" sz="1400" b="1"/>
          </a:p>
          <a:p>
            <a:pPr marL="0" indent="0">
              <a:buNone/>
            </a:pPr>
            <a:r>
              <a:rPr lang="en-GB" sz="1400" b="1"/>
              <a:t>REQUIREMENTS – What will your outcome have to achieve, to learn and use to create your outcome</a:t>
            </a:r>
          </a:p>
          <a:p>
            <a:pPr marL="0" indent="0">
              <a:buNone/>
            </a:pPr>
            <a:endParaRPr lang="en-GB" sz="1400" b="1"/>
          </a:p>
          <a:p>
            <a:pPr marL="0" indent="0">
              <a:buNone/>
            </a:pPr>
            <a:r>
              <a:rPr lang="en-GB" sz="1400" b="1"/>
              <a:t>SPECIFICATIONS -  Usually in bullet points e.g.   </a:t>
            </a:r>
          </a:p>
          <a:p>
            <a:pPr marL="0" indent="0">
              <a:buNone/>
            </a:pPr>
            <a:endParaRPr lang="en-GB" sz="1400" b="1"/>
          </a:p>
          <a:p>
            <a:pPr marL="0" indent="0">
              <a:buNone/>
            </a:pPr>
            <a:r>
              <a:rPr lang="en-GB" sz="1400" b="1"/>
              <a:t>This website will contain:</a:t>
            </a:r>
          </a:p>
          <a:p>
            <a:pPr marL="285750" indent="-285750"/>
            <a:r>
              <a:rPr lang="en-GB" sz="1400" b="1"/>
              <a:t>Three interlinked html files</a:t>
            </a:r>
          </a:p>
          <a:p>
            <a:pPr marL="285750" indent="-285750"/>
            <a:r>
              <a:rPr lang="en-GB" sz="1400" b="1"/>
              <a:t>One image per page</a:t>
            </a:r>
          </a:p>
          <a:p>
            <a:pPr marL="285750" indent="-285750"/>
            <a:r>
              <a:rPr lang="en-GB" sz="1400" b="1"/>
              <a:t>A custom designed Heading</a:t>
            </a:r>
          </a:p>
          <a:p>
            <a:pPr marL="285750" indent="-285750"/>
            <a:r>
              <a:rPr lang="en-GB" sz="1400" b="1"/>
              <a:t>A landing page that has buttons ….</a:t>
            </a:r>
          </a:p>
          <a:p>
            <a:pPr marL="0" indent="0">
              <a:buNone/>
            </a:pPr>
            <a:r>
              <a:rPr lang="en-GB" sz="1400" b="1">
                <a:solidFill>
                  <a:srgbClr val="FF0000"/>
                </a:solidFill>
              </a:rPr>
              <a:t>To fulfil this requirement, we will be learning about </a:t>
            </a:r>
            <a:r>
              <a:rPr lang="en-GB" sz="1400" b="1" u="sng">
                <a:solidFill>
                  <a:srgbClr val="FF0000"/>
                </a:solidFill>
              </a:rPr>
              <a:t>briefs</a:t>
            </a:r>
            <a:r>
              <a:rPr lang="en-GB" sz="1400" b="1">
                <a:solidFill>
                  <a:srgbClr val="FF0000"/>
                </a:solidFill>
              </a:rPr>
              <a:t>  - What they are and how to write one</a:t>
            </a:r>
          </a:p>
        </p:txBody>
      </p:sp>
    </p:spTree>
    <p:extLst>
      <p:ext uri="{BB962C8B-B14F-4D97-AF65-F5344CB8AC3E}">
        <p14:creationId xmlns:p14="http://schemas.microsoft.com/office/powerpoint/2010/main" val="342421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2F7C0-C997-3E44-6693-5FD968256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13C68-99FA-65BF-3F74-32E423439938}"/>
              </a:ext>
            </a:extLst>
          </p:cNvPr>
          <p:cNvSpPr>
            <a:spLocks noGrp="1"/>
          </p:cNvSpPr>
          <p:nvPr>
            <p:ph type="title"/>
          </p:nvPr>
        </p:nvSpPr>
        <p:spPr/>
        <p:txBody>
          <a:bodyPr/>
          <a:lstStyle/>
          <a:p>
            <a:r>
              <a:rPr lang="en-GB"/>
              <a:t>Achievement</a:t>
            </a:r>
          </a:p>
        </p:txBody>
      </p:sp>
      <p:sp>
        <p:nvSpPr>
          <p:cNvPr id="3" name="Content Placeholder 2">
            <a:extLst>
              <a:ext uri="{FF2B5EF4-FFF2-40B4-BE49-F238E27FC236}">
                <a16:creationId xmlns:a16="http://schemas.microsoft.com/office/drawing/2014/main" id="{047E83C8-E4C9-15B8-96BD-BAAB8788AF72}"/>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p>
          <a:p>
            <a:r>
              <a:rPr lang="en-GB" sz="1800">
                <a:highlight>
                  <a:srgbClr val="FFFF00"/>
                </a:highlight>
                <a:ea typeface="+mn-lt"/>
                <a:cs typeface="+mn-lt"/>
              </a:rPr>
              <a:t>using appropriate tools or techniques of a digital technologies domain to produce an outcome that addresses the requirements and specifications</a:t>
            </a:r>
            <a:endParaRPr lang="en-GB">
              <a:highlight>
                <a:srgbClr val="FFFF00"/>
              </a:highlight>
            </a:endParaRPr>
          </a:p>
          <a:p>
            <a:endParaRPr lang="en-GB" sz="1800"/>
          </a:p>
          <a:p>
            <a:pPr marL="0" indent="0">
              <a:buNone/>
            </a:pPr>
            <a:r>
              <a:rPr lang="en-GB" sz="1600"/>
              <a:t>VOCABULARY AND CONCEPTS</a:t>
            </a:r>
          </a:p>
          <a:p>
            <a:pPr marL="0" indent="0">
              <a:buNone/>
            </a:pPr>
            <a:endParaRPr lang="en-GB" sz="1600"/>
          </a:p>
          <a:p>
            <a:pPr marL="0" indent="0">
              <a:buNone/>
            </a:pPr>
            <a:r>
              <a:rPr lang="en-GB" sz="1400" b="1">
                <a:solidFill>
                  <a:srgbClr val="000000"/>
                </a:solidFill>
              </a:rPr>
              <a:t>TOOLS – software / hardware  that helps produce the outcome</a:t>
            </a:r>
          </a:p>
          <a:p>
            <a:pPr marL="0" indent="0">
              <a:buNone/>
            </a:pPr>
            <a:r>
              <a:rPr lang="en-GB" sz="1400" b="1">
                <a:solidFill>
                  <a:srgbClr val="000000"/>
                </a:solidFill>
              </a:rPr>
              <a:t>TECHNIQUES – methods of creating. E.g. filters, nodes, masks, gradients.   -- "How tools are used"</a:t>
            </a:r>
          </a:p>
          <a:p>
            <a:pPr marL="0" indent="0">
              <a:buNone/>
            </a:pPr>
            <a:endParaRPr lang="en-GB" sz="1400" b="1">
              <a:solidFill>
                <a:srgbClr val="000000"/>
              </a:solidFill>
            </a:endParaRPr>
          </a:p>
          <a:p>
            <a:pPr marL="0" indent="0">
              <a:buNone/>
            </a:pPr>
            <a:r>
              <a:rPr lang="en-GB" sz="1400" b="1" i="1">
                <a:solidFill>
                  <a:srgbClr val="000000"/>
                </a:solidFill>
              </a:rPr>
              <a:t> For example, CodeHS.com is an Integrated development environment [TOOL] that we used to create a program [OUTCOME] using Python 3 [TOOL].  Some of us iterated over a list of questions [TECHNIQUE] while other people wrote multiple variables containing a single quest [TECHNIQUE]. Those</a:t>
            </a: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338960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A011C-C3A7-6D73-B1CD-B1AC0473A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848DD-0757-A73F-64BE-DFB8E5E6AE87}"/>
              </a:ext>
            </a:extLst>
          </p:cNvPr>
          <p:cNvSpPr>
            <a:spLocks noGrp="1"/>
          </p:cNvSpPr>
          <p:nvPr>
            <p:ph type="title"/>
          </p:nvPr>
        </p:nvSpPr>
        <p:spPr/>
        <p:txBody>
          <a:bodyPr/>
          <a:lstStyle/>
          <a:p>
            <a:r>
              <a:rPr lang="en-GB"/>
              <a:t>Achievement</a:t>
            </a:r>
          </a:p>
        </p:txBody>
      </p:sp>
      <p:sp>
        <p:nvSpPr>
          <p:cNvPr id="3" name="Content Placeholder 2">
            <a:extLst>
              <a:ext uri="{FF2B5EF4-FFF2-40B4-BE49-F238E27FC236}">
                <a16:creationId xmlns:a16="http://schemas.microsoft.com/office/drawing/2014/main" id="{E6A74696-47D0-92E5-811E-A3EA35AE3DF7}"/>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p>
          <a:p>
            <a:r>
              <a:rPr lang="en-GB" sz="1400">
                <a:highlight>
                  <a:srgbClr val="FFFF00"/>
                </a:highlight>
                <a:ea typeface="+mn-lt"/>
                <a:cs typeface="+mn-lt"/>
              </a:rPr>
              <a:t>testing the outcome to ensure basic functionality.</a:t>
            </a:r>
            <a:endParaRPr lang="en-GB">
              <a:highlight>
                <a:srgbClr val="FFFF00"/>
              </a:highlight>
              <a:ea typeface="+mn-lt"/>
              <a:cs typeface="+mn-lt"/>
            </a:endParaRPr>
          </a:p>
          <a:p>
            <a:pPr marL="0" indent="0">
              <a:buNone/>
            </a:pPr>
            <a:endParaRPr lang="en-GB" sz="1800">
              <a:highlight>
                <a:srgbClr val="FFFF00"/>
              </a:highlight>
            </a:endParaRPr>
          </a:p>
          <a:p>
            <a:endParaRPr lang="en-GB" sz="1800"/>
          </a:p>
          <a:p>
            <a:pPr marL="0" indent="0">
              <a:buNone/>
            </a:pPr>
            <a:r>
              <a:rPr lang="en-GB" sz="1600"/>
              <a:t>Does your outcome work?</a:t>
            </a:r>
          </a:p>
          <a:p>
            <a:pPr marL="0" indent="0">
              <a:buNone/>
            </a:pPr>
            <a:r>
              <a:rPr lang="en-GB" sz="1600"/>
              <a:t>Examples</a:t>
            </a:r>
          </a:p>
          <a:p>
            <a:r>
              <a:rPr lang="en-GB" sz="1600"/>
              <a:t>Program runs under proper conditions (expected cases) - it opens, it runs, and providing it receives the right inputs, the results are what you asked for.</a:t>
            </a:r>
          </a:p>
          <a:p>
            <a:r>
              <a:rPr lang="en-GB" sz="1600">
                <a:solidFill>
                  <a:srgbClr val="000000"/>
                </a:solidFill>
              </a:rPr>
              <a:t>Your webpage has working images, links.  You have built it to plan.</a:t>
            </a:r>
          </a:p>
          <a:p>
            <a:r>
              <a:rPr lang="en-GB" sz="1600">
                <a:solidFill>
                  <a:srgbClr val="000000"/>
                </a:solidFill>
              </a:rPr>
              <a:t>Your animation runs</a:t>
            </a: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21939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9439-F7F0-D27A-1133-C507C3BE4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D2563-A1CF-2938-A2E8-9858B2D5C36F}"/>
              </a:ext>
            </a:extLst>
          </p:cNvPr>
          <p:cNvSpPr>
            <a:spLocks noGrp="1"/>
          </p:cNvSpPr>
          <p:nvPr>
            <p:ph type="title"/>
          </p:nvPr>
        </p:nvSpPr>
        <p:spPr/>
        <p:txBody>
          <a:bodyPr/>
          <a:lstStyle/>
          <a:p>
            <a:r>
              <a:rPr lang="en-GB"/>
              <a:t>Merit</a:t>
            </a:r>
          </a:p>
        </p:txBody>
      </p:sp>
      <p:sp>
        <p:nvSpPr>
          <p:cNvPr id="3" name="Content Placeholder 2">
            <a:extLst>
              <a:ext uri="{FF2B5EF4-FFF2-40B4-BE49-F238E27FC236}">
                <a16:creationId xmlns:a16="http://schemas.microsoft.com/office/drawing/2014/main" id="{5EBAD633-F8BA-D526-6F93-C5179B224415}"/>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p>
          <a:p>
            <a:r>
              <a:rPr lang="en-GB" sz="1400">
                <a:highlight>
                  <a:srgbClr val="FFFF00"/>
                </a:highlight>
                <a:ea typeface="+mn-lt"/>
                <a:cs typeface="+mn-lt"/>
              </a:rPr>
              <a:t>following conventions relevant to the tools or techniques of a digital technologies domain</a:t>
            </a:r>
            <a:endParaRPr lang="en-GB">
              <a:highlight>
                <a:srgbClr val="FFFF00"/>
              </a:highlight>
              <a:ea typeface="+mn-lt"/>
              <a:cs typeface="+mn-lt"/>
            </a:endParaRPr>
          </a:p>
          <a:p>
            <a:pPr marL="0" indent="0">
              <a:buNone/>
            </a:pPr>
            <a:endParaRPr lang="en-GB" sz="1400">
              <a:highlight>
                <a:srgbClr val="FFFF00"/>
              </a:highlight>
              <a:ea typeface="+mn-lt"/>
              <a:cs typeface="+mn-lt"/>
            </a:endParaRPr>
          </a:p>
          <a:p>
            <a:endParaRPr lang="en-GB" sz="1800"/>
          </a:p>
          <a:p>
            <a:pPr marL="0" indent="0">
              <a:buNone/>
            </a:pPr>
            <a:r>
              <a:rPr lang="en-GB" sz="1600"/>
              <a:t>Examples</a:t>
            </a:r>
          </a:p>
          <a:p>
            <a:r>
              <a:rPr lang="en-GB" sz="1600"/>
              <a:t>Python program adheres to PEP8, and the outcome is checked using a PEP8 Style checker</a:t>
            </a:r>
            <a:endParaRPr lang="en-GB" sz="1600">
              <a:solidFill>
                <a:srgbClr val="000000"/>
              </a:solidFill>
            </a:endParaRPr>
          </a:p>
          <a:p>
            <a:r>
              <a:rPr lang="en-GB" sz="1600">
                <a:solidFill>
                  <a:srgbClr val="000000"/>
                </a:solidFill>
              </a:rPr>
              <a:t>HTML and CSS files have been validated using and HTML Validator and CSS Validator</a:t>
            </a:r>
          </a:p>
          <a:p>
            <a:r>
              <a:rPr lang="en-GB" sz="1600">
                <a:solidFill>
                  <a:srgbClr val="000000"/>
                </a:solidFill>
              </a:rPr>
              <a:t>A poster has been developed using proper design principles like </a:t>
            </a:r>
            <a:r>
              <a:rPr lang="en-GB" sz="1600" i="1">
                <a:solidFill>
                  <a:srgbClr val="000000"/>
                </a:solidFill>
              </a:rPr>
              <a:t>contrast, repetition, alignment and proximity</a:t>
            </a:r>
          </a:p>
          <a:p>
            <a:r>
              <a:rPr lang="en-GB" sz="1600">
                <a:solidFill>
                  <a:srgbClr val="000000"/>
                </a:solidFill>
              </a:rPr>
              <a:t>The website considers accessibility of its users – are they colourblind and have problems reading text that is not properly contrasted against a coloured background.</a:t>
            </a:r>
          </a:p>
          <a:p>
            <a:endParaRPr lang="en-GB" sz="1600">
              <a:solidFill>
                <a:srgbClr val="000000"/>
              </a:solidFill>
            </a:endParaRP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412849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288AF-B84B-2D97-7FB1-0F20302E9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3909A-F822-E5B6-9E3C-6B2421055139}"/>
              </a:ext>
            </a:extLst>
          </p:cNvPr>
          <p:cNvSpPr>
            <a:spLocks noGrp="1"/>
          </p:cNvSpPr>
          <p:nvPr>
            <p:ph type="title"/>
          </p:nvPr>
        </p:nvSpPr>
        <p:spPr/>
        <p:txBody>
          <a:bodyPr/>
          <a:lstStyle/>
          <a:p>
            <a:r>
              <a:rPr lang="en-GB"/>
              <a:t>Merit</a:t>
            </a:r>
          </a:p>
        </p:txBody>
      </p:sp>
      <p:sp>
        <p:nvSpPr>
          <p:cNvPr id="3" name="Content Placeholder 2">
            <a:extLst>
              <a:ext uri="{FF2B5EF4-FFF2-40B4-BE49-F238E27FC236}">
                <a16:creationId xmlns:a16="http://schemas.microsoft.com/office/drawing/2014/main" id="{09463BF1-AAEC-68D0-46CD-8C44D5574EFB}"/>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endParaRPr lang="en-US">
              <a:ea typeface="+mn-lt"/>
              <a:cs typeface="+mn-lt"/>
            </a:endParaRPr>
          </a:p>
          <a:p>
            <a:r>
              <a:rPr lang="en-GB" sz="1400">
                <a:highlight>
                  <a:srgbClr val="FFFF00"/>
                </a:highlight>
                <a:ea typeface="+mn-lt"/>
                <a:cs typeface="+mn-lt"/>
              </a:rPr>
              <a:t>using information from testing to make improvements to the outcome’s fitness for purpose.</a:t>
            </a:r>
            <a:endParaRPr lang="en-US"/>
          </a:p>
          <a:p>
            <a:endParaRPr lang="en-GB" sz="1800">
              <a:ea typeface="+mn-lt"/>
              <a:cs typeface="+mn-lt"/>
            </a:endParaRPr>
          </a:p>
          <a:p>
            <a:pPr marL="0" indent="0">
              <a:buNone/>
            </a:pPr>
            <a:r>
              <a:rPr lang="en-GB" sz="1600">
                <a:solidFill>
                  <a:srgbClr val="000000"/>
                </a:solidFill>
              </a:rPr>
              <a:t>For example:</a:t>
            </a:r>
          </a:p>
          <a:p>
            <a:pPr marL="0" indent="0">
              <a:buNone/>
            </a:pPr>
            <a:r>
              <a:rPr lang="en-GB" sz="1600">
                <a:solidFill>
                  <a:srgbClr val="000000"/>
                </a:solidFill>
              </a:rPr>
              <a:t>Different devices and different browsers display a website differently.  By testing your site for cross </a:t>
            </a:r>
            <a:r>
              <a:rPr lang="en-GB" sz="1600" err="1">
                <a:solidFill>
                  <a:srgbClr val="000000"/>
                </a:solidFill>
              </a:rPr>
              <a:t>browswer</a:t>
            </a:r>
            <a:r>
              <a:rPr lang="en-GB" sz="1600">
                <a:solidFill>
                  <a:srgbClr val="000000"/>
                </a:solidFill>
              </a:rPr>
              <a:t> compatibility you can make small changes to CSS codes and rules so that the look and feel of your site is consistent from browser to browser and device to device.</a:t>
            </a:r>
          </a:p>
          <a:p>
            <a:endParaRPr lang="en-GB" sz="1600">
              <a:solidFill>
                <a:srgbClr val="000000"/>
              </a:solidFill>
            </a:endParaRP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277524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44402-9D89-026D-463E-B08A84DF1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E05CB-23AA-9D46-59E2-1935EE62B39F}"/>
              </a:ext>
            </a:extLst>
          </p:cNvPr>
          <p:cNvSpPr>
            <a:spLocks noGrp="1"/>
          </p:cNvSpPr>
          <p:nvPr>
            <p:ph type="title"/>
          </p:nvPr>
        </p:nvSpPr>
        <p:spPr/>
        <p:txBody>
          <a:bodyPr/>
          <a:lstStyle/>
          <a:p>
            <a:r>
              <a:rPr lang="en-GB"/>
              <a:t>Excellence</a:t>
            </a:r>
          </a:p>
        </p:txBody>
      </p:sp>
      <p:sp>
        <p:nvSpPr>
          <p:cNvPr id="3" name="Content Placeholder 2">
            <a:extLst>
              <a:ext uri="{FF2B5EF4-FFF2-40B4-BE49-F238E27FC236}">
                <a16:creationId xmlns:a16="http://schemas.microsoft.com/office/drawing/2014/main" id="{85D25FA1-6DE4-B1AF-ED43-9836DD5172FA}"/>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endParaRPr lang="en-US">
              <a:ea typeface="+mn-lt"/>
              <a:cs typeface="+mn-lt"/>
            </a:endParaRPr>
          </a:p>
          <a:p>
            <a:r>
              <a:rPr lang="en-GB" sz="1400">
                <a:highlight>
                  <a:srgbClr val="FFFF00"/>
                </a:highlight>
                <a:ea typeface="+mn-lt"/>
                <a:cs typeface="+mn-lt"/>
              </a:rPr>
              <a:t>applying tools or techniques optimally in the production of a fit-for-purpose outcome</a:t>
            </a:r>
            <a:endParaRPr lang="en-US">
              <a:ea typeface="+mn-lt"/>
              <a:cs typeface="+mn-lt"/>
            </a:endParaRPr>
          </a:p>
          <a:p>
            <a:pPr marL="0" indent="0">
              <a:buNone/>
            </a:pPr>
            <a:endParaRPr lang="en-US"/>
          </a:p>
          <a:p>
            <a:pPr marL="0" indent="0">
              <a:buNone/>
            </a:pPr>
            <a:r>
              <a:rPr lang="en-GB" sz="1600"/>
              <a:t>For example:</a:t>
            </a:r>
            <a:endParaRPr lang="en-US" sz="1600"/>
          </a:p>
          <a:p>
            <a:pPr marL="0" indent="0">
              <a:buNone/>
            </a:pPr>
            <a:r>
              <a:rPr lang="en-GB" sz="1600"/>
              <a:t>Does my website use CSS rules to standardise the layout across all pages – all headings have the same font-face; size; weight because I have created rules to ensure that.  Furthermore, my CSS code recognises different devices and adjust the site for optimal viewing with different screen sizes.</a:t>
            </a:r>
          </a:p>
          <a:p>
            <a:pPr marL="0" indent="0">
              <a:buNone/>
            </a:pPr>
            <a:endParaRPr lang="en-GB" sz="1600">
              <a:solidFill>
                <a:srgbClr val="000000"/>
              </a:solidFill>
            </a:endParaRPr>
          </a:p>
          <a:p>
            <a:pPr marL="0" indent="0">
              <a:buNone/>
            </a:pPr>
            <a:endParaRPr lang="en-GB" sz="1600">
              <a:solidFill>
                <a:srgbClr val="000000"/>
              </a:solidFill>
            </a:endParaRPr>
          </a:p>
          <a:p>
            <a:endParaRPr lang="en-GB" sz="1600">
              <a:solidFill>
                <a:srgbClr val="000000"/>
              </a:solidFill>
            </a:endParaRP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134721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D6EFA-4731-9065-A36A-EC379915D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CAA70-6A72-82D9-18AA-08BF5D91B318}"/>
              </a:ext>
            </a:extLst>
          </p:cNvPr>
          <p:cNvSpPr>
            <a:spLocks noGrp="1"/>
          </p:cNvSpPr>
          <p:nvPr>
            <p:ph type="title"/>
          </p:nvPr>
        </p:nvSpPr>
        <p:spPr/>
        <p:txBody>
          <a:bodyPr/>
          <a:lstStyle/>
          <a:p>
            <a:r>
              <a:rPr lang="en-GB"/>
              <a:t>Excellence</a:t>
            </a:r>
          </a:p>
        </p:txBody>
      </p:sp>
      <p:sp>
        <p:nvSpPr>
          <p:cNvPr id="3" name="Content Placeholder 2">
            <a:extLst>
              <a:ext uri="{FF2B5EF4-FFF2-40B4-BE49-F238E27FC236}">
                <a16:creationId xmlns:a16="http://schemas.microsoft.com/office/drawing/2014/main" id="{2A43D6F1-6D46-2A9F-DF1E-72DBEF6543A0}"/>
              </a:ext>
            </a:extLst>
          </p:cNvPr>
          <p:cNvSpPr>
            <a:spLocks noGrp="1"/>
          </p:cNvSpPr>
          <p:nvPr>
            <p:ph idx="1"/>
          </p:nvPr>
        </p:nvSpPr>
        <p:spPr>
          <a:xfrm>
            <a:off x="838200" y="1825625"/>
            <a:ext cx="10515600" cy="4649959"/>
          </a:xfrm>
        </p:spPr>
        <p:txBody>
          <a:bodyPr vert="horz" lIns="91440" tIns="45720" rIns="91440" bIns="45720" rtlCol="0" anchor="t">
            <a:normAutofit/>
          </a:bodyPr>
          <a:lstStyle/>
          <a:p>
            <a:pPr marL="0" indent="0">
              <a:buNone/>
            </a:pPr>
            <a:r>
              <a:rPr lang="en-GB" sz="1800">
                <a:highlight>
                  <a:srgbClr val="FFFF00"/>
                </a:highlight>
                <a:ea typeface="+mn-lt"/>
                <a:cs typeface="+mn-lt"/>
              </a:rPr>
              <a:t>CRITERIA</a:t>
            </a:r>
            <a:endParaRPr lang="en-US">
              <a:ea typeface="+mn-lt"/>
              <a:cs typeface="+mn-lt"/>
            </a:endParaRPr>
          </a:p>
          <a:p>
            <a:r>
              <a:rPr lang="en-GB" sz="1400">
                <a:highlight>
                  <a:srgbClr val="FFFF00"/>
                </a:highlight>
                <a:ea typeface="+mn-lt"/>
                <a:cs typeface="+mn-lt"/>
              </a:rPr>
              <a:t>using information from trialling the outcome with others to improve its fitness for purpose.</a:t>
            </a:r>
            <a:endParaRPr lang="en-US">
              <a:ea typeface="+mn-lt"/>
              <a:cs typeface="+mn-lt"/>
            </a:endParaRPr>
          </a:p>
          <a:p>
            <a:endParaRPr lang="en-GB" sz="1400">
              <a:highlight>
                <a:srgbClr val="FFFF00"/>
              </a:highlight>
              <a:ea typeface="+mn-lt"/>
              <a:cs typeface="+mn-lt"/>
            </a:endParaRPr>
          </a:p>
          <a:p>
            <a:pPr marL="0" indent="0">
              <a:buNone/>
            </a:pPr>
            <a:endParaRPr lang="en-US"/>
          </a:p>
          <a:p>
            <a:pPr marL="0" indent="0">
              <a:buNone/>
            </a:pPr>
            <a:r>
              <a:rPr lang="en-GB" sz="1600"/>
              <a:t>You will create seek user feedback and use this to enhance your outcome or justify why the feedback was not incorporated.  You will do this several times over the course of developing your outcome.</a:t>
            </a:r>
            <a:endParaRPr lang="en-US" sz="1600"/>
          </a:p>
          <a:p>
            <a:pPr marL="0" indent="0">
              <a:buNone/>
            </a:pPr>
            <a:endParaRPr lang="en-GB" sz="1600"/>
          </a:p>
          <a:p>
            <a:pPr marL="0" indent="0">
              <a:buNone/>
            </a:pPr>
            <a:r>
              <a:rPr lang="en-GB" sz="1600"/>
              <a:t>For example:</a:t>
            </a:r>
            <a:endParaRPr lang="en-US" sz="1600"/>
          </a:p>
          <a:p>
            <a:pPr marL="0" indent="0">
              <a:buNone/>
            </a:pPr>
            <a:r>
              <a:rPr lang="en-GB" sz="1600"/>
              <a:t>You have finished prototyping your website by creating a wireframe, and you want to move on to the next stage of development.  You will seek some feedback on the wireframe before proceeding.  Things you might ask – is the layout visually appealing?  Have I put menu options in the right place?  Does my end user feel comfortable that it 'makes sense'?</a:t>
            </a:r>
            <a:endParaRPr lang="en-US" sz="1600"/>
          </a:p>
          <a:p>
            <a:pPr marL="0" indent="0">
              <a:buNone/>
            </a:pPr>
            <a:endParaRPr lang="en-GB" sz="1600"/>
          </a:p>
          <a:p>
            <a:pPr marL="0" indent="0">
              <a:buNone/>
            </a:pPr>
            <a:endParaRPr lang="en-GB" sz="1600"/>
          </a:p>
          <a:p>
            <a:pPr marL="0" indent="0">
              <a:buNone/>
            </a:pPr>
            <a:endParaRPr lang="en-GB" sz="1600">
              <a:solidFill>
                <a:srgbClr val="000000"/>
              </a:solidFill>
            </a:endParaRPr>
          </a:p>
          <a:p>
            <a:pPr marL="0" indent="0">
              <a:buNone/>
            </a:pPr>
            <a:endParaRPr lang="en-GB" sz="1600">
              <a:solidFill>
                <a:srgbClr val="000000"/>
              </a:solidFill>
            </a:endParaRPr>
          </a:p>
          <a:p>
            <a:endParaRPr lang="en-GB" sz="1600">
              <a:solidFill>
                <a:srgbClr val="000000"/>
              </a:solidFill>
            </a:endParaRPr>
          </a:p>
          <a:p>
            <a:pPr marL="0" indent="0">
              <a:buNone/>
            </a:pPr>
            <a:endParaRPr lang="en-GB" sz="1400" b="1">
              <a:solidFill>
                <a:srgbClr val="000000"/>
              </a:solidFill>
            </a:endParaRPr>
          </a:p>
          <a:p>
            <a:pPr marL="0" indent="0">
              <a:buNone/>
            </a:pPr>
            <a:endParaRPr lang="en-GB" sz="1400" b="1">
              <a:solidFill>
                <a:srgbClr val="000000"/>
              </a:solidFill>
            </a:endParaRPr>
          </a:p>
        </p:txBody>
      </p:sp>
    </p:spTree>
    <p:extLst>
      <p:ext uri="{BB962C8B-B14F-4D97-AF65-F5344CB8AC3E}">
        <p14:creationId xmlns:p14="http://schemas.microsoft.com/office/powerpoint/2010/main" val="319143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lanning xmlns="bf2477af-e569-4687-a5a1-1196be685f18" xsi:nil="true"/>
    <TaxCatchAll xmlns="c3d410e9-9612-4307-955e-746c08855239" xsi:nil="true"/>
    <lcf76f155ced4ddcb4097134ff3c332f xmlns="bf2477af-e569-4687-a5a1-1196be685f1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775C33FDF448498959F61344C45748" ma:contentTypeVersion="18" ma:contentTypeDescription="Create a new document." ma:contentTypeScope="" ma:versionID="4a6e020461902be68807928db15db887">
  <xsd:schema xmlns:xsd="http://www.w3.org/2001/XMLSchema" xmlns:xs="http://www.w3.org/2001/XMLSchema" xmlns:p="http://schemas.microsoft.com/office/2006/metadata/properties" xmlns:ns2="c3d410e9-9612-4307-955e-746c08855239" xmlns:ns3="bf2477af-e569-4687-a5a1-1196be685f18" targetNamespace="http://schemas.microsoft.com/office/2006/metadata/properties" ma:root="true" ma:fieldsID="3717e096f2f4a859c71ddad870259e5b" ns2:_="" ns3:_="">
    <xsd:import namespace="c3d410e9-9612-4307-955e-746c08855239"/>
    <xsd:import namespace="bf2477af-e569-4687-a5a1-1196be685f1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Planning" minOccurs="0"/>
                <xsd:element ref="ns3:MediaServiceObjectDetectorVersions" minOccurs="0"/>
                <xsd:element ref="ns3:MediaServiceSearchProperties" minOccurs="0"/>
                <xsd:element ref="ns3:lcf76f155ced4ddcb4097134ff3c332f" minOccurs="0"/>
                <xsd:element ref="ns2:TaxCatchAll"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d410e9-9612-4307-955e-746c0885523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6491a8d-a816-4de5-b2be-ce8ef68f6340}" ma:internalName="TaxCatchAll" ma:showField="CatchAllData" ma:web="c3d410e9-9612-4307-955e-746c0885523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f2477af-e569-4687-a5a1-1196be685f1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Planning" ma:index="18" nillable="true" ma:displayName="NOTES" ma:format="Dropdown" ma:internalName="Planning">
      <xsd:simpleType>
        <xsd:restriction base="dms:Text">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9f91258-a40c-4e6c-8267-585ca22a1b93" ma:termSetId="09814cd3-568e-fe90-9814-8d621ff8fb84" ma:anchorId="fba54fb3-c3e1-fe81-a776-ca4b69148c4d" ma:open="true" ma:isKeyword="false">
      <xsd:complexType>
        <xsd:sequence>
          <xsd:element ref="pc:Terms" minOccurs="0" maxOccurs="1"/>
        </xsd:sequence>
      </xsd:complexType>
    </xsd:element>
    <xsd:element name="MediaServiceDateTaken" ma:index="24" nillable="true" ma:displayName="MediaServiceDateTaken" ma:hidden="true" ma:indexed="true" ma:internalName="MediaServiceDateTaken" ma:readOnly="true">
      <xsd:simpleType>
        <xsd:restriction base="dms:Text"/>
      </xsd:simpleType>
    </xsd:element>
    <xsd:element name="MediaLengthInSeconds" ma:index="2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AB69EF-9E9C-4755-B195-918D4E61B7F2}">
  <ds:schemaRefs>
    <ds:schemaRef ds:uri="bf2477af-e569-4687-a5a1-1196be685f18"/>
    <ds:schemaRef ds:uri="c3d410e9-9612-4307-955e-746c0885523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FDF0146-F773-4049-B766-A2370D656966}">
  <ds:schemaRefs>
    <ds:schemaRef ds:uri="bf2477af-e569-4687-a5a1-1196be685f18"/>
    <ds:schemaRef ds:uri="c3d410e9-9612-4307-955e-746c088552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B2E5124-FB8D-4EAE-8624-4CB9619943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Big ideas in the standard </vt:lpstr>
      <vt:lpstr>AS92005 – Developing a digital outcome</vt:lpstr>
      <vt:lpstr>Achievement</vt:lpstr>
      <vt:lpstr>Achievement</vt:lpstr>
      <vt:lpstr>Achievement</vt:lpstr>
      <vt:lpstr>Merit</vt:lpstr>
      <vt:lpstr>Merit</vt:lpstr>
      <vt:lpstr>Excellence</vt:lpstr>
      <vt:lpstr>Excellence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2025-05-13T00:08:53Z</dcterms:created>
  <dcterms:modified xsi:type="dcterms:W3CDTF">2025-05-28T22:23:40Z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0x01010050775C33FDF448498959F61344C45748</vt:lpwstr>
  </property>
</Properties>
</file>