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C110A67-895C-43C9-8107-EEF266D005F6}">
  <a:tblStyle styleId="{6C110A67-895C-43C9-8107-EEF266D005F6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1941909" y="1885950"/>
            <a:ext cx="6686400" cy="1697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marR="0" rtl="0" algn="l">
              <a:spcBef>
                <a:spcPts val="0"/>
              </a:spcBef>
              <a:buClr>
                <a:srgbClr val="3477B2"/>
              </a:buClr>
              <a:buFont typeface="Quest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941909" y="3583034"/>
            <a:ext cx="6686400" cy="844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indent="0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indent="0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indent="0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indent="0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indent="0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indent="0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indent="0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indent="0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>
            <a:off x="0" y="3242857"/>
            <a:ext cx="1308489" cy="583941"/>
          </a:xfrm>
          <a:custGeom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98859" y="339715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941908" y="457200"/>
            <a:ext cx="66864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941908" y="3265534"/>
            <a:ext cx="6686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 algn="l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/>
          <p:nvPr/>
        </p:nvSpPr>
        <p:spPr>
          <a:xfrm flipH="1" rot="10800000">
            <a:off x="-3141" y="238362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137461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456258" y="2628900"/>
            <a:ext cx="5652299" cy="2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>
              <a:spcBef>
                <a:spcPts val="0"/>
              </a:spcBef>
              <a:buClr>
                <a:srgbClr val="7F7F7F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1941908" y="3265534"/>
            <a:ext cx="6686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 algn="l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/>
          <p:nvPr/>
        </p:nvSpPr>
        <p:spPr>
          <a:xfrm flipH="1" rot="10800000">
            <a:off x="-3141" y="238362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1850739" y="4860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336139" y="217897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941909" y="1828800"/>
            <a:ext cx="66864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941909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/>
          <p:nvPr/>
        </p:nvSpPr>
        <p:spPr>
          <a:xfrm flipH="1" rot="10800000">
            <a:off x="-3141" y="3683791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137461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941908" y="3257550"/>
            <a:ext cx="6686400" cy="6284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1941909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/>
        </p:nvSpPr>
        <p:spPr>
          <a:xfrm flipH="1" rot="10800000">
            <a:off x="-3141" y="3683791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5" name="Shape 135"/>
          <p:cNvSpPr txBox="1"/>
          <p:nvPr/>
        </p:nvSpPr>
        <p:spPr>
          <a:xfrm>
            <a:off x="1850739" y="4860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336139" y="217897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941908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941908" y="3257550"/>
            <a:ext cx="6686400" cy="6284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1941909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/>
          <p:nvPr/>
        </p:nvSpPr>
        <p:spPr>
          <a:xfrm flipH="1" rot="10800000">
            <a:off x="-3141" y="3683791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944692" y="468082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 algn="l">
              <a:spcBef>
                <a:spcPts val="0"/>
              </a:spcBef>
              <a:buClr>
                <a:srgbClr val="3477B2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 rot="5400000">
            <a:off x="3827858" y="-285600"/>
            <a:ext cx="2914799" cy="6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1397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1143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1143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1143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1143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indent="-1143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indent="-1143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indent="-1143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/>
          <p:nvPr/>
        </p:nvSpPr>
        <p:spPr>
          <a:xfrm flipH="1" rot="10800000">
            <a:off x="-3141" y="53577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 rot="5400000">
            <a:off x="5817460" y="1624203"/>
            <a:ext cx="3962999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spcBef>
                <a:spcPts val="0"/>
              </a:spcBef>
              <a:buClr>
                <a:srgbClr val="3477B2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 rot="5400000">
            <a:off x="2389358" y="23253"/>
            <a:ext cx="3962999" cy="48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1397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1143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1143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1143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1143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indent="-1143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indent="-1143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indent="-1143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/>
          <p:nvPr/>
        </p:nvSpPr>
        <p:spPr>
          <a:xfrm flipH="1" rot="10800000">
            <a:off x="-3141" y="53577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944693" y="468082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 algn="l">
              <a:spcBef>
                <a:spcPts val="0"/>
              </a:spcBef>
              <a:buClr>
                <a:srgbClr val="3477B2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941908" y="1600200"/>
            <a:ext cx="66864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1397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1143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1143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1143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1143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indent="-1143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indent="-1143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indent="-1143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/>
          <p:nvPr/>
        </p:nvSpPr>
        <p:spPr>
          <a:xfrm flipH="1" rot="10800000">
            <a:off x="-3141" y="53577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941908" y="1544062"/>
            <a:ext cx="6686400" cy="11015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941908" y="2647596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 algn="l">
              <a:spcBef>
                <a:spcPts val="0"/>
              </a:spcBef>
              <a:buClr>
                <a:srgbClr val="595959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/>
          <p:nvPr/>
        </p:nvSpPr>
        <p:spPr>
          <a:xfrm flipH="1" rot="10800000">
            <a:off x="-3141" y="238362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944692" y="468082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 algn="l">
              <a:spcBef>
                <a:spcPts val="0"/>
              </a:spcBef>
              <a:buClr>
                <a:srgbClr val="3477B2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941908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1397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1143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1143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1143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1143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indent="-1143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indent="-1143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indent="-1143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5393060" y="1594666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1397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1143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1143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1143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1143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indent="-1143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indent="-1143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indent="-1143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/>
          <p:nvPr/>
        </p:nvSpPr>
        <p:spPr>
          <a:xfrm flipH="1" rot="10800000">
            <a:off x="-3141" y="53577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944692" y="468082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 algn="l">
              <a:spcBef>
                <a:spcPts val="0"/>
              </a:spcBef>
              <a:buClr>
                <a:srgbClr val="3477B2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204529" y="1479527"/>
            <a:ext cx="2994599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1941908" y="1911724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1397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1143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1143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1143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1143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indent="-1143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indent="-1143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indent="-1143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5629971" y="1477106"/>
            <a:ext cx="2999100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5375217" y="1909303"/>
            <a:ext cx="3253799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1397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1143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1143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1143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1143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indent="-1143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indent="-1143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indent="-1143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/>
        </p:nvSpPr>
        <p:spPr>
          <a:xfrm flipH="1" rot="10800000">
            <a:off x="-3141" y="53577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944692" y="468082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 algn="l">
              <a:spcBef>
                <a:spcPts val="0"/>
              </a:spcBef>
              <a:buClr>
                <a:srgbClr val="3477B2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/>
          <p:nvPr/>
        </p:nvSpPr>
        <p:spPr>
          <a:xfrm flipH="1" rot="10800000">
            <a:off x="-3141" y="53577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 rot="10800000">
            <a:off x="-3141" y="53577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941908" y="334565"/>
            <a:ext cx="2628899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42258" y="334565"/>
            <a:ext cx="38862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65100" marL="254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1pPr>
            <a:lvl2pPr indent="-139700" marL="5588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2pPr>
            <a:lvl3pPr indent="-114300" marL="8636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3pPr>
            <a:lvl4pPr indent="-114300" marL="12065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4pPr>
            <a:lvl5pPr indent="-114300" marL="1549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5pPr>
            <a:lvl6pPr indent="-114300" marL="18923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6pPr>
            <a:lvl7pPr indent="-114300" marL="2235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7pPr>
            <a:lvl8pPr indent="-114300" marL="25781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8pPr>
            <a:lvl9pPr indent="-114300" marL="29210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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941908" y="1198959"/>
            <a:ext cx="2628899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/>
        </p:nvSpPr>
        <p:spPr>
          <a:xfrm flipH="1" rot="10800000">
            <a:off x="-3141" y="535778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941909" y="3600450"/>
            <a:ext cx="6686400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1941908" y="476223"/>
            <a:ext cx="6686400" cy="289109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941909" y="4025503"/>
            <a:ext cx="6686400" cy="3704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/>
          <p:nvPr/>
        </p:nvSpPr>
        <p:spPr>
          <a:xfrm flipH="1" rot="10800000">
            <a:off x="-3141" y="3683791"/>
            <a:ext cx="1191396" cy="380475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E"/>
            </a:gs>
            <a:gs pos="100000">
              <a:srgbClr val="9AC3FF"/>
            </a:gs>
          </a:gsLst>
          <a:lin ang="5400012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-11" y="171448"/>
            <a:ext cx="2138624" cy="4978942"/>
            <a:chOff x="2487613" y="285750"/>
            <a:chExt cx="2428875" cy="5654675"/>
          </a:xfrm>
        </p:grpSpPr>
        <p:sp>
          <p:nvSpPr>
            <p:cNvPr id="6" name="Shape 6"/>
            <p:cNvSpPr/>
            <p:nvPr/>
          </p:nvSpPr>
          <p:spPr>
            <a:xfrm>
              <a:off x="2487613" y="2284413"/>
              <a:ext cx="85724" cy="533400"/>
            </a:xfrm>
            <a:custGeom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2597150" y="2779713"/>
              <a:ext cx="550862" cy="1978024"/>
            </a:xfrm>
            <a:custGeom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3175000" y="4730750"/>
              <a:ext cx="519113" cy="1209674"/>
            </a:xfrm>
            <a:custGeom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305176" y="5630862"/>
              <a:ext cx="146050" cy="309563"/>
            </a:xfrm>
            <a:custGeom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573338" y="2817813"/>
              <a:ext cx="700088" cy="2835274"/>
            </a:xfrm>
            <a:custGeom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06663" y="285750"/>
              <a:ext cx="90487" cy="2493962"/>
            </a:xfrm>
            <a:custGeom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54288" y="2598738"/>
              <a:ext cx="66675" cy="420687"/>
            </a:xfrm>
            <a:custGeom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143250" y="4757737"/>
              <a:ext cx="161924" cy="873124"/>
            </a:xfrm>
            <a:custGeom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211513" y="5410200"/>
              <a:ext cx="203200" cy="530224"/>
            </a:xfrm>
            <a:custGeom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20452" y="118"/>
            <a:ext cx="1767516" cy="5139853"/>
            <a:chOff x="6627813" y="195609"/>
            <a:chExt cx="1952625" cy="5678140"/>
          </a:xfrm>
        </p:grpSpPr>
        <p:sp>
          <p:nvSpPr>
            <p:cNvPr id="19" name="Shape 19"/>
            <p:cNvSpPr/>
            <p:nvPr/>
          </p:nvSpPr>
          <p:spPr>
            <a:xfrm>
              <a:off x="6627813" y="195609"/>
              <a:ext cx="409575" cy="3646488"/>
            </a:xfrm>
            <a:custGeom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7061200" y="3771900"/>
              <a:ext cx="350837" cy="1309688"/>
            </a:xfrm>
            <a:custGeom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439025" y="5053012"/>
              <a:ext cx="357187" cy="820737"/>
            </a:xfrm>
            <a:custGeom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992938" y="1263650"/>
              <a:ext cx="144463" cy="2508249"/>
            </a:xfrm>
            <a:custGeom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021513" y="3598862"/>
              <a:ext cx="68262" cy="423863"/>
            </a:xfrm>
            <a:custGeom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412038" y="2801938"/>
              <a:ext cx="1168400" cy="2251074"/>
            </a:xfrm>
            <a:custGeom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94588" y="5664200"/>
              <a:ext cx="100012" cy="209549"/>
            </a:xfrm>
            <a:custGeom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39025" y="5434012"/>
              <a:ext cx="174625" cy="439737"/>
            </a:xfrm>
            <a:custGeom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Shape 31"/>
          <p:cNvSpPr/>
          <p:nvPr/>
        </p:nvSpPr>
        <p:spPr>
          <a:xfrm>
            <a:off x="0" y="0"/>
            <a:ext cx="137099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944692" y="468082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marR="0" rtl="0" algn="l">
              <a:spcBef>
                <a:spcPts val="0"/>
              </a:spcBef>
              <a:buClr>
                <a:srgbClr val="3477B2"/>
              </a:buClr>
              <a:buSzPct val="100000"/>
              <a:buFont typeface="Questrial"/>
              <a:buNone/>
              <a:defRPr sz="1100"/>
            </a:lvl1pPr>
            <a:lvl2pPr indent="0" marL="0" marR="0" rtl="0" algn="l">
              <a:spcBef>
                <a:spcPts val="0"/>
              </a:spcBef>
              <a:buSzPct val="100000"/>
              <a:defRPr sz="1100"/>
            </a:lvl2pPr>
            <a:lvl3pPr indent="0" marL="0" marR="0" rtl="0" algn="l">
              <a:spcBef>
                <a:spcPts val="0"/>
              </a:spcBef>
              <a:buSzPct val="100000"/>
              <a:defRPr sz="1100"/>
            </a:lvl3pPr>
            <a:lvl4pPr indent="0" marL="0" marR="0" rtl="0" algn="l">
              <a:spcBef>
                <a:spcPts val="0"/>
              </a:spcBef>
              <a:buSzPct val="100000"/>
              <a:defRPr sz="1100"/>
            </a:lvl4pPr>
            <a:lvl5pPr indent="0" marL="0" marR="0" rtl="0" algn="l">
              <a:spcBef>
                <a:spcPts val="0"/>
              </a:spcBef>
              <a:buSzPct val="100000"/>
              <a:defRPr sz="1100"/>
            </a:lvl5pPr>
            <a:lvl6pPr indent="0" marL="0" marR="0" rtl="0" algn="l">
              <a:spcBef>
                <a:spcPts val="0"/>
              </a:spcBef>
              <a:buSzPct val="100000"/>
              <a:defRPr sz="1100"/>
            </a:lvl6pPr>
            <a:lvl7pPr indent="0" marL="0" marR="0" rtl="0" algn="l">
              <a:spcBef>
                <a:spcPts val="0"/>
              </a:spcBef>
              <a:buSzPct val="100000"/>
              <a:defRPr sz="1100"/>
            </a:lvl7pPr>
            <a:lvl8pPr indent="0" marL="0" marR="0" rtl="0" algn="l">
              <a:spcBef>
                <a:spcPts val="0"/>
              </a:spcBef>
              <a:buSzPct val="100000"/>
              <a:defRPr sz="1100"/>
            </a:lvl8pPr>
            <a:lvl9pPr indent="0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941908" y="1600200"/>
            <a:ext cx="6686400" cy="29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6510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  <a:defRPr sz="1100"/>
            </a:lvl1pPr>
            <a:lvl2pPr indent="-139700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  <a:defRPr sz="1100"/>
            </a:lvl2pPr>
            <a:lvl3pPr indent="-114300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  <a:defRPr sz="1100"/>
            </a:lvl3pPr>
            <a:lvl4pPr indent="-114300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  <a:defRPr sz="1100"/>
            </a:lvl4pPr>
            <a:lvl5pPr indent="-114300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  <a:defRPr sz="1100"/>
            </a:lvl5pPr>
            <a:lvl6pPr indent="-114300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  <a:defRPr sz="1100"/>
            </a:lvl6pPr>
            <a:lvl7pPr indent="-114300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  <a:defRPr sz="1100"/>
            </a:lvl7pPr>
            <a:lvl8pPr indent="-114300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  <a:defRPr sz="1100"/>
            </a:lvl8pPr>
            <a:lvl9pPr indent="-114300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"/>
              <a:defRPr sz="1100"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771208" y="4597827"/>
            <a:ext cx="8597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buSzPct val="100000"/>
              <a:defRPr sz="1100"/>
            </a:lvl1pPr>
            <a:lvl2pPr indent="0" marL="342900" marR="0" rtl="0" algn="l">
              <a:spcBef>
                <a:spcPts val="0"/>
              </a:spcBef>
              <a:buSzPct val="100000"/>
              <a:defRPr sz="1100"/>
            </a:lvl2pPr>
            <a:lvl3pPr indent="0" marL="685800" marR="0" rtl="0" algn="l">
              <a:spcBef>
                <a:spcPts val="0"/>
              </a:spcBef>
              <a:buSzPct val="100000"/>
              <a:defRPr sz="1100"/>
            </a:lvl3pPr>
            <a:lvl4pPr indent="0" marL="1028700" marR="0" rtl="0" algn="l">
              <a:spcBef>
                <a:spcPts val="0"/>
              </a:spcBef>
              <a:buSzPct val="100000"/>
              <a:defRPr sz="1100"/>
            </a:lvl4pPr>
            <a:lvl5pPr indent="0" marL="1371600" marR="0" rtl="0" algn="l">
              <a:spcBef>
                <a:spcPts val="0"/>
              </a:spcBef>
              <a:buSzPct val="100000"/>
              <a:defRPr sz="1100"/>
            </a:lvl5pPr>
            <a:lvl6pPr indent="0" marL="1714500" marR="0" rtl="0" algn="l">
              <a:spcBef>
                <a:spcPts val="0"/>
              </a:spcBef>
              <a:buSzPct val="100000"/>
              <a:defRPr sz="1100"/>
            </a:lvl6pPr>
            <a:lvl7pPr indent="0" marL="2057400" marR="0" rtl="0" algn="l">
              <a:spcBef>
                <a:spcPts val="0"/>
              </a:spcBef>
              <a:buSzPct val="100000"/>
              <a:defRPr sz="1100"/>
            </a:lvl7pPr>
            <a:lvl8pPr indent="0" marL="2400300" marR="0" rtl="0" algn="l">
              <a:spcBef>
                <a:spcPts val="0"/>
              </a:spcBef>
              <a:buSzPct val="100000"/>
              <a:defRPr sz="1100"/>
            </a:lvl8pPr>
            <a:lvl9pPr indent="0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941908" y="4601855"/>
            <a:ext cx="5714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buSzPct val="100000"/>
              <a:defRPr sz="1100"/>
            </a:lvl1pPr>
            <a:lvl2pPr indent="0" marL="342900" marR="0" rtl="0" algn="l">
              <a:spcBef>
                <a:spcPts val="0"/>
              </a:spcBef>
              <a:buSzPct val="100000"/>
              <a:defRPr sz="1100"/>
            </a:lvl2pPr>
            <a:lvl3pPr indent="0" marL="685800" marR="0" rtl="0" algn="l">
              <a:spcBef>
                <a:spcPts val="0"/>
              </a:spcBef>
              <a:buSzPct val="100000"/>
              <a:defRPr sz="1100"/>
            </a:lvl3pPr>
            <a:lvl4pPr indent="0" marL="1028700" marR="0" rtl="0" algn="l">
              <a:spcBef>
                <a:spcPts val="0"/>
              </a:spcBef>
              <a:buSzPct val="100000"/>
              <a:defRPr sz="1100"/>
            </a:lvl4pPr>
            <a:lvl5pPr indent="0" marL="1371600" marR="0" rtl="0" algn="l">
              <a:spcBef>
                <a:spcPts val="0"/>
              </a:spcBef>
              <a:buSzPct val="100000"/>
              <a:defRPr sz="1100"/>
            </a:lvl5pPr>
            <a:lvl6pPr indent="0" marL="1714500" marR="0" rtl="0" algn="l">
              <a:spcBef>
                <a:spcPts val="0"/>
              </a:spcBef>
              <a:buSzPct val="100000"/>
              <a:defRPr sz="1100"/>
            </a:lvl6pPr>
            <a:lvl7pPr indent="0" marL="2057400" marR="0" rtl="0" algn="l">
              <a:spcBef>
                <a:spcPts val="0"/>
              </a:spcBef>
              <a:buSzPct val="100000"/>
              <a:defRPr sz="1100"/>
            </a:lvl7pPr>
            <a:lvl8pPr indent="0" marL="2400300" marR="0" rtl="0" algn="l">
              <a:spcBef>
                <a:spcPts val="0"/>
              </a:spcBef>
              <a:buSzPct val="100000"/>
              <a:defRPr sz="1100"/>
            </a:lvl8pPr>
            <a:lvl9pPr indent="0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5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09.png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685800" y="727767"/>
            <a:ext cx="7772400" cy="11597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Bitminers</a:t>
            </a:r>
          </a:p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Bitcoin Mining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1932984" y="2700734"/>
            <a:ext cx="6686400" cy="8447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Alan Belyea</a:t>
            </a:r>
          </a:p>
          <a:p>
            <a:pPr rtl="0" algn="r">
              <a:spcBef>
                <a:spcPts val="0"/>
              </a:spcBef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Ding Zhong</a:t>
            </a:r>
          </a:p>
          <a:p>
            <a:pPr rtl="0" algn="r">
              <a:spcBef>
                <a:spcPts val="0"/>
              </a:spcBef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Marcia Sahaya Louis</a:t>
            </a:r>
          </a:p>
          <a:p>
            <a:pPr rtl="0" algn="r">
              <a:spcBef>
                <a:spcPts val="0"/>
              </a:spcBef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Priya Baskaran</a:t>
            </a:r>
          </a:p>
          <a:p>
            <a:pPr algn="r">
              <a:spcBef>
                <a:spcPts val="0"/>
              </a:spcBef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Tony Ye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944693" y="468082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77B2"/>
              </a:buClr>
              <a:buSzPct val="25000"/>
              <a:buFont typeface="Questrial"/>
              <a:buNone/>
            </a:pPr>
            <a:r>
              <a:rPr b="0" baseline="0" i="0" lang="en" sz="2700" u="none" cap="none" strike="noStrike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SHA- 256 Algorithm – Intermediate Hash</a:t>
            </a:r>
          </a:p>
        </p:txBody>
      </p:sp>
      <p:pic>
        <p:nvPicPr>
          <p:cNvPr id="219" name="Shape 2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351" y="1468192"/>
            <a:ext cx="6186899" cy="28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2105695" y="3863661"/>
            <a:ext cx="6375000" cy="608700"/>
          </a:xfrm>
          <a:prstGeom prst="rect">
            <a:avLst/>
          </a:prstGeom>
          <a:solidFill>
            <a:srgbClr val="7030A0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944693" y="468082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77B2"/>
              </a:buClr>
              <a:buSzPct val="25000"/>
              <a:buFont typeface="Questrial"/>
              <a:buNone/>
            </a:pPr>
            <a:r>
              <a:rPr b="0" baseline="0" i="0" lang="en" sz="2700" u="none" cap="none" strike="noStrike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Data Flow in SHA-256 algorithm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375642" y="1246031"/>
            <a:ext cx="376499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174890" y="1246031"/>
            <a:ext cx="347700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002937" y="1246135"/>
            <a:ext cx="376499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803188" y="1246031"/>
            <a:ext cx="347700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574460" y="1246031"/>
            <a:ext cx="376499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375810" y="1236424"/>
            <a:ext cx="347700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147503" y="1236372"/>
            <a:ext cx="376499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7948173" y="1236320"/>
            <a:ext cx="347700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</a:t>
            </a:r>
          </a:p>
        </p:txBody>
      </p:sp>
      <p:sp>
        <p:nvSpPr>
          <p:cNvPr id="234" name="Shape 234"/>
          <p:cNvSpPr/>
          <p:nvPr/>
        </p:nvSpPr>
        <p:spPr>
          <a:xfrm>
            <a:off x="3348755" y="1949172"/>
            <a:ext cx="640499" cy="593099"/>
          </a:xfrm>
          <a:prstGeom prst="flowChartConnector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6439092" y="1934655"/>
            <a:ext cx="680099" cy="593099"/>
          </a:xfrm>
          <a:prstGeom prst="flowChartConnector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375642" y="1949173"/>
            <a:ext cx="642900" cy="593099"/>
          </a:xfrm>
          <a:prstGeom prst="flowChartConnector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340216" y="1949172"/>
            <a:ext cx="656399" cy="583499"/>
          </a:xfrm>
          <a:prstGeom prst="flowChartConnector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38" name="Shape 238"/>
          <p:cNvCxnSpPr>
            <a:stCxn id="226" idx="2"/>
            <a:endCxn id="236" idx="0"/>
          </p:cNvCxnSpPr>
          <p:nvPr/>
        </p:nvCxnSpPr>
        <p:spPr>
          <a:xfrm>
            <a:off x="2563892" y="1522931"/>
            <a:ext cx="133200" cy="4263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9" name="Shape 239"/>
          <p:cNvCxnSpPr>
            <a:stCxn id="227" idx="2"/>
            <a:endCxn id="234" idx="0"/>
          </p:cNvCxnSpPr>
          <p:nvPr/>
        </p:nvCxnSpPr>
        <p:spPr>
          <a:xfrm>
            <a:off x="3348740" y="1522931"/>
            <a:ext cx="320400" cy="4263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0" name="Shape 240"/>
          <p:cNvCxnSpPr>
            <a:stCxn id="226" idx="2"/>
            <a:endCxn id="234" idx="1"/>
          </p:cNvCxnSpPr>
          <p:nvPr/>
        </p:nvCxnSpPr>
        <p:spPr>
          <a:xfrm>
            <a:off x="2563892" y="1522931"/>
            <a:ext cx="878699" cy="5130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1" name="Shape 241"/>
          <p:cNvCxnSpPr>
            <a:stCxn id="228" idx="2"/>
            <a:endCxn id="234" idx="7"/>
          </p:cNvCxnSpPr>
          <p:nvPr/>
        </p:nvCxnSpPr>
        <p:spPr>
          <a:xfrm flipH="1">
            <a:off x="3895387" y="1523035"/>
            <a:ext cx="295800" cy="5130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2" name="Shape 242"/>
          <p:cNvCxnSpPr>
            <a:stCxn id="230" idx="2"/>
          </p:cNvCxnSpPr>
          <p:nvPr/>
        </p:nvCxnSpPr>
        <p:spPr>
          <a:xfrm flipH="1">
            <a:off x="5640910" y="1522931"/>
            <a:ext cx="121800" cy="5130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3" name="Shape 243"/>
          <p:cNvCxnSpPr>
            <a:stCxn id="230" idx="2"/>
            <a:endCxn id="235" idx="1"/>
          </p:cNvCxnSpPr>
          <p:nvPr/>
        </p:nvCxnSpPr>
        <p:spPr>
          <a:xfrm>
            <a:off x="5762710" y="1522931"/>
            <a:ext cx="776100" cy="4986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4" name="Shape 244"/>
          <p:cNvCxnSpPr>
            <a:stCxn id="231" idx="2"/>
            <a:endCxn id="235" idx="0"/>
          </p:cNvCxnSpPr>
          <p:nvPr/>
        </p:nvCxnSpPr>
        <p:spPr>
          <a:xfrm>
            <a:off x="6549660" y="1513324"/>
            <a:ext cx="229500" cy="421199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5" name="Shape 245"/>
          <p:cNvCxnSpPr>
            <a:stCxn id="232" idx="2"/>
            <a:endCxn id="235" idx="7"/>
          </p:cNvCxnSpPr>
          <p:nvPr/>
        </p:nvCxnSpPr>
        <p:spPr>
          <a:xfrm flipH="1">
            <a:off x="7019553" y="1513272"/>
            <a:ext cx="316200" cy="5082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6" name="Shape 246"/>
          <p:cNvSpPr/>
          <p:nvPr/>
        </p:nvSpPr>
        <p:spPr>
          <a:xfrm>
            <a:off x="4410444" y="1949172"/>
            <a:ext cx="695700" cy="508200"/>
          </a:xfrm>
          <a:prstGeom prst="rect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7472888" y="1958781"/>
            <a:ext cx="611699" cy="484799"/>
          </a:xfrm>
          <a:prstGeom prst="rect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2836819" y="2928388"/>
            <a:ext cx="685799" cy="647100"/>
          </a:xfrm>
          <a:prstGeom prst="flowChartConnector">
            <a:avLst/>
          </a:prstGeom>
          <a:solidFill>
            <a:srgbClr val="00B0F0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964320" y="2928388"/>
            <a:ext cx="667499" cy="647100"/>
          </a:xfrm>
          <a:prstGeom prst="flowChartConnector">
            <a:avLst/>
          </a:prstGeom>
          <a:solidFill>
            <a:srgbClr val="00B0F0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50" name="Shape 250"/>
          <p:cNvCxnSpPr>
            <a:stCxn id="234" idx="4"/>
            <a:endCxn id="248" idx="0"/>
          </p:cNvCxnSpPr>
          <p:nvPr/>
        </p:nvCxnSpPr>
        <p:spPr>
          <a:xfrm flipH="1">
            <a:off x="3179705" y="2542272"/>
            <a:ext cx="489300" cy="3861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1" name="Shape 251"/>
          <p:cNvCxnSpPr>
            <a:stCxn id="236" idx="4"/>
            <a:endCxn id="248" idx="1"/>
          </p:cNvCxnSpPr>
          <p:nvPr/>
        </p:nvCxnSpPr>
        <p:spPr>
          <a:xfrm>
            <a:off x="2697092" y="2542273"/>
            <a:ext cx="240300" cy="4809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2" name="Shape 252"/>
          <p:cNvCxnSpPr>
            <a:stCxn id="233" idx="2"/>
            <a:endCxn id="249" idx="6"/>
          </p:cNvCxnSpPr>
          <p:nvPr/>
        </p:nvCxnSpPr>
        <p:spPr>
          <a:xfrm rot="5400000">
            <a:off x="6507573" y="1637570"/>
            <a:ext cx="1738800" cy="1490100"/>
          </a:xfrm>
          <a:prstGeom prst="bentConnector2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3" name="Shape 253"/>
          <p:cNvCxnSpPr>
            <a:stCxn id="247" idx="2"/>
            <a:endCxn id="249" idx="7"/>
          </p:cNvCxnSpPr>
          <p:nvPr/>
        </p:nvCxnSpPr>
        <p:spPr>
          <a:xfrm flipH="1">
            <a:off x="6534038" y="2443581"/>
            <a:ext cx="1244700" cy="5796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4" name="Shape 254"/>
          <p:cNvCxnSpPr>
            <a:stCxn id="235" idx="4"/>
            <a:endCxn id="249" idx="0"/>
          </p:cNvCxnSpPr>
          <p:nvPr/>
        </p:nvCxnSpPr>
        <p:spPr>
          <a:xfrm flipH="1">
            <a:off x="6297942" y="2527755"/>
            <a:ext cx="481200" cy="4005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5" name="Shape 255"/>
          <p:cNvCxnSpPr>
            <a:stCxn id="237" idx="4"/>
            <a:endCxn id="249" idx="1"/>
          </p:cNvCxnSpPr>
          <p:nvPr/>
        </p:nvCxnSpPr>
        <p:spPr>
          <a:xfrm>
            <a:off x="5668416" y="2532672"/>
            <a:ext cx="393600" cy="4905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6" name="Shape 256"/>
          <p:cNvCxnSpPr>
            <a:stCxn id="246" idx="2"/>
          </p:cNvCxnSpPr>
          <p:nvPr/>
        </p:nvCxnSpPr>
        <p:spPr>
          <a:xfrm>
            <a:off x="4758294" y="2457372"/>
            <a:ext cx="1193100" cy="7944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7" name="Shape 257"/>
          <p:cNvCxnSpPr/>
          <p:nvPr/>
        </p:nvCxnSpPr>
        <p:spPr>
          <a:xfrm flipH="1" rot="10800000">
            <a:off x="2105695" y="1724101"/>
            <a:ext cx="6190200" cy="12000"/>
          </a:xfrm>
          <a:prstGeom prst="straightConnector1">
            <a:avLst/>
          </a:prstGeom>
          <a:noFill/>
          <a:ln cap="flat" w="28575">
            <a:solidFill>
              <a:srgbClr val="4661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 flipH="1" rot="10800000">
            <a:off x="2105695" y="2728065"/>
            <a:ext cx="6190200" cy="5399"/>
          </a:xfrm>
          <a:prstGeom prst="straightConnector1">
            <a:avLst/>
          </a:prstGeom>
          <a:noFill/>
          <a:ln cap="flat" w="28575">
            <a:solidFill>
              <a:srgbClr val="4661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Shape 259"/>
          <p:cNvSpPr txBox="1"/>
          <p:nvPr/>
        </p:nvSpPr>
        <p:spPr>
          <a:xfrm>
            <a:off x="2219535" y="3958493"/>
            <a:ext cx="376499" cy="2768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018784" y="3958493"/>
            <a:ext cx="347700" cy="2768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846830" y="3958597"/>
            <a:ext cx="376499" cy="2768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47081" y="3958493"/>
            <a:ext cx="347700" cy="2768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418354" y="3958493"/>
            <a:ext cx="376499" cy="2768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219704" y="3948886"/>
            <a:ext cx="347700" cy="2768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991396" y="3948833"/>
            <a:ext cx="376499" cy="2768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792066" y="3948782"/>
            <a:ext cx="347700" cy="2768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</a:t>
            </a:r>
          </a:p>
        </p:txBody>
      </p:sp>
      <p:cxnSp>
        <p:nvCxnSpPr>
          <p:cNvPr id="267" name="Shape 267"/>
          <p:cNvCxnSpPr/>
          <p:nvPr/>
        </p:nvCxnSpPr>
        <p:spPr>
          <a:xfrm>
            <a:off x="2018763" y="3786388"/>
            <a:ext cx="6462000" cy="0"/>
          </a:xfrm>
          <a:prstGeom prst="straightConnector1">
            <a:avLst/>
          </a:prstGeom>
          <a:noFill/>
          <a:ln cap="flat" w="28575">
            <a:solidFill>
              <a:srgbClr val="4661A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x="2515981" y="2113288"/>
            <a:ext cx="3929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S0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469187" y="2097762"/>
            <a:ext cx="4592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Maj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579078" y="2057448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520830" y="2113288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S1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586280" y="2085326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584023" y="2064862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016354" y="3107804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T2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143969" y="3127776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T1</a:t>
            </a:r>
          </a:p>
        </p:txBody>
      </p:sp>
      <p:cxnSp>
        <p:nvCxnSpPr>
          <p:cNvPr id="276" name="Shape 276"/>
          <p:cNvCxnSpPr>
            <a:stCxn id="248" idx="4"/>
          </p:cNvCxnSpPr>
          <p:nvPr/>
        </p:nvCxnSpPr>
        <p:spPr>
          <a:xfrm flipH="1">
            <a:off x="3174919" y="3575488"/>
            <a:ext cx="4800" cy="2955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7" name="Shape 277"/>
          <p:cNvCxnSpPr>
            <a:stCxn id="249" idx="4"/>
          </p:cNvCxnSpPr>
          <p:nvPr/>
        </p:nvCxnSpPr>
        <p:spPr>
          <a:xfrm>
            <a:off x="6298070" y="3575488"/>
            <a:ext cx="900" cy="2955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8" name="Shape 278"/>
          <p:cNvSpPr txBox="1"/>
          <p:nvPr/>
        </p:nvSpPr>
        <p:spPr>
          <a:xfrm>
            <a:off x="754750" y="1236325"/>
            <a:ext cx="878699" cy="46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Stage A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754750" y="2085325"/>
            <a:ext cx="878699" cy="46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Stage B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54750" y="2934325"/>
            <a:ext cx="878699" cy="46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Stage C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Optimizations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Initial idea: Separate one loop iteration into three cycles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Pipeline the data with 3 inputs, 3 phases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825" y="2134025"/>
            <a:ext cx="5286324" cy="27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2375642" y="2465231"/>
            <a:ext cx="376499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174890" y="2465231"/>
            <a:ext cx="347700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002937" y="2465335"/>
            <a:ext cx="376499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803188" y="2465231"/>
            <a:ext cx="347700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574460" y="2465231"/>
            <a:ext cx="376499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375810" y="2455624"/>
            <a:ext cx="347700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147503" y="2455572"/>
            <a:ext cx="376499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7948173" y="2455520"/>
            <a:ext cx="347700" cy="276899"/>
          </a:xfrm>
          <a:prstGeom prst="rect">
            <a:avLst/>
          </a:prstGeom>
          <a:solidFill>
            <a:srgbClr val="C3BCC5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</a:t>
            </a:r>
          </a:p>
        </p:txBody>
      </p:sp>
      <p:sp>
        <p:nvSpPr>
          <p:cNvPr id="300" name="Shape 300"/>
          <p:cNvSpPr/>
          <p:nvPr/>
        </p:nvSpPr>
        <p:spPr>
          <a:xfrm>
            <a:off x="3348755" y="3168372"/>
            <a:ext cx="640499" cy="593099"/>
          </a:xfrm>
          <a:prstGeom prst="flowChartConnector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6439092" y="3153855"/>
            <a:ext cx="680099" cy="593099"/>
          </a:xfrm>
          <a:prstGeom prst="flowChartConnector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2375642" y="3168373"/>
            <a:ext cx="642900" cy="593099"/>
          </a:xfrm>
          <a:prstGeom prst="flowChartConnector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5340216" y="3168372"/>
            <a:ext cx="656399" cy="583499"/>
          </a:xfrm>
          <a:prstGeom prst="flowChartConnector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04" name="Shape 304"/>
          <p:cNvCxnSpPr>
            <a:stCxn id="292" idx="2"/>
            <a:endCxn id="302" idx="0"/>
          </p:cNvCxnSpPr>
          <p:nvPr/>
        </p:nvCxnSpPr>
        <p:spPr>
          <a:xfrm>
            <a:off x="2563892" y="2742131"/>
            <a:ext cx="133200" cy="4263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5" name="Shape 305"/>
          <p:cNvCxnSpPr>
            <a:stCxn id="293" idx="2"/>
            <a:endCxn id="300" idx="0"/>
          </p:cNvCxnSpPr>
          <p:nvPr/>
        </p:nvCxnSpPr>
        <p:spPr>
          <a:xfrm>
            <a:off x="3348740" y="2742131"/>
            <a:ext cx="320400" cy="4263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6" name="Shape 306"/>
          <p:cNvCxnSpPr>
            <a:stCxn id="292" idx="2"/>
            <a:endCxn id="300" idx="1"/>
          </p:cNvCxnSpPr>
          <p:nvPr/>
        </p:nvCxnSpPr>
        <p:spPr>
          <a:xfrm>
            <a:off x="2563892" y="2742131"/>
            <a:ext cx="878699" cy="5130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7" name="Shape 307"/>
          <p:cNvCxnSpPr>
            <a:stCxn id="294" idx="2"/>
            <a:endCxn id="300" idx="7"/>
          </p:cNvCxnSpPr>
          <p:nvPr/>
        </p:nvCxnSpPr>
        <p:spPr>
          <a:xfrm flipH="1">
            <a:off x="3895387" y="2742235"/>
            <a:ext cx="295800" cy="5130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8" name="Shape 308"/>
          <p:cNvCxnSpPr>
            <a:stCxn id="296" idx="2"/>
          </p:cNvCxnSpPr>
          <p:nvPr/>
        </p:nvCxnSpPr>
        <p:spPr>
          <a:xfrm flipH="1">
            <a:off x="5640910" y="2742131"/>
            <a:ext cx="121800" cy="5130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09" name="Shape 309"/>
          <p:cNvCxnSpPr>
            <a:stCxn id="296" idx="2"/>
            <a:endCxn id="301" idx="1"/>
          </p:cNvCxnSpPr>
          <p:nvPr/>
        </p:nvCxnSpPr>
        <p:spPr>
          <a:xfrm>
            <a:off x="5762710" y="2742131"/>
            <a:ext cx="776100" cy="4986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10" name="Shape 310"/>
          <p:cNvCxnSpPr>
            <a:stCxn id="297" idx="2"/>
            <a:endCxn id="301" idx="0"/>
          </p:cNvCxnSpPr>
          <p:nvPr/>
        </p:nvCxnSpPr>
        <p:spPr>
          <a:xfrm>
            <a:off x="6549660" y="2732524"/>
            <a:ext cx="229500" cy="4212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11" name="Shape 311"/>
          <p:cNvCxnSpPr>
            <a:stCxn id="298" idx="2"/>
            <a:endCxn id="301" idx="7"/>
          </p:cNvCxnSpPr>
          <p:nvPr/>
        </p:nvCxnSpPr>
        <p:spPr>
          <a:xfrm flipH="1">
            <a:off x="7019553" y="2732472"/>
            <a:ext cx="316200" cy="5082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2" name="Shape 312"/>
          <p:cNvSpPr/>
          <p:nvPr/>
        </p:nvSpPr>
        <p:spPr>
          <a:xfrm>
            <a:off x="4410444" y="3168372"/>
            <a:ext cx="695700" cy="508200"/>
          </a:xfrm>
          <a:prstGeom prst="rect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7472888" y="3177981"/>
            <a:ext cx="611699" cy="484799"/>
          </a:xfrm>
          <a:prstGeom prst="rect">
            <a:avLst/>
          </a:prstGeom>
          <a:solidFill>
            <a:schemeClr val="accent1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836819" y="4147588"/>
            <a:ext cx="685799" cy="647100"/>
          </a:xfrm>
          <a:prstGeom prst="flowChartConnector">
            <a:avLst/>
          </a:prstGeom>
          <a:solidFill>
            <a:srgbClr val="00B0F0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964320" y="4147588"/>
            <a:ext cx="667499" cy="647100"/>
          </a:xfrm>
          <a:prstGeom prst="flowChartConnector">
            <a:avLst/>
          </a:prstGeom>
          <a:solidFill>
            <a:srgbClr val="00B0F0"/>
          </a:solidFill>
          <a:ln cap="rnd" w="15875">
            <a:solidFill>
              <a:srgbClr val="364A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16" name="Shape 316"/>
          <p:cNvCxnSpPr>
            <a:stCxn id="300" idx="4"/>
            <a:endCxn id="314" idx="0"/>
          </p:cNvCxnSpPr>
          <p:nvPr/>
        </p:nvCxnSpPr>
        <p:spPr>
          <a:xfrm flipH="1">
            <a:off x="3179705" y="3761472"/>
            <a:ext cx="489300" cy="3861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17" name="Shape 317"/>
          <p:cNvCxnSpPr>
            <a:stCxn id="302" idx="4"/>
            <a:endCxn id="314" idx="1"/>
          </p:cNvCxnSpPr>
          <p:nvPr/>
        </p:nvCxnSpPr>
        <p:spPr>
          <a:xfrm>
            <a:off x="2697092" y="3761473"/>
            <a:ext cx="240300" cy="4809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18" name="Shape 318"/>
          <p:cNvCxnSpPr>
            <a:stCxn id="299" idx="2"/>
            <a:endCxn id="315" idx="6"/>
          </p:cNvCxnSpPr>
          <p:nvPr/>
        </p:nvCxnSpPr>
        <p:spPr>
          <a:xfrm rot="5400000">
            <a:off x="6507573" y="2856770"/>
            <a:ext cx="1738799" cy="1490100"/>
          </a:xfrm>
          <a:prstGeom prst="bentConnector2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19" name="Shape 319"/>
          <p:cNvCxnSpPr>
            <a:stCxn id="313" idx="2"/>
            <a:endCxn id="315" idx="7"/>
          </p:cNvCxnSpPr>
          <p:nvPr/>
        </p:nvCxnSpPr>
        <p:spPr>
          <a:xfrm flipH="1">
            <a:off x="6534038" y="3662781"/>
            <a:ext cx="1244700" cy="5796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0" name="Shape 320"/>
          <p:cNvCxnSpPr>
            <a:stCxn id="301" idx="4"/>
            <a:endCxn id="315" idx="0"/>
          </p:cNvCxnSpPr>
          <p:nvPr/>
        </p:nvCxnSpPr>
        <p:spPr>
          <a:xfrm flipH="1">
            <a:off x="6297942" y="3746955"/>
            <a:ext cx="481200" cy="4005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1" name="Shape 321"/>
          <p:cNvCxnSpPr>
            <a:stCxn id="303" idx="4"/>
            <a:endCxn id="315" idx="1"/>
          </p:cNvCxnSpPr>
          <p:nvPr/>
        </p:nvCxnSpPr>
        <p:spPr>
          <a:xfrm>
            <a:off x="5668416" y="3751872"/>
            <a:ext cx="393600" cy="4905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2" name="Shape 322"/>
          <p:cNvCxnSpPr>
            <a:stCxn id="312" idx="2"/>
          </p:cNvCxnSpPr>
          <p:nvPr/>
        </p:nvCxnSpPr>
        <p:spPr>
          <a:xfrm>
            <a:off x="4758294" y="3676572"/>
            <a:ext cx="1193100" cy="7944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3" name="Shape 323"/>
          <p:cNvCxnSpPr/>
          <p:nvPr/>
        </p:nvCxnSpPr>
        <p:spPr>
          <a:xfrm flipH="1" rot="10800000">
            <a:off x="2105695" y="2943301"/>
            <a:ext cx="6190200" cy="12000"/>
          </a:xfrm>
          <a:prstGeom prst="straightConnector1">
            <a:avLst/>
          </a:prstGeom>
          <a:noFill/>
          <a:ln cap="flat" w="28575">
            <a:solidFill>
              <a:srgbClr val="4661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Shape 324"/>
          <p:cNvCxnSpPr/>
          <p:nvPr/>
        </p:nvCxnSpPr>
        <p:spPr>
          <a:xfrm flipH="1" rot="10800000">
            <a:off x="2105695" y="3947265"/>
            <a:ext cx="6190200" cy="5399"/>
          </a:xfrm>
          <a:prstGeom prst="straightConnector1">
            <a:avLst/>
          </a:prstGeom>
          <a:noFill/>
          <a:ln cap="flat" w="28575">
            <a:solidFill>
              <a:srgbClr val="4661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Shape 325"/>
          <p:cNvSpPr txBox="1"/>
          <p:nvPr/>
        </p:nvSpPr>
        <p:spPr>
          <a:xfrm>
            <a:off x="2515981" y="3332488"/>
            <a:ext cx="3929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S0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469187" y="3316962"/>
            <a:ext cx="4592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Maj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579078" y="3276648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5520830" y="3332488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S1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586280" y="3304526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7584023" y="3284062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016354" y="4327004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T2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143969" y="4346976"/>
            <a:ext cx="3858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T1</a:t>
            </a:r>
          </a:p>
        </p:txBody>
      </p:sp>
      <p:cxnSp>
        <p:nvCxnSpPr>
          <p:cNvPr id="333" name="Shape 333"/>
          <p:cNvCxnSpPr>
            <a:stCxn id="314" idx="4"/>
          </p:cNvCxnSpPr>
          <p:nvPr/>
        </p:nvCxnSpPr>
        <p:spPr>
          <a:xfrm flipH="1">
            <a:off x="3174919" y="4794688"/>
            <a:ext cx="4800" cy="2955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34" name="Shape 334"/>
          <p:cNvCxnSpPr>
            <a:stCxn id="315" idx="4"/>
          </p:cNvCxnSpPr>
          <p:nvPr/>
        </p:nvCxnSpPr>
        <p:spPr>
          <a:xfrm>
            <a:off x="6298070" y="4794688"/>
            <a:ext cx="900" cy="295500"/>
          </a:xfrm>
          <a:prstGeom prst="straightConnector1">
            <a:avLst/>
          </a:prstGeom>
          <a:noFill/>
          <a:ln cap="rnd" w="9525">
            <a:solidFill>
              <a:srgbClr val="4661A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35" name="Shape 335"/>
          <p:cNvSpPr txBox="1"/>
          <p:nvPr/>
        </p:nvSpPr>
        <p:spPr>
          <a:xfrm>
            <a:off x="754750" y="2455525"/>
            <a:ext cx="878699" cy="46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Stage A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54750" y="3304525"/>
            <a:ext cx="878699" cy="46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Stage B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754750" y="4153525"/>
            <a:ext cx="878699" cy="46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Stage C</a:t>
            </a:r>
          </a:p>
        </p:txBody>
      </p:sp>
      <p:sp>
        <p:nvSpPr>
          <p:cNvPr id="338" name="Shape 338"/>
          <p:cNvSpPr/>
          <p:nvPr/>
        </p:nvSpPr>
        <p:spPr>
          <a:xfrm rot="10800000">
            <a:off x="2251700" y="216529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9" name="Shape 339"/>
          <p:cNvCxnSpPr/>
          <p:nvPr/>
        </p:nvCxnSpPr>
        <p:spPr>
          <a:xfrm rot="10800000">
            <a:off x="24218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0" name="Shape 340"/>
          <p:cNvCxnSpPr/>
          <p:nvPr/>
        </p:nvCxnSpPr>
        <p:spPr>
          <a:xfrm rot="10800000">
            <a:off x="25742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27266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2" name="Shape 342"/>
          <p:cNvSpPr txBox="1"/>
          <p:nvPr/>
        </p:nvSpPr>
        <p:spPr>
          <a:xfrm>
            <a:off x="2250800" y="1737900"/>
            <a:ext cx="640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00"/>
              <a:t>a1 a2 a3</a:t>
            </a:r>
          </a:p>
        </p:txBody>
      </p:sp>
      <p:cxnSp>
        <p:nvCxnSpPr>
          <p:cNvPr id="343" name="Shape 343"/>
          <p:cNvCxnSpPr>
            <a:stCxn id="338" idx="0"/>
            <a:endCxn id="292" idx="0"/>
          </p:cNvCxnSpPr>
          <p:nvPr/>
        </p:nvCxnSpPr>
        <p:spPr>
          <a:xfrm>
            <a:off x="2557550" y="2307190"/>
            <a:ext cx="6300" cy="158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4" name="Shape 344"/>
          <p:cNvSpPr/>
          <p:nvPr/>
        </p:nvSpPr>
        <p:spPr>
          <a:xfrm rot="10800000">
            <a:off x="3013700" y="216529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/>
          <p:nvPr/>
        </p:nvCxnSpPr>
        <p:spPr>
          <a:xfrm rot="10800000">
            <a:off x="31838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3362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4886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8" name="Shape 348"/>
          <p:cNvSpPr txBox="1"/>
          <p:nvPr/>
        </p:nvSpPr>
        <p:spPr>
          <a:xfrm>
            <a:off x="3012800" y="1737900"/>
            <a:ext cx="640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b1 b2 b3</a:t>
            </a:r>
          </a:p>
        </p:txBody>
      </p:sp>
      <p:cxnSp>
        <p:nvCxnSpPr>
          <p:cNvPr id="349" name="Shape 349"/>
          <p:cNvCxnSpPr>
            <a:stCxn id="344" idx="0"/>
            <a:endCxn id="350" idx="0"/>
          </p:cNvCxnSpPr>
          <p:nvPr/>
        </p:nvCxnSpPr>
        <p:spPr>
          <a:xfrm>
            <a:off x="3319550" y="2307190"/>
            <a:ext cx="6300" cy="158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1" name="Shape 351"/>
          <p:cNvSpPr/>
          <p:nvPr/>
        </p:nvSpPr>
        <p:spPr>
          <a:xfrm rot="10800000">
            <a:off x="3851900" y="216529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2" name="Shape 352"/>
          <p:cNvCxnSpPr/>
          <p:nvPr/>
        </p:nvCxnSpPr>
        <p:spPr>
          <a:xfrm rot="10800000">
            <a:off x="40220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41744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43268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5" name="Shape 355"/>
          <p:cNvSpPr txBox="1"/>
          <p:nvPr/>
        </p:nvSpPr>
        <p:spPr>
          <a:xfrm>
            <a:off x="3851000" y="1737900"/>
            <a:ext cx="640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c1 c2 c3</a:t>
            </a:r>
          </a:p>
        </p:txBody>
      </p:sp>
      <p:cxnSp>
        <p:nvCxnSpPr>
          <p:cNvPr id="356" name="Shape 356"/>
          <p:cNvCxnSpPr>
            <a:stCxn id="351" idx="0"/>
            <a:endCxn id="357" idx="0"/>
          </p:cNvCxnSpPr>
          <p:nvPr/>
        </p:nvCxnSpPr>
        <p:spPr>
          <a:xfrm>
            <a:off x="4157750" y="2307190"/>
            <a:ext cx="6300" cy="158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8" name="Shape 358"/>
          <p:cNvSpPr/>
          <p:nvPr/>
        </p:nvSpPr>
        <p:spPr>
          <a:xfrm rot="10800000">
            <a:off x="4613900" y="216529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9" name="Shape 359"/>
          <p:cNvCxnSpPr/>
          <p:nvPr/>
        </p:nvCxnSpPr>
        <p:spPr>
          <a:xfrm rot="10800000">
            <a:off x="47840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0" name="Shape 360"/>
          <p:cNvCxnSpPr/>
          <p:nvPr/>
        </p:nvCxnSpPr>
        <p:spPr>
          <a:xfrm rot="10800000">
            <a:off x="49364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50888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2" name="Shape 362"/>
          <p:cNvSpPr txBox="1"/>
          <p:nvPr/>
        </p:nvSpPr>
        <p:spPr>
          <a:xfrm>
            <a:off x="4613000" y="1737900"/>
            <a:ext cx="640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d1 d2 d3</a:t>
            </a:r>
          </a:p>
        </p:txBody>
      </p:sp>
      <p:cxnSp>
        <p:nvCxnSpPr>
          <p:cNvPr id="363" name="Shape 363"/>
          <p:cNvCxnSpPr>
            <a:stCxn id="358" idx="0"/>
            <a:endCxn id="364" idx="0"/>
          </p:cNvCxnSpPr>
          <p:nvPr/>
        </p:nvCxnSpPr>
        <p:spPr>
          <a:xfrm>
            <a:off x="4919750" y="2307190"/>
            <a:ext cx="6300" cy="158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5" name="Shape 365"/>
          <p:cNvSpPr/>
          <p:nvPr/>
        </p:nvSpPr>
        <p:spPr>
          <a:xfrm rot="10800000">
            <a:off x="5452100" y="216529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6" name="Shape 366"/>
          <p:cNvCxnSpPr/>
          <p:nvPr/>
        </p:nvCxnSpPr>
        <p:spPr>
          <a:xfrm rot="10800000">
            <a:off x="56222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7" name="Shape 367"/>
          <p:cNvCxnSpPr/>
          <p:nvPr/>
        </p:nvCxnSpPr>
        <p:spPr>
          <a:xfrm rot="10800000">
            <a:off x="57746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8" name="Shape 368"/>
          <p:cNvCxnSpPr/>
          <p:nvPr/>
        </p:nvCxnSpPr>
        <p:spPr>
          <a:xfrm rot="10800000">
            <a:off x="59270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9" name="Shape 369"/>
          <p:cNvSpPr txBox="1"/>
          <p:nvPr/>
        </p:nvSpPr>
        <p:spPr>
          <a:xfrm>
            <a:off x="5451200" y="1737900"/>
            <a:ext cx="640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e1 e2 e3</a:t>
            </a:r>
          </a:p>
        </p:txBody>
      </p:sp>
      <p:cxnSp>
        <p:nvCxnSpPr>
          <p:cNvPr id="370" name="Shape 370"/>
          <p:cNvCxnSpPr>
            <a:stCxn id="365" idx="0"/>
            <a:endCxn id="371" idx="0"/>
          </p:cNvCxnSpPr>
          <p:nvPr/>
        </p:nvCxnSpPr>
        <p:spPr>
          <a:xfrm>
            <a:off x="5757950" y="2307190"/>
            <a:ext cx="6300" cy="158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2" name="Shape 372"/>
          <p:cNvSpPr/>
          <p:nvPr/>
        </p:nvSpPr>
        <p:spPr>
          <a:xfrm rot="10800000">
            <a:off x="6214100" y="216529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3" name="Shape 373"/>
          <p:cNvCxnSpPr/>
          <p:nvPr/>
        </p:nvCxnSpPr>
        <p:spPr>
          <a:xfrm rot="10800000">
            <a:off x="63842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/>
          <p:nvPr/>
        </p:nvCxnSpPr>
        <p:spPr>
          <a:xfrm rot="10800000">
            <a:off x="65366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x="66890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6" name="Shape 376"/>
          <p:cNvSpPr txBox="1"/>
          <p:nvPr/>
        </p:nvSpPr>
        <p:spPr>
          <a:xfrm>
            <a:off x="6213200" y="1737900"/>
            <a:ext cx="640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f1  f2  f3</a:t>
            </a:r>
          </a:p>
        </p:txBody>
      </p:sp>
      <p:cxnSp>
        <p:nvCxnSpPr>
          <p:cNvPr id="377" name="Shape 377"/>
          <p:cNvCxnSpPr>
            <a:stCxn id="372" idx="0"/>
            <a:endCxn id="378" idx="0"/>
          </p:cNvCxnSpPr>
          <p:nvPr/>
        </p:nvCxnSpPr>
        <p:spPr>
          <a:xfrm>
            <a:off x="6519950" y="2307190"/>
            <a:ext cx="6300" cy="158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9" name="Shape 379"/>
          <p:cNvSpPr/>
          <p:nvPr/>
        </p:nvSpPr>
        <p:spPr>
          <a:xfrm rot="10800000">
            <a:off x="7052300" y="216529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0" name="Shape 380"/>
          <p:cNvCxnSpPr/>
          <p:nvPr/>
        </p:nvCxnSpPr>
        <p:spPr>
          <a:xfrm rot="10800000">
            <a:off x="72224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73748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2" name="Shape 382"/>
          <p:cNvCxnSpPr/>
          <p:nvPr/>
        </p:nvCxnSpPr>
        <p:spPr>
          <a:xfrm rot="10800000">
            <a:off x="75272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3" name="Shape 383"/>
          <p:cNvSpPr txBox="1"/>
          <p:nvPr/>
        </p:nvSpPr>
        <p:spPr>
          <a:xfrm>
            <a:off x="7051400" y="1737900"/>
            <a:ext cx="640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g1 g2 g3</a:t>
            </a:r>
          </a:p>
        </p:txBody>
      </p:sp>
      <p:cxnSp>
        <p:nvCxnSpPr>
          <p:cNvPr id="384" name="Shape 384"/>
          <p:cNvCxnSpPr>
            <a:stCxn id="379" idx="0"/>
            <a:endCxn id="385" idx="0"/>
          </p:cNvCxnSpPr>
          <p:nvPr/>
        </p:nvCxnSpPr>
        <p:spPr>
          <a:xfrm>
            <a:off x="7358150" y="2307190"/>
            <a:ext cx="6300" cy="158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6" name="Shape 386"/>
          <p:cNvSpPr/>
          <p:nvPr/>
        </p:nvSpPr>
        <p:spPr>
          <a:xfrm rot="10800000">
            <a:off x="7814300" y="216529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7" name="Shape 387"/>
          <p:cNvCxnSpPr/>
          <p:nvPr/>
        </p:nvCxnSpPr>
        <p:spPr>
          <a:xfrm rot="10800000">
            <a:off x="79844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8" name="Shape 388"/>
          <p:cNvCxnSpPr/>
          <p:nvPr/>
        </p:nvCxnSpPr>
        <p:spPr>
          <a:xfrm rot="10800000">
            <a:off x="81368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9" name="Shape 389"/>
          <p:cNvCxnSpPr/>
          <p:nvPr/>
        </p:nvCxnSpPr>
        <p:spPr>
          <a:xfrm rot="10800000">
            <a:off x="8289237" y="1955740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0" name="Shape 390"/>
          <p:cNvSpPr txBox="1"/>
          <p:nvPr/>
        </p:nvSpPr>
        <p:spPr>
          <a:xfrm>
            <a:off x="7813400" y="1737900"/>
            <a:ext cx="640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h1 h2 h3</a:t>
            </a:r>
          </a:p>
        </p:txBody>
      </p:sp>
      <p:cxnSp>
        <p:nvCxnSpPr>
          <p:cNvPr id="391" name="Shape 391"/>
          <p:cNvCxnSpPr>
            <a:stCxn id="386" idx="0"/>
            <a:endCxn id="392" idx="0"/>
          </p:cNvCxnSpPr>
          <p:nvPr/>
        </p:nvCxnSpPr>
        <p:spPr>
          <a:xfrm>
            <a:off x="8120150" y="2307190"/>
            <a:ext cx="6300" cy="1581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3" name="Shape 393"/>
          <p:cNvSpPr/>
          <p:nvPr/>
        </p:nvSpPr>
        <p:spPr>
          <a:xfrm rot="-5400000">
            <a:off x="8234954" y="3304145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4" name="Shape 394"/>
          <p:cNvCxnSpPr/>
          <p:nvPr/>
        </p:nvCxnSpPr>
        <p:spPr>
          <a:xfrm rot="10800000">
            <a:off x="8719154" y="3137232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" name="Shape 395"/>
          <p:cNvCxnSpPr/>
          <p:nvPr/>
        </p:nvCxnSpPr>
        <p:spPr>
          <a:xfrm rot="10800000">
            <a:off x="8719154" y="3289632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/>
          <p:nvPr/>
        </p:nvCxnSpPr>
        <p:spPr>
          <a:xfrm rot="10800000">
            <a:off x="8719154" y="3442032"/>
            <a:ext cx="0" cy="204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7" name="Shape 397"/>
          <p:cNvSpPr txBox="1"/>
          <p:nvPr/>
        </p:nvSpPr>
        <p:spPr>
          <a:xfrm rot="5400000">
            <a:off x="8512645" y="3258545"/>
            <a:ext cx="7761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w1 w2 w3</a:t>
            </a:r>
          </a:p>
        </p:txBody>
      </p:sp>
      <p:cxnSp>
        <p:nvCxnSpPr>
          <p:cNvPr id="398" name="Shape 398"/>
          <p:cNvCxnSpPr>
            <a:stCxn id="393" idx="0"/>
            <a:endCxn id="330" idx="3"/>
          </p:cNvCxnSpPr>
          <p:nvPr/>
        </p:nvCxnSpPr>
        <p:spPr>
          <a:xfrm flipH="1">
            <a:off x="7969754" y="3375095"/>
            <a:ext cx="500100" cy="474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>
            <a:stCxn id="338" idx="3"/>
          </p:cNvCxnSpPr>
          <p:nvPr/>
        </p:nvCxnSpPr>
        <p:spPr>
          <a:xfrm>
            <a:off x="2269437" y="2236240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>
            <a:stCxn id="338" idx="3"/>
          </p:cNvCxnSpPr>
          <p:nvPr/>
        </p:nvCxnSpPr>
        <p:spPr>
          <a:xfrm flipH="1">
            <a:off x="2121237" y="2236240"/>
            <a:ext cx="148200" cy="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/>
          <p:nvPr/>
        </p:nvCxnSpPr>
        <p:spPr>
          <a:xfrm flipH="1">
            <a:off x="2959437" y="2236240"/>
            <a:ext cx="148200" cy="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/>
          <p:nvPr/>
        </p:nvCxnSpPr>
        <p:spPr>
          <a:xfrm flipH="1">
            <a:off x="3797637" y="2236240"/>
            <a:ext cx="148200" cy="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3" name="Shape 403"/>
          <p:cNvCxnSpPr/>
          <p:nvPr/>
        </p:nvCxnSpPr>
        <p:spPr>
          <a:xfrm flipH="1">
            <a:off x="4559637" y="2236240"/>
            <a:ext cx="148200" cy="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4" name="Shape 404"/>
          <p:cNvCxnSpPr/>
          <p:nvPr/>
        </p:nvCxnSpPr>
        <p:spPr>
          <a:xfrm flipH="1">
            <a:off x="5397837" y="2236240"/>
            <a:ext cx="148200" cy="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5" name="Shape 405"/>
          <p:cNvCxnSpPr/>
          <p:nvPr/>
        </p:nvCxnSpPr>
        <p:spPr>
          <a:xfrm flipH="1">
            <a:off x="6159837" y="2236240"/>
            <a:ext cx="148200" cy="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6" name="Shape 406"/>
          <p:cNvCxnSpPr/>
          <p:nvPr/>
        </p:nvCxnSpPr>
        <p:spPr>
          <a:xfrm flipH="1">
            <a:off x="6921837" y="2236240"/>
            <a:ext cx="148200" cy="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7" name="Shape 407"/>
          <p:cNvCxnSpPr/>
          <p:nvPr/>
        </p:nvCxnSpPr>
        <p:spPr>
          <a:xfrm flipH="1">
            <a:off x="7760037" y="2236240"/>
            <a:ext cx="148200" cy="5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8" name="Shape 408"/>
          <p:cNvSpPr txBox="1"/>
          <p:nvPr/>
        </p:nvSpPr>
        <p:spPr>
          <a:xfrm>
            <a:off x="1488350" y="695150"/>
            <a:ext cx="58020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Issue</a:t>
            </a:r>
            <a:r>
              <a:rPr lang="en"/>
              <a:t>: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Would require a-h, w registers to keep track of three sets of data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Large fan in, 3x increased area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Optimizations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Idea: Since logic is implemented in LUTs, combinatorial delay is extremely small even with complex logic</a:t>
            </a:r>
          </a:p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Reduce three cycle loop iteration into one cycle</a:t>
            </a:r>
          </a:p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Remove registers between each cycle</a:t>
            </a:r>
          </a:p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		Pros: Decreased area, performance stays the same</a:t>
            </a:r>
          </a:p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		Cons: Harder to debug timing issues</a:t>
            </a:r>
          </a:p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		</a:t>
            </a: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Optimizations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457200" y="1200150"/>
            <a:ext cx="8229600" cy="9009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Each block contains 16 32-bit messages. 64 message values are generated by the following algorithm:</a:t>
            </a:r>
          </a:p>
        </p:txBody>
      </p:sp>
      <p:pic>
        <p:nvPicPr>
          <p:cNvPr id="421" name="Shape 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47" y="2208722"/>
            <a:ext cx="3304650" cy="95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476350" y="370750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 setup: Create a message array [31:0] [63:0]</a:t>
            </a:r>
          </a:p>
        </p:txBody>
      </p:sp>
      <p:sp>
        <p:nvSpPr>
          <p:cNvPr id="423" name="Shape 423"/>
          <p:cNvSpPr/>
          <p:nvPr/>
        </p:nvSpPr>
        <p:spPr>
          <a:xfrm>
            <a:off x="5374100" y="2219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374100" y="22953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5374100" y="23715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5374100" y="24477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7" name="Shape 427"/>
          <p:cNvCxnSpPr/>
          <p:nvPr/>
        </p:nvCxnSpPr>
        <p:spPr>
          <a:xfrm>
            <a:off x="5748425" y="2673675"/>
            <a:ext cx="0" cy="6416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28" name="Shape 428"/>
          <p:cNvSpPr/>
          <p:nvPr/>
        </p:nvSpPr>
        <p:spPr>
          <a:xfrm>
            <a:off x="5374100" y="35145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5374100" y="35907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5374100" y="36669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5374100" y="3743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5027875" y="2219150"/>
            <a:ext cx="303000" cy="15773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4217300" y="2881125"/>
            <a:ext cx="802199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64 registers</a:t>
            </a:r>
          </a:p>
        </p:txBody>
      </p:sp>
      <p:sp>
        <p:nvSpPr>
          <p:cNvPr id="434" name="Shape 434"/>
          <p:cNvSpPr/>
          <p:nvPr/>
        </p:nvSpPr>
        <p:spPr>
          <a:xfrm>
            <a:off x="6844625" y="2818950"/>
            <a:ext cx="303000" cy="2787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6829800" y="2802100"/>
            <a:ext cx="30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σ</a:t>
            </a:r>
          </a:p>
        </p:txBody>
      </p:sp>
      <p:cxnSp>
        <p:nvCxnSpPr>
          <p:cNvPr id="436" name="Shape 436"/>
          <p:cNvCxnSpPr>
            <a:stCxn id="424" idx="3"/>
          </p:cNvCxnSpPr>
          <p:nvPr/>
        </p:nvCxnSpPr>
        <p:spPr>
          <a:xfrm>
            <a:off x="6042500" y="2322050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7" name="Shape 437"/>
          <p:cNvCxnSpPr>
            <a:stCxn id="423" idx="3"/>
          </p:cNvCxnSpPr>
          <p:nvPr/>
        </p:nvCxnSpPr>
        <p:spPr>
          <a:xfrm>
            <a:off x="6042500" y="2245850"/>
            <a:ext cx="1047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8" name="Shape 438"/>
          <p:cNvCxnSpPr/>
          <p:nvPr/>
        </p:nvCxnSpPr>
        <p:spPr>
          <a:xfrm>
            <a:off x="6042500" y="2322050"/>
            <a:ext cx="1046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9" name="Shape 439"/>
          <p:cNvCxnSpPr/>
          <p:nvPr/>
        </p:nvCxnSpPr>
        <p:spPr>
          <a:xfrm>
            <a:off x="6042500" y="2398250"/>
            <a:ext cx="1046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0" name="Shape 440"/>
          <p:cNvCxnSpPr/>
          <p:nvPr/>
        </p:nvCxnSpPr>
        <p:spPr>
          <a:xfrm>
            <a:off x="6042500" y="2474450"/>
            <a:ext cx="1046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1" name="Shape 441"/>
          <p:cNvCxnSpPr/>
          <p:nvPr/>
        </p:nvCxnSpPr>
        <p:spPr>
          <a:xfrm>
            <a:off x="6042500" y="3541250"/>
            <a:ext cx="1046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2" name="Shape 442"/>
          <p:cNvCxnSpPr/>
          <p:nvPr/>
        </p:nvCxnSpPr>
        <p:spPr>
          <a:xfrm>
            <a:off x="6042500" y="3617450"/>
            <a:ext cx="1046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3" name="Shape 443"/>
          <p:cNvCxnSpPr/>
          <p:nvPr/>
        </p:nvCxnSpPr>
        <p:spPr>
          <a:xfrm>
            <a:off x="6042500" y="3693650"/>
            <a:ext cx="1046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4" name="Shape 444"/>
          <p:cNvCxnSpPr/>
          <p:nvPr/>
        </p:nvCxnSpPr>
        <p:spPr>
          <a:xfrm>
            <a:off x="6042500" y="3769850"/>
            <a:ext cx="1046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5" name="Shape 445"/>
          <p:cNvSpPr/>
          <p:nvPr/>
        </p:nvSpPr>
        <p:spPr>
          <a:xfrm rot="5400000">
            <a:off x="6359825" y="288734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6" name="Shape 446"/>
          <p:cNvCxnSpPr>
            <a:stCxn id="445" idx="0"/>
            <a:endCxn id="445" idx="0"/>
          </p:cNvCxnSpPr>
          <p:nvPr/>
        </p:nvCxnSpPr>
        <p:spPr>
          <a:xfrm>
            <a:off x="6736625" y="2958290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7" name="Shape 447"/>
          <p:cNvCxnSpPr>
            <a:stCxn id="445" idx="0"/>
            <a:endCxn id="435" idx="1"/>
          </p:cNvCxnSpPr>
          <p:nvPr/>
        </p:nvCxnSpPr>
        <p:spPr>
          <a:xfrm>
            <a:off x="6736625" y="2958290"/>
            <a:ext cx="93300" cy="249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8" name="Shape 448"/>
          <p:cNvCxnSpPr/>
          <p:nvPr/>
        </p:nvCxnSpPr>
        <p:spPr>
          <a:xfrm rot="10800000">
            <a:off x="6517150" y="27231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9" name="Shape 449"/>
          <p:cNvCxnSpPr/>
          <p:nvPr/>
        </p:nvCxnSpPr>
        <p:spPr>
          <a:xfrm rot="10800000">
            <a:off x="6517150" y="27993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6517150" y="28755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1" name="Shape 451"/>
          <p:cNvCxnSpPr/>
          <p:nvPr/>
        </p:nvCxnSpPr>
        <p:spPr>
          <a:xfrm rot="10800000">
            <a:off x="6517150" y="29517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2" name="Shape 452"/>
          <p:cNvCxnSpPr/>
          <p:nvPr/>
        </p:nvCxnSpPr>
        <p:spPr>
          <a:xfrm rot="10800000">
            <a:off x="6517150" y="30279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3" name="Shape 453"/>
          <p:cNvCxnSpPr/>
          <p:nvPr/>
        </p:nvCxnSpPr>
        <p:spPr>
          <a:xfrm rot="10800000">
            <a:off x="6517150" y="31041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4" name="Shape 454"/>
          <p:cNvCxnSpPr/>
          <p:nvPr/>
        </p:nvCxnSpPr>
        <p:spPr>
          <a:xfrm rot="10800000">
            <a:off x="6517150" y="31803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5" name="Shape 455"/>
          <p:cNvSpPr/>
          <p:nvPr/>
        </p:nvSpPr>
        <p:spPr>
          <a:xfrm>
            <a:off x="6844625" y="3580950"/>
            <a:ext cx="303000" cy="2787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6829800" y="3564100"/>
            <a:ext cx="30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σ</a:t>
            </a:r>
          </a:p>
        </p:txBody>
      </p:sp>
      <p:sp>
        <p:nvSpPr>
          <p:cNvPr id="457" name="Shape 457"/>
          <p:cNvSpPr/>
          <p:nvPr/>
        </p:nvSpPr>
        <p:spPr>
          <a:xfrm rot="5400000">
            <a:off x="6359825" y="364934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8" name="Shape 458"/>
          <p:cNvCxnSpPr>
            <a:stCxn id="457" idx="0"/>
            <a:endCxn id="457" idx="0"/>
          </p:cNvCxnSpPr>
          <p:nvPr/>
        </p:nvCxnSpPr>
        <p:spPr>
          <a:xfrm>
            <a:off x="6736625" y="3720290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9" name="Shape 459"/>
          <p:cNvCxnSpPr>
            <a:stCxn id="457" idx="0"/>
            <a:endCxn id="456" idx="1"/>
          </p:cNvCxnSpPr>
          <p:nvPr/>
        </p:nvCxnSpPr>
        <p:spPr>
          <a:xfrm>
            <a:off x="6736625" y="3720290"/>
            <a:ext cx="93300" cy="249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0" name="Shape 460"/>
          <p:cNvCxnSpPr/>
          <p:nvPr/>
        </p:nvCxnSpPr>
        <p:spPr>
          <a:xfrm rot="10800000">
            <a:off x="6517150" y="34851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6517150" y="35613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2" name="Shape 462"/>
          <p:cNvCxnSpPr/>
          <p:nvPr/>
        </p:nvCxnSpPr>
        <p:spPr>
          <a:xfrm rot="10800000">
            <a:off x="6517150" y="36375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3" name="Shape 463"/>
          <p:cNvCxnSpPr/>
          <p:nvPr/>
        </p:nvCxnSpPr>
        <p:spPr>
          <a:xfrm rot="10800000">
            <a:off x="6517150" y="37137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4" name="Shape 464"/>
          <p:cNvCxnSpPr/>
          <p:nvPr/>
        </p:nvCxnSpPr>
        <p:spPr>
          <a:xfrm rot="10800000">
            <a:off x="6517150" y="37899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5" name="Shape 465"/>
          <p:cNvCxnSpPr/>
          <p:nvPr/>
        </p:nvCxnSpPr>
        <p:spPr>
          <a:xfrm rot="10800000">
            <a:off x="6517150" y="38661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6" name="Shape 466"/>
          <p:cNvCxnSpPr/>
          <p:nvPr/>
        </p:nvCxnSpPr>
        <p:spPr>
          <a:xfrm rot="10800000">
            <a:off x="6517150" y="39423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7" name="Shape 467"/>
          <p:cNvSpPr/>
          <p:nvPr/>
        </p:nvSpPr>
        <p:spPr>
          <a:xfrm>
            <a:off x="7446425" y="3039725"/>
            <a:ext cx="598799" cy="5987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8" name="Shape 468"/>
          <p:cNvCxnSpPr>
            <a:stCxn id="435" idx="3"/>
            <a:endCxn id="467" idx="1"/>
          </p:cNvCxnSpPr>
          <p:nvPr/>
        </p:nvCxnSpPr>
        <p:spPr>
          <a:xfrm>
            <a:off x="7132800" y="2983150"/>
            <a:ext cx="401400" cy="1443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9" name="Shape 469"/>
          <p:cNvCxnSpPr>
            <a:stCxn id="456" idx="3"/>
            <a:endCxn id="467" idx="3"/>
          </p:cNvCxnSpPr>
          <p:nvPr/>
        </p:nvCxnSpPr>
        <p:spPr>
          <a:xfrm flipH="1" rot="10800000">
            <a:off x="7132800" y="3550750"/>
            <a:ext cx="401400" cy="1944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0" name="Shape 470"/>
          <p:cNvSpPr txBox="1"/>
          <p:nvPr/>
        </p:nvSpPr>
        <p:spPr>
          <a:xfrm>
            <a:off x="7621600" y="3125850"/>
            <a:ext cx="30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sp>
        <p:nvSpPr>
          <p:cNvPr id="471" name="Shape 471"/>
          <p:cNvSpPr/>
          <p:nvPr/>
        </p:nvSpPr>
        <p:spPr>
          <a:xfrm rot="5400000">
            <a:off x="6359825" y="441134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2" name="Shape 472"/>
          <p:cNvCxnSpPr>
            <a:stCxn id="471" idx="0"/>
            <a:endCxn id="471" idx="0"/>
          </p:cNvCxnSpPr>
          <p:nvPr/>
        </p:nvCxnSpPr>
        <p:spPr>
          <a:xfrm>
            <a:off x="6736625" y="4482290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3" name="Shape 473"/>
          <p:cNvCxnSpPr/>
          <p:nvPr/>
        </p:nvCxnSpPr>
        <p:spPr>
          <a:xfrm rot="10800000">
            <a:off x="6517150" y="42471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6517150" y="43233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5" name="Shape 475"/>
          <p:cNvCxnSpPr/>
          <p:nvPr/>
        </p:nvCxnSpPr>
        <p:spPr>
          <a:xfrm rot="10800000">
            <a:off x="6517150" y="43995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6" name="Shape 476"/>
          <p:cNvCxnSpPr/>
          <p:nvPr/>
        </p:nvCxnSpPr>
        <p:spPr>
          <a:xfrm rot="10800000">
            <a:off x="6517150" y="44757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7" name="Shape 477"/>
          <p:cNvCxnSpPr/>
          <p:nvPr/>
        </p:nvCxnSpPr>
        <p:spPr>
          <a:xfrm rot="10800000">
            <a:off x="6517150" y="45519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8" name="Shape 478"/>
          <p:cNvCxnSpPr/>
          <p:nvPr/>
        </p:nvCxnSpPr>
        <p:spPr>
          <a:xfrm rot="10800000">
            <a:off x="6517150" y="46281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9" name="Shape 479"/>
          <p:cNvCxnSpPr/>
          <p:nvPr/>
        </p:nvCxnSpPr>
        <p:spPr>
          <a:xfrm rot="10800000">
            <a:off x="6517150" y="47043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0" name="Shape 480"/>
          <p:cNvSpPr/>
          <p:nvPr/>
        </p:nvSpPr>
        <p:spPr>
          <a:xfrm rot="5400000">
            <a:off x="6359825" y="2049140"/>
            <a:ext cx="611699" cy="141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1" name="Shape 481"/>
          <p:cNvCxnSpPr>
            <a:stCxn id="480" idx="0"/>
            <a:endCxn id="480" idx="0"/>
          </p:cNvCxnSpPr>
          <p:nvPr/>
        </p:nvCxnSpPr>
        <p:spPr>
          <a:xfrm>
            <a:off x="6736625" y="2120090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6517150" y="18849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6517150" y="19611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4" name="Shape 484"/>
          <p:cNvCxnSpPr/>
          <p:nvPr/>
        </p:nvCxnSpPr>
        <p:spPr>
          <a:xfrm rot="10800000">
            <a:off x="6517150" y="20373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5" name="Shape 485"/>
          <p:cNvCxnSpPr/>
          <p:nvPr/>
        </p:nvCxnSpPr>
        <p:spPr>
          <a:xfrm rot="10800000">
            <a:off x="6517150" y="21135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6" name="Shape 486"/>
          <p:cNvCxnSpPr/>
          <p:nvPr/>
        </p:nvCxnSpPr>
        <p:spPr>
          <a:xfrm rot="10800000">
            <a:off x="6517150" y="21897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7" name="Shape 487"/>
          <p:cNvCxnSpPr/>
          <p:nvPr/>
        </p:nvCxnSpPr>
        <p:spPr>
          <a:xfrm rot="10800000">
            <a:off x="6517150" y="22659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8" name="Shape 488"/>
          <p:cNvCxnSpPr/>
          <p:nvPr/>
        </p:nvCxnSpPr>
        <p:spPr>
          <a:xfrm rot="10800000">
            <a:off x="6517150" y="2342150"/>
            <a:ext cx="857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9" name="Shape 489"/>
          <p:cNvCxnSpPr>
            <a:stCxn id="480" idx="0"/>
            <a:endCxn id="467" idx="0"/>
          </p:cNvCxnSpPr>
          <p:nvPr/>
        </p:nvCxnSpPr>
        <p:spPr>
          <a:xfrm>
            <a:off x="6736625" y="2120090"/>
            <a:ext cx="1009200" cy="919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0" name="Shape 490"/>
          <p:cNvCxnSpPr>
            <a:stCxn id="471" idx="0"/>
            <a:endCxn id="467" idx="4"/>
          </p:cNvCxnSpPr>
          <p:nvPr/>
        </p:nvCxnSpPr>
        <p:spPr>
          <a:xfrm flipH="1" rot="10800000">
            <a:off x="6736625" y="3638390"/>
            <a:ext cx="1009200" cy="8439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1" name="Shape 491"/>
          <p:cNvCxnSpPr>
            <a:stCxn id="467" idx="6"/>
          </p:cNvCxnSpPr>
          <p:nvPr/>
        </p:nvCxnSpPr>
        <p:spPr>
          <a:xfrm flipH="1" rot="10800000">
            <a:off x="8045224" y="3338524"/>
            <a:ext cx="422400" cy="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2" name="Shape 492"/>
          <p:cNvSpPr txBox="1"/>
          <p:nvPr/>
        </p:nvSpPr>
        <p:spPr>
          <a:xfrm>
            <a:off x="8311850" y="2944100"/>
            <a:ext cx="598799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w(t)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Optimizations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457200" y="1200150"/>
            <a:ext cx="8229600" cy="136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Idea: Only the last 16 previous values of W are needed to calculate the next value of W, all the older Ws are never reused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Use a shift register to generate the new values of W</a:t>
            </a: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37" y="2894512"/>
            <a:ext cx="42386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5374100" y="2981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5374100" y="30573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5374100" y="31335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5374100" y="32097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5374100" y="32859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5374100" y="3362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5374100" y="34383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5374100" y="35145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374100" y="35907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5374100" y="36669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5374100" y="3743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5374100" y="38193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5374100" y="38955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5374100" y="39717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5374100" y="40479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5374100" y="4124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5374100" y="29049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7" name="Shape 517"/>
          <p:cNvCxnSpPr/>
          <p:nvPr/>
        </p:nvCxnSpPr>
        <p:spPr>
          <a:xfrm>
            <a:off x="6042500" y="4074650"/>
            <a:ext cx="396300" cy="2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8" name="Shape 518"/>
          <p:cNvCxnSpPr/>
          <p:nvPr/>
        </p:nvCxnSpPr>
        <p:spPr>
          <a:xfrm>
            <a:off x="6042500" y="3465050"/>
            <a:ext cx="10347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9" name="Shape 519"/>
          <p:cNvCxnSpPr/>
          <p:nvPr/>
        </p:nvCxnSpPr>
        <p:spPr>
          <a:xfrm>
            <a:off x="6042500" y="3084050"/>
            <a:ext cx="396300" cy="2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0" name="Shape 520"/>
          <p:cNvCxnSpPr/>
          <p:nvPr/>
        </p:nvCxnSpPr>
        <p:spPr>
          <a:xfrm>
            <a:off x="5229225" y="2990850"/>
            <a:ext cx="0" cy="1152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1" name="Shape 521"/>
          <p:cNvSpPr/>
          <p:nvPr/>
        </p:nvSpPr>
        <p:spPr>
          <a:xfrm>
            <a:off x="6463625" y="2971350"/>
            <a:ext cx="303000" cy="2787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6463625" y="3885750"/>
            <a:ext cx="303000" cy="2787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/>
        </p:nvSpPr>
        <p:spPr>
          <a:xfrm>
            <a:off x="6448800" y="2954500"/>
            <a:ext cx="30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σ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448800" y="3868900"/>
            <a:ext cx="30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σ</a:t>
            </a:r>
          </a:p>
        </p:txBody>
      </p:sp>
      <p:sp>
        <p:nvSpPr>
          <p:cNvPr id="525" name="Shape 525"/>
          <p:cNvSpPr/>
          <p:nvPr/>
        </p:nvSpPr>
        <p:spPr>
          <a:xfrm>
            <a:off x="7067550" y="3209925"/>
            <a:ext cx="533099" cy="5330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6" name="Shape 526"/>
          <p:cNvCxnSpPr>
            <a:stCxn id="524" idx="3"/>
            <a:endCxn id="525" idx="3"/>
          </p:cNvCxnSpPr>
          <p:nvPr/>
        </p:nvCxnSpPr>
        <p:spPr>
          <a:xfrm flipH="1" rot="10800000">
            <a:off x="6751800" y="3665050"/>
            <a:ext cx="393900" cy="3849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7334100" y="3742949"/>
            <a:ext cx="0" cy="429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8" name="Shape 528"/>
          <p:cNvCxnSpPr>
            <a:stCxn id="515" idx="3"/>
          </p:cNvCxnSpPr>
          <p:nvPr/>
        </p:nvCxnSpPr>
        <p:spPr>
          <a:xfrm>
            <a:off x="6042500" y="4150850"/>
            <a:ext cx="13107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9" name="Shape 529"/>
          <p:cNvCxnSpPr/>
          <p:nvPr/>
        </p:nvCxnSpPr>
        <p:spPr>
          <a:xfrm>
            <a:off x="6751800" y="3059350"/>
            <a:ext cx="6299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0" name="Shape 530"/>
          <p:cNvCxnSpPr>
            <a:endCxn id="525" idx="0"/>
          </p:cNvCxnSpPr>
          <p:nvPr/>
        </p:nvCxnSpPr>
        <p:spPr>
          <a:xfrm flipH="1">
            <a:off x="7334099" y="3067124"/>
            <a:ext cx="19200" cy="1428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1" name="Shape 531"/>
          <p:cNvSpPr txBox="1"/>
          <p:nvPr/>
        </p:nvSpPr>
        <p:spPr>
          <a:xfrm>
            <a:off x="7158100" y="3295387"/>
            <a:ext cx="352499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cxnSp>
        <p:nvCxnSpPr>
          <p:cNvPr id="532" name="Shape 532"/>
          <p:cNvCxnSpPr>
            <a:stCxn id="525" idx="6"/>
          </p:cNvCxnSpPr>
          <p:nvPr/>
        </p:nvCxnSpPr>
        <p:spPr>
          <a:xfrm>
            <a:off x="7600649" y="3476474"/>
            <a:ext cx="5148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3" name="Shape 533"/>
          <p:cNvCxnSpPr/>
          <p:nvPr/>
        </p:nvCxnSpPr>
        <p:spPr>
          <a:xfrm rot="10800000">
            <a:off x="8115300" y="2743199"/>
            <a:ext cx="0" cy="762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4" name="Shape 534"/>
          <p:cNvCxnSpPr/>
          <p:nvPr/>
        </p:nvCxnSpPr>
        <p:spPr>
          <a:xfrm rot="10800000">
            <a:off x="5686425" y="2762250"/>
            <a:ext cx="24383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5" name="Shape 535"/>
          <p:cNvCxnSpPr>
            <a:endCxn id="516" idx="0"/>
          </p:cNvCxnSpPr>
          <p:nvPr/>
        </p:nvCxnSpPr>
        <p:spPr>
          <a:xfrm>
            <a:off x="5705600" y="2762149"/>
            <a:ext cx="2700" cy="1428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Design Comparison</a:t>
            </a:r>
          </a:p>
        </p:txBody>
      </p:sp>
      <p:sp>
        <p:nvSpPr>
          <p:cNvPr id="541" name="Shape 541"/>
          <p:cNvSpPr/>
          <p:nvPr/>
        </p:nvSpPr>
        <p:spPr>
          <a:xfrm>
            <a:off x="2084185" y="1269606"/>
            <a:ext cx="484500" cy="3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2084185" y="1324851"/>
            <a:ext cx="484500" cy="3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2084185" y="1380096"/>
            <a:ext cx="484500" cy="3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2084185" y="1435341"/>
            <a:ext cx="484500" cy="3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5" name="Shape 545"/>
          <p:cNvCxnSpPr/>
          <p:nvPr/>
        </p:nvCxnSpPr>
        <p:spPr>
          <a:xfrm>
            <a:off x="2355572" y="1599136"/>
            <a:ext cx="0" cy="4653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46" name="Shape 546"/>
          <p:cNvSpPr/>
          <p:nvPr/>
        </p:nvSpPr>
        <p:spPr>
          <a:xfrm>
            <a:off x="2084185" y="2208770"/>
            <a:ext cx="484500" cy="3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2084185" y="2264015"/>
            <a:ext cx="484500" cy="3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084185" y="2319260"/>
            <a:ext cx="484500" cy="3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084185" y="2374505"/>
            <a:ext cx="484500" cy="387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1833170" y="1269606"/>
            <a:ext cx="219600" cy="11435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3150322" y="1704460"/>
            <a:ext cx="219600" cy="2022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x="3139574" y="1692244"/>
            <a:ext cx="219600" cy="2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σ</a:t>
            </a:r>
          </a:p>
        </p:txBody>
      </p:sp>
      <p:cxnSp>
        <p:nvCxnSpPr>
          <p:cNvPr id="553" name="Shape 553"/>
          <p:cNvCxnSpPr>
            <a:stCxn id="542" idx="3"/>
          </p:cNvCxnSpPr>
          <p:nvPr/>
        </p:nvCxnSpPr>
        <p:spPr>
          <a:xfrm>
            <a:off x="2568685" y="1344201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4" name="Shape 554"/>
          <p:cNvCxnSpPr>
            <a:stCxn id="541" idx="3"/>
          </p:cNvCxnSpPr>
          <p:nvPr/>
        </p:nvCxnSpPr>
        <p:spPr>
          <a:xfrm>
            <a:off x="2568685" y="1288956"/>
            <a:ext cx="759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5" name="Shape 555"/>
          <p:cNvCxnSpPr/>
          <p:nvPr/>
        </p:nvCxnSpPr>
        <p:spPr>
          <a:xfrm>
            <a:off x="2568778" y="1344208"/>
            <a:ext cx="758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6" name="Shape 556"/>
          <p:cNvCxnSpPr/>
          <p:nvPr/>
        </p:nvCxnSpPr>
        <p:spPr>
          <a:xfrm>
            <a:off x="2568778" y="1399453"/>
            <a:ext cx="758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7" name="Shape 557"/>
          <p:cNvCxnSpPr/>
          <p:nvPr/>
        </p:nvCxnSpPr>
        <p:spPr>
          <a:xfrm>
            <a:off x="2568778" y="1454698"/>
            <a:ext cx="758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8" name="Shape 558"/>
          <p:cNvCxnSpPr/>
          <p:nvPr/>
        </p:nvCxnSpPr>
        <p:spPr>
          <a:xfrm>
            <a:off x="2568778" y="2228127"/>
            <a:ext cx="758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9" name="Shape 559"/>
          <p:cNvCxnSpPr/>
          <p:nvPr/>
        </p:nvCxnSpPr>
        <p:spPr>
          <a:xfrm>
            <a:off x="2568778" y="2283372"/>
            <a:ext cx="758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0" name="Shape 560"/>
          <p:cNvCxnSpPr/>
          <p:nvPr/>
        </p:nvCxnSpPr>
        <p:spPr>
          <a:xfrm>
            <a:off x="2568778" y="2338617"/>
            <a:ext cx="758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1" name="Shape 561"/>
          <p:cNvCxnSpPr/>
          <p:nvPr/>
        </p:nvCxnSpPr>
        <p:spPr>
          <a:xfrm>
            <a:off x="2568778" y="2393862"/>
            <a:ext cx="758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2" name="Shape 562"/>
          <p:cNvSpPr/>
          <p:nvPr/>
        </p:nvSpPr>
        <p:spPr>
          <a:xfrm rot="5400000">
            <a:off x="2798872" y="1753991"/>
            <a:ext cx="443399" cy="102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3" name="Shape 563"/>
          <p:cNvCxnSpPr>
            <a:stCxn id="562" idx="0"/>
            <a:endCxn id="562" idx="0"/>
          </p:cNvCxnSpPr>
          <p:nvPr/>
        </p:nvCxnSpPr>
        <p:spPr>
          <a:xfrm>
            <a:off x="3072022" y="1805441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4" name="Shape 564"/>
          <p:cNvCxnSpPr>
            <a:stCxn id="562" idx="0"/>
            <a:endCxn id="552" idx="1"/>
          </p:cNvCxnSpPr>
          <p:nvPr/>
        </p:nvCxnSpPr>
        <p:spPr>
          <a:xfrm>
            <a:off x="3072022" y="1805441"/>
            <a:ext cx="67500" cy="18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5" name="Shape 565"/>
          <p:cNvCxnSpPr/>
          <p:nvPr/>
        </p:nvCxnSpPr>
        <p:spPr>
          <a:xfrm rot="10800000">
            <a:off x="2913007" y="1635006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6" name="Shape 566"/>
          <p:cNvCxnSpPr/>
          <p:nvPr/>
        </p:nvCxnSpPr>
        <p:spPr>
          <a:xfrm rot="10800000">
            <a:off x="2913007" y="1690250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7" name="Shape 567"/>
          <p:cNvCxnSpPr/>
          <p:nvPr/>
        </p:nvCxnSpPr>
        <p:spPr>
          <a:xfrm rot="10800000">
            <a:off x="2913007" y="1745495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8" name="Shape 568"/>
          <p:cNvCxnSpPr/>
          <p:nvPr/>
        </p:nvCxnSpPr>
        <p:spPr>
          <a:xfrm rot="10800000">
            <a:off x="2913007" y="1800740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9" name="Shape 569"/>
          <p:cNvCxnSpPr/>
          <p:nvPr/>
        </p:nvCxnSpPr>
        <p:spPr>
          <a:xfrm rot="10800000">
            <a:off x="2913007" y="1855985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0" name="Shape 570"/>
          <p:cNvCxnSpPr/>
          <p:nvPr/>
        </p:nvCxnSpPr>
        <p:spPr>
          <a:xfrm rot="10800000">
            <a:off x="2913007" y="1911230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1" name="Shape 571"/>
          <p:cNvCxnSpPr/>
          <p:nvPr/>
        </p:nvCxnSpPr>
        <p:spPr>
          <a:xfrm rot="10800000">
            <a:off x="2913007" y="1966475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2" name="Shape 572"/>
          <p:cNvSpPr/>
          <p:nvPr/>
        </p:nvSpPr>
        <p:spPr>
          <a:xfrm>
            <a:off x="3150322" y="2256910"/>
            <a:ext cx="219600" cy="2022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3139574" y="2244694"/>
            <a:ext cx="219600" cy="2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σ</a:t>
            </a:r>
          </a:p>
        </p:txBody>
      </p:sp>
      <p:sp>
        <p:nvSpPr>
          <p:cNvPr id="574" name="Shape 574"/>
          <p:cNvSpPr/>
          <p:nvPr/>
        </p:nvSpPr>
        <p:spPr>
          <a:xfrm rot="5400000">
            <a:off x="2798872" y="2306441"/>
            <a:ext cx="443399" cy="102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5" name="Shape 575"/>
          <p:cNvCxnSpPr>
            <a:stCxn id="574" idx="0"/>
            <a:endCxn id="574" idx="0"/>
          </p:cNvCxnSpPr>
          <p:nvPr/>
        </p:nvCxnSpPr>
        <p:spPr>
          <a:xfrm>
            <a:off x="3072022" y="2357891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6" name="Shape 576"/>
          <p:cNvCxnSpPr>
            <a:stCxn id="574" idx="0"/>
            <a:endCxn id="573" idx="1"/>
          </p:cNvCxnSpPr>
          <p:nvPr/>
        </p:nvCxnSpPr>
        <p:spPr>
          <a:xfrm>
            <a:off x="3072022" y="2357891"/>
            <a:ext cx="67500" cy="18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7" name="Shape 577"/>
          <p:cNvCxnSpPr/>
          <p:nvPr/>
        </p:nvCxnSpPr>
        <p:spPr>
          <a:xfrm rot="10800000">
            <a:off x="2913007" y="2187455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8" name="Shape 578"/>
          <p:cNvCxnSpPr/>
          <p:nvPr/>
        </p:nvCxnSpPr>
        <p:spPr>
          <a:xfrm rot="10800000">
            <a:off x="2913007" y="2242700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9" name="Shape 579"/>
          <p:cNvCxnSpPr/>
          <p:nvPr/>
        </p:nvCxnSpPr>
        <p:spPr>
          <a:xfrm rot="10800000">
            <a:off x="2913007" y="2297945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0" name="Shape 580"/>
          <p:cNvCxnSpPr/>
          <p:nvPr/>
        </p:nvCxnSpPr>
        <p:spPr>
          <a:xfrm rot="10800000">
            <a:off x="2913007" y="2353190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1" name="Shape 581"/>
          <p:cNvCxnSpPr/>
          <p:nvPr/>
        </p:nvCxnSpPr>
        <p:spPr>
          <a:xfrm rot="10800000">
            <a:off x="2913007" y="2408435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2" name="Shape 582"/>
          <p:cNvCxnSpPr/>
          <p:nvPr/>
        </p:nvCxnSpPr>
        <p:spPr>
          <a:xfrm rot="10800000">
            <a:off x="2913007" y="2463680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3" name="Shape 583"/>
          <p:cNvCxnSpPr/>
          <p:nvPr/>
        </p:nvCxnSpPr>
        <p:spPr>
          <a:xfrm rot="10800000">
            <a:off x="2913007" y="2518925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4" name="Shape 584"/>
          <p:cNvSpPr/>
          <p:nvPr/>
        </p:nvSpPr>
        <p:spPr>
          <a:xfrm>
            <a:off x="3586630" y="1864522"/>
            <a:ext cx="434100" cy="4341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5" name="Shape 585"/>
          <p:cNvCxnSpPr>
            <a:stCxn id="552" idx="3"/>
            <a:endCxn id="584" idx="1"/>
          </p:cNvCxnSpPr>
          <p:nvPr/>
        </p:nvCxnSpPr>
        <p:spPr>
          <a:xfrm>
            <a:off x="3359174" y="1823494"/>
            <a:ext cx="291000" cy="104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6" name="Shape 586"/>
          <p:cNvCxnSpPr>
            <a:stCxn id="573" idx="3"/>
            <a:endCxn id="584" idx="3"/>
          </p:cNvCxnSpPr>
          <p:nvPr/>
        </p:nvCxnSpPr>
        <p:spPr>
          <a:xfrm flipH="1" rot="10800000">
            <a:off x="3359174" y="2234944"/>
            <a:ext cx="291000" cy="141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7" name="Shape 587"/>
          <p:cNvSpPr txBox="1"/>
          <p:nvPr/>
        </p:nvSpPr>
        <p:spPr>
          <a:xfrm>
            <a:off x="3676832" y="1850363"/>
            <a:ext cx="219600" cy="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sp>
        <p:nvSpPr>
          <p:cNvPr id="588" name="Shape 588"/>
          <p:cNvSpPr/>
          <p:nvPr/>
        </p:nvSpPr>
        <p:spPr>
          <a:xfrm rot="5400000">
            <a:off x="2798872" y="2858890"/>
            <a:ext cx="443399" cy="102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9" name="Shape 589"/>
          <p:cNvCxnSpPr>
            <a:stCxn id="588" idx="0"/>
            <a:endCxn id="588" idx="0"/>
          </p:cNvCxnSpPr>
          <p:nvPr/>
        </p:nvCxnSpPr>
        <p:spPr>
          <a:xfrm>
            <a:off x="3072022" y="2910340"/>
            <a:ext cx="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0" name="Shape 590"/>
          <p:cNvCxnSpPr/>
          <p:nvPr/>
        </p:nvCxnSpPr>
        <p:spPr>
          <a:xfrm rot="10800000">
            <a:off x="2913007" y="2739904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/>
          <p:nvPr/>
        </p:nvCxnSpPr>
        <p:spPr>
          <a:xfrm rot="10800000">
            <a:off x="2913007" y="2795149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2" name="Shape 592"/>
          <p:cNvCxnSpPr/>
          <p:nvPr/>
        </p:nvCxnSpPr>
        <p:spPr>
          <a:xfrm rot="10800000">
            <a:off x="2913007" y="2850394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3" name="Shape 593"/>
          <p:cNvCxnSpPr/>
          <p:nvPr/>
        </p:nvCxnSpPr>
        <p:spPr>
          <a:xfrm rot="10800000">
            <a:off x="2913007" y="2905639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4" name="Shape 594"/>
          <p:cNvCxnSpPr/>
          <p:nvPr/>
        </p:nvCxnSpPr>
        <p:spPr>
          <a:xfrm rot="10800000">
            <a:off x="2913007" y="2960884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5" name="Shape 595"/>
          <p:cNvSpPr/>
          <p:nvPr/>
        </p:nvSpPr>
        <p:spPr>
          <a:xfrm rot="5400000">
            <a:off x="2798872" y="1146297"/>
            <a:ext cx="443399" cy="1028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6" name="Shape 596"/>
          <p:cNvCxnSpPr/>
          <p:nvPr/>
        </p:nvCxnSpPr>
        <p:spPr>
          <a:xfrm rot="10800000">
            <a:off x="2913007" y="1303536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7" name="Shape 597"/>
          <p:cNvCxnSpPr/>
          <p:nvPr/>
        </p:nvCxnSpPr>
        <p:spPr>
          <a:xfrm rot="10800000">
            <a:off x="2913007" y="1358781"/>
            <a:ext cx="62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8" name="Shape 598"/>
          <p:cNvCxnSpPr>
            <a:stCxn id="595" idx="0"/>
            <a:endCxn id="584" idx="0"/>
          </p:cNvCxnSpPr>
          <p:nvPr/>
        </p:nvCxnSpPr>
        <p:spPr>
          <a:xfrm>
            <a:off x="3072022" y="1197747"/>
            <a:ext cx="731700" cy="6668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9" name="Shape 599"/>
          <p:cNvCxnSpPr>
            <a:stCxn id="588" idx="0"/>
            <a:endCxn id="584" idx="4"/>
          </p:cNvCxnSpPr>
          <p:nvPr/>
        </p:nvCxnSpPr>
        <p:spPr>
          <a:xfrm flipH="1" rot="10800000">
            <a:off x="3072022" y="2298640"/>
            <a:ext cx="731700" cy="611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0" name="Shape 600"/>
          <p:cNvCxnSpPr>
            <a:stCxn id="584" idx="6"/>
          </p:cNvCxnSpPr>
          <p:nvPr/>
        </p:nvCxnSpPr>
        <p:spPr>
          <a:xfrm flipH="1" rot="10800000">
            <a:off x="4020730" y="2081272"/>
            <a:ext cx="306300" cy="3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1" name="Shape 601"/>
          <p:cNvSpPr txBox="1"/>
          <p:nvPr/>
        </p:nvSpPr>
        <p:spPr>
          <a:xfrm>
            <a:off x="4214077" y="1795200"/>
            <a:ext cx="581700" cy="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w(t)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1198400" y="1749550"/>
            <a:ext cx="731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64 registers</a:t>
            </a:r>
          </a:p>
        </p:txBody>
      </p:sp>
      <p:sp>
        <p:nvSpPr>
          <p:cNvPr id="603" name="Shape 603"/>
          <p:cNvSpPr/>
          <p:nvPr/>
        </p:nvSpPr>
        <p:spPr>
          <a:xfrm>
            <a:off x="5374100" y="15333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5374100" y="16095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5374100" y="16857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5374100" y="17619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5374100" y="1838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5374100" y="19143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5374100" y="19905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5374100" y="20667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5374100" y="21429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5374100" y="2219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5374100" y="22953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5374100" y="23715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5374100" y="24477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5374100" y="25239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5374100" y="2600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5374100" y="26763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5374100" y="1457150"/>
            <a:ext cx="668400" cy="533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0" name="Shape 620"/>
          <p:cNvCxnSpPr/>
          <p:nvPr/>
        </p:nvCxnSpPr>
        <p:spPr>
          <a:xfrm>
            <a:off x="6042500" y="2626850"/>
            <a:ext cx="396300" cy="2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1" name="Shape 621"/>
          <p:cNvCxnSpPr/>
          <p:nvPr/>
        </p:nvCxnSpPr>
        <p:spPr>
          <a:xfrm>
            <a:off x="6042500" y="2017250"/>
            <a:ext cx="10347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2" name="Shape 622"/>
          <p:cNvCxnSpPr/>
          <p:nvPr/>
        </p:nvCxnSpPr>
        <p:spPr>
          <a:xfrm>
            <a:off x="6042500" y="1636250"/>
            <a:ext cx="396300" cy="2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3" name="Shape 623"/>
          <p:cNvCxnSpPr/>
          <p:nvPr/>
        </p:nvCxnSpPr>
        <p:spPr>
          <a:xfrm>
            <a:off x="5229225" y="1543050"/>
            <a:ext cx="0" cy="1152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4" name="Shape 624"/>
          <p:cNvSpPr/>
          <p:nvPr/>
        </p:nvSpPr>
        <p:spPr>
          <a:xfrm>
            <a:off x="6463625" y="1523550"/>
            <a:ext cx="303000" cy="2787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6463625" y="2437950"/>
            <a:ext cx="303000" cy="2787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 txBox="1"/>
          <p:nvPr/>
        </p:nvSpPr>
        <p:spPr>
          <a:xfrm>
            <a:off x="6448800" y="1506700"/>
            <a:ext cx="30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σ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6448800" y="2421100"/>
            <a:ext cx="303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σ</a:t>
            </a:r>
          </a:p>
        </p:txBody>
      </p:sp>
      <p:sp>
        <p:nvSpPr>
          <p:cNvPr id="628" name="Shape 628"/>
          <p:cNvSpPr/>
          <p:nvPr/>
        </p:nvSpPr>
        <p:spPr>
          <a:xfrm>
            <a:off x="7067550" y="1762125"/>
            <a:ext cx="533099" cy="5330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9" name="Shape 629"/>
          <p:cNvCxnSpPr>
            <a:stCxn id="627" idx="3"/>
            <a:endCxn id="628" idx="3"/>
          </p:cNvCxnSpPr>
          <p:nvPr/>
        </p:nvCxnSpPr>
        <p:spPr>
          <a:xfrm flipH="1" rot="10800000">
            <a:off x="6751800" y="2217250"/>
            <a:ext cx="393900" cy="3849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0" name="Shape 630"/>
          <p:cNvCxnSpPr/>
          <p:nvPr/>
        </p:nvCxnSpPr>
        <p:spPr>
          <a:xfrm rot="10800000">
            <a:off x="7334100" y="2295149"/>
            <a:ext cx="0" cy="429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1" name="Shape 631"/>
          <p:cNvCxnSpPr>
            <a:stCxn id="618" idx="3"/>
          </p:cNvCxnSpPr>
          <p:nvPr/>
        </p:nvCxnSpPr>
        <p:spPr>
          <a:xfrm>
            <a:off x="6042500" y="2703050"/>
            <a:ext cx="13107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2" name="Shape 632"/>
          <p:cNvCxnSpPr/>
          <p:nvPr/>
        </p:nvCxnSpPr>
        <p:spPr>
          <a:xfrm>
            <a:off x="6751800" y="1611550"/>
            <a:ext cx="6299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3" name="Shape 633"/>
          <p:cNvCxnSpPr>
            <a:endCxn id="628" idx="0"/>
          </p:cNvCxnSpPr>
          <p:nvPr/>
        </p:nvCxnSpPr>
        <p:spPr>
          <a:xfrm flipH="1">
            <a:off x="7334099" y="1619324"/>
            <a:ext cx="19200" cy="1427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4" name="Shape 634"/>
          <p:cNvSpPr txBox="1"/>
          <p:nvPr/>
        </p:nvSpPr>
        <p:spPr>
          <a:xfrm>
            <a:off x="7158100" y="1847587"/>
            <a:ext cx="352499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cxnSp>
        <p:nvCxnSpPr>
          <p:cNvPr id="635" name="Shape 635"/>
          <p:cNvCxnSpPr>
            <a:stCxn id="628" idx="6"/>
          </p:cNvCxnSpPr>
          <p:nvPr/>
        </p:nvCxnSpPr>
        <p:spPr>
          <a:xfrm>
            <a:off x="7600649" y="2028674"/>
            <a:ext cx="5148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6" name="Shape 636"/>
          <p:cNvCxnSpPr/>
          <p:nvPr/>
        </p:nvCxnSpPr>
        <p:spPr>
          <a:xfrm rot="10800000">
            <a:off x="8115300" y="1295399"/>
            <a:ext cx="0" cy="762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7" name="Shape 637"/>
          <p:cNvCxnSpPr/>
          <p:nvPr/>
        </p:nvCxnSpPr>
        <p:spPr>
          <a:xfrm rot="10800000">
            <a:off x="5686425" y="1314450"/>
            <a:ext cx="24383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8" name="Shape 638"/>
          <p:cNvCxnSpPr>
            <a:endCxn id="619" idx="0"/>
          </p:cNvCxnSpPr>
          <p:nvPr/>
        </p:nvCxnSpPr>
        <p:spPr>
          <a:xfrm>
            <a:off x="5705600" y="1314349"/>
            <a:ext cx="2700" cy="1428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39" name="Shape 639"/>
          <p:cNvGraphicFramePr/>
          <p:nvPr/>
        </p:nvGraphicFramePr>
        <p:xfrm>
          <a:off x="1562100" y="33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{6C110A67-895C-43C9-8107-EEF266D005F6}</a:tableStyleId>
              </a:tblPr>
              <a:tblGrid>
                <a:gridCol w="1500200"/>
                <a:gridCol w="2795600"/>
                <a:gridCol w="21479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Initial Design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Shift Register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# Registers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64 32 bit registers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 32 bit registers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Muxes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 64 input mux, 1 64 output mux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 muxes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Fan in/fan 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fan in, 4 fan 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fan in, 1.23 fan out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RTL Schematics - Super Module</a:t>
            </a:r>
          </a:p>
        </p:txBody>
      </p:sp>
      <p:pic>
        <p:nvPicPr>
          <p:cNvPr id="645" name="Shape 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3725"/>
            <a:ext cx="9143999" cy="42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/>
        </p:nvSpPr>
        <p:spPr>
          <a:xfrm>
            <a:off x="6287700" y="1531950"/>
            <a:ext cx="2149499" cy="4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solidFill>
                  <a:srgbClr val="D5A6BD"/>
                </a:solidFill>
              </a:rPr>
              <a:t> Hash Modules</a:t>
            </a:r>
          </a:p>
        </p:txBody>
      </p:sp>
      <p:sp>
        <p:nvSpPr>
          <p:cNvPr id="647" name="Shape 647"/>
          <p:cNvSpPr/>
          <p:nvPr/>
        </p:nvSpPr>
        <p:spPr>
          <a:xfrm>
            <a:off x="6202150" y="652350"/>
            <a:ext cx="1924800" cy="4309499"/>
          </a:xfrm>
          <a:prstGeom prst="rect">
            <a:avLst/>
          </a:prstGeom>
          <a:noFill/>
          <a:ln cap="flat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3400475" y="823400"/>
            <a:ext cx="1839299" cy="3785400"/>
          </a:xfrm>
          <a:prstGeom prst="rect">
            <a:avLst/>
          </a:prstGeom>
          <a:noFill/>
          <a:ln cap="flat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3582275" y="1593300"/>
            <a:ext cx="152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</a:rPr>
              <a:t>Message signal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457200" y="205975"/>
            <a:ext cx="1146899" cy="44348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RTL Schematics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Hash Module</a:t>
            </a:r>
          </a:p>
        </p:txBody>
      </p:sp>
      <p:pic>
        <p:nvPicPr>
          <p:cNvPr id="655" name="Shape 6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440" y="0"/>
            <a:ext cx="57111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/>
          <p:nvPr/>
        </p:nvSpPr>
        <p:spPr>
          <a:xfrm>
            <a:off x="5562600" y="57150"/>
            <a:ext cx="1971599" cy="4991099"/>
          </a:xfrm>
          <a:prstGeom prst="rect">
            <a:avLst/>
          </a:prstGeom>
          <a:noFill/>
          <a:ln cap="flat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 txBox="1"/>
          <p:nvPr/>
        </p:nvSpPr>
        <p:spPr>
          <a:xfrm>
            <a:off x="5981625" y="1481775"/>
            <a:ext cx="20574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</a:rPr>
              <a:t>H Registers</a:t>
            </a:r>
          </a:p>
        </p:txBody>
      </p:sp>
      <p:sp>
        <p:nvSpPr>
          <p:cNvPr id="658" name="Shape 658"/>
          <p:cNvSpPr/>
          <p:nvPr/>
        </p:nvSpPr>
        <p:spPr>
          <a:xfrm>
            <a:off x="2514600" y="57150"/>
            <a:ext cx="1247699" cy="1181100"/>
          </a:xfrm>
          <a:prstGeom prst="rect">
            <a:avLst/>
          </a:prstGeom>
          <a:noFill/>
          <a:ln cap="flat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1943025" y="1176975"/>
            <a:ext cx="20574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CFE2F3"/>
                </a:solidFill>
              </a:rPr>
              <a:t>Message Memory</a:t>
            </a:r>
          </a:p>
        </p:txBody>
      </p:sp>
      <p:sp>
        <p:nvSpPr>
          <p:cNvPr id="660" name="Shape 660"/>
          <p:cNvSpPr/>
          <p:nvPr/>
        </p:nvSpPr>
        <p:spPr>
          <a:xfrm>
            <a:off x="4865475" y="0"/>
            <a:ext cx="652199" cy="1016699"/>
          </a:xfrm>
          <a:prstGeom prst="rect">
            <a:avLst/>
          </a:prstGeom>
          <a:noFill/>
          <a:ln cap="flat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4237925" y="1090725"/>
            <a:ext cx="12476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solidFill>
                  <a:srgbClr val="A4C2F4"/>
                </a:solidFill>
              </a:rPr>
              <a:t>Iteration Module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Objectives and Goals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Objective: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•Design an FPGA capable of mining bitcoins with high performance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  -Correct interfacing with bitcoin software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Goals: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•High speedup compared to video card and CPU based mining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  -Pipelining, parallel execution</a:t>
            </a:r>
          </a:p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•Small area -&gt; higher performance from higher parallelization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Verilog Example: Iteration.v</a:t>
            </a:r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457200" y="1200150"/>
            <a:ext cx="8229600" cy="61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This module generates the T1 and T2 used for updating registers a and e. </a:t>
            </a:r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314575"/>
            <a:ext cx="78105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Verilog Example: Iteration.v</a:t>
            </a: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457200" y="1200150"/>
            <a:ext cx="8229600" cy="790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K values are defined with local param, to tie the values to Vdd and GND rather than use registers</a:t>
            </a:r>
          </a:p>
        </p:txBody>
      </p:sp>
      <p:pic>
        <p:nvPicPr>
          <p:cNvPr id="675" name="Shape 6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47" y="2147897"/>
            <a:ext cx="2108550" cy="26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Shape 6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25" y="2128848"/>
            <a:ext cx="1629225" cy="26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Verilog Example: Iteration.v</a:t>
            </a:r>
          </a:p>
        </p:txBody>
      </p:sp>
      <p:pic>
        <p:nvPicPr>
          <p:cNvPr id="682" name="Shape 6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890600"/>
            <a:ext cx="6012349" cy="41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Shape 683"/>
          <p:cNvSpPr txBox="1"/>
          <p:nvPr/>
        </p:nvSpPr>
        <p:spPr>
          <a:xfrm>
            <a:off x="4991100" y="1771650"/>
            <a:ext cx="3162300" cy="1238400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Shift Register Implementation for 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Message input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8420100" y="83820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Verilog Example: Iteration.v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8420100" y="83820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 txBox="1"/>
          <p:nvPr/>
        </p:nvSpPr>
        <p:spPr>
          <a:xfrm>
            <a:off x="1757375" y="1504950"/>
            <a:ext cx="5133599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All the logic is placed in one module so that the synthesis can reduce the logic into LUTs, and perform it in one cycle.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This reduces the critical path delay.</a:t>
            </a:r>
          </a:p>
        </p:txBody>
      </p:sp>
      <p:pic>
        <p:nvPicPr>
          <p:cNvPr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187" y="2965475"/>
            <a:ext cx="7057624" cy="10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Successes, Failures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8420100" y="83820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 txBox="1"/>
          <p:nvPr/>
        </p:nvSpPr>
        <p:spPr>
          <a:xfrm>
            <a:off x="1081100" y="1143000"/>
            <a:ext cx="7272299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Success: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 double hash is generated correctly in simulation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We were able to fit 4 hashing modules on a Nexys 3 board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8 hashes per 196 cycles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100 Mhz clock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100 *10^6 (cycles/s) * (8 hashes/ 196 cycles) = 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4.08 Mhashes/second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Successes, Failures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8420100" y="83820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 txBox="1"/>
          <p:nvPr/>
        </p:nvSpPr>
        <p:spPr>
          <a:xfrm>
            <a:off x="1081100" y="1143000"/>
            <a:ext cx="2567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Simulation Results:</a:t>
            </a:r>
          </a:p>
        </p:txBody>
      </p:sp>
      <p:pic>
        <p:nvPicPr>
          <p:cNvPr id="707" name="Shape 7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2066925"/>
            <a:ext cx="548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Shape 7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175" y="2569525"/>
            <a:ext cx="5613999" cy="22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Successes, Failures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8420100" y="83820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 txBox="1"/>
          <p:nvPr/>
        </p:nvSpPr>
        <p:spPr>
          <a:xfrm>
            <a:off x="1081100" y="1143000"/>
            <a:ext cx="7272299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Failures: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/>
              <a:t>Unable to fit more than 4 hashing cores on the board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/>
              <a:t>Output on VGA does not match the output of simulation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16" name="Shape 7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75" y="2297275"/>
            <a:ext cx="8372900" cy="20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To do: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8420100" y="83820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 txBox="1"/>
          <p:nvPr/>
        </p:nvSpPr>
        <p:spPr>
          <a:xfrm>
            <a:off x="1081100" y="1143000"/>
            <a:ext cx="7272299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/>
              <a:t>Fix VGA output issues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/>
              <a:t>Further optimize the double hash to reduce the clock cycles per two hashes from 195 cycles to 130 cycles.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Theoretical hash rate:  4.08 Mhashes/s =&gt; 6.15 Mhashes/s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UART data transmission</a:t>
            </a:r>
          </a:p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●"/>
            </a:pPr>
            <a:r>
              <a:rPr lang="en" sz="1400"/>
              <a:t>What is it:</a:t>
            </a:r>
          </a:p>
          <a:p>
            <a:pPr indent="-317500" lvl="1" marL="9144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lang="en" sz="1400"/>
              <a:t>Basic module that sends 1024 bits stored in an 8 bit wide memory array to the PC through the UART port.</a:t>
            </a:r>
          </a:p>
          <a:p>
            <a:pPr indent="-317500" lvl="1" marL="9144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lang="en" sz="1400"/>
              <a:t>Receives multiple 1 byte chunks of data and stores them in an array to pass to the hashing module</a:t>
            </a:r>
          </a:p>
          <a:p>
            <a:pPr indent="-3175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●"/>
            </a:pPr>
            <a:r>
              <a:rPr lang="en" sz="1400"/>
              <a:t>What works:</a:t>
            </a:r>
          </a:p>
          <a:p>
            <a:pPr indent="-317500" lvl="1" marL="9144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lang="en" sz="1400"/>
              <a:t>Successfully tested transmission of 1024 bits of data from FPGA-hyperterminal at 9600 bits/second</a:t>
            </a:r>
          </a:p>
          <a:p>
            <a:pPr indent="-317500" lvl="1" marL="9144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lang="en" sz="1400"/>
              <a:t>Receiver works in simulation, currently figuring out how to send data from HyperTerminal to FPGA</a:t>
            </a:r>
          </a:p>
          <a:p>
            <a:pPr indent="-3175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●"/>
            </a:pPr>
            <a:r>
              <a:rPr lang="en" sz="1400"/>
              <a:t>What needs to be done:</a:t>
            </a:r>
          </a:p>
          <a:p>
            <a:pPr indent="-317500" lvl="1" marL="9144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lang="en" sz="1400"/>
              <a:t>Test UART receiver on board</a:t>
            </a:r>
          </a:p>
          <a:p>
            <a:pPr indent="-317500" lvl="1" marL="9144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lang="en" sz="1400"/>
              <a:t>Integrate UART transceiver with custom drivers and hashing module</a:t>
            </a:r>
          </a:p>
          <a:p>
            <a:pPr indent="-317500" lvl="1" marL="9144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lang="en" sz="1400"/>
              <a:t>Extra: Increase bitrate  </a:t>
            </a:r>
          </a:p>
          <a:p>
            <a:pPr indent="-298450" lvl="0" marL="457200">
              <a:spcBef>
                <a:spcPts val="0"/>
              </a:spcBef>
              <a:buClr>
                <a:schemeClr val="accent1"/>
              </a:buClr>
              <a:buFont typeface="Noto Symbo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Open source Bitcoin miner</a:t>
            </a: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Set up open source bitcoin miner on Nexys3 board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 sz="1400"/>
              <a:t>-Baud rate for transmission and reception modules adjusted based on 100Mhz clock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 sz="1400"/>
              <a:t>-UART receives 64 bytes of data and transmits 4 bytes of data (Tested)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-Seven segment display shows all four digits with stability</a:t>
            </a:r>
          </a:p>
          <a:p>
            <a:pPr indent="-165100" lvl="0" marL="11684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-Fixed issues - led being dim and jumpy display</a:t>
            </a:r>
          </a:p>
          <a:p>
            <a:pPr indent="-165100" lvl="0" marL="11684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-Display 4 bytes of data at once ( useful for hardware debugging )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-Hash algorithm in the open source code has not been tested 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-Integrate our own hash algorithm ( To be done )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What makes our project interesting?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Heavy focus on performance and optimization</a:t>
            </a:r>
          </a:p>
          <a:p>
            <a:pPr indent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45720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Goal: Maximize the number of hashes per second</a:t>
            </a: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Make critical path as short as possible</a:t>
            </a:r>
          </a:p>
          <a:p>
            <a:pPr indent="-342900" lvl="1" marL="914400" rtl="0">
              <a:lnSpc>
                <a:spcPct val="115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Allows for the potential to overclock</a:t>
            </a:r>
          </a:p>
          <a:p>
            <a:pPr indent="-342900" lvl="0" marL="457200" rtl="0">
              <a:lnSpc>
                <a:spcPct val="115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Reduce the number of flip flops/ slices used per hashing unit</a:t>
            </a:r>
          </a:p>
          <a:p>
            <a:pPr indent="-342900" lvl="1" marL="914400" rtl="0">
              <a:lnSpc>
                <a:spcPct val="115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Questrial"/>
              <a:buChar char="-"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Fit more hashing units on the board - n x speedup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 Communicate with Bitcoin mining software</a:t>
            </a:r>
          </a:p>
        </p:txBody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 sz="1800"/>
              <a:t>Serial Communication - Open source bitminer to Windows driver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/>
              <a:t>	-Necessary in order to connect to bitcoin mining software that communicates with the server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/>
              <a:t>	-Implement device driver using windows serial port programming in C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/>
              <a:t>	-Driver transmits and receives chunks of data at baud rate of 9600 bps to match fpga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/>
              <a:t>	-Tested the data transfers in both directions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marL="0">
              <a:spcBef>
                <a:spcPts val="0"/>
              </a:spcBef>
              <a:buNone/>
            </a:pPr>
            <a:r>
              <a:rPr lang="en" sz="1800"/>
              <a:t>Integrate driver code with bitcoin mining software - In progress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Successes, Failures</a:t>
            </a:r>
          </a:p>
        </p:txBody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 sz="1800"/>
              <a:t>  Successes: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/>
              <a:t>  Open source bitminer UART code works on Nexys3 board</a:t>
            </a:r>
          </a:p>
          <a:p>
            <a:pPr indent="0" marL="88900" rtl="0">
              <a:spcBef>
                <a:spcPts val="0"/>
              </a:spcBef>
              <a:buNone/>
            </a:pPr>
            <a:r>
              <a:rPr lang="en" sz="1400"/>
              <a:t>Successful communication between Open source bitminer and Windows driver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Failures:</a:t>
            </a:r>
          </a:p>
          <a:p>
            <a:pPr indent="0" marL="88900" rtl="0">
              <a:spcBef>
                <a:spcPts val="0"/>
              </a:spcBef>
              <a:buNone/>
            </a:pPr>
            <a:r>
              <a:rPr lang="en" sz="1400"/>
              <a:t>Not yet demonstrated the hash algorithm that is available in Open source bitminer</a:t>
            </a:r>
          </a:p>
          <a:p>
            <a:pPr indent="0" marL="88900">
              <a:spcBef>
                <a:spcPts val="0"/>
              </a:spcBef>
              <a:buNone/>
            </a:pPr>
            <a:r>
              <a:rPr lang="en" sz="1400"/>
              <a:t>	-This could serve as a baseline to compare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VGA and Displaying</a:t>
            </a:r>
          </a:p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26225" y="10142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/>
              <a:t>How it works: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</a:rPr>
              <a:t>-640*480 screen splitted into 2400 8*16 boxes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</a:rPr>
              <a:t>-80*30 memory matrix corresponding to the display grids</a:t>
            </a:r>
          </a:p>
          <a:p>
            <a:pPr indent="368300" lvl="0" marL="88900" rtl="0">
              <a:spcBef>
                <a:spcPts val="0"/>
              </a:spcBef>
              <a:buNone/>
            </a:pPr>
            <a:r>
              <a:rPr b="1" lang="en" sz="1300"/>
              <a:t>-Data of both input &amp; output hashes will be stored in matrix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/>
              <a:t>		-Content of grid retrieved by vsync coordinates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/>
              <a:t>		-RGB data determined by content and code book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/>
              <a:t>Success: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/>
              <a:t>		more than enough space to display all data in hexadecimal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300"/>
              <a:t>  To do: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" sz="1300"/>
              <a:t>	implement control on screen refresh rate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3">
            <a:alphaModFix/>
          </a:blip>
          <a:srcRect b="499" l="0" r="0" t="-500"/>
          <a:stretch/>
        </p:blipFill>
        <p:spPr>
          <a:xfrm>
            <a:off x="1097025" y="102625"/>
            <a:ext cx="6335824" cy="49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High Level Diagram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375" y="1315050"/>
            <a:ext cx="5411249" cy="34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Low Level Diagram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7227"/>
            <a:ext cx="9143999" cy="208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159775"/>
            <a:ext cx="84582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Input: 640 bit message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Message is padded with 1 0000...0000 280 into a 1024 bit message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Message is partitioned into two 512 blocks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SHA-256 algorithm hashes the two blocks into a 256 bit output value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The 256 bit output is padded into 512 bits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The 512 bits is hashed into a 256 bit output (double hash)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If the 256 bit output is smaller than a target, a bitcoin is generated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Otherwise, increment the counter embedded in the 1024 bit message by 1, and try again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Output: If output hash &lt; target, transmit the input message. Otherwise transmit nothing.</a:t>
            </a:r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Font typeface="Noto Symbol"/>
              <a:buChar char="-"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Constraints: Critical path for logic must be shorter than 10 ns (100 Mhz clock) </a:t>
            </a:r>
          </a:p>
          <a:p>
            <a:pPr indent="0" marL="8890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504093" y="239557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77B2"/>
              </a:buClr>
              <a:buSzPct val="25000"/>
              <a:buFont typeface="Questrial"/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Design Specification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159775"/>
            <a:ext cx="8458200" cy="37256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Input: 1024 bit message</a:t>
            </a:r>
          </a:p>
          <a:p>
            <a:pPr indent="-342900" lvl="1" marL="9144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Divided into 32 words -  2 blocks of 16 words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Generate a 256 bit hash value using the SHA-256 algorithm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-"/>
            </a:pPr>
            <a:r>
              <a:rPr lang="en" sz="1800"/>
              <a:t>Output: If output hash &lt; target, transmit the input message. Otherwise transmit nothing.</a:t>
            </a:r>
          </a:p>
          <a:p>
            <a:pPr indent="0" lvl="0" marL="889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504093" y="239557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77B2"/>
              </a:buClr>
              <a:buSzPct val="25000"/>
              <a:buFont typeface="Questrial"/>
              <a:buNone/>
            </a:pPr>
            <a:r>
              <a:rPr lang="en" sz="2700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Hash Module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477843" y="384707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77B2"/>
              </a:buClr>
              <a:buSzPct val="25000"/>
              <a:buFont typeface="Questrial"/>
              <a:buNone/>
            </a:pPr>
            <a:r>
              <a:rPr b="0" baseline="0" i="0" lang="en" sz="2700" u="none" cap="none" strike="noStrike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SHA-256 Algorithm – Initialize of registers</a:t>
            </a:r>
          </a:p>
        </p:txBody>
      </p:sp>
      <p:pic>
        <p:nvPicPr>
          <p:cNvPr id="207" name="Shape 2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850" y="1345289"/>
            <a:ext cx="6570000" cy="282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944693" y="468082"/>
            <a:ext cx="6683700" cy="96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77B2"/>
              </a:buClr>
              <a:buSzPct val="25000"/>
              <a:buFont typeface="Questrial"/>
              <a:buNone/>
            </a:pPr>
            <a:r>
              <a:rPr b="0" baseline="0" i="0" lang="en" sz="2700" u="none" cap="none" strike="noStrike">
                <a:solidFill>
                  <a:srgbClr val="3477B2"/>
                </a:solidFill>
                <a:latin typeface="Questrial"/>
                <a:ea typeface="Questrial"/>
                <a:cs typeface="Questrial"/>
                <a:sym typeface="Questrial"/>
              </a:rPr>
              <a:t>SHA -256 Algorithm- Compression block </a:t>
            </a:r>
          </a:p>
        </p:txBody>
      </p:sp>
      <p:pic>
        <p:nvPicPr>
          <p:cNvPr id="213" name="Shape 2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802" y="1130120"/>
            <a:ext cx="6626099" cy="3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