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99" r:id="rId5"/>
    <p:sldId id="293" r:id="rId6"/>
    <p:sldId id="286" r:id="rId7"/>
    <p:sldId id="294" r:id="rId8"/>
    <p:sldId id="269" r:id="rId9"/>
    <p:sldId id="302" r:id="rId10"/>
    <p:sldId id="274" r:id="rId11"/>
    <p:sldId id="276" r:id="rId12"/>
    <p:sldId id="303" r:id="rId13"/>
    <p:sldId id="304" r:id="rId14"/>
    <p:sldId id="306" r:id="rId15"/>
    <p:sldId id="307" r:id="rId16"/>
    <p:sldId id="318" r:id="rId17"/>
    <p:sldId id="308" r:id="rId18"/>
    <p:sldId id="317" r:id="rId19"/>
    <p:sldId id="309" r:id="rId20"/>
    <p:sldId id="316" r:id="rId21"/>
    <p:sldId id="310" r:id="rId22"/>
    <p:sldId id="315" r:id="rId23"/>
    <p:sldId id="311" r:id="rId24"/>
    <p:sldId id="314" r:id="rId25"/>
    <p:sldId id="312" r:id="rId26"/>
    <p:sldId id="313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6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4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8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11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FC3F0-365F-487C-BCF2-47C9D035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Default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09A20-42F8-4FCB-A7E8-6C329F1D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pPr algn="ctr"/>
            <a:r>
              <a:rPr lang="en-CA" sz="3200" b="1" dirty="0"/>
              <a:t>PREDICTING WHETHER AN OBLIGOR DEFAULTS</a:t>
            </a:r>
          </a:p>
          <a:p>
            <a:pPr algn="ctr"/>
            <a:endParaRPr lang="en-CA" sz="3200" dirty="0"/>
          </a:p>
          <a:p>
            <a:pPr algn="ctr"/>
            <a:r>
              <a:rPr lang="en-CA" i="1" dirty="0"/>
              <a:t>ANDREW SIQUEIRA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BEED98-A052-4DDA-E753-8FD823820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26" y="2505873"/>
            <a:ext cx="3787140" cy="1354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6C60B3-9116-62A5-D0E4-3F1FFD22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75"/>
            <a:ext cx="6057019" cy="401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dit risk application probability of default (PD) - SeedSetGroup">
            <a:extLst>
              <a:ext uri="{FF2B5EF4-FFF2-40B4-BE49-F238E27FC236}">
                <a16:creationId xmlns:a16="http://schemas.microsoft.com/office/drawing/2014/main" id="{682348F8-AD67-0579-536F-1BA6939A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" y="4015178"/>
            <a:ext cx="6013804" cy="284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72A1-C884-4E9E-8720-48D39738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Feature Importance on Predicting Default Indicator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C85B8-1F8B-4ED9-9834-E1DFE6D06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7561" y="2671438"/>
            <a:ext cx="4306957" cy="332758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i="0" dirty="0">
                <a:effectLst/>
              </a:rPr>
              <a:t>Feature importance </a:t>
            </a:r>
            <a:r>
              <a:rPr lang="en-US" sz="3000" b="0" i="0" dirty="0">
                <a:effectLst/>
              </a:rPr>
              <a:t>refers to scores of input features based on how useful they are at predicting a target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</a:rPr>
              <a:t>Implemented Extra Decision Tree Classifier model to get feature 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000" dirty="0"/>
              <a:t>The most important features are:  X4, X5, X2, X3                                                          </a:t>
            </a:r>
          </a:p>
          <a:p>
            <a:r>
              <a:rPr lang="en-CA" dirty="0"/>
              <a:t>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BDD664E-4CCE-B2E4-3D57-1C8B4064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4" y="2701373"/>
            <a:ext cx="5549969" cy="396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444CF-991F-2061-67E4-1F5A06B87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0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Preprocessing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844" y="2833255"/>
            <a:ext cx="11071070" cy="38060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Split 70% of the data into training and remaining 30% into test/validation sets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Selected top 4 features (X4, X5, X2, X3) based on the collective results of Information Gain,  Feature Importance, and both Point Biserial Correlation + Chi-Square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Implemented One-Hot Encoding (OHE) to convert </a:t>
            </a:r>
            <a:r>
              <a:rPr lang="en-CA" b="1" dirty="0"/>
              <a:t>categorical</a:t>
            </a:r>
            <a:r>
              <a:rPr lang="en-CA" dirty="0"/>
              <a:t> features into binary numerical columns for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Implemented Standard Scaler to standardize/normalize the data to fit on the same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AFDD0-885D-8498-EB12-91A3DD0A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69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Creating a BASELINE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844" y="2833255"/>
            <a:ext cx="11071070" cy="3806084"/>
          </a:xfrm>
        </p:spPr>
        <p:txBody>
          <a:bodyPr>
            <a:normAutofit/>
          </a:bodyPr>
          <a:lstStyle/>
          <a:p>
            <a:r>
              <a:rPr lang="en-CA" dirty="0"/>
              <a:t>For each machine learning classifier/algorithm: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Implemented a baseline model utilizing ALL of the features (X1 to X15)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Followed the Data Preprocessing Steps (except Feature Engineering section)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Implemented Grid Search CV to find optimal values for specific hyperparameters in each machine learning classifier/algorithm using 10-fold Stratified Cross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Inputted the optimal hyperparameters into the baseline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Model evaluation using F1-score and classification report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Plotted a confusion matrix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AFDD0-885D-8498-EB12-91A3DD0A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13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Feature Engineering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844" y="2833255"/>
            <a:ext cx="11071070" cy="3806084"/>
          </a:xfrm>
        </p:spPr>
        <p:txBody>
          <a:bodyPr>
            <a:normAutofit/>
          </a:bodyPr>
          <a:lstStyle/>
          <a:p>
            <a:r>
              <a:rPr lang="en-CA" dirty="0"/>
              <a:t>For each machine learning classifier/algorithm: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Followed the same steps as in the Baseline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Only difference here is choosing the top K features for model performance and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Chose top 4 features based on the collective results of Information Gain,  Feature Importance, and both Point Biserial Correlation + Chi-Square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AFDD0-885D-8498-EB12-91A3DD0A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13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Machine Learning Classifiers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844" y="2833255"/>
            <a:ext cx="11071070" cy="3806084"/>
          </a:xfrm>
        </p:spPr>
        <p:txBody>
          <a:bodyPr>
            <a:normAutofit/>
          </a:bodyPr>
          <a:lstStyle/>
          <a:p>
            <a:r>
              <a:rPr lang="en-CA" dirty="0"/>
              <a:t>The machine learning classifiers used for comparison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Decision Tree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Support Vector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K-Nearest Neighbors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XG-Boost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AFDD0-885D-8498-EB12-91A3DD0A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4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3" name="Rectangle 16392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95" name="Rectangle 16394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397" name="Rectangle 16396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399" name="Rectangle 16398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01" name="Straight Connector 16400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3" name="Straight Connector 16402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405" name="Slide Background">
            <a:extLst>
              <a:ext uri="{FF2B5EF4-FFF2-40B4-BE49-F238E27FC236}">
                <a16:creationId xmlns:a16="http://schemas.microsoft.com/office/drawing/2014/main" id="{E4935D0D-E20E-4055-B7E8-DB9A74346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215134"/>
            <a:ext cx="5102641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953" y="3606483"/>
            <a:ext cx="5052566" cy="245299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endParaRPr lang="en-US"/>
          </a:p>
        </p:txBody>
      </p:sp>
      <p:sp useBgFill="1">
        <p:nvSpPr>
          <p:cNvPr id="16407" name="Rectangle 16406">
            <a:extLst>
              <a:ext uri="{FF2B5EF4-FFF2-40B4-BE49-F238E27FC236}">
                <a16:creationId xmlns:a16="http://schemas.microsoft.com/office/drawing/2014/main" id="{EA8F7338-E9B4-43BB-9ADE-3C7006C0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2472" y="0"/>
            <a:ext cx="5639528" cy="6858000"/>
          </a:xfrm>
          <a:prstGeom prst="rect">
            <a:avLst/>
          </a:prstGeom>
          <a:ln>
            <a:noFill/>
          </a:ln>
          <a:effectLst>
            <a:outerShdw blurRad="444500" dist="1905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FF95C02E-B344-805C-C820-AC08DB48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3351" y="294979"/>
            <a:ext cx="4722468" cy="44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4FAB0371-E782-ED55-B861-B177809B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819" y="2490955"/>
            <a:ext cx="4584821" cy="436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09" name="Straight Connector 1640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36045" y="1730482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404860" y="4793846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7223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215134"/>
            <a:ext cx="5102641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953" y="3606483"/>
            <a:ext cx="5052566" cy="245299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54762" y="1845438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404860" y="1845437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0919B-6C0B-852E-0D37-27EFDD98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9" y="3101043"/>
            <a:ext cx="5829740" cy="2165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9A309-CE09-4BFE-C756-5B7C782C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99" y="3101043"/>
            <a:ext cx="5573725" cy="21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215134"/>
            <a:ext cx="6296833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953" y="3606483"/>
            <a:ext cx="5052566" cy="245299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36045" y="1730482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404860" y="4793846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92E7931-E759-E8F3-E5ED-8DFACC4BE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3" y="2558936"/>
            <a:ext cx="4545808" cy="433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C8775E7A-DAF3-D051-EBE1-62249029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7078"/>
            <a:ext cx="4699930" cy="44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7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215134"/>
            <a:ext cx="6296833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953" y="3606483"/>
            <a:ext cx="5052566" cy="245299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79800" y="1861991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404860" y="1861991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52D0C-19AF-BB16-D2C8-15CA2A8F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095831"/>
            <a:ext cx="5480589" cy="2178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79DF08-1C80-97AD-2BCD-C4835F85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085" y="3095831"/>
            <a:ext cx="5037003" cy="20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0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215134"/>
            <a:ext cx="6394287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Support Vector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953" y="3606483"/>
            <a:ext cx="5052566" cy="245299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36045" y="1730482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404860" y="4793846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3605D3ED-5E8C-B224-0FE3-8FED5440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83" y="2639708"/>
            <a:ext cx="4416907" cy="42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A3A1EF57-A823-21CE-67EA-69D2CB07E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68" y="426213"/>
            <a:ext cx="4531963" cy="431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1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E038-FA30-42FA-9318-5B3B8806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59" y="357809"/>
            <a:ext cx="10380573" cy="1432273"/>
          </a:xfrm>
        </p:spPr>
        <p:txBody>
          <a:bodyPr/>
          <a:lstStyle/>
          <a:p>
            <a:pPr algn="ctr"/>
            <a:r>
              <a:rPr lang="en-CA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3199-CDBF-4894-9B52-4ADF7607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1" y="2610678"/>
            <a:ext cx="11622157" cy="4108174"/>
          </a:xfrm>
        </p:spPr>
        <p:txBody>
          <a:bodyPr numCol="3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X1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X2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X15</a:t>
            </a:r>
          </a:p>
          <a:p>
            <a:endParaRPr lang="en-CA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C886A-7F00-9DC8-47F1-7D9BAEDAD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47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215134"/>
            <a:ext cx="6394287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Support Vector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953" y="3606483"/>
            <a:ext cx="5052566" cy="245299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79800" y="1910806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206077" y="1910805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0B83E-FCBD-B0BF-D4AE-3CDB61C8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2" y="3056718"/>
            <a:ext cx="5434977" cy="2080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3A788-4E0E-22CF-118B-B02994EC8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752" y="3056718"/>
            <a:ext cx="5117646" cy="19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5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103506"/>
            <a:ext cx="5102641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K-Nearest Neighbors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953" y="3606483"/>
            <a:ext cx="5052566" cy="245299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36045" y="1730482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404860" y="4793846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B03E9AF-7464-6629-59E4-3AC6E47D2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83" y="2531087"/>
            <a:ext cx="4541968" cy="43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69FB8277-7009-EFAE-73B6-8948124A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57" y="220827"/>
            <a:ext cx="4696068" cy="44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1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103506"/>
            <a:ext cx="5102641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K-Nearest Neighbors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4260-5D48-4836-8700-E2529551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953" y="3606483"/>
            <a:ext cx="5052566" cy="245299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pPr marL="342900"/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374584" y="1955104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100061" y="1955104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16E03E-C252-C2CA-6D63-232D7C09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96" y="3251517"/>
            <a:ext cx="5255978" cy="2107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C6182-18BA-B38A-AFDF-FE80352FE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34" y="3251517"/>
            <a:ext cx="5684249" cy="21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103506"/>
            <a:ext cx="5102641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36045" y="1730482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404860" y="4793846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A694284D-CA68-080E-6117-0D5F58AA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3" y="2544412"/>
            <a:ext cx="4528193" cy="43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FDB22E64-8CE0-45D8-BA3E-79438FE8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14" y="240089"/>
            <a:ext cx="4837703" cy="46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321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103506"/>
            <a:ext cx="5102641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54762" y="1899335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179572" y="1899336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E9B8B-8C84-52D8-D70F-5AD1DCBE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5882"/>
            <a:ext cx="5718447" cy="2147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C03AA-6234-B73A-E477-6F223D1DF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555" y="3210012"/>
            <a:ext cx="5566796" cy="20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215134"/>
            <a:ext cx="5102641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XG-Boost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36045" y="1730482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404860" y="4793846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DB0702F7-B4CC-9C9D-E6FB-19DDA141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75" y="2417379"/>
            <a:ext cx="4584309" cy="43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9467138A-F5CF-9D32-F2C7-EB2CFFA6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83" y="318503"/>
            <a:ext cx="4709034" cy="448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4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6B6-1869-4057-99D1-C24F874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8" y="-215134"/>
            <a:ext cx="5102641" cy="1804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XG-Boost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8736C-E625-2BAC-81C1-400D22E8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7BE2D4-543A-06B1-14FB-906B721D6D75}"/>
              </a:ext>
            </a:extLst>
          </p:cNvPr>
          <p:cNvSpPr txBox="1">
            <a:spLocks/>
          </p:cNvSpPr>
          <p:nvPr/>
        </p:nvSpPr>
        <p:spPr>
          <a:xfrm>
            <a:off x="2154762" y="1863003"/>
            <a:ext cx="2210872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ALL</a:t>
            </a:r>
            <a:r>
              <a:rPr lang="en-US" sz="2400" dirty="0"/>
              <a:t> Features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81771-F4FF-40ED-7180-E54645FA0FD0}"/>
              </a:ext>
            </a:extLst>
          </p:cNvPr>
          <p:cNvSpPr txBox="1">
            <a:spLocks/>
          </p:cNvSpPr>
          <p:nvPr/>
        </p:nvSpPr>
        <p:spPr>
          <a:xfrm>
            <a:off x="8244591" y="1863002"/>
            <a:ext cx="2673457" cy="68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Top K=4</a:t>
            </a:r>
            <a:r>
              <a:rPr lang="en-US" sz="2400" dirty="0"/>
              <a:t>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6E295-267E-8AB7-3ADC-FD3A8B9A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1" y="3154638"/>
            <a:ext cx="5499512" cy="2225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55152-788D-72EE-0A4B-18BFE19A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54638"/>
            <a:ext cx="5840467" cy="22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133E-DDAC-409C-9462-E7C0EA5F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A48AF-FF60-8549-BF17-7A4A3651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DC1F0-315E-30FF-3675-6ECB52FA8DF4}"/>
              </a:ext>
            </a:extLst>
          </p:cNvPr>
          <p:cNvSpPr txBox="1"/>
          <p:nvPr/>
        </p:nvSpPr>
        <p:spPr>
          <a:xfrm>
            <a:off x="503583" y="2941982"/>
            <a:ext cx="11158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top 4 features </a:t>
            </a:r>
            <a:r>
              <a:rPr lang="en-CA" b="1" dirty="0"/>
              <a:t>X4, X5, X2, X3 </a:t>
            </a:r>
            <a:r>
              <a:rPr lang="en-CA" dirty="0"/>
              <a:t>are the MOST influential in the model output Default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b="1" dirty="0"/>
              <a:t> </a:t>
            </a:r>
            <a:r>
              <a:rPr lang="en-CA" dirty="0"/>
              <a:t>Surprisingly, the categorical features </a:t>
            </a:r>
            <a:r>
              <a:rPr lang="en-CA" b="1" dirty="0"/>
              <a:t>X1, X13, X14, X15 </a:t>
            </a:r>
            <a:r>
              <a:rPr lang="en-CA" dirty="0"/>
              <a:t>seem to have the least importance based on the Feature Importance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all machine learning classifier, reducing number of features ALWAYS increased F1-score and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XG-Boost Classifier has the HIGHEST F1-score followed closely by Logistic Regression (or vice versa)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929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40E0-1694-4BA6-BEB8-59DB8ADA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Improvements that can be Made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68FA-0D55-47ED-8F55-1A3628EA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10380572" cy="823912"/>
          </a:xfrm>
        </p:spPr>
        <p:txBody>
          <a:bodyPr/>
          <a:lstStyle/>
          <a:p>
            <a:r>
              <a:rPr lang="en-CA" i="0" dirty="0"/>
              <a:t>Some suggestions to improve model performance: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B717E-2393-4531-A54A-79B427395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89349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Thinking about how PD Risk Rating column/feature can assist in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Try using 5-fold cross validation on different combinations of train and test set to find average F1-score for a specific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9201D-ACFA-4D2F-8BA1-4E598F02D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76097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Try over/under sampling to solve class imbalance problem of target variable Default Indicator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 Think about utilizing some possible advanced  feature selection techniques such as wrapper methods (Stepwise selection, Recursive Feature Elimination,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C9A0D-58BB-F3C8-37A9-A220B7F0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6090187"/>
            <a:ext cx="2146852" cy="767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149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9" name="Slide Background">
            <a:extLst>
              <a:ext uri="{FF2B5EF4-FFF2-40B4-BE49-F238E27FC236}">
                <a16:creationId xmlns:a16="http://schemas.microsoft.com/office/drawing/2014/main" id="{9C9885E3-1719-4EC5-9DB3-1A79A0A1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660E3-C615-4E89-BADF-7D9E93A7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71" y="4548207"/>
            <a:ext cx="4112866" cy="7831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C1BEF3FD-D6AB-4420-B06A-52C49F8DF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08068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77A58A-9DA2-4703-90E1-426697623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222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CD84132-9152-6019-F748-2AEEA37C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" y="871413"/>
            <a:ext cx="3787140" cy="1354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2" descr="MUFG; About MUFG | Mitsubishi UFJ Financial Group">
            <a:extLst>
              <a:ext uri="{FF2B5EF4-FFF2-40B4-BE49-F238E27FC236}">
                <a16:creationId xmlns:a16="http://schemas.microsoft.com/office/drawing/2014/main" id="{E308F26D-3839-FF61-01EC-1985B771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33" y="8300"/>
            <a:ext cx="6542916" cy="40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Japan's Largest Bank Targeted by Climate Resolution: Mitsubishi UFJ  Financial Group told to align with Paris - Forests &amp; Finance">
            <a:extLst>
              <a:ext uri="{FF2B5EF4-FFF2-40B4-BE49-F238E27FC236}">
                <a16:creationId xmlns:a16="http://schemas.microsoft.com/office/drawing/2014/main" id="{6785B6A9-71D5-DD1F-547B-BB162DCD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34" y="4112189"/>
            <a:ext cx="6542917" cy="275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0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E038-FA30-42FA-9318-5B3B8806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20" y="318052"/>
            <a:ext cx="10380573" cy="1432273"/>
          </a:xfrm>
        </p:spPr>
        <p:txBody>
          <a:bodyPr/>
          <a:lstStyle/>
          <a:p>
            <a:pPr algn="ctr"/>
            <a:r>
              <a:rPr lang="en-CA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3199-CDBF-4894-9B52-4ADF7607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2690192"/>
            <a:ext cx="11622157" cy="5446643"/>
          </a:xfrm>
        </p:spPr>
        <p:txBody>
          <a:bodyPr>
            <a:noAutofit/>
          </a:bodyPr>
          <a:lstStyle/>
          <a:p>
            <a:pPr algn="ctr"/>
            <a:r>
              <a:rPr lang="en-CA" sz="2800" b="1" i="1" dirty="0"/>
              <a:t>DEFAULT INDICATOR</a:t>
            </a:r>
          </a:p>
          <a:p>
            <a:pPr algn="ctr"/>
            <a:endParaRPr lang="en-CA" sz="2800" b="1" i="1" dirty="0"/>
          </a:p>
          <a:p>
            <a:r>
              <a:rPr lang="en-CA" sz="2800" b="1" dirty="0"/>
              <a:t>Value Assigned to 0: </a:t>
            </a:r>
            <a:r>
              <a:rPr lang="en-CA" sz="2800" dirty="0"/>
              <a:t>Customer is </a:t>
            </a:r>
            <a:r>
              <a:rPr lang="en-CA" sz="2800" u="sng" dirty="0"/>
              <a:t>NOT</a:t>
            </a:r>
            <a:r>
              <a:rPr lang="en-CA" sz="2800" dirty="0"/>
              <a:t> in Default</a:t>
            </a:r>
          </a:p>
          <a:p>
            <a:pPr algn="ctr"/>
            <a:endParaRPr lang="en-CA" sz="2800" b="1" dirty="0"/>
          </a:p>
          <a:p>
            <a:r>
              <a:rPr lang="en-CA" sz="2800" b="1" dirty="0"/>
              <a:t>Value Assigned to 1: </a:t>
            </a:r>
            <a:r>
              <a:rPr lang="en-CA" sz="2800" dirty="0"/>
              <a:t>Customer is in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0367F-763D-4AB8-5F37-136CE889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49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E038-FA30-42FA-9318-5B3B8806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20" y="318052"/>
            <a:ext cx="10380573" cy="1432273"/>
          </a:xfrm>
        </p:spPr>
        <p:txBody>
          <a:bodyPr/>
          <a:lstStyle/>
          <a:p>
            <a:pPr algn="ctr"/>
            <a:r>
              <a:rPr lang="en-CA" dirty="0"/>
              <a:t>Method Used to Fill in NULL Values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0367F-763D-4AB8-5F37-136CE889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EDD83D-ECC6-779B-BFB3-E9E510DE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9422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There were 2000 missing values in ENTIRE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There were 1000 NULL values in </a:t>
            </a:r>
            <a:r>
              <a:rPr lang="en-CA" b="1" u="sng" dirty="0"/>
              <a:t>X2</a:t>
            </a:r>
            <a:r>
              <a:rPr lang="en-CA" dirty="0"/>
              <a:t> and 1000 NULL values in </a:t>
            </a:r>
            <a:r>
              <a:rPr lang="en-CA" b="1" u="sng" dirty="0"/>
              <a:t>X4</a:t>
            </a:r>
            <a:r>
              <a:rPr lang="en-CA" dirty="0"/>
              <a:t>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Implemented method of LINEAR INTERPOLATION with GROUP_BY of the categorical columns (X1, X13, X14, X15, PD_RISK_RATING)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Repeated method for ENTIRE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9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A707E-4B19-4585-8ABD-B03FDD4B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CA" sz="3700" dirty="0"/>
              <a:t>Categories of PD Risk Rating</a:t>
            </a:r>
          </a:p>
        </p:txBody>
      </p:sp>
      <p:sp>
        <p:nvSpPr>
          <p:cNvPr id="37894" name="Content Placeholder 37893">
            <a:extLst>
              <a:ext uri="{FF2B5EF4-FFF2-40B4-BE49-F238E27FC236}">
                <a16:creationId xmlns:a16="http://schemas.microsoft.com/office/drawing/2014/main" id="{F9CA2A91-A99F-4B31-B633-A688A4BA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002" y="2020577"/>
            <a:ext cx="4119258" cy="360158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top risk ratings of Customers that appears to be more prevalent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0949EF-552B-4AE6-28E6-E79846FE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2" y="2634172"/>
            <a:ext cx="5099013" cy="360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86A1AE-3648-5DAB-D14B-B4C4E3535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01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35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11CA-C27B-4C6C-9286-21FF50BC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Default Indicator</a:t>
            </a:r>
          </a:p>
        </p:txBody>
      </p:sp>
      <p:sp>
        <p:nvSpPr>
          <p:cNvPr id="30730" name="Content Placeholder 30725">
            <a:extLst>
              <a:ext uri="{FF2B5EF4-FFF2-40B4-BE49-F238E27FC236}">
                <a16:creationId xmlns:a16="http://schemas.microsoft.com/office/drawing/2014/main" id="{7EB8A982-A62F-4539-A50D-46518597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3566161"/>
            <a:ext cx="4230482" cy="2551176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Around 1.29% of Customers </a:t>
            </a:r>
            <a:r>
              <a:rPr lang="en-US" b="1" u="sng" dirty="0"/>
              <a:t>ARE</a:t>
            </a:r>
            <a:r>
              <a:rPr lang="en-US" dirty="0"/>
              <a:t> in Default</a:t>
            </a:r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HUGE Imbalance in the number of Customers in Default or not</a:t>
            </a:r>
          </a:p>
        </p:txBody>
      </p:sp>
      <p:sp useBgFill="1">
        <p:nvSpPr>
          <p:cNvPr id="30737" name="Rectangle 30736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667336-6184-707B-A86F-BEA446FB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219" y="1450279"/>
            <a:ext cx="5687936" cy="39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39" name="Straight Connector 30738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60ED669-6CFC-1E43-40CC-342CDCFE1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58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E852-F42B-40A0-92FD-4847230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502547" cy="1432273"/>
          </a:xfrm>
        </p:spPr>
        <p:txBody>
          <a:bodyPr>
            <a:normAutofit fontScale="90000"/>
          </a:bodyPr>
          <a:lstStyle/>
          <a:p>
            <a:r>
              <a:rPr lang="en-CA" dirty="0"/>
              <a:t>Point Biserial Correlation Between </a:t>
            </a:r>
            <a:r>
              <a:rPr lang="en-CA" b="1" dirty="0"/>
              <a:t>Continuous</a:t>
            </a:r>
            <a:r>
              <a:rPr lang="en-CA" dirty="0"/>
              <a:t> Features and Default Indicator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CBF07-2DF1-4565-81EB-B356A470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5891" y="2727237"/>
            <a:ext cx="4066324" cy="31657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P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oint-biserial correlation to measure the strength and direction of the association between a </a:t>
            </a:r>
            <a:r>
              <a:rPr lang="en-US" sz="1700" b="1" i="0" dirty="0">
                <a:solidFill>
                  <a:srgbClr val="000000"/>
                </a:solidFill>
                <a:effectLst/>
              </a:rPr>
              <a:t>continuous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 feature and Default Indicator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/>
              <a:t>The HIGHER the coefficient, the STRONGER the relationship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/>
              <a:t>The most correlated continuous features with Default Indicator are:       X4, X5, X2, X3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B86974A-41E6-980B-A1C9-C359ED8CF82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2" y="2630659"/>
            <a:ext cx="7229133" cy="409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22641-7DB6-262C-15B2-227CA784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51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8096-8E32-485F-B0F3-0199FD04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Chi-Square Test Between </a:t>
            </a:r>
            <a:r>
              <a:rPr lang="en-CA" b="1" dirty="0"/>
              <a:t>Categorical</a:t>
            </a:r>
            <a:r>
              <a:rPr lang="en-CA" dirty="0"/>
              <a:t> Features and Default Indicator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1ECB-60B2-4217-A623-39030827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104" y="5297529"/>
            <a:ext cx="8142850" cy="131930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Chi-square test determines whether there is a relationship between a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categorical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feature and Default Indicator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3661A-C322-2025-64D7-5DB4F2487F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104" y="2712863"/>
            <a:ext cx="11190406" cy="235150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9C1A7-99C5-2CB5-FD57-12FDC331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0" y="5503545"/>
            <a:ext cx="3787140" cy="135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2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E852-F42B-40A0-92FD-4847230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Information Gain Between Features and Default Indicator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CBF07-2DF1-4565-81EB-B356A470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6049" y="2983864"/>
            <a:ext cx="4389119" cy="31657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Information Gain </a:t>
            </a:r>
            <a:r>
              <a:rPr lang="en-US" dirty="0"/>
              <a:t>used to </a:t>
            </a:r>
            <a:r>
              <a:rPr lang="en-US" i="0" dirty="0">
                <a:effectLst/>
              </a:rPr>
              <a:t>determine the best features/attributes that render mutual information about target variable Default Indicator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top 4 features with the HIGHEST Information Gain are:                                            X4, X5, X2, X3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22641-7DB6-262C-15B2-227CA784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252" y="5772635"/>
            <a:ext cx="3034748" cy="108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108BF425-640C-2C02-45B6-47B44A154AA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09" y="2707078"/>
            <a:ext cx="5640445" cy="403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9959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2C2441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C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853</Words>
  <Application>Microsoft Office PowerPoint</Application>
  <PresentationFormat>Widescreen</PresentationFormat>
  <Paragraphs>195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Bierstadt</vt:lpstr>
      <vt:lpstr>BevelVTI</vt:lpstr>
      <vt:lpstr>Default Classification</vt:lpstr>
      <vt:lpstr>Features</vt:lpstr>
      <vt:lpstr>Target</vt:lpstr>
      <vt:lpstr>Method Used to Fill in NULL Values </vt:lpstr>
      <vt:lpstr>Categories of PD Risk Rating</vt:lpstr>
      <vt:lpstr>Default Indicator</vt:lpstr>
      <vt:lpstr>Point Biserial Correlation Between Continuous Features and Default Indicator</vt:lpstr>
      <vt:lpstr>Chi-Square Test Between Categorical Features and Default Indicator</vt:lpstr>
      <vt:lpstr>Information Gain Between Features and Default Indicator</vt:lpstr>
      <vt:lpstr>Feature Importance on Predicting Default Indicator</vt:lpstr>
      <vt:lpstr>Data Preprocessing Steps</vt:lpstr>
      <vt:lpstr>Creating a BASELINE Approach</vt:lpstr>
      <vt:lpstr>Feature Engineering Approach</vt:lpstr>
      <vt:lpstr>Machine Learning Classifiers Used</vt:lpstr>
      <vt:lpstr>Logistic Regression</vt:lpstr>
      <vt:lpstr>Logistic Regression</vt:lpstr>
      <vt:lpstr>Decision Tree Classifier</vt:lpstr>
      <vt:lpstr>Decision Tree Classifier</vt:lpstr>
      <vt:lpstr>Support Vector Classifier</vt:lpstr>
      <vt:lpstr>Support Vector Classifier</vt:lpstr>
      <vt:lpstr>K-Nearest Neighbors Classifier</vt:lpstr>
      <vt:lpstr>K-Nearest Neighbors Classifier</vt:lpstr>
      <vt:lpstr>Random Forest Classifier</vt:lpstr>
      <vt:lpstr>Random Forest Classifier</vt:lpstr>
      <vt:lpstr>XG-Boost Classifier</vt:lpstr>
      <vt:lpstr>XG-Boost Classifier</vt:lpstr>
      <vt:lpstr>Conclusion</vt:lpstr>
      <vt:lpstr>Improvements that can be Made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Data Challenge</dc:title>
  <dc:creator>andrew siqueira</dc:creator>
  <cp:lastModifiedBy>andrew siqueira</cp:lastModifiedBy>
  <cp:revision>64</cp:revision>
  <dcterms:created xsi:type="dcterms:W3CDTF">2021-10-24T19:57:33Z</dcterms:created>
  <dcterms:modified xsi:type="dcterms:W3CDTF">2022-08-25T15:02:45Z</dcterms:modified>
</cp:coreProperties>
</file>