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93" r:id="rId5"/>
    <p:sldId id="286" r:id="rId6"/>
    <p:sldId id="264" r:id="rId7"/>
    <p:sldId id="265" r:id="rId8"/>
    <p:sldId id="266" r:id="rId9"/>
    <p:sldId id="267" r:id="rId10"/>
    <p:sldId id="294" r:id="rId11"/>
    <p:sldId id="269" r:id="rId12"/>
    <p:sldId id="271" r:id="rId13"/>
    <p:sldId id="274" r:id="rId14"/>
    <p:sldId id="276" r:id="rId15"/>
    <p:sldId id="279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C3F0-365F-487C-BCF2-47C9D035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CA" dirty="0"/>
              <a:t>Heart Failure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9A20-42F8-4FCB-A7E8-6C329F1D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pPr algn="ctr"/>
            <a:r>
              <a:rPr lang="en-CA" sz="3200" b="1" dirty="0"/>
              <a:t>WHAT CAUSES HEART DISEASE?</a:t>
            </a:r>
          </a:p>
          <a:p>
            <a:pPr algn="ctr"/>
            <a:endParaRPr lang="en-CA" sz="3200" dirty="0"/>
          </a:p>
          <a:p>
            <a:pPr algn="ctr"/>
            <a:r>
              <a:rPr lang="en-CA" i="1" dirty="0"/>
              <a:t>ANDREW SIQUEIRA</a:t>
            </a:r>
          </a:p>
        </p:txBody>
      </p:sp>
      <p:pic>
        <p:nvPicPr>
          <p:cNvPr id="4" name="Picture 3" descr="Stethoscope">
            <a:extLst>
              <a:ext uri="{FF2B5EF4-FFF2-40B4-BE49-F238E27FC236}">
                <a16:creationId xmlns:a16="http://schemas.microsoft.com/office/drawing/2014/main" id="{8ECA0CBE-7AC3-4BE4-8454-C9A388C1A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7" r="17569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E852-F42B-40A0-92FD-4847230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Between Sexes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BF07-2DF1-4565-81EB-B356A470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6049" y="2833255"/>
            <a:ext cx="4066324" cy="3165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differences in proportions appears to be extremely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Males have the higher proportion of Heart Disease condition than Females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909CF211-4E68-49FA-A020-05D33C83CE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7" y="2833255"/>
            <a:ext cx="6213828" cy="35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1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8096-8E32-485F-B0F3-0199FD04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with Chest Pain Type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B7C8FB9-3CD1-46C8-91F6-FED94DC5DE8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006" y="2973105"/>
            <a:ext cx="6761685" cy="34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1ECB-60B2-4217-A623-39030827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5930" y="2833255"/>
            <a:ext cx="3946443" cy="384584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differences in proportions appears to be extremely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Asymptotic pain has the highest proportion of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Atypical angina pain has the lowest proportion of Heart Disease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BFCD-BDF5-4BFB-A16F-0AFC19C8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with/without Exercise Angina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51D6E03-C580-412B-AD2F-203F908929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864" y="3128319"/>
            <a:ext cx="6708121" cy="32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859E-FD8E-470A-BC00-8D1C49E9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0487" y="3244072"/>
            <a:ext cx="3734408" cy="32097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 in proportions appears to be extremely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Having exercise angina has the highest proportion of Heart Disease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42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2A1-C884-4E9E-8720-48D39738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with Resting ECG Types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A142800-0A28-40F8-9D43-D2F68922F2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906" y="2984999"/>
            <a:ext cx="6654935" cy="337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85B8-1F8B-4ED9-9834-E1DFE6D06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425" y="2876271"/>
            <a:ext cx="4306957" cy="365705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differences in proportions appears to be moderately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ST-T wave abnormality has the highest proportion of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Normal result has the lowest proportion of Heart Disease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903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with Fasting Blood Sugar Levels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C01EE2A-13F6-473D-A04D-57CC4DBC2F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443" y="3043877"/>
            <a:ext cx="6446790" cy="33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426" y="2833255"/>
            <a:ext cx="4492487" cy="38060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 in proportions appears to be extremely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Fasting Blood Sugar &gt; 120 mg/dl has the highest proportion of Heart Disease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69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2436-AFC1-4348-A75C-761F8D92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Proportion of Heart Disease and Normal Patients with ST Slope Types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370D867-9F61-4440-B7C8-B28E1AE6D7B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880" y="3078426"/>
            <a:ext cx="6338643" cy="33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A7DB-DD02-4AD6-A5A0-32FBC49A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4139" y="2833254"/>
            <a:ext cx="4545496" cy="38590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differences in proportions appears to be extremely significant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Flat slope type has the highest proportion of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Up slope type has the lowest proportion of Heart Disease condition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4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133E-DDAC-409C-9462-E7C0EA5F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0BEE-7356-4860-BF73-B10100C5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10380572" cy="823912"/>
          </a:xfrm>
        </p:spPr>
        <p:txBody>
          <a:bodyPr>
            <a:normAutofit fontScale="25000" lnSpcReduction="20000"/>
          </a:bodyPr>
          <a:lstStyle/>
          <a:p>
            <a:endParaRPr lang="en-CA" i="0" dirty="0"/>
          </a:p>
          <a:p>
            <a:endParaRPr lang="en-CA" i="0" dirty="0"/>
          </a:p>
          <a:p>
            <a:r>
              <a:rPr lang="en-CA" sz="9600" i="0" dirty="0"/>
              <a:t>Heart Disease appears to be more common in patients: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104C-12F4-4BD8-ABB2-3AF33255D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that are males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lower cholesterol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lower Maximum Heart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higher Old Peak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6BBE4C-E82A-4E8D-B69E-4A655791F5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Asymptotic chest pain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Exercise Angina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Fasting Blood Sugar &gt; 120 mg/dl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with Flat and Downward slopes during peak exercise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92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40E0-1694-4BA6-BEB8-59DB8ADA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68FA-0D55-47ED-8F55-1A3628EA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10380572" cy="823912"/>
          </a:xfrm>
        </p:spPr>
        <p:txBody>
          <a:bodyPr/>
          <a:lstStyle/>
          <a:p>
            <a:r>
              <a:rPr lang="en-CA" i="0" dirty="0"/>
              <a:t>To Reduce Chance of Getting Heart Disease/Failure: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B717E-2393-4531-A54A-79B42739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8934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Increase cholesterol levels by modifying diet plan and through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Increase Maximum Heart Rate during exercise or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Reduce Old Peak (in depression)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9201D-ACFA-4D2F-8BA1-4E598F02D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7609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Reduce Fasting Blood Sugar levels immensely through eating healthy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 Increase intensity and resistance through upward slopes during peak exercise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Reduce stress </a:t>
            </a:r>
          </a:p>
        </p:txBody>
      </p:sp>
    </p:spTree>
    <p:extLst>
      <p:ext uri="{BB962C8B-B14F-4D97-AF65-F5344CB8AC3E}">
        <p14:creationId xmlns:p14="http://schemas.microsoft.com/office/powerpoint/2010/main" val="90614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9" name="Slide Background">
            <a:extLst>
              <a:ext uri="{FF2B5EF4-FFF2-40B4-BE49-F238E27FC236}">
                <a16:creationId xmlns:a16="http://schemas.microsoft.com/office/drawing/2014/main" id="{9C9885E3-1719-4EC5-9DB3-1A79A0A1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660E3-C615-4E89-BADF-7D9E93A7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37300"/>
            <a:ext cx="4112866" cy="2608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YOU!</a:t>
            </a: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1BEF3FD-D6AB-4420-B06A-52C49F8DF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08068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944" name="Picture 8" descr="Coronavirus recovery: Why it is important to get your heart checked  post-recovery | The Times of India">
            <a:extLst>
              <a:ext uri="{FF2B5EF4-FFF2-40B4-BE49-F238E27FC236}">
                <a16:creationId xmlns:a16="http://schemas.microsoft.com/office/drawing/2014/main" id="{3451C050-26BC-4F73-90BD-F8B56BF96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2" b="4912"/>
          <a:stretch/>
        </p:blipFill>
        <p:spPr bwMode="auto">
          <a:xfrm>
            <a:off x="6095810" y="3097281"/>
            <a:ext cx="6096179" cy="37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8" name="Picture 2" descr="Congestive Heart Failure | Types, Symptoms, and Treatment">
            <a:extLst>
              <a:ext uri="{FF2B5EF4-FFF2-40B4-BE49-F238E27FC236}">
                <a16:creationId xmlns:a16="http://schemas.microsoft.com/office/drawing/2014/main" id="{3C4116BA-7FAA-43F2-8085-0C400D077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4" r="15765" b="-1"/>
          <a:stretch/>
        </p:blipFill>
        <p:spPr bwMode="auto">
          <a:xfrm>
            <a:off x="9143928" y="-845"/>
            <a:ext cx="3048060" cy="3098126"/>
          </a:xfrm>
          <a:prstGeom prst="rect">
            <a:avLst/>
          </a:prstGeom>
          <a:noFill/>
          <a:effectLst>
            <a:outerShdw blurRad="254000" dist="127000" dir="5580000" sx="92000" sy="92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Mind/body health: Heart disease">
            <a:extLst>
              <a:ext uri="{FF2B5EF4-FFF2-40B4-BE49-F238E27FC236}">
                <a16:creationId xmlns:a16="http://schemas.microsoft.com/office/drawing/2014/main" id="{8A1747F8-A993-4292-AD31-2BD97C0FB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9" r="11225"/>
          <a:stretch/>
        </p:blipFill>
        <p:spPr bwMode="auto">
          <a:xfrm>
            <a:off x="6095810" y="-845"/>
            <a:ext cx="3048060" cy="3098126"/>
          </a:xfrm>
          <a:prstGeom prst="rect">
            <a:avLst/>
          </a:prstGeom>
          <a:noFill/>
          <a:effectLst>
            <a:outerShdw blurRad="254000" dist="127000" dir="5580000" sx="92000" sy="92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77A58A-9DA2-4703-90E1-426697623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222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038-FA30-42FA-9318-5B3B8806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59" y="357809"/>
            <a:ext cx="10380573" cy="1432273"/>
          </a:xfrm>
        </p:spPr>
        <p:txBody>
          <a:bodyPr/>
          <a:lstStyle/>
          <a:p>
            <a:pPr algn="ctr"/>
            <a:r>
              <a:rPr lang="en-CA" dirty="0"/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3199-CDBF-4894-9B52-4ADF7607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1" y="2610678"/>
            <a:ext cx="11622157" cy="544664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Age:</a:t>
            </a:r>
            <a:r>
              <a:rPr lang="en-CA" sz="2600" dirty="0"/>
              <a:t> age of the patient [years]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Sex: </a:t>
            </a:r>
            <a:r>
              <a:rPr lang="en-CA" sz="2600" dirty="0"/>
              <a:t>sex of the patient [M: Male, F: Female]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Chest Pain Type: </a:t>
            </a:r>
            <a:r>
              <a:rPr lang="en-CA" sz="2600" dirty="0"/>
              <a:t>chest pain type [TA: Typical Angina, ATA: Atypical Angina, NAP: Non-Anginal Pain, ASY: Asymptomatic]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Resting BP: </a:t>
            </a:r>
            <a:r>
              <a:rPr lang="en-CA" sz="2600" dirty="0"/>
              <a:t>resting blood pressure [mm Hg]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Cholesterol: </a:t>
            </a:r>
            <a:r>
              <a:rPr lang="en-CA" sz="2600" dirty="0"/>
              <a:t>serum cholesterol [mm/dl]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/>
              <a:t>Fasting BS: </a:t>
            </a:r>
            <a:r>
              <a:rPr lang="en-CA" sz="2600" dirty="0"/>
              <a:t>fasting blood sugar [Fasting BS &gt; 120 mg/dl or Fasting  BS </a:t>
            </a:r>
            <a:r>
              <a:rPr lang="en-CA" sz="2600" b="0" i="0" dirty="0">
                <a:solidFill>
                  <a:srgbClr val="282829"/>
                </a:solidFill>
                <a:effectLst/>
              </a:rPr>
              <a:t>≤</a:t>
            </a:r>
            <a:r>
              <a:rPr lang="en-CA" sz="2600" dirty="0"/>
              <a:t> 120 mg/dl]</a:t>
            </a:r>
          </a:p>
        </p:txBody>
      </p:sp>
    </p:spTree>
    <p:extLst>
      <p:ext uri="{BB962C8B-B14F-4D97-AF65-F5344CB8AC3E}">
        <p14:creationId xmlns:p14="http://schemas.microsoft.com/office/powerpoint/2010/main" val="32454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038-FA30-42FA-9318-5B3B8806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20" y="318052"/>
            <a:ext cx="10380573" cy="1432273"/>
          </a:xfrm>
        </p:spPr>
        <p:txBody>
          <a:bodyPr/>
          <a:lstStyle/>
          <a:p>
            <a:pPr algn="ctr"/>
            <a:r>
              <a:rPr lang="en-CA" dirty="0"/>
              <a:t>Attribute Information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3199-CDBF-4894-9B52-4ADF7607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690192"/>
            <a:ext cx="11622157" cy="54466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Resting ECG: </a:t>
            </a:r>
            <a:r>
              <a:rPr lang="en-CA" sz="2400" dirty="0"/>
              <a:t>resting electrocardiogram results [Normal: Normal, ST: having ST-T wave abnormality, LVH: showing probable or definite left ventricular hypertrophy]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Max HR:</a:t>
            </a:r>
            <a:r>
              <a:rPr lang="en-CA" sz="2400" dirty="0"/>
              <a:t> maximum heart rate achieved [Numeric value between 60 and 202 BPM]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Exercise Angina: </a:t>
            </a:r>
            <a:r>
              <a:rPr lang="en-CA" sz="2400" dirty="0"/>
              <a:t>exercise-induced angina [Y: Yes, N: No]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Old peak: </a:t>
            </a:r>
            <a:r>
              <a:rPr lang="en-CA" sz="2400" dirty="0"/>
              <a:t>old peak = ST [Numeric value measured in depression]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ST Slope: </a:t>
            </a:r>
            <a:r>
              <a:rPr lang="en-CA" sz="2400" dirty="0"/>
              <a:t>the slope of the peak exercise ST segment [Up: upsloping, Flat: flat, Down: down sloping]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Heart Disease: </a:t>
            </a:r>
            <a:r>
              <a:rPr lang="en-CA" sz="2400" dirty="0"/>
              <a:t>output class [1: heart disease (HD), 0: Normal (Norm)]</a:t>
            </a:r>
          </a:p>
        </p:txBody>
      </p:sp>
    </p:spTree>
    <p:extLst>
      <p:ext uri="{BB962C8B-B14F-4D97-AF65-F5344CB8AC3E}">
        <p14:creationId xmlns:p14="http://schemas.microsoft.com/office/powerpoint/2010/main" val="10554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A707E-4B19-4585-8ABD-B03FDD4B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700" dirty="0"/>
              <a:t>Correlation Matrix of Heart Disease with All Factors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54A97AFE-A7F0-4CB3-8FD2-8622F7F4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603" y="2812739"/>
            <a:ext cx="5766636" cy="34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Content Placeholder 37893">
            <a:extLst>
              <a:ext uri="{FF2B5EF4-FFF2-40B4-BE49-F238E27FC236}">
                <a16:creationId xmlns:a16="http://schemas.microsoft.com/office/drawing/2014/main" id="{F9CA2A91-A99F-4B31-B633-A688A4BA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top factors that appears to have a strong relationship with Heart Disease are: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ST Slope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Chest Pain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Exercise Angina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Maximum Heart Rate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Old Peak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11CA-C27B-4C6C-9286-21FF50B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Average Age With/Without Heart Disease</a:t>
            </a:r>
            <a:endParaRPr lang="en-CA"/>
          </a:p>
        </p:txBody>
      </p:sp>
      <p:sp>
        <p:nvSpPr>
          <p:cNvPr id="30730" name="Content Placeholder 30725">
            <a:extLst>
              <a:ext uri="{FF2B5EF4-FFF2-40B4-BE49-F238E27FC236}">
                <a16:creationId xmlns:a16="http://schemas.microsoft.com/office/drawing/2014/main" id="{7EB8A982-A62F-4539-A50D-46518597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24" y="3429000"/>
            <a:ext cx="4230482" cy="2551176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Age appears to be slightly higher in patients with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in Average Age appears to be very minimal</a:t>
            </a: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8C934D4-8563-42E4-8746-23A808A1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526" y="1699140"/>
            <a:ext cx="5130950" cy="37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4" name="Rectangle 74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Rectangle 76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226" name="Rectangle 78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80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28" name="Straight Connector 82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Connector 84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30" name="Slide Background">
            <a:extLst>
              <a:ext uri="{FF2B5EF4-FFF2-40B4-BE49-F238E27FC236}">
                <a16:creationId xmlns:a16="http://schemas.microsoft.com/office/drawing/2014/main" id="{35328483-9057-4E10-B7DF-08E7E6180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1" name="Rectangle 88">
            <a:extLst>
              <a:ext uri="{FF2B5EF4-FFF2-40B4-BE49-F238E27FC236}">
                <a16:creationId xmlns:a16="http://schemas.microsoft.com/office/drawing/2014/main" id="{E069653B-85FC-408D-9C0F-63210334B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1610" cy="6849701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2" name="Rectangle 90">
            <a:extLst>
              <a:ext uri="{FF2B5EF4-FFF2-40B4-BE49-F238E27FC236}">
                <a16:creationId xmlns:a16="http://schemas.microsoft.com/office/drawing/2014/main" id="{7BC2B119-8D61-4D00-99E9-9394BEE8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6096001" cy="3390299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17AA-403C-48F6-B675-17B5D0EC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1"/>
            <a:ext cx="5088086" cy="24826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Average Resting Blood Pressure With/Without Heart Disease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B1CFD-3634-44C0-8798-BE2EFBE9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578086"/>
            <a:ext cx="5050273" cy="315401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Resting BP appears to be slightly higher in patients with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in Average Resting BP appears to be very minimal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8D91F37-5901-498A-AAA2-BC82750AF2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875" y="1882936"/>
            <a:ext cx="5048861" cy="33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33" name="Straight Connector 92">
            <a:extLst>
              <a:ext uri="{FF2B5EF4-FFF2-40B4-BE49-F238E27FC236}">
                <a16:creationId xmlns:a16="http://schemas.microsoft.com/office/drawing/2014/main" id="{C1A0C73D-64CA-4D29-8359-768417108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1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Slide Background">
            <a:extLst>
              <a:ext uri="{FF2B5EF4-FFF2-40B4-BE49-F238E27FC236}">
                <a16:creationId xmlns:a16="http://schemas.microsoft.com/office/drawing/2014/main" id="{35328483-9057-4E10-B7DF-08E7E6180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069653B-85FC-408D-9C0F-63210334B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1610" cy="6849701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7BC2B119-8D61-4D00-99E9-9394BEE8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6096001" cy="3390299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04AB9-612A-4F01-A72E-DFE6E467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1"/>
            <a:ext cx="5088086" cy="2482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Average Cholesterol With/Without Heart Disease</a:t>
            </a:r>
          </a:p>
        </p:txBody>
      </p:sp>
      <p:sp>
        <p:nvSpPr>
          <p:cNvPr id="10250" name="Content Placeholder 10249">
            <a:extLst>
              <a:ext uri="{FF2B5EF4-FFF2-40B4-BE49-F238E27FC236}">
                <a16:creationId xmlns:a16="http://schemas.microsoft.com/office/drawing/2014/main" id="{F2BF00E6-66C1-466C-AF07-7969B121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565192"/>
            <a:ext cx="5050273" cy="31271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Cholesterol appears to be much lower in patients with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in Cholesterol appears to be extremely significant</a:t>
            </a:r>
          </a:p>
          <a:p>
            <a:endParaRPr lang="en-US" dirty="0"/>
          </a:p>
        </p:txBody>
      </p:sp>
      <p:pic>
        <p:nvPicPr>
          <p:cNvPr id="10242" name="Picture 2" descr="Chart&#10;&#10;Description automatically generated">
            <a:extLst>
              <a:ext uri="{FF2B5EF4-FFF2-40B4-BE49-F238E27FC236}">
                <a16:creationId xmlns:a16="http://schemas.microsoft.com/office/drawing/2014/main" id="{BAEC21AD-3B1C-4BA3-93AB-22A516D8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1689" y="1866638"/>
            <a:ext cx="5056459" cy="336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A0C73D-64CA-4D29-8359-768417108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5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Slide Background">
            <a:extLst>
              <a:ext uri="{FF2B5EF4-FFF2-40B4-BE49-F238E27FC236}">
                <a16:creationId xmlns:a16="http://schemas.microsoft.com/office/drawing/2014/main" id="{35328483-9057-4E10-B7DF-08E7E6180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069653B-85FC-408D-9C0F-63210334B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1610" cy="6849701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BC2B119-8D61-4D00-99E9-9394BEE8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6096001" cy="3390299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FA2F-5A98-4BFC-9C9A-D743DA16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1"/>
            <a:ext cx="5088086" cy="24826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Average Maximum Heart Rate With/Without Heart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0BA-2F36-41E0-BEF7-311FFF52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604591"/>
            <a:ext cx="5050273" cy="30877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Maximum Heart Rate appears to be much lower in patients with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differences in Maximum HR appears to be very significant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5BE0A15-2167-4447-93A1-72B01DC2E8A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054" y="2039038"/>
            <a:ext cx="4939101" cy="3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A0C73D-64CA-4D29-8359-768417108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5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Slide Background">
            <a:extLst>
              <a:ext uri="{FF2B5EF4-FFF2-40B4-BE49-F238E27FC236}">
                <a16:creationId xmlns:a16="http://schemas.microsoft.com/office/drawing/2014/main" id="{35328483-9057-4E10-B7DF-08E7E6180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069653B-85FC-408D-9C0F-63210334B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1610" cy="6849701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BC2B119-8D61-4D00-99E9-9394BEE8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6096001" cy="3390299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5F23C-78CC-446B-96AE-F3E8BAF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1"/>
            <a:ext cx="5088086" cy="248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Old Peak With/Without Heart Disease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979F1-9E10-4296-867B-82FD5763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643533"/>
            <a:ext cx="5050273" cy="306675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Old Peak appears to be extremely higher in patients with Heart Disease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in Old Peak appears to be extremely significant</a:t>
            </a:r>
          </a:p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B8E2A69-5C26-4ACB-82FB-649AE51EB2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6857" y="1948383"/>
            <a:ext cx="4951298" cy="33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A0C73D-64CA-4D29-8359-768417108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7885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754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Bierstadt</vt:lpstr>
      <vt:lpstr>Wingdings</vt:lpstr>
      <vt:lpstr>BevelVTI</vt:lpstr>
      <vt:lpstr>Heart Failure Data Analysis</vt:lpstr>
      <vt:lpstr>Attribute Information</vt:lpstr>
      <vt:lpstr>Attribute Information (continued…)</vt:lpstr>
      <vt:lpstr>Correlation Matrix of Heart Disease with All Factors</vt:lpstr>
      <vt:lpstr>Average Age With/Without Heart Disease</vt:lpstr>
      <vt:lpstr>Average Resting Blood Pressure With/Without Heart Disease</vt:lpstr>
      <vt:lpstr>Average Cholesterol With/Without Heart Disease</vt:lpstr>
      <vt:lpstr>Average Maximum Heart Rate With/Without Heart Disease</vt:lpstr>
      <vt:lpstr>Average Old Peak With/Without Heart Disease</vt:lpstr>
      <vt:lpstr>Proportion of Heart Disease and Normal Patients Between Sexes</vt:lpstr>
      <vt:lpstr>Proportion of Heart Disease and Normal Patients with Chest Pain Type</vt:lpstr>
      <vt:lpstr>Proportion of Heart Disease and Normal Patients with/without Exercise Angina</vt:lpstr>
      <vt:lpstr>Proportion of Heart Disease and Normal Patients with Resting ECG Types</vt:lpstr>
      <vt:lpstr>Proportion of Heart Disease and Normal Patients with Fasting Blood Sugar Levels</vt:lpstr>
      <vt:lpstr>Proportion of Heart Disease and Normal Patients with ST Slope Types</vt:lpstr>
      <vt:lpstr>Conclusion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Data Challenge</dc:title>
  <dc:creator>andrew siqueira</dc:creator>
  <cp:lastModifiedBy>andrew siqueira</cp:lastModifiedBy>
  <cp:revision>38</cp:revision>
  <dcterms:created xsi:type="dcterms:W3CDTF">2021-10-24T19:57:33Z</dcterms:created>
  <dcterms:modified xsi:type="dcterms:W3CDTF">2021-10-25T17:27:52Z</dcterms:modified>
</cp:coreProperties>
</file>