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70" r:id="rId11"/>
    <p:sldId id="272" r:id="rId12"/>
    <p:sldId id="273" r:id="rId13"/>
    <p:sldId id="271" r:id="rId14"/>
    <p:sldId id="266" r:id="rId15"/>
    <p:sldId id="267" r:id="rId16"/>
    <p:sldId id="268" r:id="rId17"/>
    <p:sldId id="269" r:id="rId18"/>
    <p:sldId id="274" r:id="rId19"/>
    <p:sldId id="275" r:id="rId20"/>
    <p:sldId id="276" r:id="rId21"/>
    <p:sldId id="277" r:id="rId22"/>
    <p:sldId id="282" r:id="rId23"/>
    <p:sldId id="279" r:id="rId24"/>
    <p:sldId id="280" r:id="rId25"/>
    <p:sldId id="281" r:id="rId26"/>
    <p:sldId id="278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1" r:id="rId55"/>
    <p:sldId id="338" r:id="rId56"/>
    <p:sldId id="310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43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40" r:id="rId84"/>
    <p:sldId id="341" r:id="rId85"/>
    <p:sldId id="342" r:id="rId86"/>
    <p:sldId id="344" r:id="rId87"/>
    <p:sldId id="345" r:id="rId88"/>
    <p:sldId id="346" r:id="rId89"/>
    <p:sldId id="347" r:id="rId90"/>
    <p:sldId id="348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B83C-D7F7-4EC2-BECC-170BBC9C0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DEB8F-A628-4E50-9AD2-8777FCE36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6DC8A-5868-4394-A6E7-88C2C702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7B59-9F5F-4DB7-A0F4-4EB9DADB220E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0186A-BB42-4517-B86D-0320B12C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86AAE-7E13-49EA-9D0F-5D15BA05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146E-EB79-4A52-B8D4-115BD95F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13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0058-221C-4150-ACCB-27787FAE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EB44E-4715-4A21-8507-7C1E4DA2B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BC9C0-3820-4C8A-9AB5-92F0BDE5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7B59-9F5F-4DB7-A0F4-4EB9DADB220E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6226A-D33B-443C-955D-F320BE4C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0F4F9-BF73-41CE-8854-6E985E2B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146E-EB79-4A52-B8D4-115BD95F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27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5D793-3200-41C3-842F-995DCDC08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3EF27-F851-4212-8974-CC8CC5EBA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CCDFF-2281-43CB-868E-C69C351B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7B59-9F5F-4DB7-A0F4-4EB9DADB220E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CDAD2-B4FA-4260-BE4E-44A5A838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6680A-25D7-469A-9393-7041CAB2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146E-EB79-4A52-B8D4-115BD95F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65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C850-FF36-4BEE-B77D-F3381297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C460-F445-438B-B860-CAE99EAB1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84E68-52B2-4B53-84F3-433ECCB9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7B59-9F5F-4DB7-A0F4-4EB9DADB220E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00987-9E33-4A8F-B4F8-074020C0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DF316-09C0-4CEB-9043-C60BCA2D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146E-EB79-4A52-B8D4-115BD95F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54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8F76-00C2-472C-BC0F-6045968C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ADE6E-A807-46C8-92B2-0C5F4BB1D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5D3E9-A6EA-4619-958C-EC36D215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7B59-9F5F-4DB7-A0F4-4EB9DADB220E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6335C-3090-4DC8-9773-9EDC9B9D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A8663-3BA3-4CF0-A0FA-E2429C0F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146E-EB79-4A52-B8D4-115BD95F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88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6A8E-6CC7-44A3-B18A-92370B1A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79163-B668-4C1D-BC22-8D0F171F7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31B13-85FD-451D-B1B2-B6D9C607F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6D88A-95B9-407F-9D6A-DC22B43A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7B59-9F5F-4DB7-A0F4-4EB9DADB220E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0A051-4DB0-4243-AD95-9287D54C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00ADA-304E-498B-8883-D2F770F6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146E-EB79-4A52-B8D4-115BD95F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75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B7E4-F44C-42E2-BD52-6F415D76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41E63-EF8C-4D29-A554-AB5A8B617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1AB65-A33B-497D-AD51-5A21A6D94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2B2DC-AB67-45E2-B2B6-ECAFABD6A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D0C7B-1547-4D47-9256-7AD34EC9A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48B17-3898-455F-A936-14F0AF2C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7B59-9F5F-4DB7-A0F4-4EB9DADB220E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97E3A-E0B9-40A7-A0FC-3ACF7631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CCBFC-8511-4A0E-8680-B3B02E8C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146E-EB79-4A52-B8D4-115BD95F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41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22EA-DE45-4B96-AC82-BE69AF57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8D150-243E-4C66-A0D3-C6E894BE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7B59-9F5F-4DB7-A0F4-4EB9DADB220E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67931-7DCE-481F-AA28-E9CADF33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F079E-FDC2-42B8-8BCC-576B2196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146E-EB79-4A52-B8D4-115BD95F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57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C97F3-0C73-4BC4-BA50-AE90BB2B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7B59-9F5F-4DB7-A0F4-4EB9DADB220E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41E9A-15A4-476A-9B8D-A438E128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4485A-B11D-412F-8305-2F0FBF4C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146E-EB79-4A52-B8D4-115BD95F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8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4E4D-55E4-44EA-A144-5F590BFA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2DDB-E4EB-4EB2-94D0-95CE5703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998C4-A5ED-4E1D-BBE3-D80EA80E4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D7A49-6819-4F32-86A8-1FD9142F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7B59-9F5F-4DB7-A0F4-4EB9DADB220E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863F9-05A4-4EA6-97D1-8C5F38CD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4E6B6-FA55-4D22-8EDD-96C15B72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146E-EB79-4A52-B8D4-115BD95F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16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15CF-0D31-4BBE-8BD7-E4424FF7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286B9-B090-4E48-AA08-81666C06D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8EA24-84B9-4F66-B0E7-298E82392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4EC0A-11A1-4904-87B7-A3C119F9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7B59-9F5F-4DB7-A0F4-4EB9DADB220E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F8352-65F4-4919-9BD3-FCE5833F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7477D-F833-4027-8232-2E0CC085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146E-EB79-4A52-B8D4-115BD95F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61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B07CA-CF0C-4D2F-984F-A18DA9AB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0868F-404C-4679-A5C7-EFD52B88D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E5AB9-6E69-4BBF-A923-7BB1DE159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7B59-9F5F-4DB7-A0F4-4EB9DADB220E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6BAB4-48D6-409B-80A5-BF0A9ADB7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9E52-9047-48F4-B5CC-0E5F1CA36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E146E-EB79-4A52-B8D4-115BD95F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03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37AC5-C933-44D2-9B5A-B3F86452A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698171"/>
            <a:ext cx="3962061" cy="4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8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8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8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8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8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8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8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8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PMG COVID-19 Survey - Restaurant Industry Focus </a:t>
            </a:r>
            <a:br>
              <a:rPr lang="en-US" sz="28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FC910-D506-41D5-AC24-CDA158E77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0020" y="1698170"/>
            <a:ext cx="6478513" cy="451636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b="1" i="1">
              <a:effectLst/>
            </a:endParaRPr>
          </a:p>
          <a:p>
            <a:pPr algn="l"/>
            <a:r>
              <a:rPr lang="en-US" sz="2000" b="1" i="1">
                <a:effectLst/>
              </a:rPr>
              <a:t>What recommendations would you make to a restaurant owner to help them remain competitive during the pandemic?</a:t>
            </a:r>
            <a:endParaRPr lang="en-US" sz="200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r"/>
            <a:r>
              <a:rPr lang="en-US" sz="2000"/>
              <a:t>Andrew Siqueira</a:t>
            </a:r>
            <a:endParaRPr lang="en-US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7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8EBC8E-8559-4BA7-B3E2-2FC869BE02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5956A-AA71-4218-A840-B1F742BD6AF4}"/>
              </a:ext>
            </a:extLst>
          </p:cNvPr>
          <p:cNvSpPr txBox="1"/>
          <p:nvPr/>
        </p:nvSpPr>
        <p:spPr>
          <a:xfrm flipH="1">
            <a:off x="2376757" y="310300"/>
            <a:ext cx="736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  <a:ea typeface="Open Sans" panose="020B0606030504020204" pitchFamily="34" charset="0"/>
              </a:rPr>
              <a:t>H</a:t>
            </a:r>
            <a:r>
              <a:rPr lang="en-US" sz="1800" dirty="0">
                <a:effectLst/>
                <a:latin typeface="+mn-lt"/>
                <a:ea typeface="Open Sans" panose="020B0606030504020204" pitchFamily="34" charset="0"/>
              </a:rPr>
              <a:t>ow comfortable would you be </a:t>
            </a:r>
            <a:r>
              <a:rPr lang="en-US" sz="1800" b="1" dirty="0">
                <a:effectLst/>
                <a:latin typeface="+mn-lt"/>
                <a:ea typeface="Open Sans" panose="020B0606030504020204" pitchFamily="34" charset="0"/>
              </a:rPr>
              <a:t>dining at a restaurant via </a:t>
            </a:r>
            <a:r>
              <a:rPr lang="en-US" sz="1800" b="1" dirty="0">
                <a:effectLst/>
              </a:rPr>
              <a:t>Indoors TODAY?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75210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8FDE1FB-D312-44B9-B68D-F9B4D10372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57147"/>
            <a:ext cx="10905066" cy="474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A8B43C-C1D1-4752-8D18-3C3898795B5E}"/>
              </a:ext>
            </a:extLst>
          </p:cNvPr>
          <p:cNvSpPr txBox="1"/>
          <p:nvPr/>
        </p:nvSpPr>
        <p:spPr>
          <a:xfrm flipH="1">
            <a:off x="2266014" y="338724"/>
            <a:ext cx="736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  <a:ea typeface="Open Sans" panose="020B0606030504020204" pitchFamily="34" charset="0"/>
              </a:rPr>
              <a:t>H</a:t>
            </a:r>
            <a:r>
              <a:rPr lang="en-US" sz="1800" dirty="0">
                <a:effectLst/>
                <a:latin typeface="+mn-lt"/>
                <a:ea typeface="Open Sans" panose="020B0606030504020204" pitchFamily="34" charset="0"/>
              </a:rPr>
              <a:t>ow comfortable would you be </a:t>
            </a:r>
            <a:r>
              <a:rPr lang="en-US" sz="1800" b="1" dirty="0">
                <a:effectLst/>
                <a:latin typeface="+mn-lt"/>
                <a:ea typeface="Open Sans" panose="020B0606030504020204" pitchFamily="34" charset="0"/>
              </a:rPr>
              <a:t>dining at a restaurant via </a:t>
            </a:r>
            <a:r>
              <a:rPr lang="en-US" sz="1800" b="1" dirty="0">
                <a:effectLst/>
              </a:rPr>
              <a:t>Outdoors TODAY?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73125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9B603B7-8AE2-444E-B001-4431670423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6881A5-DED4-4582-9AA9-96F8B64B8724}"/>
              </a:ext>
            </a:extLst>
          </p:cNvPr>
          <p:cNvSpPr txBox="1"/>
          <p:nvPr/>
        </p:nvSpPr>
        <p:spPr>
          <a:xfrm flipH="1">
            <a:off x="2240714" y="352356"/>
            <a:ext cx="736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  <a:ea typeface="Open Sans" panose="020B0606030504020204" pitchFamily="34" charset="0"/>
              </a:rPr>
              <a:t>H</a:t>
            </a:r>
            <a:r>
              <a:rPr lang="en-US" sz="1800" dirty="0">
                <a:effectLst/>
                <a:latin typeface="+mn-lt"/>
                <a:ea typeface="Open Sans" panose="020B0606030504020204" pitchFamily="34" charset="0"/>
              </a:rPr>
              <a:t>ow comfortable would you be </a:t>
            </a:r>
            <a:r>
              <a:rPr lang="en-US" sz="1800" b="1" dirty="0">
                <a:effectLst/>
                <a:latin typeface="+mn-lt"/>
                <a:ea typeface="Open Sans" panose="020B0606030504020204" pitchFamily="34" charset="0"/>
              </a:rPr>
              <a:t>dining at a restaurant via </a:t>
            </a:r>
            <a:r>
              <a:rPr lang="en-US" sz="1800" b="1" dirty="0">
                <a:effectLst/>
              </a:rPr>
              <a:t>Delivery TODAY?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40940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0900C480-C591-4677-84DF-D493E333ED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C316F6-7E60-45C2-B3D3-350D77D9BC6F}"/>
              </a:ext>
            </a:extLst>
          </p:cNvPr>
          <p:cNvSpPr txBox="1"/>
          <p:nvPr/>
        </p:nvSpPr>
        <p:spPr>
          <a:xfrm flipH="1">
            <a:off x="2414642" y="310300"/>
            <a:ext cx="736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  <a:ea typeface="Open Sans" panose="020B0606030504020204" pitchFamily="34" charset="0"/>
              </a:rPr>
              <a:t>H</a:t>
            </a:r>
            <a:r>
              <a:rPr lang="en-US" sz="1800" dirty="0">
                <a:effectLst/>
                <a:latin typeface="+mn-lt"/>
                <a:ea typeface="Open Sans" panose="020B0606030504020204" pitchFamily="34" charset="0"/>
              </a:rPr>
              <a:t>ow comfortable would you be </a:t>
            </a:r>
            <a:r>
              <a:rPr lang="en-US" sz="1800" b="1" dirty="0">
                <a:effectLst/>
                <a:latin typeface="+mn-lt"/>
                <a:ea typeface="Open Sans" panose="020B0606030504020204" pitchFamily="34" charset="0"/>
              </a:rPr>
              <a:t>dining at a restaurant via </a:t>
            </a:r>
            <a:r>
              <a:rPr lang="en-US" sz="1800" b="1" dirty="0">
                <a:effectLst/>
              </a:rPr>
              <a:t>Takeout TODAY?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67716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C6328-5DEE-4502-BBB7-6EE2C339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>
                <a:effectLst/>
                <a:latin typeface="+mn-lt"/>
                <a:ea typeface="Open Sans" panose="020B0606030504020204" pitchFamily="34" charset="0"/>
              </a:rPr>
              <a:t>Which of the following would need to be in place at a restaurant for you to feel comfortable dining</a:t>
            </a:r>
            <a:r>
              <a:rPr lang="en-US" sz="3600" b="1" dirty="0">
                <a:effectLst/>
                <a:latin typeface="+mn-lt"/>
                <a:ea typeface="Open Sans" panose="020B0606030504020204" pitchFamily="34" charset="0"/>
              </a:rPr>
              <a:t> onsite</a:t>
            </a:r>
            <a:r>
              <a:rPr lang="en-US" sz="3600" dirty="0">
                <a:effectLst/>
                <a:latin typeface="+mn-lt"/>
                <a:ea typeface="Open Sans" panose="020B0606030504020204" pitchFamily="34" charset="0"/>
              </a:rPr>
              <a:t> </a:t>
            </a:r>
            <a:r>
              <a:rPr lang="en-US" sz="3600" b="1" dirty="0">
                <a:effectLst/>
                <a:latin typeface="+mn-lt"/>
                <a:ea typeface="Open Sans" panose="020B0606030504020204" pitchFamily="34" charset="0"/>
              </a:rPr>
              <a:t>indoors </a:t>
            </a:r>
            <a:r>
              <a:rPr lang="en-US" sz="3600" dirty="0">
                <a:effectLst/>
                <a:latin typeface="+mn-lt"/>
                <a:ea typeface="Open Sans" panose="020B0606030504020204" pitchFamily="34" charset="0"/>
              </a:rPr>
              <a:t>AND </a:t>
            </a:r>
            <a:r>
              <a:rPr lang="en-US" sz="3600" b="1" dirty="0">
                <a:effectLst/>
                <a:latin typeface="+mn-lt"/>
                <a:ea typeface="Open Sans" panose="020B0606030504020204" pitchFamily="34" charset="0"/>
              </a:rPr>
              <a:t>outdoors (patio)</a:t>
            </a:r>
            <a:r>
              <a:rPr lang="en-US" sz="3600" dirty="0">
                <a:effectLst/>
                <a:latin typeface="+mn-lt"/>
                <a:ea typeface="Open Sans" panose="020B0606030504020204" pitchFamily="34" charset="0"/>
              </a:rPr>
              <a:t>? </a:t>
            </a:r>
            <a:endParaRPr lang="en-CA" sz="36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C17B-EF78-44B6-903A-6A47E903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698170"/>
            <a:ext cx="6671733" cy="451636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0" dirty="0">
                <a:effectLst/>
              </a:rPr>
              <a:t>Face masks worn by all staff</a:t>
            </a:r>
          </a:p>
          <a:p>
            <a:pPr algn="just"/>
            <a:r>
              <a:rPr lang="en-US" sz="2000" b="0" dirty="0">
                <a:effectLst/>
              </a:rPr>
              <a:t>Face masks worn by patrons when not eating</a:t>
            </a:r>
          </a:p>
          <a:p>
            <a:pPr algn="just"/>
            <a:r>
              <a:rPr lang="en-US" sz="2000" b="0" dirty="0">
                <a:effectLst/>
              </a:rPr>
              <a:t>Hand sanitizer available at various points throughout the facility</a:t>
            </a:r>
          </a:p>
          <a:p>
            <a:pPr algn="just"/>
            <a:r>
              <a:rPr lang="en-US" sz="2000" b="0" dirty="0">
                <a:effectLst/>
              </a:rPr>
              <a:t>Hand sanitizer available at every table</a:t>
            </a:r>
          </a:p>
          <a:p>
            <a:pPr algn="just"/>
            <a:r>
              <a:rPr lang="en-US" sz="2000" b="0" dirty="0">
                <a:effectLst/>
              </a:rPr>
              <a:t>Additional cleaning and sanitization</a:t>
            </a:r>
          </a:p>
          <a:p>
            <a:pPr algn="just"/>
            <a:r>
              <a:rPr lang="en-US" sz="2000" b="0" dirty="0">
                <a:effectLst/>
              </a:rPr>
              <a:t>Air filters/purifiers installed at the facility</a:t>
            </a:r>
          </a:p>
          <a:p>
            <a:pPr algn="just"/>
            <a:r>
              <a:rPr lang="en-US" sz="2000" b="0" dirty="0">
                <a:effectLst/>
              </a:rPr>
              <a:t>Ensuring physical distancing (2 meters +) is in place</a:t>
            </a:r>
          </a:p>
          <a:p>
            <a:pPr algn="just"/>
            <a:r>
              <a:rPr lang="en-US" sz="2000" b="0" dirty="0">
                <a:effectLst/>
              </a:rPr>
              <a:t>Other</a:t>
            </a:r>
          </a:p>
          <a:p>
            <a:pPr algn="just"/>
            <a:r>
              <a:rPr lang="en-US" sz="2000" b="0" dirty="0">
                <a:effectLst/>
              </a:rPr>
              <a:t>None of the above – feel safe regardless</a:t>
            </a:r>
          </a:p>
          <a:p>
            <a:pPr algn="just"/>
            <a:r>
              <a:rPr lang="en-US" sz="2000" b="0" dirty="0">
                <a:effectLst/>
              </a:rPr>
              <a:t>None of the above – do not feel safe</a:t>
            </a:r>
          </a:p>
          <a:p>
            <a:pPr algn="just"/>
            <a:r>
              <a:rPr lang="en-US" sz="2000" b="0" dirty="0">
                <a:effectLst/>
              </a:rPr>
              <a:t>Not sure</a:t>
            </a:r>
          </a:p>
          <a:p>
            <a:endParaRPr lang="en-CA" sz="19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38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0CCAACE-815D-4A79-875A-B7EFC28F7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196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AD7DB21-7E16-4C8E-B839-5D5842373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"/>
          <a:stretch/>
        </p:blipFill>
        <p:spPr bwMode="auto">
          <a:xfrm>
            <a:off x="2" y="735916"/>
            <a:ext cx="5437424" cy="611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4D8A0BE-2D38-42AE-ACE4-6840E7BF75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"/>
          <a:stretch/>
        </p:blipFill>
        <p:spPr bwMode="auto">
          <a:xfrm>
            <a:off x="6741269" y="13257"/>
            <a:ext cx="5449208" cy="613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29ACCCB-B6B5-4696-8E6B-D2544743C57C}"/>
              </a:ext>
            </a:extLst>
          </p:cNvPr>
          <p:cNvSpPr txBox="1"/>
          <p:nvPr/>
        </p:nvSpPr>
        <p:spPr>
          <a:xfrm>
            <a:off x="2" y="66260"/>
            <a:ext cx="6095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/>
                <a:latin typeface="+mn-lt"/>
                <a:ea typeface="Open Sans" panose="020B0606030504020204" pitchFamily="34" charset="0"/>
              </a:rPr>
              <a:t>Which of the following would need to be in place at a restaurant for you to feel comfortable dining</a:t>
            </a:r>
            <a:r>
              <a:rPr lang="en-US" b="1" dirty="0">
                <a:effectLst/>
                <a:latin typeface="+mn-lt"/>
                <a:ea typeface="Open Sans" panose="020B0606030504020204" pitchFamily="34" charset="0"/>
              </a:rPr>
              <a:t> onsite</a:t>
            </a:r>
            <a:r>
              <a:rPr lang="en-US" dirty="0">
                <a:effectLst/>
                <a:latin typeface="+mn-lt"/>
                <a:ea typeface="Open Sans" panose="020B0606030504020204" pitchFamily="34" charset="0"/>
              </a:rPr>
              <a:t> </a:t>
            </a:r>
            <a:r>
              <a:rPr lang="en-US" b="1" dirty="0">
                <a:effectLst/>
                <a:latin typeface="+mn-lt"/>
                <a:ea typeface="Open Sans" panose="020B0606030504020204" pitchFamily="34" charset="0"/>
              </a:rPr>
              <a:t>outdoors</a:t>
            </a:r>
            <a:r>
              <a:rPr lang="en-US" dirty="0">
                <a:effectLst/>
                <a:latin typeface="+mn-lt"/>
                <a:ea typeface="Open Sans" panose="020B0606030504020204" pitchFamily="34" charset="0"/>
              </a:rPr>
              <a:t>? 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44C58C-37D0-480A-ADD2-E78B0F3BB40A}"/>
              </a:ext>
            </a:extLst>
          </p:cNvPr>
          <p:cNvSpPr txBox="1"/>
          <p:nvPr/>
        </p:nvSpPr>
        <p:spPr>
          <a:xfrm>
            <a:off x="6229186" y="6143608"/>
            <a:ext cx="6095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/>
                <a:latin typeface="+mn-lt"/>
                <a:ea typeface="Open Sans" panose="020B0606030504020204" pitchFamily="34" charset="0"/>
              </a:rPr>
              <a:t>Which of the following would need to be in place at a restaurant for you to feel comfortable dining</a:t>
            </a:r>
            <a:r>
              <a:rPr lang="en-US" b="1" dirty="0">
                <a:effectLst/>
                <a:latin typeface="+mn-lt"/>
                <a:ea typeface="Open Sans" panose="020B0606030504020204" pitchFamily="34" charset="0"/>
              </a:rPr>
              <a:t> onsite</a:t>
            </a:r>
            <a:r>
              <a:rPr lang="en-US" dirty="0">
                <a:effectLst/>
                <a:latin typeface="+mn-lt"/>
                <a:ea typeface="Open Sans" panose="020B0606030504020204" pitchFamily="34" charset="0"/>
              </a:rPr>
              <a:t> </a:t>
            </a:r>
            <a:r>
              <a:rPr lang="en-US" b="1" dirty="0">
                <a:effectLst/>
                <a:latin typeface="+mn-lt"/>
                <a:ea typeface="Open Sans" panose="020B0606030504020204" pitchFamily="34" charset="0"/>
              </a:rPr>
              <a:t>indoors</a:t>
            </a:r>
            <a:r>
              <a:rPr lang="en-US" dirty="0">
                <a:effectLst/>
                <a:latin typeface="+mn-lt"/>
                <a:ea typeface="Open Sans" panose="020B0606030504020204" pitchFamily="34" charset="0"/>
              </a:rPr>
              <a:t>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849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E2736-BC80-48D3-9760-A850CC1D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>
                <a:effectLst/>
                <a:latin typeface="+mn-lt"/>
                <a:ea typeface="Open Sans" panose="020B0606030504020204" pitchFamily="34" charset="0"/>
              </a:rPr>
              <a:t>When was the last time you went to a restaurant </a:t>
            </a:r>
            <a:r>
              <a:rPr lang="en-US" sz="3600" b="1" dirty="0">
                <a:effectLst/>
                <a:latin typeface="+mn-lt"/>
                <a:ea typeface="Open Sans" panose="020B0606030504020204" pitchFamily="34" charset="0"/>
              </a:rPr>
              <a:t>to dine-in either inside or on the patio</a:t>
            </a:r>
            <a:r>
              <a:rPr lang="en-US" sz="3600" dirty="0">
                <a:effectLst/>
                <a:latin typeface="+mn-lt"/>
                <a:ea typeface="Open Sans" panose="020B0606030504020204" pitchFamily="34" charset="0"/>
              </a:rPr>
              <a:t>?</a:t>
            </a:r>
            <a:endParaRPr lang="en-CA" sz="36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0E101-C536-4FCA-B9FB-4BD51580E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400" b="0" dirty="0">
                <a:effectLst/>
              </a:rPr>
              <a:t>Before COVID-19 (March 2020)</a:t>
            </a:r>
          </a:p>
          <a:p>
            <a:r>
              <a:rPr lang="en-US" sz="2400" b="0" dirty="0">
                <a:effectLst/>
              </a:rPr>
              <a:t>In the last week</a:t>
            </a:r>
          </a:p>
          <a:p>
            <a:r>
              <a:rPr lang="en-US" sz="2400" b="0" dirty="0">
                <a:effectLst/>
              </a:rPr>
              <a:t>In the last 2-3 weeks</a:t>
            </a:r>
          </a:p>
          <a:p>
            <a:r>
              <a:rPr lang="en-US" sz="2400" b="0" dirty="0">
                <a:effectLst/>
              </a:rPr>
              <a:t>In the last month</a:t>
            </a:r>
          </a:p>
          <a:p>
            <a:r>
              <a:rPr lang="en-US" sz="2400" b="0" dirty="0">
                <a:effectLst/>
              </a:rPr>
              <a:t>More than a month ago (but since March 2020)</a:t>
            </a:r>
          </a:p>
          <a:p>
            <a:r>
              <a:rPr lang="en-US" sz="2400" b="0" dirty="0">
                <a:effectLst/>
              </a:rPr>
              <a:t>Not sure</a:t>
            </a:r>
          </a:p>
          <a:p>
            <a:r>
              <a:rPr lang="en-US" sz="2400" b="0" dirty="0">
                <a:effectLst/>
              </a:rPr>
              <a:t>Prefer not to respond</a:t>
            </a:r>
          </a:p>
          <a:p>
            <a:endParaRPr lang="en-CA" sz="16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00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8BE17EC-3956-4F6A-8BF3-104F983193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16254"/>
            <a:ext cx="10905066" cy="482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39270E-9104-4522-B397-8B5B3F8D1A31}"/>
              </a:ext>
            </a:extLst>
          </p:cNvPr>
          <p:cNvSpPr txBox="1"/>
          <p:nvPr/>
        </p:nvSpPr>
        <p:spPr>
          <a:xfrm flipH="1">
            <a:off x="1832299" y="233044"/>
            <a:ext cx="736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+mn-lt"/>
                <a:ea typeface="Open Sans" panose="020B0606030504020204" pitchFamily="34" charset="0"/>
              </a:rPr>
              <a:t>When was the last time you went to a restaurant </a:t>
            </a:r>
            <a:r>
              <a:rPr lang="en-US" sz="1800" b="1" dirty="0">
                <a:effectLst/>
                <a:latin typeface="+mn-lt"/>
                <a:ea typeface="Open Sans" panose="020B0606030504020204" pitchFamily="34" charset="0"/>
              </a:rPr>
              <a:t>to dine-in either inside or on the patio</a:t>
            </a:r>
            <a:r>
              <a:rPr lang="en-US" sz="1800" dirty="0">
                <a:effectLst/>
                <a:latin typeface="+mn-lt"/>
                <a:ea typeface="Open Sans" panose="020B0606030504020204" pitchFamily="34" charset="0"/>
              </a:rPr>
              <a:t>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405777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D7AF6-F77F-4716-94E9-A0EAA4E3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>
                <a:effectLst/>
                <a:latin typeface="+mn-lt"/>
                <a:ea typeface="Open Sans" panose="020B0606030504020204" pitchFamily="34" charset="0"/>
              </a:rPr>
              <a:t>When was the last time you got </a:t>
            </a:r>
            <a:r>
              <a:rPr lang="en-US" sz="3600" b="1" dirty="0">
                <a:effectLst/>
                <a:latin typeface="+mn-lt"/>
                <a:ea typeface="Open Sans" panose="020B0606030504020204" pitchFamily="34" charset="0"/>
              </a:rPr>
              <a:t>take-out or delivery</a:t>
            </a:r>
            <a:r>
              <a:rPr lang="en-US" sz="3600" dirty="0">
                <a:effectLst/>
                <a:latin typeface="+mn-lt"/>
                <a:ea typeface="Open Sans" panose="020B0606030504020204" pitchFamily="34" charset="0"/>
              </a:rPr>
              <a:t> from a restaurant?</a:t>
            </a:r>
            <a:endParaRPr lang="en-CA" sz="36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0978A-688F-4064-A404-A75FB9A98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400" b="0" dirty="0">
                <a:effectLst/>
              </a:rPr>
              <a:t>Before COVID-19 (March 2020)</a:t>
            </a:r>
          </a:p>
          <a:p>
            <a:r>
              <a:rPr lang="en-US" sz="2400" b="0" dirty="0">
                <a:effectLst/>
              </a:rPr>
              <a:t>In the last week</a:t>
            </a:r>
          </a:p>
          <a:p>
            <a:r>
              <a:rPr lang="en-US" sz="2400" b="0" dirty="0">
                <a:effectLst/>
              </a:rPr>
              <a:t>In the last 2-3 weeks</a:t>
            </a:r>
          </a:p>
          <a:p>
            <a:r>
              <a:rPr lang="en-US" sz="2400" b="0" dirty="0">
                <a:effectLst/>
              </a:rPr>
              <a:t>In the last month</a:t>
            </a:r>
          </a:p>
          <a:p>
            <a:r>
              <a:rPr lang="en-US" sz="2400" b="0" dirty="0">
                <a:effectLst/>
              </a:rPr>
              <a:t>More than a month ago (but since March 2020)</a:t>
            </a:r>
            <a:endParaRPr lang="en-US" sz="2400" dirty="0"/>
          </a:p>
          <a:p>
            <a:r>
              <a:rPr lang="en-US" sz="2400" b="0" dirty="0">
                <a:effectLst/>
              </a:rPr>
              <a:t>Not sure</a:t>
            </a:r>
          </a:p>
          <a:p>
            <a:r>
              <a:rPr lang="en-US" sz="2400" b="0" dirty="0">
                <a:effectLst/>
              </a:rPr>
              <a:t>Prefer not to respond</a:t>
            </a:r>
          </a:p>
          <a:p>
            <a:endParaRPr lang="en-CA" sz="19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23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9F33D91-4ABE-46DF-A2F5-5C7C3A142D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16254"/>
            <a:ext cx="10905066" cy="482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3696E7-2C42-42AC-9AE2-2EA6C2FEAAA5}"/>
              </a:ext>
            </a:extLst>
          </p:cNvPr>
          <p:cNvSpPr txBox="1"/>
          <p:nvPr/>
        </p:nvSpPr>
        <p:spPr>
          <a:xfrm flipH="1">
            <a:off x="1993928" y="288485"/>
            <a:ext cx="736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+mn-lt"/>
                <a:ea typeface="Open Sans" panose="020B0606030504020204" pitchFamily="34" charset="0"/>
              </a:rPr>
              <a:t>When was the last time you got </a:t>
            </a:r>
            <a:r>
              <a:rPr lang="en-US" sz="1800" b="1" dirty="0">
                <a:effectLst/>
                <a:latin typeface="+mn-lt"/>
                <a:ea typeface="Open Sans" panose="020B0606030504020204" pitchFamily="34" charset="0"/>
              </a:rPr>
              <a:t>take-out or delivery</a:t>
            </a:r>
            <a:r>
              <a:rPr lang="en-US" sz="1800" dirty="0">
                <a:effectLst/>
                <a:latin typeface="+mn-lt"/>
                <a:ea typeface="Open Sans" panose="020B0606030504020204" pitchFamily="34" charset="0"/>
              </a:rPr>
              <a:t> from a restaurant?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05360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F2DAF-0064-463C-9373-46F46559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br>
              <a:rPr lang="en-US" sz="3600" b="1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600" b="1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Prior to AND Since COVID 19</a:t>
            </a:r>
            <a:r>
              <a:rPr lang="en-US" sz="3600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on average, how frequently did you do the following? </a:t>
            </a:r>
            <a:br>
              <a:rPr lang="en-CA" sz="3600" dirty="0">
                <a:effectLst/>
                <a:latin typeface="+mn-lt"/>
                <a:ea typeface="Open Sans" panose="020B0606030504020204" pitchFamily="34" charset="0"/>
                <a:cs typeface="Times New Roman" panose="02020603050405020304" pitchFamily="18" charset="0"/>
              </a:rPr>
            </a:br>
            <a:endParaRPr lang="en-CA" sz="36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BC45-766B-4FE3-BA6E-356BF8EE8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528" y="1698171"/>
            <a:ext cx="7427446" cy="4516360"/>
          </a:xfrm>
        </p:spPr>
        <p:txBody>
          <a:bodyPr>
            <a:normAutofit/>
          </a:bodyPr>
          <a:lstStyle/>
          <a:p>
            <a:r>
              <a:rPr lang="en-CA" b="1" dirty="0">
                <a:effectLst/>
              </a:rPr>
              <a:t>Q1.</a:t>
            </a:r>
            <a:r>
              <a:rPr lang="en-CA" b="0" dirty="0">
                <a:effectLst/>
              </a:rPr>
              <a:t> Dine in at a restaurant</a:t>
            </a:r>
          </a:p>
          <a:p>
            <a:r>
              <a:rPr lang="en-CA" b="1" dirty="0">
                <a:effectLst/>
              </a:rPr>
              <a:t>Q2.</a:t>
            </a:r>
            <a:r>
              <a:rPr lang="en-CA" b="0" dirty="0">
                <a:effectLst/>
              </a:rPr>
              <a:t> Order takeout or delivery from a restaurant </a:t>
            </a:r>
          </a:p>
          <a:p>
            <a:r>
              <a:rPr lang="en-CA" b="1" dirty="0">
                <a:effectLst/>
              </a:rPr>
              <a:t>Q3.</a:t>
            </a:r>
            <a:r>
              <a:rPr lang="en-CA" b="0" dirty="0">
                <a:effectLst/>
              </a:rPr>
              <a:t> Order/receive food delivery boxes</a:t>
            </a:r>
          </a:p>
          <a:p>
            <a:r>
              <a:rPr lang="en-CA" b="1" dirty="0">
                <a:effectLst/>
              </a:rPr>
              <a:t>Q4.</a:t>
            </a:r>
            <a:r>
              <a:rPr lang="en-CA" b="0" dirty="0">
                <a:effectLst/>
              </a:rPr>
              <a:t> Pickup ready meals from the grocery store</a:t>
            </a:r>
          </a:p>
          <a:p>
            <a:r>
              <a:rPr lang="en-CA" b="1" dirty="0">
                <a:effectLst/>
              </a:rPr>
              <a:t>Q5. </a:t>
            </a:r>
            <a:r>
              <a:rPr lang="en-CA" b="0" dirty="0">
                <a:effectLst/>
              </a:rPr>
              <a:t>Pickup meal kits from the grocery store </a:t>
            </a:r>
            <a:endParaRPr lang="en-CA" dirty="0"/>
          </a:p>
          <a:p>
            <a:r>
              <a:rPr lang="en-CA" b="1" dirty="0">
                <a:effectLst/>
              </a:rPr>
              <a:t>Q6.</a:t>
            </a:r>
            <a:r>
              <a:rPr lang="en-CA" b="0" dirty="0">
                <a:effectLst/>
              </a:rPr>
              <a:t> Had grocery delivery or curbside pickup 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94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BE66D-9147-4F39-B2C6-68D489EA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300" dirty="0">
                <a:latin typeface="+mn-lt"/>
                <a:ea typeface="Open Sans" panose="020B0606030504020204" pitchFamily="34" charset="0"/>
              </a:rPr>
              <a:t>With the Following, h</a:t>
            </a:r>
            <a:r>
              <a:rPr lang="en-US" sz="3300" dirty="0">
                <a:effectLst/>
                <a:latin typeface="+mn-lt"/>
                <a:ea typeface="Open Sans" panose="020B0606030504020204" pitchFamily="34" charset="0"/>
              </a:rPr>
              <a:t>ow satisfied have you been </a:t>
            </a:r>
            <a:r>
              <a:rPr lang="en-US" sz="3300" b="1" dirty="0">
                <a:effectLst/>
                <a:latin typeface="+mn-lt"/>
                <a:ea typeface="Open Sans" panose="020B0606030504020204" pitchFamily="34" charset="0"/>
              </a:rPr>
              <a:t>with your takeout and/or delivery experience(s)</a:t>
            </a:r>
            <a:r>
              <a:rPr lang="en-US" sz="3300" dirty="0">
                <a:effectLst/>
                <a:latin typeface="+mn-lt"/>
                <a:ea typeface="Open Sans" panose="020B0606030504020204" pitchFamily="34" charset="0"/>
              </a:rPr>
              <a:t> with any restaurant(s) you have frequented since COVID-19 began?</a:t>
            </a:r>
            <a:endParaRPr lang="en-CA" sz="33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1115B-EBBB-4E52-B2B4-3A3858A5E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480838"/>
            <a:ext cx="6478513" cy="4733694"/>
          </a:xfrm>
        </p:spPr>
        <p:txBody>
          <a:bodyPr>
            <a:normAutofit/>
          </a:bodyPr>
          <a:lstStyle/>
          <a:p>
            <a:r>
              <a:rPr lang="en-US" sz="2400" b="1" i="0" dirty="0">
                <a:effectLst/>
              </a:rPr>
              <a:t>Q1.</a:t>
            </a:r>
            <a:r>
              <a:rPr lang="en-US" sz="2400" b="0" i="0" dirty="0">
                <a:effectLst/>
              </a:rPr>
              <a:t> Cost per person</a:t>
            </a:r>
          </a:p>
          <a:p>
            <a:r>
              <a:rPr lang="en-US" sz="2400" b="1" i="0" dirty="0">
                <a:effectLst/>
              </a:rPr>
              <a:t>Q2.</a:t>
            </a:r>
            <a:r>
              <a:rPr lang="en-US" sz="2400" b="0" i="0" dirty="0">
                <a:effectLst/>
              </a:rPr>
              <a:t> Service</a:t>
            </a:r>
          </a:p>
          <a:p>
            <a:r>
              <a:rPr lang="en-US" sz="2400" b="1" i="0" dirty="0">
                <a:effectLst/>
              </a:rPr>
              <a:t>Q3.</a:t>
            </a:r>
            <a:r>
              <a:rPr lang="en-US" sz="2400" b="0" i="0" dirty="0">
                <a:effectLst/>
              </a:rPr>
              <a:t> Quality of the food</a:t>
            </a:r>
          </a:p>
          <a:p>
            <a:r>
              <a:rPr lang="en-US" sz="2400" b="1" i="0" dirty="0">
                <a:effectLst/>
              </a:rPr>
              <a:t>Q4.</a:t>
            </a:r>
            <a:r>
              <a:rPr lang="en-US" sz="2400" b="0" i="0" dirty="0">
                <a:effectLst/>
              </a:rPr>
              <a:t> Menu options</a:t>
            </a:r>
          </a:p>
          <a:p>
            <a:r>
              <a:rPr lang="en-US" sz="2400" b="1" i="0" dirty="0">
                <a:effectLst/>
              </a:rPr>
              <a:t>Q5.</a:t>
            </a:r>
            <a:r>
              <a:rPr lang="en-US" sz="2400" b="0" i="0" dirty="0">
                <a:effectLst/>
              </a:rPr>
              <a:t> Delivery costs</a:t>
            </a:r>
          </a:p>
          <a:p>
            <a:r>
              <a:rPr lang="en-US" sz="2400" b="1" i="0" dirty="0">
                <a:effectLst/>
              </a:rPr>
              <a:t>Q6.</a:t>
            </a:r>
            <a:r>
              <a:rPr lang="en-US" sz="2400" b="0" i="0" dirty="0">
                <a:effectLst/>
              </a:rPr>
              <a:t> The time it took to receive your order</a:t>
            </a:r>
          </a:p>
          <a:p>
            <a:r>
              <a:rPr lang="en-US" sz="2400" b="1" i="0" dirty="0">
                <a:effectLst/>
              </a:rPr>
              <a:t>Q7.</a:t>
            </a:r>
            <a:r>
              <a:rPr lang="en-US" sz="2400" b="0" i="0" dirty="0">
                <a:effectLst/>
              </a:rPr>
              <a:t> Feeling safe/comfortable when receiving your order</a:t>
            </a:r>
          </a:p>
          <a:p>
            <a:r>
              <a:rPr lang="en-US" sz="2400" b="1" i="0" dirty="0">
                <a:effectLst/>
              </a:rPr>
              <a:t>Q8.</a:t>
            </a:r>
            <a:r>
              <a:rPr lang="en-US" sz="2400" b="0" i="0" dirty="0">
                <a:effectLst/>
              </a:rPr>
              <a:t> Overall satisfaction with takeout/delivery experiences</a:t>
            </a:r>
          </a:p>
          <a:p>
            <a:endParaRPr lang="en-CA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23078CE-3A9B-4137-B284-4B9C3F3D0E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57147"/>
            <a:ext cx="10905066" cy="474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C1F81-244D-4B53-B8AC-89BDA5E972DE}"/>
              </a:ext>
            </a:extLst>
          </p:cNvPr>
          <p:cNvSpPr txBox="1"/>
          <p:nvPr/>
        </p:nvSpPr>
        <p:spPr>
          <a:xfrm flipH="1">
            <a:off x="1576865" y="231679"/>
            <a:ext cx="822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ea typeface="Open Sans" panose="020B0606030504020204" pitchFamily="34" charset="0"/>
              </a:rPr>
              <a:t>H</a:t>
            </a:r>
            <a:r>
              <a:rPr lang="en-US" sz="1800" dirty="0">
                <a:effectLst/>
                <a:latin typeface="+mn-lt"/>
                <a:ea typeface="Open Sans" panose="020B0606030504020204" pitchFamily="34" charset="0"/>
              </a:rPr>
              <a:t>ow satisfied have you been with the </a:t>
            </a:r>
            <a:r>
              <a:rPr lang="en-US" sz="1800" b="1" i="0" dirty="0">
                <a:effectLst/>
              </a:rPr>
              <a:t>Cost per person </a:t>
            </a:r>
            <a:r>
              <a:rPr lang="en-US" sz="1800" dirty="0">
                <a:effectLst/>
                <a:latin typeface="+mn-lt"/>
                <a:ea typeface="Open Sans" panose="020B0606030504020204" pitchFamily="34" charset="0"/>
              </a:rPr>
              <a:t>based on your takeout and/or delivery experience(s) with any restaurant(s) you have frequented since COVID-19?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135715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AD82E607-673E-40F0-AD45-B41E4219D0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1ED7B-5CA6-4916-8D34-5D25DE3A031C}"/>
              </a:ext>
            </a:extLst>
          </p:cNvPr>
          <p:cNvSpPr txBox="1"/>
          <p:nvPr/>
        </p:nvSpPr>
        <p:spPr>
          <a:xfrm flipH="1">
            <a:off x="1782794" y="189593"/>
            <a:ext cx="800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ea typeface="Open Sans" panose="020B0606030504020204" pitchFamily="34" charset="0"/>
              </a:rPr>
              <a:t>H</a:t>
            </a:r>
            <a:r>
              <a:rPr lang="en-US" sz="1800" dirty="0">
                <a:effectLst/>
                <a:latin typeface="+mn-lt"/>
                <a:ea typeface="Open Sans" panose="020B0606030504020204" pitchFamily="34" charset="0"/>
              </a:rPr>
              <a:t>ow satisfied have you been with the </a:t>
            </a:r>
            <a:r>
              <a:rPr lang="en-US" sz="1800" b="1" i="0" dirty="0">
                <a:effectLst/>
              </a:rPr>
              <a:t>Service</a:t>
            </a:r>
            <a:r>
              <a:rPr lang="en-US" sz="1800" b="0" i="0" dirty="0">
                <a:effectLst/>
              </a:rPr>
              <a:t> </a:t>
            </a:r>
            <a:r>
              <a:rPr lang="en-US" sz="1800" dirty="0">
                <a:effectLst/>
                <a:latin typeface="+mn-lt"/>
                <a:ea typeface="Open Sans" panose="020B0606030504020204" pitchFamily="34" charset="0"/>
              </a:rPr>
              <a:t>based on your takeout and/or delivery experience(s) with any restaurant(s) you have frequented since COVID-19?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96715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848F6AFD-DF58-4BD7-80E9-77372B366D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047118-D7BE-4AF5-9EDD-178AB1B90EFA}"/>
              </a:ext>
            </a:extLst>
          </p:cNvPr>
          <p:cNvSpPr txBox="1"/>
          <p:nvPr/>
        </p:nvSpPr>
        <p:spPr>
          <a:xfrm flipH="1">
            <a:off x="1670670" y="75546"/>
            <a:ext cx="8118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ea typeface="Open Sans" panose="020B0606030504020204" pitchFamily="34" charset="0"/>
              </a:rPr>
              <a:t>H</a:t>
            </a:r>
            <a:r>
              <a:rPr lang="en-US" sz="1800" dirty="0">
                <a:effectLst/>
                <a:latin typeface="+mn-lt"/>
                <a:ea typeface="Open Sans" panose="020B0606030504020204" pitchFamily="34" charset="0"/>
              </a:rPr>
              <a:t>ow satisfied have you been with the </a:t>
            </a:r>
            <a:r>
              <a:rPr lang="en-US" sz="1800" b="1" i="0" dirty="0">
                <a:effectLst/>
              </a:rPr>
              <a:t>Quality of the food</a:t>
            </a:r>
          </a:p>
          <a:p>
            <a:pPr algn="ctr"/>
            <a:r>
              <a:rPr lang="en-US" sz="1800" b="0" i="0" dirty="0">
                <a:effectLst/>
              </a:rPr>
              <a:t> </a:t>
            </a:r>
            <a:r>
              <a:rPr lang="en-US" sz="1800" dirty="0">
                <a:effectLst/>
                <a:latin typeface="+mn-lt"/>
                <a:ea typeface="Open Sans" panose="020B0606030504020204" pitchFamily="34" charset="0"/>
              </a:rPr>
              <a:t>based on your takeout and/or delivery experience(s) with any restaurant(s) you have frequented since COVID-19?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740514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99503603-F0EB-42F8-9584-BB978380DE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749936-84CB-47FF-9811-AB0A6BC19C48}"/>
              </a:ext>
            </a:extLst>
          </p:cNvPr>
          <p:cNvSpPr txBox="1"/>
          <p:nvPr/>
        </p:nvSpPr>
        <p:spPr>
          <a:xfrm flipH="1">
            <a:off x="1894918" y="85545"/>
            <a:ext cx="8006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ea typeface="Open Sans" panose="020B0606030504020204" pitchFamily="34" charset="0"/>
              </a:rPr>
              <a:t>H</a:t>
            </a:r>
            <a:r>
              <a:rPr lang="en-US" sz="1800" dirty="0">
                <a:effectLst/>
                <a:latin typeface="+mn-lt"/>
                <a:ea typeface="Open Sans" panose="020B0606030504020204" pitchFamily="34" charset="0"/>
              </a:rPr>
              <a:t>ow satisfied have you been with the </a:t>
            </a:r>
            <a:r>
              <a:rPr lang="en-US" sz="1800" b="1" i="0" dirty="0">
                <a:effectLst/>
              </a:rPr>
              <a:t>Menu options</a:t>
            </a:r>
          </a:p>
          <a:p>
            <a:pPr algn="ctr"/>
            <a:r>
              <a:rPr lang="en-US" sz="1800" b="0" i="0" dirty="0">
                <a:effectLst/>
              </a:rPr>
              <a:t> </a:t>
            </a:r>
            <a:r>
              <a:rPr lang="en-US" sz="1800" dirty="0">
                <a:effectLst/>
                <a:latin typeface="+mn-lt"/>
                <a:ea typeface="Open Sans" panose="020B0606030504020204" pitchFamily="34" charset="0"/>
              </a:rPr>
              <a:t>based on your takeout and/or delivery experience(s) with any restaurant(s) you have frequented since COVID-19?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380520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C1301F08-94F3-4116-ABA0-CC62C4D736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968EB4-1DF4-41C4-AD91-E1CC448EC691}"/>
              </a:ext>
            </a:extLst>
          </p:cNvPr>
          <p:cNvSpPr txBox="1"/>
          <p:nvPr/>
        </p:nvSpPr>
        <p:spPr>
          <a:xfrm flipH="1">
            <a:off x="1894918" y="85545"/>
            <a:ext cx="8006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ea typeface="Open Sans" panose="020B0606030504020204" pitchFamily="34" charset="0"/>
              </a:rPr>
              <a:t>H</a:t>
            </a:r>
            <a:r>
              <a:rPr lang="en-US" sz="1800" dirty="0">
                <a:effectLst/>
                <a:latin typeface="+mn-lt"/>
                <a:ea typeface="Open Sans" panose="020B0606030504020204" pitchFamily="34" charset="0"/>
              </a:rPr>
              <a:t>ow satisfied have you been with the </a:t>
            </a:r>
            <a:r>
              <a:rPr lang="en-US" sz="1800" b="1" i="0" dirty="0">
                <a:effectLst/>
              </a:rPr>
              <a:t>Delivery costs</a:t>
            </a:r>
          </a:p>
          <a:p>
            <a:pPr algn="ctr"/>
            <a:r>
              <a:rPr lang="en-US" sz="1800" b="0" i="0" dirty="0">
                <a:effectLst/>
              </a:rPr>
              <a:t> </a:t>
            </a:r>
            <a:r>
              <a:rPr lang="en-US" sz="1800" dirty="0">
                <a:effectLst/>
                <a:latin typeface="+mn-lt"/>
                <a:ea typeface="Open Sans" panose="020B0606030504020204" pitchFamily="34" charset="0"/>
              </a:rPr>
              <a:t>based on your takeout and/or delivery experience(s) with any restaurant(s) you have frequented since COVID-19?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985456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04A70D9C-11FF-4DFC-87AD-4485A8AC41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FB014-1B66-496B-B714-538A65B8169B}"/>
              </a:ext>
            </a:extLst>
          </p:cNvPr>
          <p:cNvSpPr txBox="1"/>
          <p:nvPr/>
        </p:nvSpPr>
        <p:spPr>
          <a:xfrm flipH="1">
            <a:off x="1894918" y="85545"/>
            <a:ext cx="8006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ea typeface="Open Sans" panose="020B0606030504020204" pitchFamily="34" charset="0"/>
              </a:rPr>
              <a:t>H</a:t>
            </a:r>
            <a:r>
              <a:rPr lang="en-US" sz="1800" dirty="0">
                <a:effectLst/>
                <a:latin typeface="+mn-lt"/>
                <a:ea typeface="Open Sans" panose="020B0606030504020204" pitchFamily="34" charset="0"/>
              </a:rPr>
              <a:t>ow satisfied have you been with </a:t>
            </a:r>
            <a:r>
              <a:rPr lang="en-US" sz="1800" b="1" i="0" dirty="0">
                <a:effectLst/>
              </a:rPr>
              <a:t>The time it took to receive your order</a:t>
            </a:r>
          </a:p>
          <a:p>
            <a:pPr algn="ctr"/>
            <a:r>
              <a:rPr lang="en-US" sz="1800" b="0" i="0" dirty="0">
                <a:effectLst/>
              </a:rPr>
              <a:t> </a:t>
            </a:r>
            <a:r>
              <a:rPr lang="en-US" sz="1800" dirty="0">
                <a:effectLst/>
                <a:latin typeface="+mn-lt"/>
                <a:ea typeface="Open Sans" panose="020B0606030504020204" pitchFamily="34" charset="0"/>
              </a:rPr>
              <a:t>based on your takeout and/or delivery experience(s) with any restaurant(s) you have frequented since COVID-19?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871807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D4E90A8C-8269-470A-86E4-A6E1DE848F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3A8315-15B8-4869-8B8F-00850E76902A}"/>
              </a:ext>
            </a:extLst>
          </p:cNvPr>
          <p:cNvSpPr txBox="1"/>
          <p:nvPr/>
        </p:nvSpPr>
        <p:spPr>
          <a:xfrm flipH="1">
            <a:off x="1735894" y="85545"/>
            <a:ext cx="8006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ea typeface="Open Sans" panose="020B0606030504020204" pitchFamily="34" charset="0"/>
              </a:rPr>
              <a:t>H</a:t>
            </a:r>
            <a:r>
              <a:rPr lang="en-US" sz="1800" dirty="0">
                <a:effectLst/>
                <a:latin typeface="+mn-lt"/>
                <a:ea typeface="Open Sans" panose="020B0606030504020204" pitchFamily="34" charset="0"/>
              </a:rPr>
              <a:t>ow satisfied have you been with </a:t>
            </a:r>
            <a:r>
              <a:rPr lang="en-US" sz="1800" b="1" i="0" dirty="0">
                <a:effectLst/>
              </a:rPr>
              <a:t>Feeling safe/comfortable when receiving your order</a:t>
            </a:r>
            <a:r>
              <a:rPr lang="en-US" sz="1800" b="0" i="0" dirty="0">
                <a:effectLst/>
              </a:rPr>
              <a:t> </a:t>
            </a:r>
            <a:r>
              <a:rPr lang="en-US" sz="1800" dirty="0">
                <a:effectLst/>
                <a:latin typeface="+mn-lt"/>
                <a:ea typeface="Open Sans" panose="020B0606030504020204" pitchFamily="34" charset="0"/>
              </a:rPr>
              <a:t>based on your takeout and/or delivery experience(s) with any restaurant(s) you have frequented since COVID-19?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889591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B1D1754D-B260-430F-9D0A-F4DFF81B1E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C39268-3224-4C58-B297-986997FCF6ED}"/>
              </a:ext>
            </a:extLst>
          </p:cNvPr>
          <p:cNvSpPr txBox="1"/>
          <p:nvPr/>
        </p:nvSpPr>
        <p:spPr>
          <a:xfrm flipH="1">
            <a:off x="1894918" y="168068"/>
            <a:ext cx="800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ea typeface="Open Sans" panose="020B0606030504020204" pitchFamily="34" charset="0"/>
              </a:rPr>
              <a:t>H</a:t>
            </a:r>
            <a:r>
              <a:rPr lang="en-US" sz="1800" dirty="0">
                <a:effectLst/>
                <a:latin typeface="+mn-lt"/>
                <a:ea typeface="Open Sans" panose="020B0606030504020204" pitchFamily="34" charset="0"/>
              </a:rPr>
              <a:t>ow satisfied have you been with </a:t>
            </a:r>
            <a:r>
              <a:rPr lang="en-US" sz="1800" b="0" i="0" dirty="0">
                <a:effectLst/>
              </a:rPr>
              <a:t>your </a:t>
            </a:r>
            <a:r>
              <a:rPr lang="en-US" sz="1800" b="1" i="0" dirty="0">
                <a:effectLst/>
              </a:rPr>
              <a:t>overall takeout/delivery experiences</a:t>
            </a:r>
          </a:p>
          <a:p>
            <a:pPr algn="ctr"/>
            <a:r>
              <a:rPr lang="en-US" sz="1800" dirty="0">
                <a:effectLst/>
                <a:latin typeface="+mn-lt"/>
                <a:ea typeface="Open Sans" panose="020B0606030504020204" pitchFamily="34" charset="0"/>
              </a:rPr>
              <a:t>with any restaurant(s) you have frequented since COVID-19?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956070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BA9F4-5EBA-46A6-9E71-A1B2541C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b="1" dirty="0">
                <a:effectLst/>
                <a:latin typeface="+mn-lt"/>
                <a:ea typeface="Open Sans" panose="020B0606030504020204" pitchFamily="34" charset="0"/>
              </a:rPr>
              <a:t>Prior to COVID-19</a:t>
            </a:r>
            <a:r>
              <a:rPr lang="en-CA" sz="3600" dirty="0">
                <a:effectLst/>
                <a:latin typeface="+mn-lt"/>
                <a:ea typeface="Open Sans" panose="020B0606030504020204" pitchFamily="34" charset="0"/>
              </a:rPr>
              <a:t>, how important were the following to you when selecting a restaurant…?</a:t>
            </a:r>
            <a:endParaRPr lang="en-CA" sz="3600" dirty="0">
              <a:latin typeface="+mn-lt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6958-2D79-4358-B447-FC501281F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528" y="1414353"/>
            <a:ext cx="7228663" cy="503878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effectLst/>
                <a:latin typeface="Roboto" panose="02000000000000000000" pitchFamily="2" charset="0"/>
              </a:rPr>
              <a:t>Q1.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Familiarity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Roboto" panose="02000000000000000000" pitchFamily="2" charset="0"/>
              </a:rPr>
              <a:t>Q2.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Well-established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Roboto" panose="02000000000000000000" pitchFamily="2" charset="0"/>
              </a:rPr>
              <a:t>Q3.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Trying something new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Roboto" panose="02000000000000000000" pitchFamily="2" charset="0"/>
              </a:rPr>
              <a:t>Q4.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Service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Roboto" panose="02000000000000000000" pitchFamily="2" charset="0"/>
              </a:rPr>
              <a:t>Q5.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The quality of the food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Roboto" panose="02000000000000000000" pitchFamily="2" charset="0"/>
              </a:rPr>
              <a:t>Q6.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The taste of the food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Roboto" panose="02000000000000000000" pitchFamily="2" charset="0"/>
              </a:rPr>
              <a:t>Q7.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The atmosphere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Roboto" panose="02000000000000000000" pitchFamily="2" charset="0"/>
              </a:rPr>
              <a:t>Q8.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Music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Roboto" panose="02000000000000000000" pitchFamily="2" charset="0"/>
              </a:rPr>
              <a:t>Q9.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Outdoor dining/patio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Roboto" panose="02000000000000000000" pitchFamily="2" charset="0"/>
              </a:rPr>
              <a:t>Q10.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Wide range of menu 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options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Roboto" panose="02000000000000000000" pitchFamily="2" charset="0"/>
              </a:rPr>
              <a:t>Q11.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Creativity of the menu</a:t>
            </a:r>
          </a:p>
          <a:p>
            <a:pPr marL="0" indent="0">
              <a:buNone/>
            </a:pPr>
            <a:r>
              <a:rPr lang="en-US" sz="2000" b="1" dirty="0">
                <a:latin typeface="Roboto" panose="02000000000000000000" pitchFamily="2" charset="0"/>
              </a:rPr>
              <a:t>Q</a:t>
            </a:r>
            <a:r>
              <a:rPr lang="en-US" sz="2000" b="1" i="0" dirty="0">
                <a:effectLst/>
                <a:latin typeface="Roboto" panose="02000000000000000000" pitchFamily="2" charset="0"/>
              </a:rPr>
              <a:t>12.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Sourcing local products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Roboto" panose="02000000000000000000" pitchFamily="2" charset="0"/>
              </a:rPr>
              <a:t>Q13.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Value for price paid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Roboto" panose="02000000000000000000" pitchFamily="2" charset="0"/>
              </a:rPr>
              <a:t>Q14.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Offer takeout (in-person pickup)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Roboto" panose="02000000000000000000" pitchFamily="2" charset="0"/>
              </a:rPr>
              <a:t>Q15.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Offer delivery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Roboto" panose="02000000000000000000" pitchFamily="2" charset="0"/>
              </a:rPr>
              <a:t>Q16.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Online reviews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Roboto" panose="02000000000000000000" pitchFamily="2" charset="0"/>
              </a:rPr>
              <a:t>Q17.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Recommendation from a    family and/or friend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Roboto" panose="02000000000000000000" pitchFamily="2" charset="0"/>
              </a:rPr>
              <a:t>Q18.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Coupons and/or discounts available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Roboto" panose="02000000000000000000" pitchFamily="2" charset="0"/>
              </a:rPr>
              <a:t>Q19.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Availability of parking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Roboto" panose="02000000000000000000" pitchFamily="2" charset="0"/>
              </a:rPr>
              <a:t>Q20.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Focused on cleanliness and safety</a:t>
            </a:r>
          </a:p>
          <a:p>
            <a:endParaRPr lang="en-CA" sz="7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7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49CC2-6356-4E34-852E-A9CA48C2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72" y="1365854"/>
            <a:ext cx="3120974" cy="951637"/>
          </a:xfrm>
        </p:spPr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en-US" sz="2000" b="1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Prior to COVID 19,</a:t>
            </a:r>
            <a:br>
              <a:rPr lang="en-US" sz="2000" b="1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How frequently did you </a:t>
            </a:r>
            <a:r>
              <a:rPr lang="en-CA" sz="2000" b="0">
                <a:effectLst/>
                <a:latin typeface="+mn-lt"/>
              </a:rPr>
              <a:t>Dine in at a restaurant?</a:t>
            </a:r>
            <a:endParaRPr lang="en-CA" sz="2000" b="0" dirty="0">
              <a:effectLst/>
              <a:latin typeface="+mn-lt"/>
            </a:endParaRPr>
          </a:p>
        </p:txBody>
      </p:sp>
      <p:grpSp>
        <p:nvGrpSpPr>
          <p:cNvPr id="1036" name="Group 78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4" name="Content Placeholder 1033">
            <a:extLst>
              <a:ext uri="{FF2B5EF4-FFF2-40B4-BE49-F238E27FC236}">
                <a16:creationId xmlns:a16="http://schemas.microsoft.com/office/drawing/2014/main" id="{14D4C730-C908-4B7B-B14A-82786EA9E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2" y="4335210"/>
            <a:ext cx="3058623" cy="166230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000" b="1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Since COVID 19,</a:t>
            </a:r>
            <a:br>
              <a:rPr lang="en-US" sz="2000" b="1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How frequently did you </a:t>
            </a:r>
            <a:r>
              <a:rPr lang="en-CA" sz="2000" b="0">
                <a:effectLst/>
                <a:latin typeface="+mn-lt"/>
              </a:rPr>
              <a:t>Dine in at a restaurant?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68BC86-680E-4F5E-B17F-E6ADB2A11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" b="3"/>
          <a:stretch/>
        </p:blipFill>
        <p:spPr bwMode="auto">
          <a:xfrm>
            <a:off x="4636963" y="10"/>
            <a:ext cx="7555037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B225B4E-71F4-4255-86BA-AD3DEC32F0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0" b="2"/>
          <a:stretch/>
        </p:blipFill>
        <p:spPr bwMode="auto">
          <a:xfrm>
            <a:off x="4639056" y="3474720"/>
            <a:ext cx="7552944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755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56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799D07CF-2F66-4A57-80E7-43E10EBBFC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2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FEFD76-8BC3-4354-B5C3-33B9DCE25EF5}"/>
              </a:ext>
            </a:extLst>
          </p:cNvPr>
          <p:cNvSpPr txBox="1"/>
          <p:nvPr/>
        </p:nvSpPr>
        <p:spPr>
          <a:xfrm flipH="1">
            <a:off x="1894918" y="168068"/>
            <a:ext cx="800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Prior to COVID-19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, how important was </a:t>
            </a:r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Familiarity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 to you when selecting a restaurant?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53745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39CE6CAB-6ED1-499E-8CC8-36D739DD8F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57147"/>
            <a:ext cx="10905066" cy="474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2286F-857E-4A4D-9560-4C5EA583745F}"/>
              </a:ext>
            </a:extLst>
          </p:cNvPr>
          <p:cNvSpPr txBox="1"/>
          <p:nvPr/>
        </p:nvSpPr>
        <p:spPr>
          <a:xfrm flipH="1">
            <a:off x="1894918" y="168068"/>
            <a:ext cx="800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Prior to COVID-19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, how important was </a:t>
            </a:r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being Well-Established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 to you when selecting a restaurant?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294938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EA205891-5508-4F64-B99D-A8E18FE001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57147"/>
            <a:ext cx="10905066" cy="474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CF1818-AD6A-4363-80EB-8B30A2EA5DFB}"/>
              </a:ext>
            </a:extLst>
          </p:cNvPr>
          <p:cNvSpPr txBox="1"/>
          <p:nvPr/>
        </p:nvSpPr>
        <p:spPr>
          <a:xfrm flipH="1">
            <a:off x="1782794" y="189593"/>
            <a:ext cx="800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Prior to COVID-19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, how important was </a:t>
            </a:r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Trying Something New 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to you when selecting a restaurant?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530057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CD847E9C-84BB-438A-B96E-D19BA3B4DE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E7FF23-41E0-49D5-B348-1369B0859F76}"/>
              </a:ext>
            </a:extLst>
          </p:cNvPr>
          <p:cNvSpPr txBox="1"/>
          <p:nvPr/>
        </p:nvSpPr>
        <p:spPr>
          <a:xfrm flipH="1">
            <a:off x="1894918" y="310300"/>
            <a:ext cx="800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Prior to COVID-19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, how important was </a:t>
            </a:r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Service 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to you when selecting a restaurant?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751676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7421A2FE-7E38-47D5-BFE3-35147606BE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8D57B-9BA2-4FE0-A7DB-52A8C3C0836C}"/>
              </a:ext>
            </a:extLst>
          </p:cNvPr>
          <p:cNvSpPr txBox="1"/>
          <p:nvPr/>
        </p:nvSpPr>
        <p:spPr>
          <a:xfrm flipH="1">
            <a:off x="1894918" y="255627"/>
            <a:ext cx="800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Prior to COVID-19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, how important was </a:t>
            </a:r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The Quality of the Food 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to you when selecting a restaurant?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538137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68C2B38B-40B7-436C-AD2E-51FD7AF3A0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FE89DB-44D1-4A31-AE29-52AE0FA2839C}"/>
              </a:ext>
            </a:extLst>
          </p:cNvPr>
          <p:cNvSpPr txBox="1"/>
          <p:nvPr/>
        </p:nvSpPr>
        <p:spPr>
          <a:xfrm flipH="1">
            <a:off x="1782794" y="255627"/>
            <a:ext cx="800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Prior to COVID-19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, how important was </a:t>
            </a:r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The Taste of the Food 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to you when selecting a restaurant?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09834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4F4C9CFA-C665-4999-A5EE-0A2575898C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81F88-9A40-4F2D-AD4B-747390857E8E}"/>
              </a:ext>
            </a:extLst>
          </p:cNvPr>
          <p:cNvSpPr txBox="1"/>
          <p:nvPr/>
        </p:nvSpPr>
        <p:spPr>
          <a:xfrm flipH="1">
            <a:off x="1782794" y="255627"/>
            <a:ext cx="800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Prior to COVID-19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, how important was </a:t>
            </a:r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The Atmosphere 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to you when selecting a restaurant?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70961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E5B8AB00-DEAE-4657-9410-04AADAF658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91477-4C0F-4219-9F95-A7246817EDCB}"/>
              </a:ext>
            </a:extLst>
          </p:cNvPr>
          <p:cNvSpPr txBox="1"/>
          <p:nvPr/>
        </p:nvSpPr>
        <p:spPr>
          <a:xfrm flipH="1">
            <a:off x="1782794" y="255627"/>
            <a:ext cx="800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Prior to COVID-19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, how important was </a:t>
            </a:r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The Music 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to you when selecting a restaurant?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123896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75352CE7-89F3-4226-B14E-91D4160E76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98EC78-8045-44EB-A397-E0953FF564B1}"/>
              </a:ext>
            </a:extLst>
          </p:cNvPr>
          <p:cNvSpPr txBox="1"/>
          <p:nvPr/>
        </p:nvSpPr>
        <p:spPr>
          <a:xfrm flipH="1">
            <a:off x="1782794" y="255627"/>
            <a:ext cx="800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Prior to COVID-19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, how important was </a:t>
            </a:r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The Outdoor Dining/Patio 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to you when selecting a restaurant?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108069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9F8318A3-B6B7-41E4-9A8B-F2FCBEF08C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6E5B2-DC56-4B58-930D-824AB702FA46}"/>
              </a:ext>
            </a:extLst>
          </p:cNvPr>
          <p:cNvSpPr txBox="1"/>
          <p:nvPr/>
        </p:nvSpPr>
        <p:spPr>
          <a:xfrm flipH="1">
            <a:off x="1782794" y="255627"/>
            <a:ext cx="800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Prior to COVID-19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, how important was </a:t>
            </a:r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The Wide Range of Menu Options 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to you when selecting a restaurant?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44286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7CB5C-F2E0-4E6E-993B-12766797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72" y="1198271"/>
            <a:ext cx="3058621" cy="1701171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CA" sz="2200" b="0" dirty="0">
                <a:effectLst/>
                <a:latin typeface="+mn-lt"/>
              </a:rPr>
            </a:br>
            <a:r>
              <a:rPr lang="en-US" sz="2200" b="1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Prior to COVID 19, </a:t>
            </a:r>
            <a:br>
              <a:rPr lang="en-US" sz="2200" b="1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2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2200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ow frequently did you </a:t>
            </a:r>
            <a:r>
              <a:rPr lang="en-CA" sz="2200" b="0" dirty="0">
                <a:effectLst/>
                <a:latin typeface="+mn-lt"/>
              </a:rPr>
              <a:t>Order takeout or delivery </a:t>
            </a:r>
            <a:br>
              <a:rPr lang="en-CA" sz="2200" b="0" dirty="0">
                <a:effectLst/>
                <a:latin typeface="+mn-lt"/>
              </a:rPr>
            </a:br>
            <a:r>
              <a:rPr lang="en-CA" sz="2200" b="0" dirty="0">
                <a:effectLst/>
                <a:latin typeface="+mn-lt"/>
              </a:rPr>
              <a:t>from a restaurant</a:t>
            </a:r>
            <a:r>
              <a:rPr lang="en-CA" sz="2000" b="0" dirty="0">
                <a:effectLst/>
                <a:latin typeface="+mn-lt"/>
              </a:rPr>
              <a:t>? </a:t>
            </a:r>
            <a:br>
              <a:rPr lang="en-CA" sz="2200" b="0" dirty="0">
                <a:effectLst/>
                <a:latin typeface="+mn-lt"/>
              </a:rPr>
            </a:br>
            <a:endParaRPr lang="en-CA" sz="2200" dirty="0">
              <a:latin typeface="+mn-lt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9ED5D627-06EF-4B44-895D-4045C9FA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4293704"/>
            <a:ext cx="3058623" cy="204564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Since COVID 19, </a:t>
            </a:r>
            <a:br>
              <a:rPr lang="en-US" sz="2000" b="1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2000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ow frequently did you </a:t>
            </a:r>
            <a:r>
              <a:rPr lang="en-CA" sz="2000" b="0" dirty="0">
                <a:effectLst/>
                <a:latin typeface="+mn-lt"/>
              </a:rPr>
              <a:t>Order takeout or delivery </a:t>
            </a:r>
            <a:br>
              <a:rPr lang="en-CA" sz="2000" b="0" dirty="0">
                <a:effectLst/>
                <a:latin typeface="+mn-lt"/>
              </a:rPr>
            </a:br>
            <a:r>
              <a:rPr lang="en-CA" sz="2000" b="0" dirty="0">
                <a:effectLst/>
                <a:latin typeface="+mn-lt"/>
              </a:rPr>
              <a:t>from a restaurant? </a:t>
            </a:r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CC4A72-4B80-4C45-A9B9-E985FB47E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" b="3"/>
          <a:stretch/>
        </p:blipFill>
        <p:spPr bwMode="auto">
          <a:xfrm>
            <a:off x="4636963" y="10"/>
            <a:ext cx="7555037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933D9F-AF45-4EC6-A53D-06F372553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0" b="2"/>
          <a:stretch/>
        </p:blipFill>
        <p:spPr bwMode="auto">
          <a:xfrm>
            <a:off x="4639056" y="3474720"/>
            <a:ext cx="7552944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1999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7BFB8746-A87D-47BA-B3ED-40CF79FF1A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570FE-45A7-4703-9FC8-5654C5270C15}"/>
              </a:ext>
            </a:extLst>
          </p:cNvPr>
          <p:cNvSpPr txBox="1"/>
          <p:nvPr/>
        </p:nvSpPr>
        <p:spPr>
          <a:xfrm flipH="1">
            <a:off x="1782794" y="255627"/>
            <a:ext cx="800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Prior to COVID-19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, how important was </a:t>
            </a:r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The Creativity of Menu 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to you when selecting a restaurant?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313085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1A10C3F7-700E-4EAC-9B1E-78FE755E70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57147"/>
            <a:ext cx="10905066" cy="474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9C10C-9CA2-41AA-B96C-31EDF0F13D57}"/>
              </a:ext>
            </a:extLst>
          </p:cNvPr>
          <p:cNvSpPr txBox="1"/>
          <p:nvPr/>
        </p:nvSpPr>
        <p:spPr>
          <a:xfrm flipH="1">
            <a:off x="1782794" y="255627"/>
            <a:ext cx="800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Prior to COVID-19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, how important was </a:t>
            </a:r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Sourcing Local Products 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to you when selecting a restaurant?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304571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6E497B6B-51E8-42F7-ADFA-1A4A6AD5A9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085074-A8E0-49A4-97CE-8305E783C97A}"/>
              </a:ext>
            </a:extLst>
          </p:cNvPr>
          <p:cNvSpPr txBox="1"/>
          <p:nvPr/>
        </p:nvSpPr>
        <p:spPr>
          <a:xfrm flipH="1">
            <a:off x="1782794" y="255627"/>
            <a:ext cx="800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Prior to COVID-19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, how important was </a:t>
            </a:r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Value for Price Paid 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to you when selecting a restaurant?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012330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AEF1672E-1A7C-4049-8B2D-0401729EB5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57147"/>
            <a:ext cx="10905066" cy="474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69E3C3-7B29-4954-9F5C-77B43B0BD08D}"/>
              </a:ext>
            </a:extLst>
          </p:cNvPr>
          <p:cNvSpPr txBox="1"/>
          <p:nvPr/>
        </p:nvSpPr>
        <p:spPr>
          <a:xfrm flipH="1">
            <a:off x="1782794" y="255627"/>
            <a:ext cx="800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Prior to COVID-19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, how important was to </a:t>
            </a:r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Offer Takeout 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to you when selecting a restaurant?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497569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71C057EC-AA56-4BEB-BC58-72FF44F409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24B20E-7714-4FAF-9463-B33113B47F41}"/>
              </a:ext>
            </a:extLst>
          </p:cNvPr>
          <p:cNvSpPr txBox="1"/>
          <p:nvPr/>
        </p:nvSpPr>
        <p:spPr>
          <a:xfrm flipH="1">
            <a:off x="1782794" y="255627"/>
            <a:ext cx="800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Prior to COVID-19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, how important was to </a:t>
            </a:r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Offer Delivery 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to you when selecting a restaurant?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115435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8B4EBEB0-B180-4DA7-AE20-2444E0D336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831BF-4ECA-4626-ABDA-73B952D43D00}"/>
              </a:ext>
            </a:extLst>
          </p:cNvPr>
          <p:cNvSpPr txBox="1"/>
          <p:nvPr/>
        </p:nvSpPr>
        <p:spPr>
          <a:xfrm flipH="1">
            <a:off x="1782794" y="255627"/>
            <a:ext cx="800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Prior to COVID-19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, how important was to </a:t>
            </a:r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Online Reviews 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to you when selecting a restaurant?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276470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30811A49-6AB7-495B-A226-C9BC9F8CB8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57147"/>
            <a:ext cx="10905066" cy="474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30C946-16E6-425E-BAB7-85FEFA91AD5B}"/>
              </a:ext>
            </a:extLst>
          </p:cNvPr>
          <p:cNvSpPr txBox="1"/>
          <p:nvPr/>
        </p:nvSpPr>
        <p:spPr>
          <a:xfrm flipH="1">
            <a:off x="1782794" y="255627"/>
            <a:ext cx="800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Prior to COVID-19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, how important was </a:t>
            </a:r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Recommendation from a Family and/or Friend 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to you when selecting a restaurant?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147205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FD918DC6-3282-45ED-BF08-C8BEF21CDD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57147"/>
            <a:ext cx="10905066" cy="474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99986-6E55-481B-9DED-57900DDB6C84}"/>
              </a:ext>
            </a:extLst>
          </p:cNvPr>
          <p:cNvSpPr txBox="1"/>
          <p:nvPr/>
        </p:nvSpPr>
        <p:spPr>
          <a:xfrm flipH="1">
            <a:off x="1782794" y="255627"/>
            <a:ext cx="800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Prior to COVID-19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, how important was </a:t>
            </a:r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Coupons and/or Discounts Available 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to you when selecting a restaurant?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4737278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7337BBF2-66CA-4E05-AA11-48BC7B7C20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ADF041-DB66-4585-96DD-359D6E070052}"/>
              </a:ext>
            </a:extLst>
          </p:cNvPr>
          <p:cNvSpPr txBox="1"/>
          <p:nvPr/>
        </p:nvSpPr>
        <p:spPr>
          <a:xfrm flipH="1">
            <a:off x="1782794" y="255627"/>
            <a:ext cx="800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Prior to COVID-19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, how important was </a:t>
            </a:r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Availability of Parking in Restaurants 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to you when selecting a restaurant?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1122854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010" name="Picture 2">
            <a:extLst>
              <a:ext uri="{FF2B5EF4-FFF2-40B4-BE49-F238E27FC236}">
                <a16:creationId xmlns:a16="http://schemas.microsoft.com/office/drawing/2014/main" id="{80B36420-9828-4BAC-A0EA-AC89204493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539C8-D48F-4D13-8BED-677C046CEB5B}"/>
              </a:ext>
            </a:extLst>
          </p:cNvPr>
          <p:cNvSpPr txBox="1"/>
          <p:nvPr/>
        </p:nvSpPr>
        <p:spPr>
          <a:xfrm flipH="1">
            <a:off x="1782794" y="255627"/>
            <a:ext cx="800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Prior to COVID-19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, how important was </a:t>
            </a:r>
            <a:r>
              <a:rPr lang="en-CA" sz="1800" b="1" dirty="0">
                <a:effectLst/>
                <a:latin typeface="+mn-lt"/>
                <a:ea typeface="Open Sans" panose="020B0606030504020204" pitchFamily="34" charset="0"/>
              </a:rPr>
              <a:t>Focused on Cleanliness and Safety 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to you when selecting a restaurant?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18249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7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C47CA-9778-44FF-9F7B-05688F1E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72" y="1258088"/>
            <a:ext cx="3058621" cy="1457002"/>
          </a:xfrm>
        </p:spPr>
        <p:txBody>
          <a:bodyPr anchor="b">
            <a:noAutofit/>
          </a:bodyPr>
          <a:lstStyle/>
          <a:p>
            <a:pPr algn="ctr"/>
            <a:br>
              <a:rPr lang="en-CA" sz="2000" b="0" dirty="0">
                <a:effectLst/>
                <a:latin typeface="+mn-lt"/>
              </a:rPr>
            </a:br>
            <a:r>
              <a:rPr lang="en-US" sz="2000" b="1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Prior to COVID 19, </a:t>
            </a:r>
            <a:br>
              <a:rPr lang="en-US" sz="2000" b="1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2000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ow frequently did you </a:t>
            </a:r>
            <a:r>
              <a:rPr lang="en-CA" sz="2000" b="0" dirty="0">
                <a:effectLst/>
                <a:latin typeface="+mn-lt"/>
              </a:rPr>
              <a:t>Order/receive food delivery boxes?</a:t>
            </a:r>
            <a:br>
              <a:rPr lang="en-CA" sz="2000" b="0" dirty="0">
                <a:effectLst/>
                <a:latin typeface="+mn-lt"/>
              </a:rPr>
            </a:br>
            <a:endParaRPr lang="en-CA" sz="2000" dirty="0">
              <a:latin typeface="+mn-lt"/>
            </a:endParaRPr>
          </a:p>
        </p:txBody>
      </p:sp>
      <p:grpSp>
        <p:nvGrpSpPr>
          <p:cNvPr id="3083" name="Group 76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85" name="Content Placeholder 3079">
            <a:extLst>
              <a:ext uri="{FF2B5EF4-FFF2-40B4-BE49-F238E27FC236}">
                <a16:creationId xmlns:a16="http://schemas.microsoft.com/office/drawing/2014/main" id="{C70CE303-309C-4116-A53A-92F1AC605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4426226"/>
            <a:ext cx="3058623" cy="191312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Since COVID 19, </a:t>
            </a:r>
            <a:br>
              <a:rPr lang="en-US" sz="2000" b="1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2000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ow frequently did you </a:t>
            </a:r>
            <a:r>
              <a:rPr lang="en-CA" sz="2000" b="0" dirty="0">
                <a:effectLst/>
                <a:latin typeface="+mn-lt"/>
              </a:rPr>
              <a:t>Order/receive food delivery boxes?</a:t>
            </a:r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D54923-6CA2-469E-9933-887545A640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" b="3"/>
          <a:stretch/>
        </p:blipFill>
        <p:spPr bwMode="auto">
          <a:xfrm>
            <a:off x="4636963" y="10"/>
            <a:ext cx="7555037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59D0EDF-FF0D-4831-83FD-E3BFD7487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449" b="2"/>
          <a:stretch/>
        </p:blipFill>
        <p:spPr bwMode="auto">
          <a:xfrm>
            <a:off x="4639056" y="3474720"/>
            <a:ext cx="7552944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8234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7EEDF-3C96-4624-AC70-0B9CB0B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>
                <a:effectLst/>
                <a:latin typeface="+mn-lt"/>
                <a:ea typeface="Open Sans" panose="020B0606030504020204" pitchFamily="34" charset="0"/>
              </a:rPr>
              <a:t>Which of the following factors </a:t>
            </a:r>
            <a:r>
              <a:rPr lang="en-CA" sz="3600" b="1" dirty="0">
                <a:effectLst/>
                <a:latin typeface="+mn-lt"/>
                <a:ea typeface="Open Sans" panose="020B0606030504020204" pitchFamily="34" charset="0"/>
              </a:rPr>
              <a:t>have INCREASED </a:t>
            </a:r>
            <a:r>
              <a:rPr lang="en-CA" sz="3600" dirty="0">
                <a:effectLst/>
                <a:latin typeface="+mn-lt"/>
                <a:ea typeface="Open Sans" panose="020B0606030504020204" pitchFamily="34" charset="0"/>
              </a:rPr>
              <a:t>importance to you now than pre-COVID when selecting a restaurant, if any? </a:t>
            </a:r>
            <a:endParaRPr lang="en-CA" sz="36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6E4-F59E-480F-987D-83C75284B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984" y="1201174"/>
            <a:ext cx="7082550" cy="5464669"/>
          </a:xfrm>
        </p:spPr>
        <p:txBody>
          <a:bodyPr numCol="2">
            <a:normAutofit fontScale="25000" lnSpcReduction="20000"/>
          </a:bodyPr>
          <a:lstStyle/>
          <a:p>
            <a:r>
              <a:rPr lang="en-US" sz="8800" b="0" i="0" dirty="0">
                <a:effectLst/>
              </a:rPr>
              <a:t>Familiarity</a:t>
            </a:r>
          </a:p>
          <a:p>
            <a:r>
              <a:rPr lang="en-US" sz="8800" b="0" i="0" dirty="0">
                <a:effectLst/>
              </a:rPr>
              <a:t>Well-established</a:t>
            </a:r>
          </a:p>
          <a:p>
            <a:r>
              <a:rPr lang="en-US" sz="8800" b="0" i="0" dirty="0">
                <a:effectLst/>
              </a:rPr>
              <a:t>Trying something new</a:t>
            </a:r>
          </a:p>
          <a:p>
            <a:r>
              <a:rPr lang="en-US" sz="8800" b="0" i="0" dirty="0">
                <a:effectLst/>
              </a:rPr>
              <a:t>Service</a:t>
            </a:r>
          </a:p>
          <a:p>
            <a:r>
              <a:rPr lang="en-US" sz="8800" b="0" i="0" dirty="0">
                <a:effectLst/>
              </a:rPr>
              <a:t>The quality of the food</a:t>
            </a:r>
          </a:p>
          <a:p>
            <a:r>
              <a:rPr lang="en-US" sz="8800" b="0" i="0" dirty="0">
                <a:effectLst/>
              </a:rPr>
              <a:t>The taste of the food</a:t>
            </a:r>
          </a:p>
          <a:p>
            <a:r>
              <a:rPr lang="en-US" sz="8800" b="0" i="0" dirty="0">
                <a:effectLst/>
              </a:rPr>
              <a:t>The atmosphere</a:t>
            </a:r>
          </a:p>
          <a:p>
            <a:r>
              <a:rPr lang="en-US" sz="8800" b="0" i="0" dirty="0">
                <a:effectLst/>
              </a:rPr>
              <a:t>Music</a:t>
            </a:r>
          </a:p>
          <a:p>
            <a:r>
              <a:rPr lang="en-US" sz="8800" b="0" i="0" dirty="0">
                <a:effectLst/>
              </a:rPr>
              <a:t>Outdoor dining/patio</a:t>
            </a:r>
          </a:p>
          <a:p>
            <a:r>
              <a:rPr lang="en-US" sz="8800" b="0" i="0" dirty="0">
                <a:effectLst/>
              </a:rPr>
              <a:t>Wide range of menu options</a:t>
            </a:r>
            <a:endParaRPr lang="en-US" sz="8800" dirty="0"/>
          </a:p>
          <a:p>
            <a:r>
              <a:rPr lang="en-US" sz="8800" b="0" i="0" dirty="0">
                <a:effectLst/>
              </a:rPr>
              <a:t>Creativity of the menu</a:t>
            </a:r>
          </a:p>
          <a:p>
            <a:r>
              <a:rPr lang="en-US" sz="8800" b="0" i="0" dirty="0">
                <a:effectLst/>
              </a:rPr>
              <a:t>Sourcing local products</a:t>
            </a:r>
          </a:p>
          <a:p>
            <a:r>
              <a:rPr lang="en-US" sz="8800" b="0" i="0" dirty="0">
                <a:effectLst/>
              </a:rPr>
              <a:t>Value for price paid</a:t>
            </a:r>
          </a:p>
          <a:p>
            <a:endParaRPr lang="en-US" sz="8800" dirty="0"/>
          </a:p>
          <a:p>
            <a:r>
              <a:rPr lang="en-US" sz="8800" b="0" i="0" dirty="0">
                <a:effectLst/>
              </a:rPr>
              <a:t>Offer takeout (in-person pickup)</a:t>
            </a:r>
          </a:p>
          <a:p>
            <a:r>
              <a:rPr lang="en-US" sz="8800" b="0" i="0" dirty="0">
                <a:effectLst/>
              </a:rPr>
              <a:t>Offer delivery</a:t>
            </a:r>
          </a:p>
          <a:p>
            <a:r>
              <a:rPr lang="en-US" sz="8800" b="0" i="0" dirty="0">
                <a:effectLst/>
              </a:rPr>
              <a:t>Online reviews</a:t>
            </a:r>
          </a:p>
          <a:p>
            <a:r>
              <a:rPr lang="en-US" sz="8800" b="0" i="0" dirty="0">
                <a:effectLst/>
              </a:rPr>
              <a:t>Recommendation from a family and/or friend</a:t>
            </a:r>
          </a:p>
          <a:p>
            <a:r>
              <a:rPr lang="en-US" sz="8800" b="0" i="0" dirty="0">
                <a:effectLst/>
              </a:rPr>
              <a:t>Coupons and/or discounts available</a:t>
            </a:r>
          </a:p>
          <a:p>
            <a:r>
              <a:rPr lang="en-US" sz="8800" b="0" i="0" dirty="0">
                <a:effectLst/>
              </a:rPr>
              <a:t>Availability of parking</a:t>
            </a:r>
          </a:p>
          <a:p>
            <a:r>
              <a:rPr lang="en-US" sz="8800" b="0" i="0" dirty="0">
                <a:effectLst/>
              </a:rPr>
              <a:t>Focused on cleanliness and safety</a:t>
            </a:r>
          </a:p>
          <a:p>
            <a:r>
              <a:rPr lang="en-US" sz="8800" b="0" i="0" dirty="0">
                <a:effectLst/>
              </a:rPr>
              <a:t>Other</a:t>
            </a:r>
          </a:p>
          <a:p>
            <a:r>
              <a:rPr lang="en-US" sz="8800" b="0" i="0" dirty="0">
                <a:effectLst/>
              </a:rPr>
              <a:t>None of the above</a:t>
            </a:r>
          </a:p>
          <a:p>
            <a:r>
              <a:rPr lang="en-US" sz="8800" b="0" i="0" dirty="0">
                <a:effectLst/>
              </a:rPr>
              <a:t>Not sure</a:t>
            </a:r>
          </a:p>
          <a:p>
            <a:endParaRPr lang="en-CA" sz="5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31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C8F41AC-EAD8-4405-85C5-AE4E482CB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3230" y="189450"/>
            <a:ext cx="5248292" cy="647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4B17C5C-362F-4BB4-A1A7-C5021315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81" y="1899358"/>
            <a:ext cx="2930184" cy="4516360"/>
          </a:xfrm>
        </p:spPr>
        <p:txBody>
          <a:bodyPr anchor="t">
            <a:normAutofit/>
          </a:bodyPr>
          <a:lstStyle/>
          <a:p>
            <a:r>
              <a:rPr lang="en-CA" sz="2400" dirty="0">
                <a:effectLst/>
                <a:latin typeface="+mn-lt"/>
                <a:ea typeface="Open Sans" panose="020B0606030504020204" pitchFamily="34" charset="0"/>
              </a:rPr>
              <a:t>Which of the following factors </a:t>
            </a:r>
            <a:r>
              <a:rPr lang="en-CA" sz="2400" b="1" dirty="0">
                <a:effectLst/>
                <a:latin typeface="+mn-lt"/>
                <a:ea typeface="Open Sans" panose="020B0606030504020204" pitchFamily="34" charset="0"/>
              </a:rPr>
              <a:t>have INCREASED </a:t>
            </a:r>
            <a:r>
              <a:rPr lang="en-CA" sz="2400" dirty="0">
                <a:effectLst/>
                <a:latin typeface="+mn-lt"/>
                <a:ea typeface="Open Sans" panose="020B0606030504020204" pitchFamily="34" charset="0"/>
              </a:rPr>
              <a:t>importance to you </a:t>
            </a:r>
            <a:r>
              <a:rPr lang="en-CA" sz="2400" b="1" u="sng" dirty="0">
                <a:effectLst/>
                <a:latin typeface="+mn-lt"/>
                <a:ea typeface="Open Sans" panose="020B0606030504020204" pitchFamily="34" charset="0"/>
              </a:rPr>
              <a:t>now</a:t>
            </a:r>
            <a:r>
              <a:rPr lang="en-CA" sz="2400" dirty="0">
                <a:effectLst/>
                <a:latin typeface="+mn-lt"/>
                <a:ea typeface="Open Sans" panose="020B0606030504020204" pitchFamily="34" charset="0"/>
              </a:rPr>
              <a:t> than pre-COVID when selecting a restaurant? </a:t>
            </a:r>
            <a:endParaRPr lang="en-CA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09733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3" name="Freeform: Shape 19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4" name="Freeform: Shape 19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3B069-197D-4923-8DBE-A0305628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3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How much do you typically spend per visit, per person, on average when dining at a restaurant?</a:t>
            </a:r>
            <a:br>
              <a:rPr lang="en-US" sz="3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062" name="Content Placeholder 45061">
            <a:extLst>
              <a:ext uri="{FF2B5EF4-FFF2-40B4-BE49-F238E27FC236}">
                <a16:creationId xmlns:a16="http://schemas.microsoft.com/office/drawing/2014/main" id="{99C8CA7B-07D8-44D6-BCCF-87771C57D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sz="20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Average money spent when dining at a restaurant is approximately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indent="0" algn="ctr">
              <a:buNone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$28.64 PER PERSON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89D51576-248A-4A5B-9D51-A8FACF068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4892" y="625684"/>
            <a:ext cx="5920199" cy="60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4946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8DC86-5AF3-4D32-9651-1E48BF07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300" dirty="0">
                <a:effectLst/>
                <a:latin typeface="+mn-lt"/>
                <a:ea typeface="Open Sans" panose="020B0606030504020204" pitchFamily="34" charset="0"/>
              </a:rPr>
              <a:t>Which of the following ways would you prefer restaurants provide additional information to guests regarding health and safety protocols? </a:t>
            </a:r>
            <a:endParaRPr lang="en-CA" sz="33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1A31D-3F96-4316-9EC6-655A74FA8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1"/>
            <a:ext cx="6478513" cy="4754971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</a:rPr>
              <a:t>Posters/information signage at the restaurant</a:t>
            </a:r>
          </a:p>
          <a:p>
            <a:r>
              <a:rPr lang="en-US" sz="2000" b="0" i="0" dirty="0">
                <a:effectLst/>
              </a:rPr>
              <a:t>QR Code printed on the menu</a:t>
            </a:r>
          </a:p>
          <a:p>
            <a:r>
              <a:rPr lang="en-US" sz="2000" b="0" i="0" dirty="0">
                <a:effectLst/>
              </a:rPr>
              <a:t>Social media platforms</a:t>
            </a:r>
          </a:p>
          <a:p>
            <a:r>
              <a:rPr lang="en-US" sz="2000" b="0" i="0" dirty="0">
                <a:effectLst/>
              </a:rPr>
              <a:t>Email</a:t>
            </a:r>
          </a:p>
          <a:p>
            <a:r>
              <a:rPr lang="en-US" sz="2000" b="0" i="0" dirty="0">
                <a:effectLst/>
              </a:rPr>
              <a:t>Pamphlets delivered to your home</a:t>
            </a:r>
          </a:p>
          <a:p>
            <a:r>
              <a:rPr lang="en-US" sz="2000" b="0" i="0" dirty="0">
                <a:effectLst/>
              </a:rPr>
              <a:t>Information listed on the restaurant’s website</a:t>
            </a:r>
          </a:p>
          <a:p>
            <a:r>
              <a:rPr lang="en-US" sz="2000" b="0" i="0" dirty="0">
                <a:effectLst/>
              </a:rPr>
              <a:t>Other</a:t>
            </a:r>
          </a:p>
          <a:p>
            <a:r>
              <a:rPr lang="en-US" sz="2000" b="0" i="0" dirty="0">
                <a:effectLst/>
              </a:rPr>
              <a:t>Do not need to see additional protocols/information</a:t>
            </a:r>
          </a:p>
          <a:p>
            <a:r>
              <a:rPr lang="en-US" sz="2000" b="0" i="0" dirty="0">
                <a:effectLst/>
              </a:rPr>
              <a:t>Not sure</a:t>
            </a:r>
          </a:p>
          <a:p>
            <a:endParaRPr lang="en-US" sz="2000" b="0" i="0" dirty="0">
              <a:effectLst/>
            </a:endParaRPr>
          </a:p>
          <a:p>
            <a:endParaRPr lang="en-CA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01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082" name="Picture 2">
            <a:extLst>
              <a:ext uri="{FF2B5EF4-FFF2-40B4-BE49-F238E27FC236}">
                <a16:creationId xmlns:a16="http://schemas.microsoft.com/office/drawing/2014/main" id="{F64014CA-A299-4197-9B97-981AC6170B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1992" y="643466"/>
            <a:ext cx="7631599" cy="557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B9C8DEE-3D1D-4BBE-A086-5C53E22D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472887"/>
            <a:ext cx="1609403" cy="4516360"/>
          </a:xfrm>
        </p:spPr>
        <p:txBody>
          <a:bodyPr anchor="t">
            <a:normAutofit fontScale="90000"/>
          </a:bodyPr>
          <a:lstStyle/>
          <a:p>
            <a:r>
              <a:rPr lang="en-US" sz="2400" dirty="0">
                <a:effectLst/>
                <a:latin typeface="+mn-lt"/>
                <a:ea typeface="Open Sans" panose="020B0606030504020204" pitchFamily="34" charset="0"/>
              </a:rPr>
              <a:t>Which of the following ways would you prefer restaurants provide additional information to guests regarding health and safety protocols? </a:t>
            </a:r>
            <a:endParaRPr lang="en-CA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9852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84AD-7497-45E4-8D27-482DA16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2800" dirty="0">
                <a:solidFill>
                  <a:srgbClr val="53585F"/>
                </a:solidFill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dirty="0">
                <a:solidFill>
                  <a:srgbClr val="53585F"/>
                </a:solidFill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What could a restaurant do to help make you feel more comfortable?</a:t>
            </a:r>
            <a:br>
              <a:rPr lang="en-CA" sz="2800" dirty="0">
                <a:effectLst/>
                <a:latin typeface="+mn-lt"/>
                <a:ea typeface="Open Sans" panose="020B0606030504020204" pitchFamily="34" charset="0"/>
                <a:cs typeface="Times New Roman" panose="02020603050405020304" pitchFamily="18" charset="0"/>
              </a:rPr>
            </a:br>
            <a:endParaRPr lang="en-CA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C708-4BB4-409B-8C64-B61C7D515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4"/>
            <a:ext cx="10515600" cy="51948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Based on the open-ended comments: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If dining </a:t>
            </a:r>
            <a:r>
              <a:rPr lang="en-CA" b="1" dirty="0"/>
              <a:t>AT RESTAURANT:</a:t>
            </a:r>
          </a:p>
          <a:p>
            <a:r>
              <a:rPr lang="en-US" b="0" i="0" dirty="0">
                <a:effectLst/>
              </a:rPr>
              <a:t>Wear masks, practice physical distancing, hand sanitization, and offer better air ventilation</a:t>
            </a:r>
          </a:p>
          <a:p>
            <a:r>
              <a:rPr lang="en-US" dirty="0"/>
              <a:t>M</a:t>
            </a:r>
            <a:r>
              <a:rPr lang="en-US" b="0" i="0" dirty="0">
                <a:effectLst/>
              </a:rPr>
              <a:t>ake sure to follow </a:t>
            </a:r>
            <a:r>
              <a:rPr lang="en-US" dirty="0"/>
              <a:t>COVID-19 health and safety </a:t>
            </a:r>
            <a:r>
              <a:rPr lang="en-US" b="0" i="0" dirty="0">
                <a:effectLst/>
              </a:rPr>
              <a:t>protocols/guidelines and making them visibly clear by having </a:t>
            </a:r>
            <a:r>
              <a:rPr lang="en-US" i="0" dirty="0">
                <a:effectLst/>
              </a:rPr>
              <a:t>proper signs in place</a:t>
            </a:r>
          </a:p>
          <a:p>
            <a:pPr marL="0" indent="0">
              <a:buNone/>
            </a:pPr>
            <a:endParaRPr lang="en-US" i="0" dirty="0">
              <a:effectLst/>
            </a:endParaRPr>
          </a:p>
          <a:p>
            <a:pPr marL="0" indent="0">
              <a:buNone/>
            </a:pPr>
            <a:r>
              <a:rPr lang="en-CA" dirty="0"/>
              <a:t>If dining </a:t>
            </a:r>
            <a:r>
              <a:rPr lang="en-CA" b="1" dirty="0"/>
              <a:t>AT HOME:</a:t>
            </a:r>
            <a:endParaRPr lang="en-US" i="0" dirty="0">
              <a:effectLst/>
            </a:endParaRPr>
          </a:p>
          <a:p>
            <a:r>
              <a:rPr lang="en-CA" dirty="0"/>
              <a:t>Offer c</a:t>
            </a:r>
            <a:r>
              <a:rPr lang="en-CA" b="0" i="0" dirty="0">
                <a:effectLst/>
              </a:rPr>
              <a:t>urbside delivery/pick-up</a:t>
            </a:r>
          </a:p>
          <a:p>
            <a:r>
              <a:rPr lang="en-US" dirty="0"/>
              <a:t>I</a:t>
            </a:r>
            <a:r>
              <a:rPr lang="en-US" b="0" i="0" dirty="0">
                <a:effectLst/>
              </a:rPr>
              <a:t>ncrease menu options for takeout</a:t>
            </a:r>
          </a:p>
          <a:p>
            <a:r>
              <a:rPr lang="en-CA" dirty="0"/>
              <a:t>O</a:t>
            </a:r>
            <a:r>
              <a:rPr lang="en-CA" b="0" i="0" dirty="0">
                <a:effectLst/>
              </a:rPr>
              <a:t>ffer discounts</a:t>
            </a:r>
          </a:p>
        </p:txBody>
      </p:sp>
    </p:spTree>
    <p:extLst>
      <p:ext uri="{BB962C8B-B14F-4D97-AF65-F5344CB8AC3E}">
        <p14:creationId xmlns:p14="http://schemas.microsoft.com/office/powerpoint/2010/main" val="4292693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3FB55-46E0-4942-8878-D9C32538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>
                <a:effectLst/>
                <a:latin typeface="+mn-lt"/>
                <a:ea typeface="Open Sans" panose="020B0606030504020204" pitchFamily="34" charset="0"/>
              </a:rPr>
              <a:t>Which of the following best describes your intended actions in terms of returning to “normal” as COVID regulations are lifted?</a:t>
            </a:r>
            <a:endParaRPr lang="en-CA" sz="36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07D64-9F20-49B9-9EBD-40C9C7C9B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480838"/>
            <a:ext cx="6478513" cy="4733693"/>
          </a:xfrm>
        </p:spPr>
        <p:txBody>
          <a:bodyPr>
            <a:normAutofit/>
          </a:bodyPr>
          <a:lstStyle/>
          <a:p>
            <a:r>
              <a:rPr lang="en-US" sz="1900" b="0" i="0" dirty="0">
                <a:effectLst/>
              </a:rPr>
              <a:t>Not applicable – Have not changed behaviors from pre-COVID</a:t>
            </a:r>
          </a:p>
          <a:p>
            <a:r>
              <a:rPr lang="en-US" sz="1900" b="0" i="0" dirty="0">
                <a:effectLst/>
              </a:rPr>
              <a:t>Have already returned to “normal”</a:t>
            </a:r>
          </a:p>
          <a:p>
            <a:r>
              <a:rPr lang="en-US" sz="1900" b="0" i="0" dirty="0">
                <a:effectLst/>
              </a:rPr>
              <a:t>Return to what is “normal” for you immediately</a:t>
            </a:r>
          </a:p>
          <a:p>
            <a:r>
              <a:rPr lang="en-US" sz="1900" b="0" i="0" dirty="0">
                <a:effectLst/>
              </a:rPr>
              <a:t>Wait until others have returned to “normal”</a:t>
            </a:r>
          </a:p>
          <a:p>
            <a:r>
              <a:rPr lang="en-US" sz="1900" b="0" i="0" dirty="0">
                <a:effectLst/>
              </a:rPr>
              <a:t>Wait until family, friends, and/or colleagues have started returning to “normal”</a:t>
            </a:r>
          </a:p>
          <a:p>
            <a:r>
              <a:rPr lang="en-US" sz="1900" b="0" i="0" dirty="0">
                <a:effectLst/>
              </a:rPr>
              <a:t>Wait until family, friends, and/or colleagues have returned to “normal” for a period</a:t>
            </a:r>
          </a:p>
          <a:p>
            <a:r>
              <a:rPr lang="en-US" sz="1900" b="0" i="0" dirty="0">
                <a:effectLst/>
              </a:rPr>
              <a:t>Hold off if possible; reluctant to return to “normal”</a:t>
            </a:r>
          </a:p>
          <a:p>
            <a:r>
              <a:rPr lang="en-US" sz="1900" b="0" i="0" dirty="0">
                <a:effectLst/>
              </a:rPr>
              <a:t>I do not intend to return to my old “normal”</a:t>
            </a:r>
          </a:p>
          <a:p>
            <a:r>
              <a:rPr lang="en-US" sz="1900" b="0" i="0" dirty="0">
                <a:effectLst/>
              </a:rPr>
              <a:t>Not sure</a:t>
            </a:r>
          </a:p>
          <a:p>
            <a:r>
              <a:rPr lang="en-US" sz="1900" b="0" i="0" dirty="0">
                <a:effectLst/>
              </a:rPr>
              <a:t>Prefer not to respond</a:t>
            </a:r>
          </a:p>
          <a:p>
            <a:endParaRPr lang="en-CA" sz="19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262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2" name="Picture 4">
            <a:extLst>
              <a:ext uri="{FF2B5EF4-FFF2-40B4-BE49-F238E27FC236}">
                <a16:creationId xmlns:a16="http://schemas.microsoft.com/office/drawing/2014/main" id="{F925A8F8-8DCE-4A07-B3BA-36D4AAEF0F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07204"/>
            <a:ext cx="10905066" cy="5043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A9914-EF1F-4AE8-B767-E246817F8C77}"/>
              </a:ext>
            </a:extLst>
          </p:cNvPr>
          <p:cNvSpPr txBox="1"/>
          <p:nvPr/>
        </p:nvSpPr>
        <p:spPr>
          <a:xfrm flipH="1">
            <a:off x="1650274" y="123107"/>
            <a:ext cx="800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Which of the following best describes your intended actions in terms of returning to “normal” as COVID regulations are lifted?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9620320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68270-88F3-4E3D-9A8D-6F18933B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>
                <a:latin typeface="+mn-lt"/>
                <a:ea typeface="Open Sans" panose="020B0606030504020204" pitchFamily="34" charset="0"/>
              </a:rPr>
              <a:t>P</a:t>
            </a:r>
            <a:r>
              <a:rPr lang="en-CA" sz="3600" dirty="0">
                <a:effectLst/>
                <a:latin typeface="+mn-lt"/>
                <a:ea typeface="Open Sans" panose="020B0606030504020204" pitchFamily="34" charset="0"/>
              </a:rPr>
              <a:t>lease indicate whether Option A or Option B best describes you</a:t>
            </a:r>
            <a:endParaRPr lang="en-CA" sz="36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3F32-3DEB-462C-AF9C-7EA5C390E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effectLst/>
              </a:rPr>
              <a:t>A:</a:t>
            </a:r>
            <a:r>
              <a:rPr lang="en-US" sz="2000" b="0" i="0" dirty="0">
                <a:effectLst/>
              </a:rPr>
              <a:t> You can’t wait to get back to normal</a:t>
            </a:r>
          </a:p>
          <a:p>
            <a:pPr marL="0" indent="0">
              <a:buNone/>
            </a:pP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b="1" i="0" dirty="0">
                <a:effectLst/>
              </a:rPr>
              <a:t>B:</a:t>
            </a:r>
            <a:r>
              <a:rPr lang="en-US" sz="2000" b="0" i="0" dirty="0">
                <a:effectLst/>
              </a:rPr>
              <a:t> You are embracing the changes that are happening</a:t>
            </a:r>
          </a:p>
          <a:p>
            <a:endParaRPr lang="en-CA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607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154" name="Picture 2">
            <a:extLst>
              <a:ext uri="{FF2B5EF4-FFF2-40B4-BE49-F238E27FC236}">
                <a16:creationId xmlns:a16="http://schemas.microsoft.com/office/drawing/2014/main" id="{308D7B55-EC65-4DA3-8697-F5C6CFEC84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09315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B23E38-4539-4B3F-8284-6896ECABDD94}"/>
              </a:ext>
            </a:extLst>
          </p:cNvPr>
          <p:cNvSpPr txBox="1"/>
          <p:nvPr/>
        </p:nvSpPr>
        <p:spPr>
          <a:xfrm flipH="1">
            <a:off x="1650274" y="123107"/>
            <a:ext cx="8006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+mn-lt"/>
                <a:ea typeface="Open Sans" panose="020B0606030504020204" pitchFamily="34" charset="0"/>
              </a:rPr>
              <a:t>P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lease indicate whether Option A or Option B best describes you:</a:t>
            </a:r>
          </a:p>
          <a:p>
            <a:pPr marL="0" indent="0" algn="ctr">
              <a:buNone/>
            </a:pPr>
            <a:r>
              <a:rPr lang="en-US" sz="1800" b="1" i="0" dirty="0">
                <a:effectLst/>
              </a:rPr>
              <a:t>A:</a:t>
            </a:r>
            <a:r>
              <a:rPr lang="en-US" sz="1800" b="0" i="0" dirty="0">
                <a:effectLst/>
              </a:rPr>
              <a:t> You can’t wait to get back to normal</a:t>
            </a:r>
          </a:p>
          <a:p>
            <a:pPr marL="0" indent="0" algn="ctr">
              <a:buNone/>
            </a:pPr>
            <a:r>
              <a:rPr lang="en-US" sz="1800" b="1" i="0" dirty="0">
                <a:effectLst/>
              </a:rPr>
              <a:t>B:</a:t>
            </a:r>
            <a:r>
              <a:rPr lang="en-US" sz="1800" b="0" i="0" dirty="0">
                <a:effectLst/>
              </a:rPr>
              <a:t> You are embracing the changes that are happening</a:t>
            </a:r>
          </a:p>
          <a:p>
            <a:pPr algn="ctr"/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0213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E241C-FFD9-4D91-812B-D07DF05D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72" y="1178934"/>
            <a:ext cx="3058621" cy="1292596"/>
          </a:xfrm>
        </p:spPr>
        <p:txBody>
          <a:bodyPr anchor="b">
            <a:normAutofit/>
          </a:bodyPr>
          <a:lstStyle/>
          <a:p>
            <a:pPr algn="ctr"/>
            <a:r>
              <a:rPr lang="en-US" sz="2000" b="1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Prior to COVID 19,</a:t>
            </a:r>
            <a:br>
              <a:rPr lang="en-US" sz="2000" b="1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2000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ow frequently did you</a:t>
            </a:r>
            <a:br>
              <a:rPr lang="en-US" sz="2000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2000" b="0" dirty="0">
                <a:effectLst/>
                <a:latin typeface="+mn-lt"/>
              </a:rPr>
              <a:t>Pickup ready meals from </a:t>
            </a:r>
            <a:br>
              <a:rPr lang="en-CA" sz="2000" b="0" dirty="0">
                <a:effectLst/>
                <a:latin typeface="+mn-lt"/>
              </a:rPr>
            </a:br>
            <a:r>
              <a:rPr lang="en-CA" sz="2000" b="0" dirty="0">
                <a:effectLst/>
                <a:latin typeface="+mn-lt"/>
              </a:rPr>
              <a:t>the grocery store?   </a:t>
            </a:r>
            <a:endParaRPr lang="en-CA" sz="2000" dirty="0">
              <a:latin typeface="+mn-lt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04" name="Content Placeholder 4103">
            <a:extLst>
              <a:ext uri="{FF2B5EF4-FFF2-40B4-BE49-F238E27FC236}">
                <a16:creationId xmlns:a16="http://schemas.microsoft.com/office/drawing/2014/main" id="{A1269688-AE8B-4872-8086-633C5C9F1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4386470"/>
            <a:ext cx="3058623" cy="195288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Since COVID 19,</a:t>
            </a:r>
            <a:br>
              <a:rPr lang="en-US" sz="2000" b="1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2000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ow frequently did you</a:t>
            </a:r>
            <a:br>
              <a:rPr lang="en-US" sz="2000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2000" b="0" dirty="0">
                <a:effectLst/>
                <a:latin typeface="+mn-lt"/>
              </a:rPr>
              <a:t>Pickup ready meals from </a:t>
            </a:r>
            <a:br>
              <a:rPr lang="en-CA" sz="2000" b="0" dirty="0">
                <a:effectLst/>
                <a:latin typeface="+mn-lt"/>
              </a:rPr>
            </a:br>
            <a:r>
              <a:rPr lang="en-CA" sz="2000" b="0" dirty="0">
                <a:effectLst/>
                <a:latin typeface="+mn-lt"/>
              </a:rPr>
              <a:t>the grocery store?  </a:t>
            </a:r>
            <a:endParaRPr 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FF6EC3-75D3-484D-B0B5-B267DFE95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" b="3"/>
          <a:stretch/>
        </p:blipFill>
        <p:spPr bwMode="auto">
          <a:xfrm>
            <a:off x="4636963" y="10"/>
            <a:ext cx="7555037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2DD8E5A-5761-48AF-9B4F-17DD9F926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0" b="2"/>
          <a:stretch/>
        </p:blipFill>
        <p:spPr bwMode="auto">
          <a:xfrm>
            <a:off x="4639056" y="3474720"/>
            <a:ext cx="7552944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9206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C9CCE-F73A-4A5F-8670-05F86E7E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>
                <a:latin typeface="+mn-lt"/>
                <a:ea typeface="Open Sans" panose="020B0606030504020204" pitchFamily="34" charset="0"/>
              </a:rPr>
              <a:t>P</a:t>
            </a:r>
            <a:r>
              <a:rPr lang="en-CA" sz="3600" dirty="0">
                <a:effectLst/>
                <a:latin typeface="+mn-lt"/>
                <a:ea typeface="Open Sans" panose="020B0606030504020204" pitchFamily="34" charset="0"/>
              </a:rPr>
              <a:t>lease indicate whether Option A or Option B best describes you</a:t>
            </a:r>
            <a:endParaRPr lang="en-CA" sz="3600" dirty="0">
              <a:latin typeface="+mn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25769-1BDD-4704-9ABE-76843464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606165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effectLst/>
              </a:rPr>
              <a:t>A:</a:t>
            </a:r>
            <a:r>
              <a:rPr lang="en-US" sz="2000" b="0" i="0" dirty="0">
                <a:effectLst/>
              </a:rPr>
              <a:t> You would prefer to prepare your own meals (i.e., cooking at home)</a:t>
            </a:r>
          </a:p>
          <a:p>
            <a:pPr marL="0" indent="0">
              <a:buNone/>
            </a:pP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b="1" i="0" dirty="0">
                <a:effectLst/>
              </a:rPr>
              <a:t>B:</a:t>
            </a:r>
            <a:r>
              <a:rPr lang="en-US" sz="2000" b="0" i="0" dirty="0">
                <a:effectLst/>
              </a:rPr>
              <a:t> You would prefer to have your meals prepared for you (i.e., pre-packaged, take-out/delivery, restaurant, etc.)</a:t>
            </a:r>
          </a:p>
          <a:p>
            <a:endParaRPr lang="en-CA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835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178" name="Picture 2">
            <a:extLst>
              <a:ext uri="{FF2B5EF4-FFF2-40B4-BE49-F238E27FC236}">
                <a16:creationId xmlns:a16="http://schemas.microsoft.com/office/drawing/2014/main" id="{48BC837A-B650-49D2-A976-DB8653BA27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22567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0F4C7-7D2E-460D-A262-E62F174038FE}"/>
              </a:ext>
            </a:extLst>
          </p:cNvPr>
          <p:cNvSpPr txBox="1"/>
          <p:nvPr/>
        </p:nvSpPr>
        <p:spPr>
          <a:xfrm flipH="1">
            <a:off x="1650274" y="123107"/>
            <a:ext cx="8006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+mn-lt"/>
                <a:ea typeface="Open Sans" panose="020B0606030504020204" pitchFamily="34" charset="0"/>
              </a:rPr>
              <a:t>P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lease indicate whether Option A or Option B best describes you:</a:t>
            </a:r>
          </a:p>
          <a:p>
            <a:pPr marL="0" indent="0" algn="ctr">
              <a:buNone/>
            </a:pPr>
            <a:r>
              <a:rPr lang="en-US" sz="1800" b="1" i="0" dirty="0">
                <a:effectLst/>
              </a:rPr>
              <a:t>A:</a:t>
            </a:r>
            <a:r>
              <a:rPr lang="en-US" sz="1800" b="0" i="0" dirty="0">
                <a:effectLst/>
              </a:rPr>
              <a:t> You would prefer to prepare your own meals </a:t>
            </a:r>
          </a:p>
          <a:p>
            <a:pPr marL="0" indent="0" algn="ctr">
              <a:buNone/>
            </a:pPr>
            <a:r>
              <a:rPr lang="en-US" sz="1800" b="1" i="0" dirty="0">
                <a:effectLst/>
              </a:rPr>
              <a:t>B:</a:t>
            </a:r>
            <a:r>
              <a:rPr lang="en-US" sz="1800" b="0" i="0" dirty="0">
                <a:effectLst/>
              </a:rPr>
              <a:t> You would prefer to have your meals prepared for you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4065555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51104-0363-4E9F-91F3-1C2E9987A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>
                <a:latin typeface="+mn-lt"/>
                <a:ea typeface="Open Sans" panose="020B0606030504020204" pitchFamily="34" charset="0"/>
              </a:rPr>
              <a:t>P</a:t>
            </a:r>
            <a:r>
              <a:rPr lang="en-CA" sz="3600" dirty="0">
                <a:effectLst/>
                <a:latin typeface="+mn-lt"/>
                <a:ea typeface="Open Sans" panose="020B0606030504020204" pitchFamily="34" charset="0"/>
              </a:rPr>
              <a:t>lease indicate whether Option A or Option B best describes you</a:t>
            </a:r>
            <a:endParaRPr lang="en-CA" sz="36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927F-7CA9-4807-BFE5-31F9B8064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899358"/>
            <a:ext cx="6478513" cy="4315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effectLst/>
              </a:rPr>
              <a:t>A:</a:t>
            </a:r>
            <a:r>
              <a:rPr lang="en-US" sz="2000" b="0" i="0" dirty="0">
                <a:effectLst/>
              </a:rPr>
              <a:t> You prefer to dine in at a restaurant</a:t>
            </a:r>
          </a:p>
          <a:p>
            <a:pPr marL="0" indent="0">
              <a:buNone/>
            </a:pP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b="1" i="0" dirty="0">
                <a:effectLst/>
              </a:rPr>
              <a:t>B:</a:t>
            </a:r>
            <a:r>
              <a:rPr lang="en-US" sz="2000" b="0" i="0" dirty="0">
                <a:effectLst/>
              </a:rPr>
              <a:t> You prefer to order take out or delivery</a:t>
            </a:r>
          </a:p>
          <a:p>
            <a:endParaRPr lang="en-CA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231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B22BB-A79A-4307-86D0-33D818547C8C}"/>
              </a:ext>
            </a:extLst>
          </p:cNvPr>
          <p:cNvSpPr txBox="1"/>
          <p:nvPr/>
        </p:nvSpPr>
        <p:spPr>
          <a:xfrm flipH="1">
            <a:off x="1650274" y="123107"/>
            <a:ext cx="8006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+mn-lt"/>
                <a:ea typeface="Open Sans" panose="020B0606030504020204" pitchFamily="34" charset="0"/>
              </a:rPr>
              <a:t>P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lease indicate whether Option A or Option B best describes you:</a:t>
            </a:r>
          </a:p>
          <a:p>
            <a:pPr marL="0" indent="0" algn="ctr">
              <a:buNone/>
            </a:pPr>
            <a:r>
              <a:rPr lang="en-US" sz="1800" b="1" i="0" dirty="0">
                <a:effectLst/>
              </a:rPr>
              <a:t>A:</a:t>
            </a:r>
            <a:r>
              <a:rPr lang="en-US" sz="1800" b="0" i="0" dirty="0">
                <a:effectLst/>
              </a:rPr>
              <a:t> You prefer to dine in at a restaurant</a:t>
            </a:r>
          </a:p>
          <a:p>
            <a:pPr marL="0" indent="0" algn="ctr">
              <a:buNone/>
            </a:pPr>
            <a:r>
              <a:rPr lang="en-US" sz="1800" b="1" i="0" dirty="0">
                <a:effectLst/>
              </a:rPr>
              <a:t>B:</a:t>
            </a:r>
            <a:r>
              <a:rPr lang="en-US" sz="1800" b="0" i="0" dirty="0">
                <a:effectLst/>
              </a:rPr>
              <a:t> You prefer to order take out or delivery</a:t>
            </a:r>
          </a:p>
        </p:txBody>
      </p:sp>
      <p:pic>
        <p:nvPicPr>
          <p:cNvPr id="51204" name="Picture 4">
            <a:extLst>
              <a:ext uri="{FF2B5EF4-FFF2-40B4-BE49-F238E27FC236}">
                <a16:creationId xmlns:a16="http://schemas.microsoft.com/office/drawing/2014/main" id="{66E22F68-6098-4E0F-880C-5B5422827E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7" y="1334922"/>
            <a:ext cx="11056473" cy="479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543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9ED1-E7A8-402A-AEC9-05D95213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>
                <a:effectLst/>
                <a:latin typeface="+mn-lt"/>
                <a:ea typeface="Open Sans" panose="020B0606030504020204" pitchFamily="34" charset="0"/>
              </a:rPr>
              <a:t>Which of the following websites do you access </a:t>
            </a:r>
            <a:r>
              <a:rPr lang="en-CA" sz="3600" b="1" dirty="0">
                <a:effectLst/>
                <a:latin typeface="+mn-lt"/>
                <a:ea typeface="Open Sans" panose="020B0606030504020204" pitchFamily="34" charset="0"/>
              </a:rPr>
              <a:t>once a week or more</a:t>
            </a:r>
            <a:r>
              <a:rPr lang="en-CA" sz="3600" dirty="0">
                <a:effectLst/>
                <a:latin typeface="+mn-lt"/>
                <a:ea typeface="Open Sans" panose="020B0606030504020204" pitchFamily="34" charset="0"/>
              </a:rPr>
              <a:t>? </a:t>
            </a:r>
            <a:endParaRPr lang="en-CA" sz="36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28C7-8DCC-4698-A262-2A1C13E91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1"/>
            <a:ext cx="6478513" cy="4516361"/>
          </a:xfrm>
        </p:spPr>
        <p:txBody>
          <a:bodyPr numCol="2">
            <a:normAutofit/>
          </a:bodyPr>
          <a:lstStyle/>
          <a:p>
            <a:r>
              <a:rPr lang="en-US" sz="2400" b="0" i="0" dirty="0">
                <a:effectLst/>
              </a:rPr>
              <a:t>Facebook</a:t>
            </a:r>
          </a:p>
          <a:p>
            <a:r>
              <a:rPr lang="en-US" sz="2400" b="0" i="0" dirty="0">
                <a:effectLst/>
              </a:rPr>
              <a:t>Instagram</a:t>
            </a:r>
          </a:p>
          <a:p>
            <a:r>
              <a:rPr lang="en-US" sz="2400" b="0" i="0" dirty="0">
                <a:effectLst/>
              </a:rPr>
              <a:t>Twitter</a:t>
            </a:r>
          </a:p>
          <a:p>
            <a:r>
              <a:rPr lang="en-US" sz="2400" b="0" i="0" dirty="0">
                <a:effectLst/>
              </a:rPr>
              <a:t>Pinterest</a:t>
            </a:r>
          </a:p>
          <a:p>
            <a:r>
              <a:rPr lang="en-US" sz="2400" b="0" i="0" dirty="0">
                <a:effectLst/>
              </a:rPr>
              <a:t>LinkedIn</a:t>
            </a:r>
          </a:p>
          <a:p>
            <a:r>
              <a:rPr lang="en-US" sz="2400" b="0" i="0" dirty="0">
                <a:effectLst/>
              </a:rPr>
              <a:t>Snapchat</a:t>
            </a:r>
          </a:p>
          <a:p>
            <a:endParaRPr lang="en-US" sz="2400" dirty="0"/>
          </a:p>
          <a:p>
            <a:endParaRPr lang="en-US" sz="2400" b="0" i="0" dirty="0">
              <a:effectLst/>
            </a:endParaRPr>
          </a:p>
          <a:p>
            <a:endParaRPr lang="en-US" sz="2400" b="0" i="0" dirty="0">
              <a:effectLst/>
            </a:endParaRPr>
          </a:p>
          <a:p>
            <a:r>
              <a:rPr lang="en-US" sz="2400" b="0" i="0" dirty="0">
                <a:effectLst/>
              </a:rPr>
              <a:t>YouTube</a:t>
            </a:r>
          </a:p>
          <a:p>
            <a:r>
              <a:rPr lang="en-US" sz="2400" b="0" i="0" dirty="0">
                <a:effectLst/>
              </a:rPr>
              <a:t>Tik Tok</a:t>
            </a:r>
          </a:p>
          <a:p>
            <a:r>
              <a:rPr lang="en-US" sz="2400" b="0" i="0" dirty="0">
                <a:effectLst/>
              </a:rPr>
              <a:t>Google</a:t>
            </a:r>
          </a:p>
          <a:p>
            <a:r>
              <a:rPr lang="en-US" sz="2400" b="0" i="0" dirty="0">
                <a:effectLst/>
              </a:rPr>
              <a:t>None – do not access any of the above weekly</a:t>
            </a:r>
          </a:p>
          <a:p>
            <a:r>
              <a:rPr lang="en-US" sz="2400" b="0" i="0" dirty="0">
                <a:effectLst/>
              </a:rPr>
              <a:t>Prefer not to respond</a:t>
            </a:r>
          </a:p>
          <a:p>
            <a:endParaRPr lang="en-CA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61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226" name="Picture 2">
            <a:extLst>
              <a:ext uri="{FF2B5EF4-FFF2-40B4-BE49-F238E27FC236}">
                <a16:creationId xmlns:a16="http://schemas.microsoft.com/office/drawing/2014/main" id="{B5B6A234-773B-405F-9A52-B77B0F3B03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8436" y="643466"/>
            <a:ext cx="7684231" cy="557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378FE4-D825-443D-84FF-BE59ACD9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1755176" cy="4516360"/>
          </a:xfrm>
        </p:spPr>
        <p:txBody>
          <a:bodyPr anchor="t">
            <a:normAutofit/>
          </a:bodyPr>
          <a:lstStyle/>
          <a:p>
            <a:r>
              <a:rPr lang="en-CA" sz="2400" dirty="0">
                <a:effectLst/>
                <a:latin typeface="+mn-lt"/>
                <a:ea typeface="Open Sans" panose="020B0606030504020204" pitchFamily="34" charset="0"/>
              </a:rPr>
              <a:t>Which of the following websites do you access </a:t>
            </a:r>
            <a:r>
              <a:rPr lang="en-CA" sz="2400" b="1" dirty="0">
                <a:effectLst/>
                <a:latin typeface="+mn-lt"/>
                <a:ea typeface="Open Sans" panose="020B0606030504020204" pitchFamily="34" charset="0"/>
              </a:rPr>
              <a:t>once a week or more</a:t>
            </a:r>
            <a:r>
              <a:rPr lang="en-CA" sz="2400" dirty="0">
                <a:effectLst/>
                <a:latin typeface="+mn-lt"/>
                <a:ea typeface="Open Sans" panose="020B0606030504020204" pitchFamily="34" charset="0"/>
              </a:rPr>
              <a:t>? </a:t>
            </a:r>
            <a:endParaRPr lang="en-CA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410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3" name="Freeform: Shape 14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339F8-0D15-40B4-A6C1-867CD7F8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What is your Age </a:t>
            </a:r>
            <a:b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(Based on Year Born)?</a:t>
            </a:r>
            <a:b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542" name="Content Placeholder 65541">
            <a:extLst>
              <a:ext uri="{FF2B5EF4-FFF2-40B4-BE49-F238E27FC236}">
                <a16:creationId xmlns:a16="http://schemas.microsoft.com/office/drawing/2014/main" id="{3ABE76B7-B0C0-4DD7-B1F7-83E6E34F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age is approximately </a:t>
            </a:r>
          </a:p>
          <a:p>
            <a:pPr marL="0" indent="0" algn="ctr">
              <a:buNone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56 years old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5538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56A5DA0-8D7A-4712-9D3D-1E7A76477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7028" y="625683"/>
            <a:ext cx="5848063" cy="598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0178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D01DA-C119-4E7A-B9BB-2EAAF3D4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>
                <a:effectLst/>
                <a:latin typeface="+mn-lt"/>
                <a:ea typeface="Open Sans" panose="020B0606030504020204" pitchFamily="34" charset="0"/>
              </a:rPr>
              <a:t>Which of the following best describes your relationship status?</a:t>
            </a:r>
            <a:endParaRPr lang="en-CA" sz="36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53279-7A24-43D4-9026-5AFA729C2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Married</a:t>
            </a:r>
          </a:p>
          <a:p>
            <a:r>
              <a:rPr lang="en-US" b="0" i="0" dirty="0">
                <a:effectLst/>
              </a:rPr>
              <a:t>Co-habitation/common-law</a:t>
            </a:r>
          </a:p>
          <a:p>
            <a:r>
              <a:rPr lang="en-US" b="0" i="0" dirty="0">
                <a:effectLst/>
              </a:rPr>
              <a:t>Single, never married</a:t>
            </a:r>
          </a:p>
          <a:p>
            <a:r>
              <a:rPr lang="en-US" b="0" i="0" dirty="0">
                <a:effectLst/>
              </a:rPr>
              <a:t>Divorced / Separated</a:t>
            </a:r>
          </a:p>
          <a:p>
            <a:r>
              <a:rPr lang="en-US" b="0" i="0" dirty="0">
                <a:effectLst/>
              </a:rPr>
              <a:t>Widowed</a:t>
            </a:r>
          </a:p>
          <a:p>
            <a:r>
              <a:rPr lang="en-US" b="0" i="0" dirty="0">
                <a:effectLst/>
              </a:rPr>
              <a:t>Prefer not to respond</a:t>
            </a:r>
          </a:p>
          <a:p>
            <a:endParaRPr lang="en-CA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716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274" name="Picture 2">
            <a:extLst>
              <a:ext uri="{FF2B5EF4-FFF2-40B4-BE49-F238E27FC236}">
                <a16:creationId xmlns:a16="http://schemas.microsoft.com/office/drawing/2014/main" id="{AE9A401D-905E-451A-8A35-369435CCAB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16254"/>
            <a:ext cx="10905066" cy="482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92931-03A4-49C5-AB17-A20AA4D438F9}"/>
              </a:ext>
            </a:extLst>
          </p:cNvPr>
          <p:cNvSpPr txBox="1"/>
          <p:nvPr/>
        </p:nvSpPr>
        <p:spPr>
          <a:xfrm flipH="1">
            <a:off x="1894918" y="297831"/>
            <a:ext cx="800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effectLst/>
                <a:latin typeface="+mn-lt"/>
                <a:ea typeface="Open Sans" panose="020B0606030504020204" pitchFamily="34" charset="0"/>
              </a:rPr>
              <a:t>Which of the following best describes your relationship status?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837995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4139D-F26C-4600-80D6-8DB9AAD8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>
                <a:effectLst/>
                <a:latin typeface="+mn-lt"/>
                <a:ea typeface="Calibri" panose="020F0502020204030204" pitchFamily="34" charset="0"/>
              </a:rPr>
              <a:t>Do you have children under the age of 18 living at home?</a:t>
            </a:r>
            <a:endParaRPr lang="en-CA" sz="36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E38DC-A5DE-4326-B0B8-BDC9645D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856317"/>
            <a:ext cx="6478513" cy="4358214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Yes</a:t>
            </a:r>
          </a:p>
          <a:p>
            <a:r>
              <a:rPr lang="en-US" sz="2400" b="0" i="0" dirty="0">
                <a:effectLst/>
              </a:rPr>
              <a:t>No</a:t>
            </a:r>
          </a:p>
          <a:p>
            <a:r>
              <a:rPr lang="en-US" sz="2400" b="0" i="0" dirty="0">
                <a:effectLst/>
              </a:rPr>
              <a:t>Prefer not to respond</a:t>
            </a:r>
          </a:p>
          <a:p>
            <a:endParaRPr lang="en-CA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4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FF5E3-260E-4A67-B72B-22BD32FC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2" y="1386029"/>
            <a:ext cx="3058621" cy="1457002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CA" sz="2000" b="0" dirty="0">
                <a:effectLst/>
                <a:latin typeface="+mn-lt"/>
              </a:rPr>
            </a:br>
            <a:r>
              <a:rPr lang="en-US" sz="2400" b="1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Prior to COVID 19,</a:t>
            </a:r>
            <a:br>
              <a:rPr lang="en-US" sz="2400" b="1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2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2200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ow frequently did you</a:t>
            </a:r>
            <a:br>
              <a:rPr lang="en-US" sz="2200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2200" b="0" dirty="0">
                <a:effectLst/>
                <a:latin typeface="+mn-lt"/>
              </a:rPr>
              <a:t>Pickup meal kits from the </a:t>
            </a:r>
            <a:br>
              <a:rPr lang="en-CA" sz="2200" b="0" dirty="0">
                <a:effectLst/>
                <a:latin typeface="+mn-lt"/>
              </a:rPr>
            </a:br>
            <a:r>
              <a:rPr lang="en-CA" sz="2200" b="0" dirty="0">
                <a:effectLst/>
                <a:latin typeface="+mn-lt"/>
              </a:rPr>
              <a:t>grocery store? </a:t>
            </a:r>
            <a:br>
              <a:rPr lang="en-CA" sz="2000" b="0" dirty="0">
                <a:effectLst/>
                <a:latin typeface="+mn-lt"/>
              </a:rPr>
            </a:br>
            <a:endParaRPr lang="en-CA" sz="2000" dirty="0">
              <a:latin typeface="+mn-lt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28" name="Content Placeholder 5127">
            <a:extLst>
              <a:ext uri="{FF2B5EF4-FFF2-40B4-BE49-F238E27FC236}">
                <a16:creationId xmlns:a16="http://schemas.microsoft.com/office/drawing/2014/main" id="{C8F7BBC5-AAEA-4E13-BFB7-DE4F94E64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4320208"/>
            <a:ext cx="3058623" cy="2019141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Since COVID 19,</a:t>
            </a:r>
            <a:br>
              <a:rPr lang="en-US" sz="2000" b="1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2000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ow frequently did you</a:t>
            </a:r>
            <a:br>
              <a:rPr lang="en-US" sz="2000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2000" b="0" dirty="0">
                <a:effectLst/>
                <a:latin typeface="+mn-lt"/>
              </a:rPr>
              <a:t>Pickup meal kits from the </a:t>
            </a:r>
            <a:br>
              <a:rPr lang="en-CA" sz="2000" b="0" dirty="0">
                <a:effectLst/>
                <a:latin typeface="+mn-lt"/>
              </a:rPr>
            </a:br>
            <a:r>
              <a:rPr lang="en-CA" sz="2000" b="0" dirty="0">
                <a:effectLst/>
                <a:latin typeface="+mn-lt"/>
              </a:rPr>
              <a:t>grocery store? </a:t>
            </a:r>
            <a:endParaRPr lang="en-US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D0E48B6-A60E-493B-AC5A-961860160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" b="3"/>
          <a:stretch/>
        </p:blipFill>
        <p:spPr bwMode="auto">
          <a:xfrm>
            <a:off x="4636963" y="10"/>
            <a:ext cx="7555037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D650C78-556C-4D56-A634-04D164F7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0" b="2"/>
          <a:stretch/>
        </p:blipFill>
        <p:spPr bwMode="auto">
          <a:xfrm>
            <a:off x="4639056" y="3474720"/>
            <a:ext cx="7552944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9862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298" name="Picture 2">
            <a:extLst>
              <a:ext uri="{FF2B5EF4-FFF2-40B4-BE49-F238E27FC236}">
                <a16:creationId xmlns:a16="http://schemas.microsoft.com/office/drawing/2014/main" id="{F33C845F-7711-4F44-8BC2-9A7F6ECA9F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22D810-84EB-4821-B0B9-ADFC85DC39D9}"/>
              </a:ext>
            </a:extLst>
          </p:cNvPr>
          <p:cNvSpPr txBox="1"/>
          <p:nvPr/>
        </p:nvSpPr>
        <p:spPr>
          <a:xfrm flipH="1">
            <a:off x="1894918" y="297831"/>
            <a:ext cx="800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effectLst/>
                <a:latin typeface="+mn-lt"/>
                <a:ea typeface="Calibri" panose="020F0502020204030204" pitchFamily="34" charset="0"/>
              </a:rPr>
              <a:t>Do you have children under the age of 18 living at home?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9893750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786BB-911E-48C1-96B6-74FB3D62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br>
              <a:rPr lang="en-CA" sz="3600" dirty="0">
                <a:effectLst/>
                <a:latin typeface="+mn-lt"/>
                <a:ea typeface="Calibri" panose="020F0502020204030204" pitchFamily="34" charset="0"/>
                <a:cs typeface="Open Sans" panose="020B0606030504020204" pitchFamily="34" charset="0"/>
              </a:rPr>
            </a:br>
            <a:r>
              <a:rPr lang="en-CA" sz="3600" dirty="0">
                <a:effectLst/>
                <a:latin typeface="+mn-lt"/>
                <a:ea typeface="Calibri" panose="020F0502020204030204" pitchFamily="34" charset="0"/>
                <a:cs typeface="Open Sans" panose="020B0606030504020204" pitchFamily="34" charset="0"/>
              </a:rPr>
              <a:t>What was the combined annual income for all members of your household before taxes? </a:t>
            </a:r>
            <a:br>
              <a:rPr lang="en-CA" sz="3600" dirty="0">
                <a:effectLst/>
                <a:latin typeface="+mn-lt"/>
                <a:ea typeface="Open Sans" panose="020B0606030504020204" pitchFamily="34" charset="0"/>
                <a:cs typeface="Times New Roman" panose="02020603050405020304" pitchFamily="18" charset="0"/>
              </a:rPr>
            </a:br>
            <a:endParaRPr lang="en-CA" sz="36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358F-82E3-40E3-87D3-0AB43CF53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</a:rPr>
              <a:t>Less than $40,000</a:t>
            </a:r>
          </a:p>
          <a:p>
            <a:r>
              <a:rPr lang="en-US" sz="2000" b="0" i="0" dirty="0">
                <a:effectLst/>
              </a:rPr>
              <a:t>$40,000-$59,999</a:t>
            </a:r>
          </a:p>
          <a:p>
            <a:r>
              <a:rPr lang="en-US" sz="2000" b="0" i="0" dirty="0">
                <a:effectLst/>
              </a:rPr>
              <a:t>$60,000-$79,999</a:t>
            </a:r>
          </a:p>
          <a:p>
            <a:r>
              <a:rPr lang="en-US" sz="2000" b="0" i="0" dirty="0">
                <a:effectLst/>
              </a:rPr>
              <a:t>$80,000 -$99,999</a:t>
            </a:r>
          </a:p>
          <a:p>
            <a:r>
              <a:rPr lang="en-US" sz="2000" b="0" i="0" dirty="0">
                <a:effectLst/>
              </a:rPr>
              <a:t>$100,000-$149,999</a:t>
            </a:r>
          </a:p>
          <a:p>
            <a:r>
              <a:rPr lang="en-US" sz="2000" b="0" i="0" dirty="0">
                <a:effectLst/>
              </a:rPr>
              <a:t>$150,000-$199,999</a:t>
            </a:r>
          </a:p>
          <a:p>
            <a:r>
              <a:rPr lang="en-US" sz="2000" b="0" i="0" dirty="0">
                <a:effectLst/>
              </a:rPr>
              <a:t>$200,000-$249,999</a:t>
            </a:r>
          </a:p>
          <a:p>
            <a:r>
              <a:rPr lang="en-US" sz="2000" b="0" i="0" dirty="0">
                <a:effectLst/>
              </a:rPr>
              <a:t>$250,000 or more</a:t>
            </a:r>
          </a:p>
          <a:p>
            <a:r>
              <a:rPr lang="en-US" sz="2000" b="0" i="0" dirty="0">
                <a:effectLst/>
              </a:rPr>
              <a:t>Not sure</a:t>
            </a:r>
          </a:p>
          <a:p>
            <a:r>
              <a:rPr lang="en-US" sz="2000" b="0" i="0" dirty="0">
                <a:effectLst/>
              </a:rPr>
              <a:t>Prefer not to respond</a:t>
            </a:r>
          </a:p>
          <a:p>
            <a:endParaRPr lang="en-CA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518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322" name="Picture 2">
            <a:extLst>
              <a:ext uri="{FF2B5EF4-FFF2-40B4-BE49-F238E27FC236}">
                <a16:creationId xmlns:a16="http://schemas.microsoft.com/office/drawing/2014/main" id="{34FA048E-2186-46D7-8C51-7511A26DC2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A65CF-7B83-476D-A683-1ACDAA4E3DF8}"/>
              </a:ext>
            </a:extLst>
          </p:cNvPr>
          <p:cNvSpPr txBox="1"/>
          <p:nvPr/>
        </p:nvSpPr>
        <p:spPr>
          <a:xfrm flipH="1">
            <a:off x="1802154" y="297831"/>
            <a:ext cx="800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effectLst/>
                <a:latin typeface="+mn-lt"/>
                <a:ea typeface="Calibri" panose="020F0502020204030204" pitchFamily="34" charset="0"/>
                <a:cs typeface="Open Sans" panose="020B0606030504020204" pitchFamily="34" charset="0"/>
              </a:rPr>
              <a:t>What was the combined annual income for all members of your household before taxes?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7958256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4CC99-7215-4910-A593-6A646371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br>
              <a:rPr lang="en-CA" sz="3600" dirty="0">
                <a:effectLst/>
                <a:latin typeface="+mn-lt"/>
                <a:ea typeface="Calibri" panose="020F0502020204030204" pitchFamily="34" charset="0"/>
                <a:cs typeface="Open Sans" panose="020B0606030504020204" pitchFamily="34" charset="0"/>
              </a:rPr>
            </a:br>
            <a:r>
              <a:rPr lang="en-CA" sz="3600" dirty="0">
                <a:effectLst/>
                <a:latin typeface="+mn-lt"/>
                <a:ea typeface="Calibri" panose="020F0502020204030204" pitchFamily="34" charset="0"/>
                <a:cs typeface="Open Sans" panose="020B0606030504020204" pitchFamily="34" charset="0"/>
              </a:rPr>
              <a:t>What is the highest level of education you have completed?  </a:t>
            </a:r>
            <a:br>
              <a:rPr lang="en-CA" sz="3600" dirty="0">
                <a:effectLst/>
                <a:latin typeface="+mn-lt"/>
                <a:ea typeface="Open Sans" panose="020B0606030504020204" pitchFamily="34" charset="0"/>
                <a:cs typeface="Times New Roman" panose="02020603050405020304" pitchFamily="18" charset="0"/>
              </a:rPr>
            </a:br>
            <a:endParaRPr lang="en-CA" sz="36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BF1EE-85B1-49D6-A45B-9BC1566C2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Less than high school</a:t>
            </a:r>
          </a:p>
          <a:p>
            <a:r>
              <a:rPr lang="en-US" sz="2400" b="0" i="0" dirty="0">
                <a:effectLst/>
              </a:rPr>
              <a:t>Some high school</a:t>
            </a:r>
          </a:p>
          <a:p>
            <a:r>
              <a:rPr lang="en-US" sz="2400" b="0" i="0" dirty="0">
                <a:effectLst/>
              </a:rPr>
              <a:t>Completed high school</a:t>
            </a:r>
          </a:p>
          <a:p>
            <a:r>
              <a:rPr lang="en-US" sz="2400" b="0" i="0" dirty="0">
                <a:effectLst/>
              </a:rPr>
              <a:t>Some college/university</a:t>
            </a:r>
          </a:p>
          <a:p>
            <a:r>
              <a:rPr lang="en-US" sz="2400" b="0" i="0" dirty="0">
                <a:effectLst/>
              </a:rPr>
              <a:t>College diploma</a:t>
            </a:r>
          </a:p>
          <a:p>
            <a:r>
              <a:rPr lang="en-US" sz="2400" b="0" i="0" dirty="0">
                <a:effectLst/>
              </a:rPr>
              <a:t>University degree</a:t>
            </a:r>
          </a:p>
          <a:p>
            <a:r>
              <a:rPr lang="en-US" sz="2400" b="0" i="0" dirty="0">
                <a:effectLst/>
              </a:rPr>
              <a:t>Post-graduate</a:t>
            </a:r>
          </a:p>
          <a:p>
            <a:r>
              <a:rPr lang="en-US" sz="2400" b="0" i="0" dirty="0">
                <a:effectLst/>
              </a:rPr>
              <a:t>Prefer not to respond</a:t>
            </a:r>
          </a:p>
          <a:p>
            <a:endParaRPr lang="en-CA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608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346" name="Picture 2">
            <a:extLst>
              <a:ext uri="{FF2B5EF4-FFF2-40B4-BE49-F238E27FC236}">
                <a16:creationId xmlns:a16="http://schemas.microsoft.com/office/drawing/2014/main" id="{FA4E6596-61BA-419E-A439-2B72FF04BC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76603D-E6E6-4A4E-8E75-7659AA1F9178}"/>
              </a:ext>
            </a:extLst>
          </p:cNvPr>
          <p:cNvSpPr txBox="1"/>
          <p:nvPr/>
        </p:nvSpPr>
        <p:spPr>
          <a:xfrm flipH="1">
            <a:off x="1802154" y="297831"/>
            <a:ext cx="800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effectLst/>
                <a:latin typeface="+mn-lt"/>
                <a:ea typeface="Calibri" panose="020F0502020204030204" pitchFamily="34" charset="0"/>
                <a:cs typeface="Open Sans" panose="020B0606030504020204" pitchFamily="34" charset="0"/>
              </a:rPr>
              <a:t>What is the highest level of education you have completed? 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914127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30BDC-78A0-4DF6-B3F5-C5DFBF9B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br>
              <a:rPr lang="en-CA" sz="3600" dirty="0">
                <a:effectLst/>
                <a:latin typeface="+mn-lt"/>
                <a:ea typeface="Open Sans" panose="020B0606030504020204" pitchFamily="34" charset="0"/>
                <a:cs typeface="Times New Roman" panose="02020603050405020304" pitchFamily="18" charset="0"/>
              </a:rPr>
            </a:br>
            <a:r>
              <a:rPr lang="en-CA" sz="3600" dirty="0">
                <a:effectLst/>
                <a:latin typeface="+mn-lt"/>
                <a:ea typeface="Open Sans" panose="020B0606030504020204" pitchFamily="34" charset="0"/>
                <a:cs typeface="Times New Roman" panose="02020603050405020304" pitchFamily="18" charset="0"/>
              </a:rPr>
              <a:t>Which of the </a:t>
            </a:r>
            <a:r>
              <a:rPr lang="en-GB" sz="3600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following</a:t>
            </a:r>
            <a:r>
              <a:rPr lang="en-CA" sz="3600" dirty="0">
                <a:effectLst/>
                <a:latin typeface="+mn-lt"/>
                <a:ea typeface="Open Sans" panose="020B0606030504020204" pitchFamily="34" charset="0"/>
                <a:cs typeface="Times New Roman" panose="02020603050405020304" pitchFamily="18" charset="0"/>
              </a:rPr>
              <a:t> best describes you? </a:t>
            </a:r>
            <a:br>
              <a:rPr lang="en-CA" sz="3600" dirty="0">
                <a:effectLst/>
                <a:latin typeface="+mn-lt"/>
                <a:ea typeface="Open Sans" panose="020B0606030504020204" pitchFamily="34" charset="0"/>
                <a:cs typeface="Times New Roman" panose="02020603050405020304" pitchFamily="18" charset="0"/>
              </a:rPr>
            </a:br>
            <a:endParaRPr lang="en-CA" sz="36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FB77C-E3C4-426C-889C-E06ED1B8F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322364"/>
            <a:ext cx="6478513" cy="4892168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</a:rPr>
              <a:t>Employed full-time</a:t>
            </a:r>
          </a:p>
          <a:p>
            <a:r>
              <a:rPr lang="en-US" sz="2000" b="0" i="0" dirty="0">
                <a:effectLst/>
              </a:rPr>
              <a:t>Employed part-time, or consulting</a:t>
            </a:r>
          </a:p>
          <a:p>
            <a:r>
              <a:rPr lang="en-US" sz="2000" b="0" i="0" dirty="0">
                <a:effectLst/>
              </a:rPr>
              <a:t>Self-employed professional</a:t>
            </a:r>
          </a:p>
          <a:p>
            <a:r>
              <a:rPr lang="en-US" sz="2000" b="0" i="0" dirty="0">
                <a:effectLst/>
              </a:rPr>
              <a:t>Business owner</a:t>
            </a:r>
          </a:p>
          <a:p>
            <a:r>
              <a:rPr lang="en-US" sz="2000" b="0" i="0" dirty="0">
                <a:effectLst/>
              </a:rPr>
              <a:t>Stay-at-home parent/Homemaker</a:t>
            </a:r>
          </a:p>
          <a:p>
            <a:r>
              <a:rPr lang="en-US" sz="2000" b="0" i="0" dirty="0">
                <a:effectLst/>
              </a:rPr>
              <a:t>Not currently employed but looking for work</a:t>
            </a:r>
          </a:p>
          <a:p>
            <a:r>
              <a:rPr lang="en-US" sz="2000" b="0" i="0" dirty="0">
                <a:effectLst/>
              </a:rPr>
              <a:t>Not currently employed and not looking for work</a:t>
            </a:r>
          </a:p>
          <a:p>
            <a:r>
              <a:rPr lang="en-US" sz="2000" b="0" i="0" dirty="0">
                <a:effectLst/>
              </a:rPr>
              <a:t>Student</a:t>
            </a:r>
          </a:p>
          <a:p>
            <a:r>
              <a:rPr lang="en-US" sz="2000" b="0" i="0" dirty="0">
                <a:effectLst/>
              </a:rPr>
              <a:t>Retired</a:t>
            </a:r>
          </a:p>
          <a:p>
            <a:r>
              <a:rPr lang="en-US" sz="2000" b="0" i="0" dirty="0">
                <a:effectLst/>
              </a:rPr>
              <a:t>Other</a:t>
            </a:r>
          </a:p>
          <a:p>
            <a:r>
              <a:rPr lang="en-US" sz="2000" b="0" i="0" dirty="0">
                <a:effectLst/>
              </a:rPr>
              <a:t>Prefer not to respond</a:t>
            </a:r>
          </a:p>
          <a:p>
            <a:endParaRPr lang="en-CA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867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370" name="Picture 2">
            <a:extLst>
              <a:ext uri="{FF2B5EF4-FFF2-40B4-BE49-F238E27FC236}">
                <a16:creationId xmlns:a16="http://schemas.microsoft.com/office/drawing/2014/main" id="{1ADEF950-4496-4F17-ACED-C0723DE710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48097"/>
            <a:ext cx="10905066" cy="496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7784A-1D35-4044-A88C-9E3323331014}"/>
              </a:ext>
            </a:extLst>
          </p:cNvPr>
          <p:cNvSpPr txBox="1"/>
          <p:nvPr/>
        </p:nvSpPr>
        <p:spPr>
          <a:xfrm flipH="1">
            <a:off x="1802154" y="297831"/>
            <a:ext cx="800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effectLst/>
                <a:latin typeface="+mn-lt"/>
                <a:ea typeface="Open Sans" panose="020B0606030504020204" pitchFamily="34" charset="0"/>
                <a:cs typeface="Times New Roman" panose="02020603050405020304" pitchFamily="18" charset="0"/>
              </a:rPr>
              <a:t>Which of the </a:t>
            </a:r>
            <a:r>
              <a:rPr lang="en-GB" sz="1800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following</a:t>
            </a:r>
            <a:r>
              <a:rPr lang="en-CA" sz="1800" dirty="0">
                <a:effectLst/>
                <a:latin typeface="+mn-lt"/>
                <a:ea typeface="Open Sans" panose="020B0606030504020204" pitchFamily="34" charset="0"/>
                <a:cs typeface="Times New Roman" panose="02020603050405020304" pitchFamily="18" charset="0"/>
              </a:rPr>
              <a:t> best describes you?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5583436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6ED33-FA3A-4B41-8DAB-EA23B423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br>
              <a:rPr lang="en-GB" sz="3600" dirty="0">
                <a:effectLst/>
                <a:latin typeface="+mn-lt"/>
                <a:ea typeface="Times New Roman" panose="02020603050405020304" pitchFamily="18" charset="0"/>
                <a:cs typeface="Open Sans" panose="020B0606030504020204" pitchFamily="34" charset="0"/>
              </a:rPr>
            </a:br>
            <a:r>
              <a:rPr lang="en-GB" sz="3600" dirty="0">
                <a:effectLst/>
                <a:latin typeface="+mn-lt"/>
                <a:ea typeface="Times New Roman" panose="02020603050405020304" pitchFamily="18" charset="0"/>
                <a:cs typeface="Open Sans" panose="020B0606030504020204" pitchFamily="34" charset="0"/>
              </a:rPr>
              <a:t>What is your gender?</a:t>
            </a:r>
            <a:endParaRPr lang="en-CA" sz="36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E4BA-5418-42FC-BD17-555073E41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2266015"/>
            <a:ext cx="6478513" cy="3948516"/>
          </a:xfrm>
        </p:spPr>
        <p:txBody>
          <a:bodyPr>
            <a:normAutofit/>
          </a:bodyPr>
          <a:lstStyle/>
          <a:p>
            <a:r>
              <a:rPr lang="en-CA" sz="2400" dirty="0"/>
              <a:t>Male</a:t>
            </a:r>
          </a:p>
          <a:p>
            <a:r>
              <a:rPr lang="en-CA" sz="2400" dirty="0"/>
              <a:t>Female</a:t>
            </a:r>
          </a:p>
          <a:p>
            <a:r>
              <a:rPr lang="en-CA" sz="2400" dirty="0"/>
              <a:t>Other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663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394" name="Picture 2">
            <a:extLst>
              <a:ext uri="{FF2B5EF4-FFF2-40B4-BE49-F238E27FC236}">
                <a16:creationId xmlns:a16="http://schemas.microsoft.com/office/drawing/2014/main" id="{298A4F74-62C4-447B-BA32-F6251DAF26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11673"/>
            <a:ext cx="10905066" cy="463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3C4F7F-AF1A-4DCA-9626-5F975E4C378C}"/>
              </a:ext>
            </a:extLst>
          </p:cNvPr>
          <p:cNvSpPr txBox="1"/>
          <p:nvPr/>
        </p:nvSpPr>
        <p:spPr>
          <a:xfrm flipH="1">
            <a:off x="2092908" y="328093"/>
            <a:ext cx="800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effectLst/>
                <a:latin typeface="+mn-lt"/>
                <a:ea typeface="Times New Roman" panose="02020603050405020304" pitchFamily="18" charset="0"/>
                <a:cs typeface="Open Sans" panose="020B0606030504020204" pitchFamily="34" charset="0"/>
              </a:rPr>
              <a:t>What is your gender?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1542625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1D60B-4D90-41BC-9EAD-789680BF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>
                <a:effectLst/>
                <a:latin typeface="+mn-lt"/>
                <a:ea typeface="Calibri" panose="020F0502020204030204" pitchFamily="34" charset="0"/>
              </a:rPr>
              <a:t>How would you classify the area in which you live?</a:t>
            </a:r>
            <a:endParaRPr lang="en-CA" sz="36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44F8-C2FF-4806-9A82-39F086845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</a:rPr>
              <a:t>Rural</a:t>
            </a:r>
          </a:p>
          <a:p>
            <a:r>
              <a:rPr lang="en-US" sz="2000" b="0" i="0" dirty="0">
                <a:effectLst/>
              </a:rPr>
              <a:t>Suburban</a:t>
            </a:r>
          </a:p>
          <a:p>
            <a:r>
              <a:rPr lang="en-US" sz="2000" b="0" i="0" dirty="0">
                <a:effectLst/>
              </a:rPr>
              <a:t>Urban</a:t>
            </a:r>
          </a:p>
          <a:p>
            <a:r>
              <a:rPr lang="en-US" sz="2000" b="0" i="0" dirty="0">
                <a:effectLst/>
              </a:rPr>
              <a:t>Not sure</a:t>
            </a:r>
          </a:p>
          <a:p>
            <a:r>
              <a:rPr lang="en-US" sz="2000" b="0" i="0" dirty="0">
                <a:effectLst/>
              </a:rPr>
              <a:t>Prefer not to respond</a:t>
            </a:r>
          </a:p>
          <a:p>
            <a:endParaRPr lang="en-CA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0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036CB-68E4-4832-969F-A6565D6A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2" y="1407829"/>
            <a:ext cx="3058621" cy="1457002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CA" sz="2000" b="0" dirty="0">
                <a:effectLst/>
                <a:latin typeface="+mn-lt"/>
              </a:rPr>
            </a:br>
            <a:r>
              <a:rPr lang="en-US" sz="2000" b="1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Prior to COVID 19,</a:t>
            </a:r>
            <a:br>
              <a:rPr lang="en-US" sz="2000" b="1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2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2200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ow frequently did you </a:t>
            </a:r>
            <a:r>
              <a:rPr lang="en-CA" sz="2200" b="0" dirty="0">
                <a:effectLst/>
                <a:latin typeface="+mn-lt"/>
              </a:rPr>
              <a:t>Had grocery delivery or </a:t>
            </a:r>
            <a:br>
              <a:rPr lang="en-CA" sz="2200" b="0" dirty="0">
                <a:effectLst/>
                <a:latin typeface="+mn-lt"/>
              </a:rPr>
            </a:br>
            <a:r>
              <a:rPr lang="en-CA" sz="2200" b="0" dirty="0">
                <a:effectLst/>
                <a:latin typeface="+mn-lt"/>
              </a:rPr>
              <a:t>curbside pickup?</a:t>
            </a:r>
            <a:br>
              <a:rPr lang="en-CA" sz="2000" b="0" dirty="0">
                <a:effectLst/>
                <a:latin typeface="+mn-lt"/>
              </a:rPr>
            </a:br>
            <a:endParaRPr lang="en-CA" sz="2000" dirty="0">
              <a:latin typeface="+mn-lt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52" name="Content Placeholder 6151">
            <a:extLst>
              <a:ext uri="{FF2B5EF4-FFF2-40B4-BE49-F238E27FC236}">
                <a16:creationId xmlns:a16="http://schemas.microsoft.com/office/drawing/2014/main" id="{6BF31FB2-0E72-4A26-8E5D-B6DDE8797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4452730"/>
            <a:ext cx="3058623" cy="188662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1800" b="1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Since COVID 19,</a:t>
            </a:r>
            <a:br>
              <a:rPr lang="en-US" sz="1800" b="1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2000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ow frequently did you </a:t>
            </a:r>
            <a:r>
              <a:rPr lang="en-CA" sz="2000" b="0" dirty="0">
                <a:effectLst/>
                <a:latin typeface="+mn-lt"/>
              </a:rPr>
              <a:t>Had grocery delivery or </a:t>
            </a:r>
            <a:br>
              <a:rPr lang="en-CA" sz="2000" b="0" dirty="0">
                <a:effectLst/>
                <a:latin typeface="+mn-lt"/>
              </a:rPr>
            </a:br>
            <a:r>
              <a:rPr lang="en-CA" sz="2000" b="0" dirty="0">
                <a:effectLst/>
                <a:latin typeface="+mn-lt"/>
              </a:rPr>
              <a:t>curbside pickup?</a:t>
            </a:r>
            <a:endParaRPr lang="en-US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5CEDFF9-D06E-4553-A0F8-BE03FA373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" b="3"/>
          <a:stretch/>
        </p:blipFill>
        <p:spPr bwMode="auto">
          <a:xfrm>
            <a:off x="4636963" y="10"/>
            <a:ext cx="7555037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B14FAFE-4DBA-4269-8B00-829022E48D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0" b="2"/>
          <a:stretch/>
        </p:blipFill>
        <p:spPr bwMode="auto">
          <a:xfrm>
            <a:off x="4639056" y="3474720"/>
            <a:ext cx="7552944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523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420507A1-3DC6-4F12-A696-F29E4D14B3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A840E4-CCAE-4218-AF7B-5A46184E09B0}"/>
              </a:ext>
            </a:extLst>
          </p:cNvPr>
          <p:cNvSpPr txBox="1"/>
          <p:nvPr/>
        </p:nvSpPr>
        <p:spPr>
          <a:xfrm flipH="1">
            <a:off x="2092908" y="328093"/>
            <a:ext cx="800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effectLst/>
                <a:latin typeface="+mn-lt"/>
                <a:ea typeface="Calibri" panose="020F0502020204030204" pitchFamily="34" charset="0"/>
              </a:rPr>
              <a:t>How would you classify the area in which you live?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8681060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2E44D-19CA-48B5-9A7A-33510B80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br>
              <a:rPr lang="en-CA" sz="3600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3600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 which province in Canada are you located?</a:t>
            </a:r>
            <a:br>
              <a:rPr lang="en-CA" sz="3600" dirty="0">
                <a:effectLst/>
                <a:latin typeface="+mn-lt"/>
                <a:ea typeface="Open Sans" panose="020B0606030504020204" pitchFamily="34" charset="0"/>
                <a:cs typeface="Times New Roman" panose="02020603050405020304" pitchFamily="18" charset="0"/>
              </a:rPr>
            </a:br>
            <a:endParaRPr lang="en-CA" sz="36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2468D-754B-4B76-94AC-6E491F3E2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998806"/>
            <a:ext cx="6478513" cy="5215725"/>
          </a:xfrm>
        </p:spPr>
        <p:txBody>
          <a:bodyPr>
            <a:normAutofit lnSpcReduction="10000"/>
          </a:bodyPr>
          <a:lstStyle/>
          <a:p>
            <a:r>
              <a:rPr lang="en-CA" sz="2400" b="0" i="0" dirty="0">
                <a:effectLst/>
              </a:rPr>
              <a:t>British Columbia</a:t>
            </a:r>
          </a:p>
          <a:p>
            <a:r>
              <a:rPr lang="en-CA" sz="2400" b="0" i="0" dirty="0">
                <a:effectLst/>
              </a:rPr>
              <a:t>Alberta</a:t>
            </a:r>
          </a:p>
          <a:p>
            <a:r>
              <a:rPr lang="en-CA" sz="2400" b="0" i="0" dirty="0">
                <a:effectLst/>
              </a:rPr>
              <a:t>Saskatchewan</a:t>
            </a:r>
          </a:p>
          <a:p>
            <a:r>
              <a:rPr lang="en-CA" sz="2400" b="0" i="0" dirty="0">
                <a:effectLst/>
              </a:rPr>
              <a:t>Manitoba</a:t>
            </a:r>
          </a:p>
          <a:p>
            <a:r>
              <a:rPr lang="en-CA" sz="2400" b="0" i="0" dirty="0">
                <a:effectLst/>
              </a:rPr>
              <a:t>Ontario</a:t>
            </a:r>
          </a:p>
          <a:p>
            <a:r>
              <a:rPr lang="en-CA" sz="2400" b="0" i="0" dirty="0">
                <a:effectLst/>
              </a:rPr>
              <a:t>Quebec</a:t>
            </a:r>
          </a:p>
          <a:p>
            <a:r>
              <a:rPr lang="en-CA" sz="2400" b="0" i="0" dirty="0">
                <a:effectLst/>
              </a:rPr>
              <a:t>New Brunswick</a:t>
            </a:r>
          </a:p>
          <a:p>
            <a:r>
              <a:rPr lang="en-CA" sz="2400" b="0" i="0" dirty="0">
                <a:effectLst/>
              </a:rPr>
              <a:t>Nova Scotia</a:t>
            </a:r>
          </a:p>
          <a:p>
            <a:r>
              <a:rPr lang="en-CA" sz="2400" b="0" i="0" dirty="0">
                <a:effectLst/>
              </a:rPr>
              <a:t>Prince Edward Island</a:t>
            </a:r>
          </a:p>
          <a:p>
            <a:r>
              <a:rPr lang="en-CA" sz="2400" b="0" i="0" dirty="0">
                <a:effectLst/>
              </a:rPr>
              <a:t>Newfoundland and Labrador</a:t>
            </a:r>
          </a:p>
          <a:p>
            <a:r>
              <a:rPr lang="en-CA" sz="2400" b="0" i="0" dirty="0">
                <a:effectLst/>
              </a:rPr>
              <a:t>Territories</a:t>
            </a:r>
          </a:p>
          <a:p>
            <a:r>
              <a:rPr lang="en-CA" sz="2400" b="0" i="0" dirty="0">
                <a:effectLst/>
              </a:rPr>
              <a:t>Prefer not to respond</a:t>
            </a:r>
          </a:p>
          <a:p>
            <a:endParaRPr lang="en-CA" sz="17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402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DA834898-983A-4F58-99C0-971574CE90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70779"/>
            <a:ext cx="10905066" cy="4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6026C7-1800-4DA1-B171-3919E41A8399}"/>
              </a:ext>
            </a:extLst>
          </p:cNvPr>
          <p:cNvSpPr txBox="1"/>
          <p:nvPr/>
        </p:nvSpPr>
        <p:spPr>
          <a:xfrm flipH="1">
            <a:off x="2092908" y="328093"/>
            <a:ext cx="800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 which province in Canada are you located?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136289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87AAA-4F09-44D2-93AE-2FDD0608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2F0CE-C7BB-4096-8174-5C0A85B9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u="sng" dirty="0">
                <a:effectLst/>
              </a:rPr>
              <a:t>Mean</a:t>
            </a:r>
            <a:r>
              <a:rPr lang="en-US" sz="2000" b="1" i="0" dirty="0">
                <a:effectLst/>
              </a:rPr>
              <a:t> Average Money Spent PER PERSON when dining at a restaurant </a:t>
            </a:r>
            <a:r>
              <a:rPr lang="en-US" sz="2000" i="0" dirty="0">
                <a:effectLst/>
              </a:rPr>
              <a:t>between: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Provinces in Canada</a:t>
            </a:r>
          </a:p>
          <a:p>
            <a:r>
              <a:rPr lang="en-US" sz="2000" dirty="0"/>
              <a:t>Types of Area Classification (Urban, Suburban, Rural)</a:t>
            </a:r>
          </a:p>
          <a:p>
            <a:r>
              <a:rPr lang="en-US" sz="2000" dirty="0"/>
              <a:t>Household Income Classes  </a:t>
            </a:r>
            <a:endParaRPr lang="en-C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810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514" name="Picture 2">
            <a:extLst>
              <a:ext uri="{FF2B5EF4-FFF2-40B4-BE49-F238E27FC236}">
                <a16:creationId xmlns:a16="http://schemas.microsoft.com/office/drawing/2014/main" id="{99FF747F-E843-4D1C-B1E2-58417F9549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4311" y="921758"/>
            <a:ext cx="10083378" cy="557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376F3-EF70-462C-9E6F-06A8558C1911}"/>
              </a:ext>
            </a:extLst>
          </p:cNvPr>
          <p:cNvSpPr txBox="1"/>
          <p:nvPr/>
        </p:nvSpPr>
        <p:spPr>
          <a:xfrm flipH="1">
            <a:off x="1894918" y="143457"/>
            <a:ext cx="8006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sng" dirty="0">
                <a:effectLst/>
              </a:rPr>
              <a:t>Mean</a:t>
            </a:r>
            <a:r>
              <a:rPr lang="en-US" sz="1800" b="1" i="0" dirty="0">
                <a:effectLst/>
              </a:rPr>
              <a:t> Average Money Spent PER PERSON when dining at a restaurant </a:t>
            </a:r>
            <a:r>
              <a:rPr lang="en-US" sz="1800" i="0" dirty="0">
                <a:effectLst/>
              </a:rPr>
              <a:t>between </a:t>
            </a:r>
            <a:r>
              <a:rPr lang="en-US" sz="1800" b="1" dirty="0"/>
              <a:t>Provinces in Canada</a:t>
            </a:r>
          </a:p>
          <a:p>
            <a:pPr algn="ctr"/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0757993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466" name="Picture 2">
            <a:extLst>
              <a:ext uri="{FF2B5EF4-FFF2-40B4-BE49-F238E27FC236}">
                <a16:creationId xmlns:a16="http://schemas.microsoft.com/office/drawing/2014/main" id="{7C0E6DAD-EE69-4903-B30C-BEAE3A638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79829"/>
            <a:ext cx="10905066" cy="449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0A1B1-B3B9-4064-B47F-9DD969BACD39}"/>
              </a:ext>
            </a:extLst>
          </p:cNvPr>
          <p:cNvSpPr txBox="1"/>
          <p:nvPr/>
        </p:nvSpPr>
        <p:spPr>
          <a:xfrm flipH="1">
            <a:off x="1894918" y="252343"/>
            <a:ext cx="8006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sng" dirty="0">
                <a:effectLst/>
              </a:rPr>
              <a:t>Mean</a:t>
            </a:r>
            <a:r>
              <a:rPr lang="en-US" sz="1800" b="1" i="0" dirty="0">
                <a:effectLst/>
              </a:rPr>
              <a:t> Average Money Spent PER PERSON when dining at a restaurant </a:t>
            </a:r>
            <a:r>
              <a:rPr lang="en-US" sz="1800" i="0" dirty="0">
                <a:effectLst/>
              </a:rPr>
              <a:t>between </a:t>
            </a:r>
            <a:r>
              <a:rPr lang="en-US" sz="1800" b="1" dirty="0"/>
              <a:t>Types of Area Classification </a:t>
            </a:r>
          </a:p>
          <a:p>
            <a:pPr algn="ctr"/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329099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562" name="Picture 2">
            <a:extLst>
              <a:ext uri="{FF2B5EF4-FFF2-40B4-BE49-F238E27FC236}">
                <a16:creationId xmlns:a16="http://schemas.microsoft.com/office/drawing/2014/main" id="{73ECA78C-7117-41FA-9EA3-7A8A8B20A8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261618"/>
            <a:ext cx="10905066" cy="433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E9CACF-D83F-44D0-A020-016F41459A53}"/>
              </a:ext>
            </a:extLst>
          </p:cNvPr>
          <p:cNvSpPr txBox="1"/>
          <p:nvPr/>
        </p:nvSpPr>
        <p:spPr>
          <a:xfrm flipH="1">
            <a:off x="1894918" y="252343"/>
            <a:ext cx="8006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sng" dirty="0">
                <a:effectLst/>
              </a:rPr>
              <a:t>Mean</a:t>
            </a:r>
            <a:r>
              <a:rPr lang="en-US" sz="1800" b="1" i="0" dirty="0">
                <a:effectLst/>
              </a:rPr>
              <a:t> Average Money Spent PER PERSON when dining at a restaurant </a:t>
            </a:r>
            <a:r>
              <a:rPr lang="en-US" sz="1800" i="0" dirty="0">
                <a:effectLst/>
              </a:rPr>
              <a:t>between </a:t>
            </a:r>
            <a:r>
              <a:rPr lang="en-US" sz="1800" b="1" dirty="0"/>
              <a:t>Household Income Classes  </a:t>
            </a:r>
            <a:endParaRPr lang="en-CA" sz="1800" b="1" dirty="0"/>
          </a:p>
          <a:p>
            <a:pPr algn="ctr"/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388272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22EFE-4084-46CA-A0D8-FBA7AAE2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/>
              <a:t>Main Takeaways</a:t>
            </a:r>
            <a:endParaRPr lang="en-CA" sz="36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DCB0-48A0-41CC-9B63-BAFF50796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001326"/>
            <a:ext cx="6478513" cy="5656825"/>
          </a:xfrm>
        </p:spPr>
        <p:txBody>
          <a:bodyPr>
            <a:normAutofit/>
          </a:bodyPr>
          <a:lstStyle/>
          <a:p>
            <a:r>
              <a:rPr lang="en-CA" sz="1600" b="1" dirty="0"/>
              <a:t>Since COVID-19</a:t>
            </a:r>
            <a:r>
              <a:rPr lang="en-CA" sz="1600" dirty="0"/>
              <a:t>, people ordered takeout/delivery more frequently than dining onsite at restaurant </a:t>
            </a:r>
          </a:p>
          <a:p>
            <a:r>
              <a:rPr lang="en-CA" sz="1600" dirty="0"/>
              <a:t>People were more comfortable ordering more takeout/delivery from restaurant as opposed to dining onsite </a:t>
            </a:r>
            <a:r>
              <a:rPr lang="en-CA" sz="1600" b="1" dirty="0"/>
              <a:t>since COVID-19</a:t>
            </a:r>
          </a:p>
          <a:p>
            <a:r>
              <a:rPr lang="en-CA" sz="1600" dirty="0"/>
              <a:t>People requested more sanitization, face masks, physical distancing, air purifier/ventilations to feel safe while dining onsite at restaurant </a:t>
            </a:r>
            <a:r>
              <a:rPr lang="en-CA" sz="1600" b="1" dirty="0"/>
              <a:t>during COVID-19</a:t>
            </a:r>
          </a:p>
          <a:p>
            <a:r>
              <a:rPr lang="en-CA" sz="1600" dirty="0"/>
              <a:t>People seemed to be mostly satisfied with overall takeout and/or delivery experience</a:t>
            </a:r>
          </a:p>
          <a:p>
            <a:r>
              <a:rPr lang="en-CA" sz="1600" dirty="0"/>
              <a:t>Nowadays, people placed more importance in cleanliness/safety, value of price paid for, service, quality/taste of food, and offering more takeout/delivery</a:t>
            </a:r>
          </a:p>
          <a:p>
            <a:r>
              <a:rPr lang="en-US" sz="1600" b="1" i="0" u="sng" kern="1200" dirty="0">
                <a:effectLst/>
                <a:latin typeface="+mn-lt"/>
                <a:ea typeface="+mn-ea"/>
                <a:cs typeface="+mn-cs"/>
              </a:rPr>
              <a:t>Mean</a:t>
            </a:r>
            <a:r>
              <a:rPr lang="en-US" sz="1600" b="0" i="0" kern="1200" dirty="0">
                <a:effectLst/>
                <a:latin typeface="+mn-lt"/>
                <a:ea typeface="+mn-ea"/>
                <a:cs typeface="+mn-cs"/>
              </a:rPr>
              <a:t> Average money spent when dining at a restaurant is approximately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kern="1200" dirty="0">
                <a:effectLst/>
                <a:latin typeface="+mn-lt"/>
                <a:ea typeface="+mn-ea"/>
                <a:cs typeface="+mn-cs"/>
              </a:rPr>
              <a:t>$28.64 PER PERSON</a:t>
            </a:r>
          </a:p>
          <a:p>
            <a:r>
              <a:rPr lang="en-US" sz="1600" dirty="0"/>
              <a:t>Most people requested information about health and safety protocols to be provided on restaurant’s website or as a postage onsite</a:t>
            </a:r>
          </a:p>
          <a:p>
            <a:r>
              <a:rPr lang="en-US" sz="1600" dirty="0"/>
              <a:t>Most people prefer to prepare their own food or order takeout/delivery from restaurant</a:t>
            </a:r>
          </a:p>
          <a:p>
            <a:r>
              <a:rPr lang="en-US" sz="1600" dirty="0"/>
              <a:t>Based on survey data, most people access either Facebook, Google and/or YouTube sites</a:t>
            </a:r>
          </a:p>
          <a:p>
            <a:endParaRPr lang="en-US" sz="1300" dirty="0"/>
          </a:p>
          <a:p>
            <a:endParaRPr lang="en-US" sz="1300" kern="1200" dirty="0">
              <a:latin typeface="+mn-lt"/>
              <a:ea typeface="+mn-ea"/>
              <a:cs typeface="+mn-cs"/>
            </a:endParaRPr>
          </a:p>
          <a:p>
            <a:endParaRPr lang="en-CA" sz="1300" dirty="0"/>
          </a:p>
          <a:p>
            <a:endParaRPr lang="en-CA" sz="1300" dirty="0"/>
          </a:p>
          <a:p>
            <a:endParaRPr lang="en-CA" sz="1300" dirty="0"/>
          </a:p>
          <a:p>
            <a:endParaRPr lang="en-CA" sz="1300" dirty="0"/>
          </a:p>
          <a:p>
            <a:endParaRPr lang="en-CA" sz="1300" dirty="0"/>
          </a:p>
          <a:p>
            <a:endParaRPr lang="en-CA" sz="1300" dirty="0"/>
          </a:p>
          <a:p>
            <a:endParaRPr lang="en-CA" sz="1300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479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22EFE-4084-46CA-A0D8-FBA7AAE2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/>
              <a:t>Main Takeaways (continued…)</a:t>
            </a:r>
            <a:endParaRPr lang="en-CA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DCB0-48A0-41CC-9B63-BAFF50796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Regarding demographics of people who participated in the survey data:</a:t>
            </a:r>
          </a:p>
          <a:p>
            <a:r>
              <a:rPr lang="en-US" sz="1700"/>
              <a:t>More females over males participating in survey data</a:t>
            </a:r>
          </a:p>
          <a:p>
            <a:r>
              <a:rPr lang="en-US" sz="1700" b="1" i="0" u="sng" kern="1200">
                <a:effectLst/>
                <a:latin typeface="+mn-lt"/>
                <a:ea typeface="+mn-ea"/>
                <a:cs typeface="+mn-cs"/>
              </a:rPr>
              <a:t>Mean</a:t>
            </a:r>
            <a:r>
              <a:rPr lang="en-US" sz="1700" b="0" i="0" kern="1200">
                <a:effectLst/>
                <a:latin typeface="+mn-lt"/>
                <a:ea typeface="+mn-ea"/>
                <a:cs typeface="+mn-cs"/>
              </a:rPr>
              <a:t> age in survey data is approximately 56 years old</a:t>
            </a:r>
            <a:endParaRPr lang="en-US" sz="1700" kern="1200">
              <a:latin typeface="+mn-lt"/>
              <a:ea typeface="+mn-ea"/>
              <a:cs typeface="+mn-cs"/>
            </a:endParaRPr>
          </a:p>
          <a:p>
            <a:r>
              <a:rPr lang="en-US" sz="1700"/>
              <a:t>Most household incomes in the survey data lies around $0 to $150,000</a:t>
            </a:r>
          </a:p>
          <a:p>
            <a:r>
              <a:rPr lang="en-US" sz="1700"/>
              <a:t>Most people in the survey data do NOT have kids under the age of 18</a:t>
            </a:r>
          </a:p>
          <a:p>
            <a:r>
              <a:rPr lang="en-US" sz="1700"/>
              <a:t>Majority of people in the survey data are either employed full time or are retired</a:t>
            </a:r>
          </a:p>
          <a:p>
            <a:r>
              <a:rPr lang="en-US" sz="1700"/>
              <a:t>Majority of people in survey data live in urban or suburban areas/regions</a:t>
            </a:r>
          </a:p>
          <a:p>
            <a:r>
              <a:rPr lang="en-US" sz="1700"/>
              <a:t>Most people in survey data live/reside in Ontario</a:t>
            </a:r>
          </a:p>
          <a:p>
            <a:r>
              <a:rPr lang="en-US" sz="1700"/>
              <a:t>Most money PER PERSON spent dining at restaurants occur in urban or suburban areas and in populated/expensive cities in provinces such as Ontario, British Columbia, Alberta, etc.</a:t>
            </a:r>
          </a:p>
          <a:p>
            <a:endParaRPr lang="en-US" sz="1700"/>
          </a:p>
          <a:p>
            <a:endParaRPr lang="en-US" sz="1700"/>
          </a:p>
          <a:p>
            <a:endParaRPr lang="en-US" sz="1700" kern="1200">
              <a:latin typeface="+mn-lt"/>
              <a:ea typeface="+mn-ea"/>
              <a:cs typeface="+mn-cs"/>
            </a:endParaRPr>
          </a:p>
          <a:p>
            <a:endParaRPr lang="en-CA" sz="1700"/>
          </a:p>
          <a:p>
            <a:endParaRPr lang="en-CA" sz="1700"/>
          </a:p>
          <a:p>
            <a:endParaRPr lang="en-CA" sz="1700"/>
          </a:p>
          <a:p>
            <a:endParaRPr lang="en-CA" sz="1700"/>
          </a:p>
          <a:p>
            <a:endParaRPr lang="en-CA" sz="1700"/>
          </a:p>
          <a:p>
            <a:endParaRPr lang="en-CA" sz="1700"/>
          </a:p>
          <a:p>
            <a:endParaRPr lang="en-CA" sz="17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30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88404-5553-44C4-BC04-C29BFCA9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/>
              <a:t>Recommendations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7EF1-AB10-4AA7-98BE-96BFE7A9D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CA" sz="2000" dirty="0"/>
              <a:t>Restaurants should focus more on increasing menu options for takeout/delivery over onsite dining</a:t>
            </a:r>
          </a:p>
          <a:p>
            <a:r>
              <a:rPr lang="en-CA" sz="2000" dirty="0"/>
              <a:t>Advertise their business online through sites such as Facebook, Google, and YouTube to get more exposure</a:t>
            </a:r>
          </a:p>
          <a:p>
            <a:r>
              <a:rPr lang="en-CA" sz="2000" dirty="0"/>
              <a:t>Provide health and safety protocols through their restaurant website or as postage onsite</a:t>
            </a:r>
          </a:p>
          <a:p>
            <a:r>
              <a:rPr lang="en-CA" sz="2000" dirty="0"/>
              <a:t>Focus more on cleanliness/safety, quality of food and service, and offering more takeout/delivery</a:t>
            </a:r>
          </a:p>
          <a:p>
            <a:r>
              <a:rPr lang="en-CA" sz="2000" dirty="0"/>
              <a:t>Offering discounts or promotions on takeout/delivery</a:t>
            </a:r>
          </a:p>
          <a:p>
            <a:r>
              <a:rPr lang="en-CA" sz="2000" dirty="0"/>
              <a:t>Reduce or minimize cost of onsite dining and shift that budget on takeout/delivery</a:t>
            </a:r>
          </a:p>
          <a:p>
            <a:r>
              <a:rPr lang="en-CA" sz="2000" dirty="0"/>
              <a:t>Expand business in larger urban and suburban places </a:t>
            </a:r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6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5ADBE-B9BC-4AA7-A79B-80C2B7C8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>
                <a:latin typeface="+mn-lt"/>
                <a:ea typeface="Open Sans" panose="020B0606030504020204" pitchFamily="34" charset="0"/>
              </a:rPr>
              <a:t>H</a:t>
            </a:r>
            <a:r>
              <a:rPr lang="en-US" sz="3600" dirty="0">
                <a:effectLst/>
                <a:latin typeface="+mn-lt"/>
                <a:ea typeface="Open Sans" panose="020B0606030504020204" pitchFamily="34" charset="0"/>
              </a:rPr>
              <a:t>ow comfortable would you be </a:t>
            </a:r>
            <a:r>
              <a:rPr lang="en-US" sz="3600" b="1" dirty="0">
                <a:effectLst/>
                <a:latin typeface="+mn-lt"/>
                <a:ea typeface="Open Sans" panose="020B0606030504020204" pitchFamily="34" charset="0"/>
              </a:rPr>
              <a:t>dining at a restaurant via the following </a:t>
            </a:r>
            <a:r>
              <a:rPr lang="en-US" sz="3600" b="1" u="sng" dirty="0">
                <a:effectLst/>
                <a:latin typeface="+mn-lt"/>
                <a:ea typeface="Open Sans" panose="020B0606030504020204" pitchFamily="34" charset="0"/>
              </a:rPr>
              <a:t>today</a:t>
            </a:r>
            <a:r>
              <a:rPr lang="en-US" sz="3600" dirty="0">
                <a:effectLst/>
                <a:latin typeface="+mn-lt"/>
                <a:ea typeface="Open Sans" panose="020B0606030504020204" pitchFamily="34" charset="0"/>
              </a:rPr>
              <a:t>?</a:t>
            </a:r>
            <a:endParaRPr lang="en-CA" sz="36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AA2ED-C6D5-43DD-A253-356924468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1"/>
            <a:ext cx="6478513" cy="4516360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</a:rPr>
              <a:t>Q1.</a:t>
            </a:r>
            <a:r>
              <a:rPr lang="en-US" sz="2400" b="0" dirty="0">
                <a:effectLst/>
              </a:rPr>
              <a:t> Indoors</a:t>
            </a:r>
          </a:p>
          <a:p>
            <a:r>
              <a:rPr lang="en-US" sz="2400" b="1" dirty="0">
                <a:effectLst/>
              </a:rPr>
              <a:t>Q2.</a:t>
            </a:r>
            <a:r>
              <a:rPr lang="en-US" sz="2400" b="0" dirty="0">
                <a:effectLst/>
              </a:rPr>
              <a:t> Outdoors</a:t>
            </a:r>
          </a:p>
          <a:p>
            <a:r>
              <a:rPr lang="en-US" sz="2400" b="1" dirty="0">
                <a:effectLst/>
              </a:rPr>
              <a:t>Q3.</a:t>
            </a:r>
            <a:r>
              <a:rPr lang="en-US" sz="2400" b="0" dirty="0">
                <a:effectLst/>
              </a:rPr>
              <a:t> Delivery</a:t>
            </a:r>
          </a:p>
          <a:p>
            <a:r>
              <a:rPr lang="en-US" sz="2400" b="1" dirty="0">
                <a:effectLst/>
              </a:rPr>
              <a:t>Q4.</a:t>
            </a:r>
            <a:r>
              <a:rPr lang="en-US" sz="2400" b="0" dirty="0">
                <a:effectLst/>
              </a:rPr>
              <a:t> Takeout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97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12A14-E0E4-43C4-97CF-BDB927C4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0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4305</TotalTime>
  <Words>3084</Words>
  <Application>Microsoft Office PowerPoint</Application>
  <PresentationFormat>Widescreen</PresentationFormat>
  <Paragraphs>364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5" baseType="lpstr">
      <vt:lpstr>Arial</vt:lpstr>
      <vt:lpstr>Calibri</vt:lpstr>
      <vt:lpstr>Calibri Light</vt:lpstr>
      <vt:lpstr>Roboto</vt:lpstr>
      <vt:lpstr>Office Theme</vt:lpstr>
      <vt:lpstr>       PMG COVID-19 Survey - Restaurant Industry Focus  </vt:lpstr>
      <vt:lpstr> Prior to AND Since COVID 19, on average, how frequently did you do the following?  </vt:lpstr>
      <vt:lpstr>Prior to COVID 19, How frequently did you Dine in at a restaurant?</vt:lpstr>
      <vt:lpstr> Prior to COVID 19,  How frequently did you Order takeout or delivery  from a restaurant?  </vt:lpstr>
      <vt:lpstr> Prior to COVID 19,  How frequently did you Order/receive food delivery boxes? </vt:lpstr>
      <vt:lpstr>Prior to COVID 19, How frequently did you Pickup ready meals from  the grocery store?   </vt:lpstr>
      <vt:lpstr> Prior to COVID 19, How frequently did you Pickup meal kits from the  grocery store?  </vt:lpstr>
      <vt:lpstr> Prior to COVID 19, How frequently did you Had grocery delivery or  curbside pickup? </vt:lpstr>
      <vt:lpstr>How comfortable would you be dining at a restaurant via the following today?</vt:lpstr>
      <vt:lpstr>PowerPoint Presentation</vt:lpstr>
      <vt:lpstr>PowerPoint Presentation</vt:lpstr>
      <vt:lpstr>PowerPoint Presentation</vt:lpstr>
      <vt:lpstr>PowerPoint Presentation</vt:lpstr>
      <vt:lpstr>Which of the following would need to be in place at a restaurant for you to feel comfortable dining onsite indoors AND outdoors (patio)? </vt:lpstr>
      <vt:lpstr>PowerPoint Presentation</vt:lpstr>
      <vt:lpstr>When was the last time you went to a restaurant to dine-in either inside or on the patio?</vt:lpstr>
      <vt:lpstr>PowerPoint Presentation</vt:lpstr>
      <vt:lpstr>When was the last time you got take-out or delivery from a restaurant?</vt:lpstr>
      <vt:lpstr>PowerPoint Presentation</vt:lpstr>
      <vt:lpstr>With the Following, how satisfied have you been with your takeout and/or delivery experience(s) with any restaurant(s) you have frequented since COVID-19 began?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 to COVID-19, how important were the following to you when selecting a restaurant…?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of the following factors have INCREASED importance to you now than pre-COVID when selecting a restaurant, if any? </vt:lpstr>
      <vt:lpstr>Which of the following factors have INCREASED importance to you now than pre-COVID when selecting a restaurant? </vt:lpstr>
      <vt:lpstr> How much do you typically spend per visit, per person, on average when dining at a restaurant? </vt:lpstr>
      <vt:lpstr>Which of the following ways would you prefer restaurants provide additional information to guests regarding health and safety protocols? </vt:lpstr>
      <vt:lpstr>Which of the following ways would you prefer restaurants provide additional information to guests regarding health and safety protocols? </vt:lpstr>
      <vt:lpstr> What could a restaurant do to help make you feel more comfortable? </vt:lpstr>
      <vt:lpstr>Which of the following best describes your intended actions in terms of returning to “normal” as COVID regulations are lifted?</vt:lpstr>
      <vt:lpstr>PowerPoint Presentation</vt:lpstr>
      <vt:lpstr>Please indicate whether Option A or Option B best describes you</vt:lpstr>
      <vt:lpstr>PowerPoint Presentation</vt:lpstr>
      <vt:lpstr>Please indicate whether Option A or Option B best describes you</vt:lpstr>
      <vt:lpstr>PowerPoint Presentation</vt:lpstr>
      <vt:lpstr>Please indicate whether Option A or Option B best describes you</vt:lpstr>
      <vt:lpstr>PowerPoint Presentation</vt:lpstr>
      <vt:lpstr>Which of the following websites do you access once a week or more? </vt:lpstr>
      <vt:lpstr>Which of the following websites do you access once a week or more? </vt:lpstr>
      <vt:lpstr> What is your Age  (Based on Year Born)? </vt:lpstr>
      <vt:lpstr>Which of the following best describes your relationship status?</vt:lpstr>
      <vt:lpstr>PowerPoint Presentation</vt:lpstr>
      <vt:lpstr>Do you have children under the age of 18 living at home?</vt:lpstr>
      <vt:lpstr>PowerPoint Presentation</vt:lpstr>
      <vt:lpstr> What was the combined annual income for all members of your household before taxes?  </vt:lpstr>
      <vt:lpstr>PowerPoint Presentation</vt:lpstr>
      <vt:lpstr> What is the highest level of education you have completed?   </vt:lpstr>
      <vt:lpstr>PowerPoint Presentation</vt:lpstr>
      <vt:lpstr> Which of the following best describes you?  </vt:lpstr>
      <vt:lpstr>PowerPoint Presentation</vt:lpstr>
      <vt:lpstr> What is your gender?</vt:lpstr>
      <vt:lpstr>PowerPoint Presentation</vt:lpstr>
      <vt:lpstr>How would you classify the area in which you live?</vt:lpstr>
      <vt:lpstr>PowerPoint Presentation</vt:lpstr>
      <vt:lpstr> In which province in Canada are you located? </vt:lpstr>
      <vt:lpstr>PowerPoint Presentation</vt:lpstr>
      <vt:lpstr>Further Analysis</vt:lpstr>
      <vt:lpstr>PowerPoint Presentation</vt:lpstr>
      <vt:lpstr>PowerPoint Presentation</vt:lpstr>
      <vt:lpstr>PowerPoint Presentation</vt:lpstr>
      <vt:lpstr>Main Takeaways</vt:lpstr>
      <vt:lpstr>Main Takeaways (continued…)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PMG COVID Survey - Restaurant Industry Focus  </dc:title>
  <dc:creator>andrew siqueira</dc:creator>
  <cp:lastModifiedBy>andrew siqueira</cp:lastModifiedBy>
  <cp:revision>90</cp:revision>
  <dcterms:created xsi:type="dcterms:W3CDTF">2022-01-18T20:28:40Z</dcterms:created>
  <dcterms:modified xsi:type="dcterms:W3CDTF">2022-01-21T20:14:21Z</dcterms:modified>
</cp:coreProperties>
</file>