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81" r:id="rId5"/>
    <p:sldId id="282" r:id="rId6"/>
    <p:sldId id="260" r:id="rId7"/>
    <p:sldId id="283" r:id="rId8"/>
    <p:sldId id="261" r:id="rId9"/>
    <p:sldId id="262" r:id="rId10"/>
    <p:sldId id="285" r:id="rId11"/>
    <p:sldId id="263" r:id="rId12"/>
    <p:sldId id="264" r:id="rId13"/>
    <p:sldId id="266" r:id="rId14"/>
    <p:sldId id="292" r:id="rId15"/>
    <p:sldId id="286" r:id="rId16"/>
    <p:sldId id="287" r:id="rId17"/>
    <p:sldId id="289" r:id="rId18"/>
    <p:sldId id="290" r:id="rId19"/>
    <p:sldId id="291" r:id="rId20"/>
    <p:sldId id="293" r:id="rId21"/>
    <p:sldId id="298" r:id="rId22"/>
    <p:sldId id="295" r:id="rId23"/>
    <p:sldId id="299" r:id="rId24"/>
    <p:sldId id="297" r:id="rId25"/>
    <p:sldId id="278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en-US" dirty="0" smtClean="0"/>
              <a:t>采用不同压缩策略文件大小对比</a:t>
            </a:r>
            <a:endParaRPr lang="zh-CN" altLang="en-US" dirty="0"/>
          </a:p>
        </c:rich>
      </c:tx>
      <c:layout>
        <c:manualLayout>
          <c:xMode val="edge"/>
          <c:yMode val="edge"/>
          <c:x val="0.17796408507162867"/>
          <c:y val="1.8749999999999999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存储性能对比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原始数据</c:v>
                </c:pt>
                <c:pt idx="1">
                  <c:v>APCA</c:v>
                </c:pt>
                <c:pt idx="2">
                  <c:v>增强型APCA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232</c:v>
                </c:pt>
                <c:pt idx="1">
                  <c:v>99</c:v>
                </c:pt>
                <c:pt idx="2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5396480"/>
        <c:axId val="85566208"/>
      </c:barChart>
      <c:catAx>
        <c:axId val="85396480"/>
        <c:scaling>
          <c:orientation val="minMax"/>
        </c:scaling>
        <c:delete val="0"/>
        <c:axPos val="b"/>
        <c:majorTickMark val="out"/>
        <c:minorTickMark val="none"/>
        <c:tickLblPos val="nextTo"/>
        <c:crossAx val="85566208"/>
        <c:crosses val="autoZero"/>
        <c:auto val="1"/>
        <c:lblAlgn val="ctr"/>
        <c:lblOffset val="100"/>
        <c:noMultiLvlLbl val="0"/>
      </c:catAx>
      <c:valAx>
        <c:axId val="855662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53964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900774641597557"/>
          <c:y val="4.9960875984251966E-2"/>
          <c:w val="0.5654166149294958"/>
          <c:h val="0.82534645669291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原始数据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Point Query</c:v>
                </c:pt>
                <c:pt idx="1">
                  <c:v>Range Query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540</c:v>
                </c:pt>
                <c:pt idx="1">
                  <c:v>21921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APCA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Point Query</c:v>
                </c:pt>
                <c:pt idx="1">
                  <c:v>Range Query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652</c:v>
                </c:pt>
                <c:pt idx="1">
                  <c:v>9822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增强型APCA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Point Query</c:v>
                </c:pt>
                <c:pt idx="1">
                  <c:v>Range Query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773</c:v>
                </c:pt>
                <c:pt idx="1">
                  <c:v>6706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750848"/>
        <c:axId val="78752384"/>
      </c:barChart>
      <c:catAx>
        <c:axId val="78750848"/>
        <c:scaling>
          <c:orientation val="minMax"/>
        </c:scaling>
        <c:delete val="0"/>
        <c:axPos val="b"/>
        <c:majorTickMark val="out"/>
        <c:minorTickMark val="none"/>
        <c:tickLblPos val="nextTo"/>
        <c:crossAx val="78752384"/>
        <c:crosses val="autoZero"/>
        <c:auto val="1"/>
        <c:lblAlgn val="ctr"/>
        <c:lblOffset val="100"/>
        <c:noMultiLvlLbl val="0"/>
      </c:catAx>
      <c:valAx>
        <c:axId val="787523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87508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0.82432</cdr:x>
      <cdr:y>0.74418</cdr:y>
    </cdr:from>
    <cdr:to>
      <cdr:x>0.99593</cdr:x>
      <cdr:y>0.96918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392488" y="302433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zh-CN" alt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0C9B9-C4CC-40E3-B201-1B3703530C24}" type="datetimeFigureOut">
              <a:rPr lang="zh-CN" altLang="en-US" smtClean="0"/>
              <a:t>2016/12/9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D1F98-31D9-4EA7-9FC4-09BD5B295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87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D1F98-31D9-4EA7-9FC4-09BD5B2958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305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dirty="0"/>
              <a:t>电网</a:t>
            </a:r>
            <a:r>
              <a:rPr lang="zh-CN" altLang="en-US" dirty="0" smtClean="0"/>
              <a:t>数据的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压缩</a:t>
            </a:r>
            <a:r>
              <a:rPr lang="zh-CN" altLang="en-US" dirty="0"/>
              <a:t>存储和高效检索策略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7624" y="5105400"/>
            <a:ext cx="6400800" cy="1752600"/>
          </a:xfrm>
        </p:spPr>
        <p:txBody>
          <a:bodyPr/>
          <a:lstStyle/>
          <a:p>
            <a:r>
              <a:rPr lang="zh-CN" altLang="en-US" dirty="0"/>
              <a:t>王海</a:t>
            </a:r>
            <a:r>
              <a:rPr lang="zh-CN" altLang="en-US" dirty="0" smtClean="0"/>
              <a:t>权</a:t>
            </a:r>
            <a:endParaRPr lang="en-US" altLang="zh-CN" dirty="0" smtClean="0"/>
          </a:p>
          <a:p>
            <a:r>
              <a:rPr lang="en-US" altLang="zh-CN" dirty="0" smtClean="0"/>
              <a:t>2016.12.09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52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针对电网数据的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增强型</a:t>
            </a:r>
            <a:r>
              <a:rPr lang="en-US" altLang="zh-CN" dirty="0"/>
              <a:t>APCA</a:t>
            </a:r>
            <a:r>
              <a:rPr lang="zh-CN" altLang="en-US" dirty="0"/>
              <a:t>压缩策略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怎么改进？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每个采样点的取值变化范围有限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对所有可能的取值进行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编码？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APCA</a:t>
            </a:r>
            <a:r>
              <a:rPr lang="zh-CN" altLang="en-US" dirty="0"/>
              <a:t>压缩</a:t>
            </a:r>
            <a:r>
              <a:rPr lang="zh-CN" altLang="en-US" dirty="0" smtClean="0"/>
              <a:t>后的结果时间戳是离散的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存储差值而不是完整的时间戳？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390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针对电网数据</a:t>
            </a:r>
            <a:r>
              <a:rPr lang="zh-CN" altLang="en-US" dirty="0" smtClean="0"/>
              <a:t>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增强型</a:t>
            </a:r>
            <a:r>
              <a:rPr lang="en-US" altLang="zh-CN" dirty="0" smtClean="0"/>
              <a:t>APCA</a:t>
            </a:r>
            <a:r>
              <a:rPr lang="zh-CN" altLang="en-US" dirty="0" smtClean="0"/>
              <a:t>压缩策略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altLang="zh-CN" dirty="0" smtClean="0"/>
              <a:t>APCA</a:t>
            </a:r>
            <a:r>
              <a:rPr lang="zh-CN" altLang="en-US" dirty="0" smtClean="0"/>
              <a:t>的输出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bound 0.01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保存</a:t>
            </a:r>
            <a:r>
              <a:rPr lang="zh-CN" altLang="en-US" dirty="0"/>
              <a:t>起始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时间间隔不相等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880131"/>
              </p:ext>
            </p:extLst>
          </p:nvPr>
        </p:nvGraphicFramePr>
        <p:xfrm>
          <a:off x="1855440" y="2306722"/>
          <a:ext cx="61009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645604"/>
                <a:gridCol w="645604"/>
                <a:gridCol w="645604"/>
                <a:gridCol w="645604"/>
                <a:gridCol w="645604"/>
                <a:gridCol w="645604"/>
                <a:gridCol w="645604"/>
                <a:gridCol w="6456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0.12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0.13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0.20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0.19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0.21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746118"/>
              </p:ext>
            </p:extLst>
          </p:nvPr>
        </p:nvGraphicFramePr>
        <p:xfrm>
          <a:off x="1845568" y="4117722"/>
          <a:ext cx="35185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645604"/>
                <a:gridCol w="645604"/>
                <a:gridCol w="645604"/>
                <a:gridCol w="6456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9552" y="24958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原始数据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430238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APCA</a:t>
            </a:r>
            <a:r>
              <a:rPr lang="zh-CN" altLang="en-US" b="1" dirty="0" smtClean="0">
                <a:solidFill>
                  <a:srgbClr val="FF0000"/>
                </a:solidFill>
              </a:rPr>
              <a:t>结果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7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针对电网数据的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增强型</a:t>
            </a:r>
            <a:r>
              <a:rPr lang="en-US" altLang="zh-CN" dirty="0"/>
              <a:t>APCA</a:t>
            </a:r>
            <a:r>
              <a:rPr lang="zh-CN" altLang="en-US" dirty="0"/>
              <a:t>压缩策略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多点合并压缩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H=3</a:t>
            </a:r>
            <a:r>
              <a:rPr lang="zh-CN" altLang="en-US" dirty="0" smtClean="0"/>
              <a:t>）个点合并，时间差阈值</a:t>
            </a:r>
            <a:r>
              <a:rPr lang="en-US" altLang="zh-CN" dirty="0" err="1" smtClean="0"/>
              <a:t>ut</a:t>
            </a:r>
            <a:r>
              <a:rPr lang="en-US" altLang="zh-CN" dirty="0" smtClean="0"/>
              <a:t>=2^</a:t>
            </a:r>
            <a:r>
              <a:rPr lang="en-US" altLang="zh-CN" b="1" dirty="0" smtClean="0">
                <a:solidFill>
                  <a:srgbClr val="FF0000"/>
                </a:solidFill>
              </a:rPr>
              <a:t>7</a:t>
            </a:r>
            <a:r>
              <a:rPr lang="en-US" altLang="zh-CN" dirty="0" smtClean="0"/>
              <a:t>=128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Value</a:t>
            </a:r>
            <a:r>
              <a:rPr lang="zh-CN" altLang="en-US" dirty="0" smtClean="0"/>
              <a:t>字典编码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APCA</a:t>
            </a:r>
            <a:r>
              <a:rPr lang="zh-CN" altLang="en-US" dirty="0" smtClean="0"/>
              <a:t>后的数据中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取值数有限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基于位</a:t>
            </a:r>
            <a:r>
              <a:rPr lang="en-US" altLang="zh-CN" dirty="0" smtClean="0"/>
              <a:t>(bit)</a:t>
            </a:r>
            <a:r>
              <a:rPr lang="zh-CN" altLang="en-US" dirty="0" smtClean="0"/>
              <a:t>数组的数据表示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用二进制位数组存储数据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822098"/>
              </p:ext>
            </p:extLst>
          </p:nvPr>
        </p:nvGraphicFramePr>
        <p:xfrm>
          <a:off x="1043608" y="2780928"/>
          <a:ext cx="548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185518"/>
              </p:ext>
            </p:extLst>
          </p:nvPr>
        </p:nvGraphicFramePr>
        <p:xfrm>
          <a:off x="1043608" y="3501008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477149"/>
              </p:ext>
            </p:extLst>
          </p:nvPr>
        </p:nvGraphicFramePr>
        <p:xfrm>
          <a:off x="2987824" y="3501008"/>
          <a:ext cx="121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230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082041"/>
              </p:ext>
            </p:extLst>
          </p:nvPr>
        </p:nvGraphicFramePr>
        <p:xfrm>
          <a:off x="4283968" y="3501008"/>
          <a:ext cx="5997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7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360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96811"/>
              </p:ext>
            </p:extLst>
          </p:nvPr>
        </p:nvGraphicFramePr>
        <p:xfrm>
          <a:off x="5004048" y="3501008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504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27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针对电网数据的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增强型</a:t>
            </a:r>
            <a:r>
              <a:rPr lang="en-US" altLang="zh-CN" dirty="0"/>
              <a:t>APCA</a:t>
            </a:r>
            <a:r>
              <a:rPr lang="zh-CN" altLang="en-US" dirty="0"/>
              <a:t>压缩策略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算法示例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748130"/>
              </p:ext>
            </p:extLst>
          </p:nvPr>
        </p:nvGraphicFramePr>
        <p:xfrm>
          <a:off x="827584" y="2276872"/>
          <a:ext cx="660363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36"/>
                <a:gridCol w="634891"/>
                <a:gridCol w="660364"/>
                <a:gridCol w="660364"/>
                <a:gridCol w="660364"/>
                <a:gridCol w="660364"/>
                <a:gridCol w="660364"/>
                <a:gridCol w="660364"/>
                <a:gridCol w="660364"/>
                <a:gridCol w="6603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230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360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504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value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0.10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0.40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991476"/>
              </p:ext>
            </p:extLst>
          </p:nvPr>
        </p:nvGraphicFramePr>
        <p:xfrm>
          <a:off x="611560" y="3850248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360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799089"/>
              </p:ext>
            </p:extLst>
          </p:nvPr>
        </p:nvGraphicFramePr>
        <p:xfrm>
          <a:off x="611560" y="4930368"/>
          <a:ext cx="30243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867"/>
                <a:gridCol w="604867"/>
                <a:gridCol w="604867"/>
                <a:gridCol w="604867"/>
                <a:gridCol w="604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507142"/>
              </p:ext>
            </p:extLst>
          </p:nvPr>
        </p:nvGraphicFramePr>
        <p:xfrm>
          <a:off x="611560" y="5722456"/>
          <a:ext cx="61206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008112"/>
                <a:gridCol w="1368152"/>
                <a:gridCol w="1368152"/>
                <a:gridCol w="13681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0111011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1011100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0000000001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0000000010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0000000011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796927"/>
              </p:ext>
            </p:extLst>
          </p:nvPr>
        </p:nvGraphicFramePr>
        <p:xfrm>
          <a:off x="6516216" y="3284984"/>
          <a:ext cx="230425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584176"/>
              </a:tblGrid>
              <a:tr h="3631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Value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字典编码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31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0.10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0000000001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31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0.20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0000000010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31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0.30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0000000011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31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93391" y="5733256"/>
            <a:ext cx="990977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= 44 bits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35156" y="2276872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APCA</a:t>
            </a:r>
            <a:r>
              <a:rPr lang="zh-CN" altLang="en-US" dirty="0" smtClean="0"/>
              <a:t>的结果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91880" y="3857686"/>
            <a:ext cx="1884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多点合并后的</a:t>
            </a:r>
            <a:r>
              <a:rPr lang="en-US" altLang="zh-CN" dirty="0" smtClean="0"/>
              <a:t>key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79912" y="4941168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Key=1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value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560" y="6196662"/>
            <a:ext cx="207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value</a:t>
            </a:r>
            <a:r>
              <a:rPr lang="zh-CN" altLang="en-US" dirty="0" smtClean="0"/>
              <a:t>实际存储内容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71005" y="611991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&lt;</a:t>
            </a:r>
            <a:endParaRPr lang="zh-CN" alt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41331" y="2267580"/>
            <a:ext cx="442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int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496" y="2636912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double</a:t>
            </a:r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999723" y="6239238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(3-1)*32 + 3*64=256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44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针对电网数据的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增强型</a:t>
            </a:r>
            <a:r>
              <a:rPr lang="en-US" altLang="zh-CN" dirty="0"/>
              <a:t>APCA</a:t>
            </a:r>
            <a:r>
              <a:rPr lang="zh-CN" altLang="en-US" dirty="0"/>
              <a:t>压缩策略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增强压缩性能分析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APCA</a:t>
            </a:r>
            <a:r>
              <a:rPr lang="zh-CN" altLang="en-US" dirty="0" smtClean="0"/>
              <a:t>算法增强后的压缩性能分析</a:t>
            </a:r>
            <a:endParaRPr lang="en-US" altLang="zh-CN" dirty="0"/>
          </a:p>
          <a:p>
            <a:pPr lvl="1"/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3</a:t>
            </a:r>
            <a:r>
              <a:rPr lang="zh-CN" altLang="en-US" dirty="0" smtClean="0"/>
              <a:t>点合并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时间差阈值</a:t>
            </a:r>
            <a:r>
              <a:rPr lang="en-US" altLang="zh-CN" dirty="0" smtClean="0"/>
              <a:t>2^7=128</a:t>
            </a:r>
          </a:p>
          <a:p>
            <a:pPr lvl="2"/>
            <a:r>
              <a:rPr lang="en-US" altLang="zh-CN" dirty="0" smtClean="0"/>
              <a:t>value</a:t>
            </a:r>
            <a:r>
              <a:rPr lang="zh-CN" altLang="en-US" dirty="0" smtClean="0"/>
              <a:t>总数</a:t>
            </a:r>
            <a:r>
              <a:rPr lang="en-US" altLang="zh-CN" dirty="0" smtClean="0"/>
              <a:t>1000 &lt; 2^10</a:t>
            </a:r>
            <a:endParaRPr lang="en-US" altLang="zh-CN" dirty="0"/>
          </a:p>
          <a:p>
            <a:pPr lvl="2"/>
            <a:r>
              <a:rPr lang="en-US" altLang="zh-CN" dirty="0" err="1" smtClean="0"/>
              <a:t>int</a:t>
            </a:r>
            <a:r>
              <a:rPr lang="en-US" altLang="zh-CN" dirty="0" smtClean="0"/>
              <a:t>=32bits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double=64bits</a:t>
            </a:r>
          </a:p>
          <a:p>
            <a:pPr lvl="1"/>
            <a:r>
              <a:rPr lang="zh-CN" altLang="en-US" dirty="0" smtClean="0"/>
              <a:t>结果</a:t>
            </a:r>
            <a:r>
              <a:rPr lang="zh-CN" altLang="en-US" dirty="0" smtClean="0"/>
              <a:t>对比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原始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n*(32 + 64) </a:t>
            </a:r>
            <a:r>
              <a:rPr lang="en-US" altLang="zh-CN" b="1" dirty="0" smtClean="0">
                <a:solidFill>
                  <a:srgbClr val="FF0000"/>
                </a:solidFill>
              </a:rPr>
              <a:t>&gt; 288</a:t>
            </a:r>
            <a:r>
              <a:rPr lang="en-US" altLang="zh-CN" dirty="0" smtClean="0"/>
              <a:t>bits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APCA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(32 + 64) = </a:t>
            </a:r>
            <a:r>
              <a:rPr lang="en-US" altLang="zh-CN" b="1" dirty="0" smtClean="0">
                <a:solidFill>
                  <a:srgbClr val="FF0000"/>
                </a:solidFill>
              </a:rPr>
              <a:t>288</a:t>
            </a:r>
            <a:r>
              <a:rPr lang="en-US" altLang="zh-CN" dirty="0" smtClean="0"/>
              <a:t>bits</a:t>
            </a:r>
          </a:p>
          <a:p>
            <a:pPr lvl="2"/>
            <a:r>
              <a:rPr lang="zh-CN" altLang="en-US" dirty="0" smtClean="0"/>
              <a:t>增强： </a:t>
            </a:r>
            <a:r>
              <a:rPr lang="en-US" altLang="zh-CN" dirty="0" smtClean="0"/>
              <a:t>32 + (7 + 7 + 10 + 10 + 10) = </a:t>
            </a:r>
            <a:r>
              <a:rPr lang="en-US" altLang="zh-CN" b="1" dirty="0" smtClean="0">
                <a:solidFill>
                  <a:srgbClr val="FF0000"/>
                </a:solidFill>
              </a:rPr>
              <a:t>76</a:t>
            </a:r>
            <a:r>
              <a:rPr lang="en-US" altLang="zh-CN" dirty="0" smtClean="0"/>
              <a:t>bits</a:t>
            </a:r>
          </a:p>
          <a:p>
            <a:pPr lvl="1"/>
            <a:endParaRPr lang="en-US" altLang="zh-CN" dirty="0"/>
          </a:p>
          <a:p>
            <a:pPr lvl="3"/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2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针对电网数据的检索策略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数据量少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HASH</a:t>
            </a:r>
          </a:p>
          <a:p>
            <a:r>
              <a:rPr lang="zh-CN" altLang="en-US" dirty="0"/>
              <a:t>数据</a:t>
            </a:r>
            <a:r>
              <a:rPr lang="zh-CN" altLang="en-US" dirty="0" smtClean="0"/>
              <a:t>量大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树、</a:t>
            </a:r>
            <a:r>
              <a:rPr lang="en-US" altLang="zh-CN" dirty="0" smtClean="0"/>
              <a:t>B+</a:t>
            </a:r>
            <a:r>
              <a:rPr lang="zh-CN" altLang="en-US" dirty="0"/>
              <a:t>树</a:t>
            </a:r>
          </a:p>
        </p:txBody>
      </p:sp>
      <p:pic>
        <p:nvPicPr>
          <p:cNvPr id="1026" name="Picture 2" descr="C:\Users\Shepherd\Desktop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167211"/>
            <a:ext cx="5419725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00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针对电网数据的检索策略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如何构建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树索引？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先把数据解压再构建索引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解压时间开销</a:t>
            </a:r>
            <a:endParaRPr lang="en-US" altLang="zh-CN" dirty="0" smtClean="0"/>
          </a:p>
          <a:p>
            <a:pPr lvl="2"/>
            <a:r>
              <a:rPr lang="zh-CN" altLang="en-US" dirty="0"/>
              <a:t>解</a:t>
            </a:r>
            <a:r>
              <a:rPr lang="zh-CN" altLang="en-US" dirty="0" smtClean="0"/>
              <a:t>压后的数据存储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针对解</a:t>
            </a:r>
            <a:r>
              <a:rPr lang="zh-CN" altLang="en-US" dirty="0"/>
              <a:t>压</a:t>
            </a:r>
            <a:r>
              <a:rPr lang="zh-CN" altLang="en-US" dirty="0" smtClean="0"/>
              <a:t>后的数据构建的索引的体积（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树的高度）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直接针对压缩后的数据构建索引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70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针对电网数据的检索策略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/>
              <a:t>直接针对压缩后的数据构建索引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707238"/>
              </p:ext>
            </p:extLst>
          </p:nvPr>
        </p:nvGraphicFramePr>
        <p:xfrm>
          <a:off x="611560" y="2276872"/>
          <a:ext cx="660363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36"/>
                <a:gridCol w="634891"/>
                <a:gridCol w="660364"/>
                <a:gridCol w="660364"/>
                <a:gridCol w="660364"/>
                <a:gridCol w="660364"/>
                <a:gridCol w="660364"/>
                <a:gridCol w="660364"/>
                <a:gridCol w="660364"/>
                <a:gridCol w="6603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230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360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504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value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0.10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0.40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25040"/>
              </p:ext>
            </p:extLst>
          </p:nvPr>
        </p:nvGraphicFramePr>
        <p:xfrm>
          <a:off x="611560" y="3850248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360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340958"/>
              </p:ext>
            </p:extLst>
          </p:nvPr>
        </p:nvGraphicFramePr>
        <p:xfrm>
          <a:off x="611560" y="4930368"/>
          <a:ext cx="30243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867"/>
                <a:gridCol w="604867"/>
                <a:gridCol w="604867"/>
                <a:gridCol w="604867"/>
                <a:gridCol w="604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947274"/>
              </p:ext>
            </p:extLst>
          </p:nvPr>
        </p:nvGraphicFramePr>
        <p:xfrm>
          <a:off x="611560" y="5722456"/>
          <a:ext cx="61206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008112"/>
                <a:gridCol w="1368152"/>
                <a:gridCol w="1368152"/>
                <a:gridCol w="13681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0111011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1011100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0000000001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0000000010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0000000011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360"/>
              </p:ext>
            </p:extLst>
          </p:nvPr>
        </p:nvGraphicFramePr>
        <p:xfrm>
          <a:off x="6516216" y="3284984"/>
          <a:ext cx="230425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584176"/>
              </a:tblGrid>
              <a:tr h="3631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Value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字典编码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31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0.10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0000000001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31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0.20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0000000010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31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0.30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0000000011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31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93391" y="5733256"/>
            <a:ext cx="990977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= 44 bits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35156" y="2276872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APCA</a:t>
            </a:r>
            <a:r>
              <a:rPr lang="zh-CN" altLang="en-US" dirty="0" smtClean="0"/>
              <a:t>的结果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91880" y="3857686"/>
            <a:ext cx="166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B+</a:t>
            </a:r>
            <a:r>
              <a:rPr lang="zh-CN" altLang="en-US" dirty="0" smtClean="0"/>
              <a:t>树的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序列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79912" y="4941168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Key=1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value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560" y="6196662"/>
            <a:ext cx="207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value</a:t>
            </a:r>
            <a:r>
              <a:rPr lang="zh-CN" altLang="en-US" dirty="0" smtClean="0"/>
              <a:t>实际存储内容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412716" y="3573016"/>
            <a:ext cx="1735348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754892" y="4693786"/>
            <a:ext cx="1735348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48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针对电网数据的检索策略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单点查询</a:t>
            </a:r>
            <a:r>
              <a:rPr lang="en-US" altLang="zh-CN" dirty="0" smtClean="0"/>
              <a:t>(Point Query)</a:t>
            </a:r>
          </a:p>
          <a:p>
            <a:pPr lvl="1"/>
            <a:r>
              <a:rPr lang="zh-CN" altLang="en-US" dirty="0" smtClean="0"/>
              <a:t>查询</a:t>
            </a:r>
            <a:r>
              <a:rPr lang="zh-CN" altLang="en-US" dirty="0" smtClean="0">
                <a:solidFill>
                  <a:srgbClr val="FF0000"/>
                </a:solidFill>
              </a:rPr>
              <a:t>某个时刻</a:t>
            </a:r>
            <a:r>
              <a:rPr lang="zh-CN" altLang="en-US" dirty="0" smtClean="0"/>
              <a:t>的电网数据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找到不大于该时刻的最大时刻的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树叶子节点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取出节点对应的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解压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得到</a:t>
            </a:r>
            <a:r>
              <a:rPr lang="en-US" altLang="zh-CN" dirty="0" smtClean="0"/>
              <a:t>APCA</a:t>
            </a:r>
            <a:r>
              <a:rPr lang="zh-CN" altLang="en-US" dirty="0" smtClean="0"/>
              <a:t>压缩后的近似值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9626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针对电网数据的检索策略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区间查询</a:t>
            </a:r>
            <a:r>
              <a:rPr lang="en-US" altLang="zh-CN" dirty="0" smtClean="0"/>
              <a:t>(Range Query)</a:t>
            </a:r>
          </a:p>
          <a:p>
            <a:pPr lvl="1"/>
            <a:r>
              <a:rPr lang="zh-CN" altLang="en-US" dirty="0" smtClean="0"/>
              <a:t>查询</a:t>
            </a:r>
            <a:r>
              <a:rPr lang="zh-CN" altLang="en-US" dirty="0" smtClean="0">
                <a:solidFill>
                  <a:srgbClr val="FF0000"/>
                </a:solidFill>
              </a:rPr>
              <a:t>某个时刻</a:t>
            </a:r>
            <a:r>
              <a:rPr lang="zh-CN" altLang="en-US" dirty="0">
                <a:solidFill>
                  <a:srgbClr val="FF0000"/>
                </a:solidFill>
              </a:rPr>
              <a:t>段</a:t>
            </a:r>
            <a:r>
              <a:rPr lang="zh-CN" altLang="en-US" dirty="0" smtClean="0"/>
              <a:t>的电网数据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确定时间段的</a:t>
            </a:r>
            <a:r>
              <a:rPr lang="zh-CN" altLang="en-US" dirty="0"/>
              <a:t>两</a:t>
            </a:r>
            <a:r>
              <a:rPr lang="zh-CN" altLang="en-US" dirty="0" smtClean="0"/>
              <a:t>个</a:t>
            </a:r>
            <a:r>
              <a:rPr lang="zh-CN" altLang="en-US" dirty="0"/>
              <a:t>时间</a:t>
            </a:r>
            <a:r>
              <a:rPr lang="zh-CN" altLang="en-US" dirty="0" smtClean="0"/>
              <a:t>端点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针对两个时间端点执行</a:t>
            </a:r>
            <a:r>
              <a:rPr lang="en-US" altLang="zh-CN" dirty="0" smtClean="0"/>
              <a:t>Point Query</a:t>
            </a:r>
            <a:r>
              <a:rPr lang="zh-CN" altLang="en-US" dirty="0" smtClean="0"/>
              <a:t>，找到相应的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树的两个叶子节点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取出两个叶子节点及中间的所有叶子节点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扫描取出的叶子节点，执行解压过程</a:t>
            </a:r>
            <a:endParaRPr lang="en-US" altLang="zh-CN" dirty="0" smtClean="0"/>
          </a:p>
          <a:p>
            <a:pPr lvl="2"/>
            <a:r>
              <a:rPr lang="zh-CN" altLang="en-US" dirty="0"/>
              <a:t>得到</a:t>
            </a:r>
            <a:r>
              <a:rPr lang="zh-CN" altLang="en-US" dirty="0" smtClean="0"/>
              <a:t>处于</a:t>
            </a:r>
            <a:r>
              <a:rPr lang="en-US" altLang="zh-CN" dirty="0" smtClean="0"/>
              <a:t>range</a:t>
            </a:r>
            <a:r>
              <a:rPr lang="zh-CN" altLang="en-US" dirty="0" smtClean="0"/>
              <a:t>内所有采样时刻的</a:t>
            </a:r>
            <a:r>
              <a:rPr lang="en-US" altLang="zh-CN" dirty="0" smtClean="0"/>
              <a:t>APCA</a:t>
            </a:r>
            <a:r>
              <a:rPr lang="zh-CN" altLang="en-US" dirty="0" smtClean="0"/>
              <a:t>压缩后的近似值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028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</a:t>
            </a:r>
            <a:r>
              <a:rPr lang="en-US" altLang="zh-CN" dirty="0" smtClean="0"/>
              <a:t>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电网数据的特点和挑战</a:t>
            </a:r>
            <a:endParaRPr lang="en-US" altLang="zh-CN" dirty="0" smtClean="0"/>
          </a:p>
          <a:p>
            <a:r>
              <a:rPr lang="zh-CN" altLang="en-US" dirty="0" smtClean="0"/>
              <a:t>相关压缩算法</a:t>
            </a:r>
            <a:endParaRPr lang="en-US" altLang="zh-CN" dirty="0" smtClean="0"/>
          </a:p>
          <a:p>
            <a:r>
              <a:rPr lang="zh-CN" altLang="en-US" dirty="0" smtClean="0"/>
              <a:t>针对电网数据的增强型</a:t>
            </a:r>
            <a:r>
              <a:rPr lang="en-US" altLang="zh-CN" dirty="0" smtClean="0"/>
              <a:t>APCA</a:t>
            </a:r>
            <a:r>
              <a:rPr lang="zh-CN" altLang="en-US" dirty="0" smtClean="0"/>
              <a:t>压缩策略</a:t>
            </a:r>
            <a:endParaRPr lang="en-US" altLang="zh-CN" dirty="0" smtClean="0"/>
          </a:p>
          <a:p>
            <a:r>
              <a:rPr lang="zh-CN" altLang="en-US" dirty="0"/>
              <a:t>针对电网数据的检索策略</a:t>
            </a:r>
            <a:endParaRPr lang="en-US" altLang="zh-CN" dirty="0" smtClean="0"/>
          </a:p>
          <a:p>
            <a:r>
              <a:rPr lang="zh-CN" altLang="en-US" dirty="0" smtClean="0"/>
              <a:t>实验结果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809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r>
              <a:rPr lang="zh-CN" altLang="en-US" dirty="0"/>
              <a:t>来源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华东电网</a:t>
            </a:r>
            <a:r>
              <a:rPr lang="zh-CN" altLang="en-US" dirty="0" smtClean="0">
                <a:solidFill>
                  <a:srgbClr val="FF0000"/>
                </a:solidFill>
              </a:rPr>
              <a:t>频率数据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采样间隔</a:t>
            </a:r>
            <a:r>
              <a:rPr lang="en-US" altLang="zh-CN" dirty="0" smtClean="0"/>
              <a:t>: </a:t>
            </a:r>
            <a:r>
              <a:rPr lang="zh-CN" altLang="en-US" dirty="0" smtClean="0"/>
              <a:t>秒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99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存储性能对比实验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数据量：近</a:t>
            </a:r>
            <a:r>
              <a:rPr lang="en-US" altLang="zh-CN" dirty="0" smtClean="0"/>
              <a:t>1</a:t>
            </a:r>
            <a:r>
              <a:rPr lang="zh-CN" altLang="en-US" dirty="0" smtClean="0"/>
              <a:t>年的电网频率数据，</a:t>
            </a:r>
            <a:r>
              <a:rPr lang="en-US" altLang="zh-CN" dirty="0" smtClean="0">
                <a:solidFill>
                  <a:srgbClr val="FF0000"/>
                </a:solidFill>
              </a:rPr>
              <a:t>3000w</a:t>
            </a:r>
            <a:r>
              <a:rPr lang="en-US" altLang="zh-CN" dirty="0" smtClean="0"/>
              <a:t>+ </a:t>
            </a:r>
            <a:r>
              <a:rPr lang="zh-CN" altLang="en-US" dirty="0" smtClean="0"/>
              <a:t>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对比算法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原始数据</a:t>
            </a:r>
            <a:r>
              <a:rPr lang="zh-CN" altLang="en-US" dirty="0" smtClean="0"/>
              <a:t>：原始采样数据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APCA</a:t>
            </a:r>
            <a:r>
              <a:rPr lang="zh-CN" altLang="en-US" dirty="0" smtClean="0"/>
              <a:t>：对原始数据采用</a:t>
            </a:r>
            <a:r>
              <a:rPr lang="en-US" altLang="zh-CN" dirty="0" smtClean="0"/>
              <a:t>APCA</a:t>
            </a:r>
            <a:r>
              <a:rPr lang="zh-CN" altLang="en-US" dirty="0" smtClean="0"/>
              <a:t>算法进行压缩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Error bound 0.001</a:t>
            </a:r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增强型</a:t>
            </a:r>
            <a:r>
              <a:rPr lang="en-US" altLang="zh-CN" dirty="0" smtClean="0">
                <a:solidFill>
                  <a:srgbClr val="FF0000"/>
                </a:solidFill>
              </a:rPr>
              <a:t>APCA</a:t>
            </a:r>
            <a:r>
              <a:rPr lang="zh-CN" altLang="en-US" dirty="0" smtClean="0"/>
              <a:t>：本文新提出的基于</a:t>
            </a:r>
            <a:r>
              <a:rPr lang="en-US" altLang="zh-CN" dirty="0" smtClean="0"/>
              <a:t>APCA</a:t>
            </a:r>
            <a:r>
              <a:rPr lang="zh-CN" altLang="en-US" dirty="0" smtClean="0"/>
              <a:t>的增强型压缩算法（多点合并 </a:t>
            </a:r>
            <a:r>
              <a:rPr lang="en-US" altLang="zh-CN" dirty="0" smtClean="0"/>
              <a:t>+ value</a:t>
            </a:r>
            <a:r>
              <a:rPr lang="zh-CN" altLang="en-US" dirty="0" smtClean="0"/>
              <a:t>编码）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H=3, B=128, value 11</a:t>
            </a:r>
            <a:r>
              <a:rPr lang="zh-CN" altLang="en-US" dirty="0" smtClean="0"/>
              <a:t>位编码</a:t>
            </a:r>
            <a:r>
              <a:rPr lang="en-US" altLang="zh-CN" dirty="0" smtClean="0"/>
              <a:t>(49.000 ~ 51.000)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335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存储性能对比实验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793823504"/>
              </p:ext>
            </p:extLst>
          </p:nvPr>
        </p:nvGraphicFramePr>
        <p:xfrm>
          <a:off x="1619672" y="2060848"/>
          <a:ext cx="5328592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40132" y="263691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232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41397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99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6136" y="49411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28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385175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42.67%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08407" y="282157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100%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0307" y="494116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12.07%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6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检索</a:t>
            </a:r>
            <a:r>
              <a:rPr lang="zh-CN" altLang="en-US" dirty="0" smtClean="0"/>
              <a:t>性能对比实验</a:t>
            </a:r>
            <a:endParaRPr lang="en-US" altLang="zh-CN" dirty="0" smtClean="0"/>
          </a:p>
          <a:p>
            <a:pPr lvl="1"/>
            <a:r>
              <a:rPr lang="zh-CN" altLang="en-US" dirty="0"/>
              <a:t>数据量：近</a:t>
            </a:r>
            <a:r>
              <a:rPr lang="en-US" altLang="zh-CN" dirty="0"/>
              <a:t>1</a:t>
            </a:r>
            <a:r>
              <a:rPr lang="zh-CN" altLang="en-US" dirty="0"/>
              <a:t>年的电网频率数据，</a:t>
            </a:r>
            <a:r>
              <a:rPr lang="en-US" altLang="zh-CN" dirty="0"/>
              <a:t>3000w+ </a:t>
            </a:r>
            <a:r>
              <a:rPr lang="zh-CN" altLang="en-US" dirty="0"/>
              <a:t>条</a:t>
            </a:r>
            <a:endParaRPr lang="en-US" altLang="zh-CN" dirty="0"/>
          </a:p>
          <a:p>
            <a:pPr lvl="1"/>
            <a:r>
              <a:rPr lang="zh-CN" altLang="en-US" dirty="0"/>
              <a:t>对比算法</a:t>
            </a:r>
            <a:endParaRPr lang="en-US" altLang="zh-CN" dirty="0"/>
          </a:p>
          <a:p>
            <a:pPr lvl="2"/>
            <a:r>
              <a:rPr lang="zh-CN" altLang="en-US" dirty="0" smtClean="0"/>
              <a:t>原始数据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APCA</a:t>
            </a:r>
            <a:endParaRPr lang="en-US" altLang="zh-CN" dirty="0"/>
          </a:p>
          <a:p>
            <a:pPr lvl="2"/>
            <a:r>
              <a:rPr lang="zh-CN" altLang="en-US" dirty="0"/>
              <a:t>增强型</a:t>
            </a:r>
            <a:r>
              <a:rPr lang="en-US" altLang="zh-CN" dirty="0" smtClean="0"/>
              <a:t>APCA</a:t>
            </a:r>
          </a:p>
          <a:p>
            <a:pPr lvl="1"/>
            <a:r>
              <a:rPr lang="en-US" altLang="zh-CN" dirty="0" smtClean="0"/>
              <a:t>Point Query</a:t>
            </a:r>
            <a:r>
              <a:rPr lang="zh-CN" altLang="en-US" dirty="0" smtClean="0"/>
              <a:t>：随机生成 </a:t>
            </a:r>
            <a:r>
              <a:rPr lang="en-US" altLang="zh-CN" dirty="0" smtClean="0"/>
              <a:t>50, 000 </a:t>
            </a:r>
            <a:r>
              <a:rPr lang="zh-CN" altLang="en-US" dirty="0" smtClean="0"/>
              <a:t>个查询时刻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Range Query</a:t>
            </a:r>
            <a:r>
              <a:rPr lang="zh-CN" altLang="en-US" dirty="0" smtClean="0"/>
              <a:t>：随机生成</a:t>
            </a:r>
            <a:r>
              <a:rPr lang="en-US" altLang="zh-CN" dirty="0" smtClean="0"/>
              <a:t>50, 000 </a:t>
            </a:r>
            <a:r>
              <a:rPr lang="zh-CN" altLang="en-US" dirty="0" smtClean="0"/>
              <a:t>个查询时间区间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11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检索</a:t>
            </a:r>
            <a:r>
              <a:rPr lang="zh-CN" altLang="en-US" dirty="0" smtClean="0"/>
              <a:t>性能对比实验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417325676"/>
              </p:ext>
            </p:extLst>
          </p:nvPr>
        </p:nvGraphicFramePr>
        <p:xfrm>
          <a:off x="1547664" y="2276872"/>
          <a:ext cx="7344816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99792" y="536392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540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63056" y="536392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652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98780" y="536392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773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16016" y="255561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21921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93017" y="41397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9822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457183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6706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92080" y="235098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100%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95942" y="378825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44.81%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82315" y="442782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30.59%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18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78092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926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电网数据的特点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时序数据序列</a:t>
            </a:r>
            <a:endParaRPr lang="en-US" altLang="zh-CN" dirty="0" smtClean="0"/>
          </a:p>
          <a:p>
            <a:r>
              <a:rPr lang="zh-CN" altLang="en-US" dirty="0" smtClean="0"/>
              <a:t>连续不间断产生</a:t>
            </a:r>
            <a:endParaRPr lang="en-US" altLang="zh-CN" dirty="0" smtClean="0"/>
          </a:p>
          <a:p>
            <a:r>
              <a:rPr lang="zh-CN" altLang="en-US" dirty="0" smtClean="0"/>
              <a:t>数据总量增长快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采样时间间隔</a:t>
            </a:r>
            <a:endParaRPr lang="en-US" altLang="zh-CN" dirty="0" smtClean="0"/>
          </a:p>
          <a:p>
            <a:pPr lvl="1"/>
            <a:r>
              <a:rPr lang="zh-CN" altLang="en-US" dirty="0"/>
              <a:t>多维度</a:t>
            </a:r>
            <a:endParaRPr lang="en-US" altLang="zh-CN" dirty="0" smtClean="0"/>
          </a:p>
          <a:p>
            <a:r>
              <a:rPr lang="zh-CN" altLang="en-US" dirty="0" smtClean="0"/>
              <a:t>历史数据查询慢</a:t>
            </a:r>
            <a:endParaRPr lang="zh-CN" altLang="en-US" dirty="0"/>
          </a:p>
        </p:txBody>
      </p:sp>
      <p:pic>
        <p:nvPicPr>
          <p:cNvPr id="1026" name="Picture 2" descr="C:\Users\Shepherd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2943225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77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电网数据的挑战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两</a:t>
            </a:r>
            <a:r>
              <a:rPr lang="zh-CN" altLang="en-US" dirty="0" smtClean="0"/>
              <a:t>个挑战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怎么存？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如何在数据量不断增大的条件下进行有效的存储，节省存储空间？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怎么查？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如何在数据量不断增大的条件下仍然能够快速的查找出指定时间、时间段的电网历史数据？</a:t>
            </a:r>
            <a:endParaRPr lang="en-US" altLang="zh-CN" dirty="0" smtClean="0"/>
          </a:p>
          <a:p>
            <a:pPr lvl="1"/>
            <a:r>
              <a:rPr lang="zh-CN" altLang="en-US" dirty="0"/>
              <a:t>存</a:t>
            </a:r>
            <a:r>
              <a:rPr lang="zh-CN" altLang="en-US" dirty="0" smtClean="0"/>
              <a:t>和查结合？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如何在既有高效的存储性能的同时又支持快速的查询性能？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6327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电网数据的挑战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两</a:t>
            </a:r>
            <a:r>
              <a:rPr lang="zh-CN" altLang="en-US" dirty="0" smtClean="0"/>
              <a:t>个挑战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怎么存？</a:t>
            </a:r>
            <a:r>
              <a:rPr lang="zh-CN" altLang="en-US" b="1" dirty="0" smtClean="0">
                <a:solidFill>
                  <a:srgbClr val="FF0000"/>
                </a:solidFill>
              </a:rPr>
              <a:t>压缩！怎么压缩？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如何在数据量不断增大的条件下进行有效的存储，节省存储空间？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怎么查？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如何在数据量不断增大的条件下仍然能够快速的查找出指定时间、时间段的电网历史数据？</a:t>
            </a:r>
            <a:endParaRPr lang="en-US" altLang="zh-CN" dirty="0" smtClean="0"/>
          </a:p>
          <a:p>
            <a:pPr lvl="1"/>
            <a:r>
              <a:rPr lang="zh-CN" altLang="en-US" dirty="0"/>
              <a:t>存</a:t>
            </a:r>
            <a:r>
              <a:rPr lang="zh-CN" altLang="en-US" dirty="0" smtClean="0"/>
              <a:t>和查结合？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如何在既有高效的存储性能的同时又支持快速的查询性能？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7594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时序数据的相关压缩算法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PAA</a:t>
            </a:r>
          </a:p>
          <a:p>
            <a:pPr lvl="1"/>
            <a:r>
              <a:rPr lang="en-US" altLang="zh-CN" dirty="0" smtClean="0"/>
              <a:t>Piecewise </a:t>
            </a:r>
            <a:r>
              <a:rPr lang="en-US" altLang="zh-CN" dirty="0"/>
              <a:t>Aggregate </a:t>
            </a:r>
            <a:r>
              <a:rPr lang="en-US" altLang="zh-CN" dirty="0" smtClean="0"/>
              <a:t>Approximation</a:t>
            </a:r>
          </a:p>
          <a:p>
            <a:r>
              <a:rPr lang="en-US" altLang="zh-CN" dirty="0" smtClean="0"/>
              <a:t>APCA</a:t>
            </a:r>
          </a:p>
          <a:p>
            <a:pPr lvl="1"/>
            <a:r>
              <a:rPr lang="en-US" altLang="zh-CN" dirty="0"/>
              <a:t>Adaptive Piecewise Constant Approximation</a:t>
            </a:r>
          </a:p>
          <a:p>
            <a:r>
              <a:rPr lang="en-US" altLang="zh-CN" dirty="0" smtClean="0"/>
              <a:t>PLA</a:t>
            </a:r>
          </a:p>
          <a:p>
            <a:pPr lvl="1"/>
            <a:r>
              <a:rPr lang="en-US" altLang="zh-CN" dirty="0"/>
              <a:t>piecewise linear </a:t>
            </a:r>
            <a:r>
              <a:rPr lang="en-US" altLang="zh-CN" dirty="0" smtClean="0"/>
              <a:t>approximation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2658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时序数据的相关压缩算法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PAA</a:t>
            </a:r>
          </a:p>
          <a:p>
            <a:pPr lvl="1"/>
            <a:r>
              <a:rPr lang="en-US" altLang="zh-CN" dirty="0"/>
              <a:t>Piecewise Aggregate </a:t>
            </a:r>
            <a:r>
              <a:rPr lang="en-US" altLang="zh-CN" dirty="0" smtClean="0"/>
              <a:t>Approximation</a:t>
            </a:r>
          </a:p>
          <a:p>
            <a:pPr lvl="1"/>
            <a:r>
              <a:rPr lang="en-US" altLang="zh-CN" dirty="0" smtClean="0"/>
              <a:t>N=8</a:t>
            </a:r>
            <a:endParaRPr lang="zh-CN" altLang="en-US" dirty="0"/>
          </a:p>
        </p:txBody>
      </p:sp>
      <p:pic>
        <p:nvPicPr>
          <p:cNvPr id="1026" name="Picture 2" descr="C:\Users\Shepherd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023" y="3478290"/>
            <a:ext cx="6183313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64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时序数据的相关压缩算法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APCA</a:t>
            </a:r>
          </a:p>
          <a:p>
            <a:pPr lvl="1"/>
            <a:r>
              <a:rPr lang="en-US" altLang="zh-CN" dirty="0" smtClean="0"/>
              <a:t>Adaptive Piecewise </a:t>
            </a:r>
            <a:r>
              <a:rPr lang="en-US" altLang="zh-CN" dirty="0"/>
              <a:t>Constant </a:t>
            </a:r>
            <a:r>
              <a:rPr lang="en-US" altLang="zh-CN" dirty="0" smtClean="0"/>
              <a:t>Approximation</a:t>
            </a:r>
          </a:p>
          <a:p>
            <a:pPr lvl="1"/>
            <a:r>
              <a:rPr lang="en-US" altLang="zh-CN" dirty="0" smtClean="0"/>
              <a:t>Error Bound 5%</a:t>
            </a:r>
          </a:p>
          <a:p>
            <a:pPr lvl="1"/>
            <a:endParaRPr lang="zh-CN" altLang="en-US" dirty="0"/>
          </a:p>
        </p:txBody>
      </p:sp>
      <p:pic>
        <p:nvPicPr>
          <p:cNvPr id="2050" name="Picture 2" descr="C:\Users\Shepherd\Desktop\AP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46739"/>
            <a:ext cx="6048672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hepherd\Desktop\P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989513"/>
            <a:ext cx="5688632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40352" y="378904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APCA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09088" y="5435932"/>
            <a:ext cx="571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PAA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87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时序数据的相关压缩算法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PLA</a:t>
            </a:r>
          </a:p>
          <a:p>
            <a:pPr lvl="1"/>
            <a:r>
              <a:rPr lang="en-US" altLang="zh-CN" dirty="0"/>
              <a:t>piecewise </a:t>
            </a:r>
            <a:r>
              <a:rPr lang="en-US" altLang="zh-CN" dirty="0" smtClean="0"/>
              <a:t>linear approximation</a:t>
            </a:r>
            <a:endParaRPr lang="zh-CN" altLang="en-US" dirty="0"/>
          </a:p>
        </p:txBody>
      </p:sp>
      <p:pic>
        <p:nvPicPr>
          <p:cNvPr id="3074" name="Picture 2" descr="C:\Users\Shepherd\Desktop\p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852936"/>
            <a:ext cx="497205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03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1024</Words>
  <Application>Microsoft Office PowerPoint</Application>
  <PresentationFormat>全屏显示(4:3)</PresentationFormat>
  <Paragraphs>323</Paragraphs>
  <Slides>25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电网数据的 压缩存储和高效检索策略</vt:lpstr>
      <vt:lpstr>Outline</vt:lpstr>
      <vt:lpstr>电网数据的特点</vt:lpstr>
      <vt:lpstr>电网数据的挑战</vt:lpstr>
      <vt:lpstr>电网数据的挑战</vt:lpstr>
      <vt:lpstr>时序数据的相关压缩算法</vt:lpstr>
      <vt:lpstr>时序数据的相关压缩算法</vt:lpstr>
      <vt:lpstr>时序数据的相关压缩算法</vt:lpstr>
      <vt:lpstr>时序数据的相关压缩算法</vt:lpstr>
      <vt:lpstr>针对电网数据的 增强型APCA压缩策略</vt:lpstr>
      <vt:lpstr>针对电网数据的 增强型APCA压缩策略</vt:lpstr>
      <vt:lpstr>针对电网数据的 增强型APCA压缩策略</vt:lpstr>
      <vt:lpstr>针对电网数据的 增强型APCA压缩策略</vt:lpstr>
      <vt:lpstr>针对电网数据的 增强型APCA压缩策略</vt:lpstr>
      <vt:lpstr>针对电网数据的检索策略</vt:lpstr>
      <vt:lpstr>针对电网数据的检索策略</vt:lpstr>
      <vt:lpstr>针对电网数据的检索策略</vt:lpstr>
      <vt:lpstr>针对电网数据的检索策略</vt:lpstr>
      <vt:lpstr>针对电网数据的检索策略</vt:lpstr>
      <vt:lpstr>实验结果</vt:lpstr>
      <vt:lpstr>实验结果</vt:lpstr>
      <vt:lpstr>实验结果</vt:lpstr>
      <vt:lpstr>实验结果</vt:lpstr>
      <vt:lpstr>实验结果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时序数据的压缩和检索</dc:title>
  <dc:creator>Shepherd</dc:creator>
  <cp:lastModifiedBy>Shepherd</cp:lastModifiedBy>
  <cp:revision>294</cp:revision>
  <dcterms:created xsi:type="dcterms:W3CDTF">2016-06-22T13:21:00Z</dcterms:created>
  <dcterms:modified xsi:type="dcterms:W3CDTF">2016-12-08T19:04:11Z</dcterms:modified>
</cp:coreProperties>
</file>