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8" r:id="rId3"/>
    <p:sldId id="323" r:id="rId4"/>
    <p:sldId id="353" r:id="rId5"/>
    <p:sldId id="325" r:id="rId6"/>
    <p:sldId id="352" r:id="rId7"/>
    <p:sldId id="354" r:id="rId8"/>
    <p:sldId id="355" r:id="rId9"/>
    <p:sldId id="356" r:id="rId10"/>
    <p:sldId id="357" r:id="rId11"/>
    <p:sldId id="358" r:id="rId12"/>
    <p:sldId id="340" r:id="rId13"/>
    <p:sldId id="384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orient="horz" pos="2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541FF"/>
    <a:srgbClr val="0033CC"/>
    <a:srgbClr val="FF9900"/>
    <a:srgbClr val="2D5FFF"/>
    <a:srgbClr val="D52B19"/>
    <a:srgbClr val="E2AC00"/>
    <a:srgbClr val="7E5A00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3750" autoAdjust="0"/>
  </p:normalViewPr>
  <p:slideViewPr>
    <p:cSldViewPr>
      <p:cViewPr varScale="1">
        <p:scale>
          <a:sx n="79" d="100"/>
          <a:sy n="79" d="100"/>
        </p:scale>
        <p:origin x="1944" y="192"/>
      </p:cViewPr>
      <p:guideLst>
        <p:guide orient="horz" pos="1706"/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584" y="192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安徽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延迟11个月</c:v>
                </c:pt>
                <c:pt idx="1">
                  <c:v>延迟10个月</c:v>
                </c:pt>
                <c:pt idx="2">
                  <c:v>延迟9个月</c:v>
                </c:pt>
                <c:pt idx="3">
                  <c:v>延迟8个月</c:v>
                </c:pt>
                <c:pt idx="4">
                  <c:v>延迟1-5个月</c:v>
                </c:pt>
                <c:pt idx="5">
                  <c:v>0月</c:v>
                </c:pt>
                <c:pt idx="6">
                  <c:v>1-5月</c:v>
                </c:pt>
                <c:pt idx="7">
                  <c:v>9月</c:v>
                </c:pt>
                <c:pt idx="8">
                  <c:v>10月</c:v>
                </c:pt>
                <c:pt idx="9">
                  <c:v>11月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18.0</c:v>
                </c:pt>
                <c:pt idx="1">
                  <c:v>2.0</c:v>
                </c:pt>
                <c:pt idx="2">
                  <c:v>3.0</c:v>
                </c:pt>
                <c:pt idx="3">
                  <c:v>13.0</c:v>
                </c:pt>
                <c:pt idx="4">
                  <c:v>3.0</c:v>
                </c:pt>
                <c:pt idx="5">
                  <c:v>18.0</c:v>
                </c:pt>
                <c:pt idx="6">
                  <c:v>4.0</c:v>
                </c:pt>
                <c:pt idx="7">
                  <c:v>2.0</c:v>
                </c:pt>
                <c:pt idx="8">
                  <c:v>6.0</c:v>
                </c:pt>
                <c:pt idx="9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福建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延迟11个月</c:v>
                </c:pt>
                <c:pt idx="1">
                  <c:v>延迟10个月</c:v>
                </c:pt>
                <c:pt idx="2">
                  <c:v>延迟9个月</c:v>
                </c:pt>
                <c:pt idx="3">
                  <c:v>延迟8个月</c:v>
                </c:pt>
                <c:pt idx="4">
                  <c:v>延迟1-5个月</c:v>
                </c:pt>
                <c:pt idx="5">
                  <c:v>0月</c:v>
                </c:pt>
                <c:pt idx="6">
                  <c:v>1-5月</c:v>
                </c:pt>
                <c:pt idx="7">
                  <c:v>9月</c:v>
                </c:pt>
                <c:pt idx="8">
                  <c:v>10月</c:v>
                </c:pt>
                <c:pt idx="9">
                  <c:v>11月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14.0</c:v>
                </c:pt>
                <c:pt idx="1">
                  <c:v>16.0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13.0</c:v>
                </c:pt>
                <c:pt idx="6">
                  <c:v>6.0</c:v>
                </c:pt>
                <c:pt idx="8">
                  <c:v>11.0</c:v>
                </c:pt>
                <c:pt idx="9">
                  <c:v>28.0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江苏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工作表1!$A$2:$A$11</c:f>
              <c:strCache>
                <c:ptCount val="10"/>
                <c:pt idx="0">
                  <c:v>延迟11个月</c:v>
                </c:pt>
                <c:pt idx="1">
                  <c:v>延迟10个月</c:v>
                </c:pt>
                <c:pt idx="2">
                  <c:v>延迟9个月</c:v>
                </c:pt>
                <c:pt idx="3">
                  <c:v>延迟8个月</c:v>
                </c:pt>
                <c:pt idx="4">
                  <c:v>延迟1-5个月</c:v>
                </c:pt>
                <c:pt idx="5">
                  <c:v>0月</c:v>
                </c:pt>
                <c:pt idx="6">
                  <c:v>1-5月</c:v>
                </c:pt>
                <c:pt idx="7">
                  <c:v>9月</c:v>
                </c:pt>
                <c:pt idx="8">
                  <c:v>10月</c:v>
                </c:pt>
                <c:pt idx="9">
                  <c:v>11月</c:v>
                </c:pt>
              </c:strCache>
            </c:str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11.0</c:v>
                </c:pt>
                <c:pt idx="1">
                  <c:v>2.0</c:v>
                </c:pt>
                <c:pt idx="2">
                  <c:v>17.0</c:v>
                </c:pt>
                <c:pt idx="3">
                  <c:v>8.0</c:v>
                </c:pt>
                <c:pt idx="4">
                  <c:v>6.0</c:v>
                </c:pt>
                <c:pt idx="5">
                  <c:v>2.0</c:v>
                </c:pt>
                <c:pt idx="6">
                  <c:v>5.0</c:v>
                </c:pt>
                <c:pt idx="7">
                  <c:v>4.0</c:v>
                </c:pt>
                <c:pt idx="8">
                  <c:v>8.0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9776576"/>
        <c:axId val="-2109772960"/>
      </c:barChart>
      <c:catAx>
        <c:axId val="-210977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9772960"/>
        <c:crosses val="autoZero"/>
        <c:auto val="1"/>
        <c:lblAlgn val="ctr"/>
        <c:lblOffset val="100"/>
        <c:noMultiLvlLbl val="0"/>
      </c:catAx>
      <c:valAx>
        <c:axId val="-21097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0977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采用不同压缩策略文件大小对比</a:t>
            </a:r>
            <a:endParaRPr lang="zh-CN" altLang="en-US" dirty="0"/>
          </a:p>
        </c:rich>
      </c:tx>
      <c:layout>
        <c:manualLayout>
          <c:xMode val="edge"/>
          <c:yMode val="edge"/>
          <c:x val="0.177964085071629"/>
          <c:y val="0.0187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存储性能对比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原始数据</c:v>
                </c:pt>
                <c:pt idx="1">
                  <c:v>APCA</c:v>
                </c:pt>
                <c:pt idx="2">
                  <c:v>增强型APCA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232.0</c:v>
                </c:pt>
                <c:pt idx="1">
                  <c:v>99.0</c:v>
                </c:pt>
                <c:pt idx="2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669552"/>
        <c:axId val="2046672272"/>
      </c:barChart>
      <c:catAx>
        <c:axId val="2046669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46672272"/>
        <c:crosses val="autoZero"/>
        <c:auto val="1"/>
        <c:lblAlgn val="ctr"/>
        <c:lblOffset val="100"/>
        <c:noMultiLvlLbl val="0"/>
      </c:catAx>
      <c:valAx>
        <c:axId val="204667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6669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007746415976"/>
          <c:y val="0.049960875984252"/>
          <c:w val="0.565416614929496"/>
          <c:h val="0.8253464566929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原始数据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540.0</c:v>
                </c:pt>
                <c:pt idx="1">
                  <c:v>21921.0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APCA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652.0</c:v>
                </c:pt>
                <c:pt idx="1">
                  <c:v>9822.0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增强型APCA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Point Query</c:v>
                </c:pt>
                <c:pt idx="1">
                  <c:v>Range Query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773.0</c:v>
                </c:pt>
                <c:pt idx="1">
                  <c:v>6706.0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915072"/>
        <c:axId val="-2111457984"/>
      </c:barChart>
      <c:catAx>
        <c:axId val="2132915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1457984"/>
        <c:crosses val="autoZero"/>
        <c:auto val="1"/>
        <c:lblAlgn val="ctr"/>
        <c:lblOffset val="100"/>
        <c:noMultiLvlLbl val="0"/>
      </c:catAx>
      <c:valAx>
        <c:axId val="-211145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2915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AD28A-F6F5-D945-A494-CA36AEDC6CEF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E9E535-4A6A-3245-8B7D-E847A3A1BDAA}">
      <dgm:prSet phldrT="[文本]"/>
      <dgm:spPr/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70E07CD5-7CAC-1D44-BEBD-211E09EEB28B}" type="parTrans" cxnId="{89DB9A31-DB5B-1848-A129-C48BC38C1D7D}">
      <dgm:prSet/>
      <dgm:spPr/>
      <dgm:t>
        <a:bodyPr/>
        <a:lstStyle/>
        <a:p>
          <a:endParaRPr lang="zh-CN" altLang="en-US"/>
        </a:p>
      </dgm:t>
    </dgm:pt>
    <dgm:pt modelId="{8EF504CC-FCED-FF43-BF5B-1B3D373C8CB2}" type="sibTrans" cxnId="{89DB9A31-DB5B-1848-A129-C48BC38C1D7D}">
      <dgm:prSet/>
      <dgm:spPr/>
      <dgm:t>
        <a:bodyPr/>
        <a:lstStyle/>
        <a:p>
          <a:endParaRPr lang="zh-CN" altLang="en-US"/>
        </a:p>
      </dgm:t>
    </dgm:pt>
    <dgm:pt modelId="{C287A1D0-072A-6145-B27A-0E71A11829ED}">
      <dgm:prSet/>
      <dgm:spPr/>
      <dgm:t>
        <a:bodyPr/>
        <a:lstStyle/>
        <a:p>
          <a:r>
            <a:rPr lang="zh-CN" altLang="en-US" dirty="0" smtClean="0"/>
            <a:t>问题定义</a:t>
          </a:r>
          <a:r>
            <a:rPr lang="en-US" altLang="zh-CN" dirty="0" smtClean="0"/>
            <a:t> </a:t>
          </a:r>
        </a:p>
      </dgm:t>
    </dgm:pt>
    <dgm:pt modelId="{087341E0-3DAE-B645-8A94-C92E100A4EE0}" type="parTrans" cxnId="{3DD07EDC-E4E6-9D49-957D-898AF77A9788}">
      <dgm:prSet/>
      <dgm:spPr/>
      <dgm:t>
        <a:bodyPr/>
        <a:lstStyle/>
        <a:p>
          <a:endParaRPr lang="zh-CN" altLang="en-US"/>
        </a:p>
      </dgm:t>
    </dgm:pt>
    <dgm:pt modelId="{D1D56C7F-1747-2E4D-9984-E89E29FBE43D}" type="sibTrans" cxnId="{3DD07EDC-E4E6-9D49-957D-898AF77A9788}">
      <dgm:prSet/>
      <dgm:spPr/>
      <dgm:t>
        <a:bodyPr/>
        <a:lstStyle/>
        <a:p>
          <a:endParaRPr lang="zh-CN" altLang="en-US"/>
        </a:p>
      </dgm:t>
    </dgm:pt>
    <dgm:pt modelId="{279AC086-1099-2942-A183-566A8FCB3E90}">
      <dgm:prSet/>
      <dgm:spPr/>
      <dgm:t>
        <a:bodyPr/>
        <a:lstStyle/>
        <a:p>
          <a:r>
            <a:rPr lang="zh-CN" altLang="en-US" dirty="0" smtClean="0"/>
            <a:t>研究内容和技术方案</a:t>
          </a:r>
        </a:p>
      </dgm:t>
    </dgm:pt>
    <dgm:pt modelId="{BF4BDEA8-8BD4-2448-85D5-570B8D1D6E8F}" type="parTrans" cxnId="{C2EA4F9B-3C15-5E4F-A54D-CD6094071C28}">
      <dgm:prSet/>
      <dgm:spPr/>
      <dgm:t>
        <a:bodyPr/>
        <a:lstStyle/>
        <a:p>
          <a:endParaRPr lang="zh-CN" altLang="en-US"/>
        </a:p>
      </dgm:t>
    </dgm:pt>
    <dgm:pt modelId="{74AE85F0-CEA0-9547-9418-71D704CB9868}" type="sibTrans" cxnId="{C2EA4F9B-3C15-5E4F-A54D-CD6094071C28}">
      <dgm:prSet/>
      <dgm:spPr/>
      <dgm:t>
        <a:bodyPr/>
        <a:lstStyle/>
        <a:p>
          <a:endParaRPr lang="zh-CN" altLang="en-US"/>
        </a:p>
      </dgm:t>
    </dgm:pt>
    <dgm:pt modelId="{3F0DEAD4-555A-8E44-9700-1B34E38A5FF5}">
      <dgm:prSet/>
      <dgm:spPr/>
      <dgm:t>
        <a:bodyPr/>
        <a:lstStyle/>
        <a:p>
          <a:r>
            <a:rPr lang="zh-CN" altLang="en-US" dirty="0" smtClean="0"/>
            <a:t>效果</a:t>
          </a:r>
        </a:p>
      </dgm:t>
    </dgm:pt>
    <dgm:pt modelId="{174D8CC2-AACF-F944-9755-E7563B30B056}" type="parTrans" cxnId="{DF19EF75-737B-4E43-9885-67AEFF13121B}">
      <dgm:prSet/>
      <dgm:spPr/>
      <dgm:t>
        <a:bodyPr/>
        <a:lstStyle/>
        <a:p>
          <a:endParaRPr lang="zh-CN" altLang="en-US"/>
        </a:p>
      </dgm:t>
    </dgm:pt>
    <dgm:pt modelId="{F1462E23-527E-D34B-A2CD-5C4895FC322F}" type="sibTrans" cxnId="{DF19EF75-737B-4E43-9885-67AEFF13121B}">
      <dgm:prSet/>
      <dgm:spPr/>
      <dgm:t>
        <a:bodyPr/>
        <a:lstStyle/>
        <a:p>
          <a:endParaRPr lang="zh-CN" altLang="en-US"/>
        </a:p>
      </dgm:t>
    </dgm:pt>
    <dgm:pt modelId="{2C7DF7B1-8C8E-0A49-9C10-3DC7195CA1BA}" type="pres">
      <dgm:prSet presAssocID="{A1CAD28A-F6F5-D945-A494-CA36AEDC6C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750B75A-6585-E941-ABAE-F66F7607131D}" type="pres">
      <dgm:prSet presAssocID="{A1CAD28A-F6F5-D945-A494-CA36AEDC6CEF}" presName="Name1" presStyleCnt="0"/>
      <dgm:spPr/>
      <dgm:t>
        <a:bodyPr/>
        <a:lstStyle/>
        <a:p>
          <a:endParaRPr lang="zh-CN" altLang="en-US"/>
        </a:p>
      </dgm:t>
    </dgm:pt>
    <dgm:pt modelId="{6D0E8D63-D78A-6042-BA9B-8A8CF48FE777}" type="pres">
      <dgm:prSet presAssocID="{A1CAD28A-F6F5-D945-A494-CA36AEDC6CEF}" presName="cycle" presStyleCnt="0"/>
      <dgm:spPr/>
      <dgm:t>
        <a:bodyPr/>
        <a:lstStyle/>
        <a:p>
          <a:endParaRPr lang="zh-CN" altLang="en-US"/>
        </a:p>
      </dgm:t>
    </dgm:pt>
    <dgm:pt modelId="{96E49A51-0EC5-754B-8877-283A69F49C34}" type="pres">
      <dgm:prSet presAssocID="{A1CAD28A-F6F5-D945-A494-CA36AEDC6CEF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0DAEA51D-3C17-C242-8A9F-EA01C7714961}" type="pres">
      <dgm:prSet presAssocID="{A1CAD28A-F6F5-D945-A494-CA36AEDC6CEF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92C4AD6-8FD6-7C49-B7C8-7420F823791C}" type="pres">
      <dgm:prSet presAssocID="{A1CAD28A-F6F5-D945-A494-CA36AEDC6CEF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D44E571C-EC10-3C4E-A632-FE5845ECFC3D}" type="pres">
      <dgm:prSet presAssocID="{A1CAD28A-F6F5-D945-A494-CA36AEDC6CEF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EEDB4FB8-0CE4-E24C-9DC2-A89237F7F9F1}" type="pres">
      <dgm:prSet presAssocID="{5BE9E535-4A6A-3245-8B7D-E847A3A1BDA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568CE-D7B4-A840-9233-928D570898E6}" type="pres">
      <dgm:prSet presAssocID="{5BE9E535-4A6A-3245-8B7D-E847A3A1BDAA}" presName="accent_1" presStyleCnt="0"/>
      <dgm:spPr/>
      <dgm:t>
        <a:bodyPr/>
        <a:lstStyle/>
        <a:p>
          <a:endParaRPr lang="zh-CN" altLang="en-US"/>
        </a:p>
      </dgm:t>
    </dgm:pt>
    <dgm:pt modelId="{455A6DFD-DD30-484C-95D4-884F48C6CB7D}" type="pres">
      <dgm:prSet presAssocID="{5BE9E535-4A6A-3245-8B7D-E847A3A1BDAA}" presName="accentRepeatNode" presStyleLbl="solidFgAcc1" presStyleIdx="0" presStyleCnt="4"/>
      <dgm:spPr/>
      <dgm:t>
        <a:bodyPr/>
        <a:lstStyle/>
        <a:p>
          <a:endParaRPr lang="zh-CN" altLang="en-US"/>
        </a:p>
      </dgm:t>
    </dgm:pt>
    <dgm:pt modelId="{4F7B26B7-6E84-1449-9659-BF23A0BB7185}" type="pres">
      <dgm:prSet presAssocID="{C287A1D0-072A-6145-B27A-0E71A11829E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4CCA5A-1AD8-9C45-946B-07B08F6B081A}" type="pres">
      <dgm:prSet presAssocID="{C287A1D0-072A-6145-B27A-0E71A11829ED}" presName="accent_2" presStyleCnt="0"/>
      <dgm:spPr/>
      <dgm:t>
        <a:bodyPr/>
        <a:lstStyle/>
        <a:p>
          <a:endParaRPr lang="zh-CN" altLang="en-US"/>
        </a:p>
      </dgm:t>
    </dgm:pt>
    <dgm:pt modelId="{EA8AD9DB-2785-374D-B010-F0A894C227BD}" type="pres">
      <dgm:prSet presAssocID="{C287A1D0-072A-6145-B27A-0E71A11829ED}" presName="accentRepeatNode" presStyleLbl="solidFgAcc1" presStyleIdx="1" presStyleCnt="4"/>
      <dgm:spPr/>
      <dgm:t>
        <a:bodyPr/>
        <a:lstStyle/>
        <a:p>
          <a:endParaRPr lang="zh-CN" altLang="en-US"/>
        </a:p>
      </dgm:t>
    </dgm:pt>
    <dgm:pt modelId="{5F011212-EF6A-934C-8770-1AB288112BF2}" type="pres">
      <dgm:prSet presAssocID="{279AC086-1099-2942-A183-566A8FCB3E9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E010E1-401D-4744-A107-ADD93BC9945F}" type="pres">
      <dgm:prSet presAssocID="{279AC086-1099-2942-A183-566A8FCB3E90}" presName="accent_3" presStyleCnt="0"/>
      <dgm:spPr/>
    </dgm:pt>
    <dgm:pt modelId="{BD11D485-BDAE-AD49-AE96-3C009D6F20D4}" type="pres">
      <dgm:prSet presAssocID="{279AC086-1099-2942-A183-566A8FCB3E90}" presName="accentRepeatNode" presStyleLbl="solidFgAcc1" presStyleIdx="2" presStyleCnt="4"/>
      <dgm:spPr/>
      <dgm:t>
        <a:bodyPr/>
        <a:lstStyle/>
        <a:p>
          <a:endParaRPr lang="zh-CN" altLang="en-US"/>
        </a:p>
      </dgm:t>
    </dgm:pt>
    <dgm:pt modelId="{9537174D-0F0C-4D4D-A666-8378E1384706}" type="pres">
      <dgm:prSet presAssocID="{3F0DEAD4-555A-8E44-9700-1B34E38A5FF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222F5-A1BB-E842-9AD3-DC47B77AD67F}" type="pres">
      <dgm:prSet presAssocID="{3F0DEAD4-555A-8E44-9700-1B34E38A5FF5}" presName="accent_4" presStyleCnt="0"/>
      <dgm:spPr/>
    </dgm:pt>
    <dgm:pt modelId="{C9F297FC-AB56-EC4F-9F0E-D549904653D9}" type="pres">
      <dgm:prSet presAssocID="{3F0DEAD4-555A-8E44-9700-1B34E38A5FF5}" presName="accentRepeatNode" presStyleLbl="solidFgAcc1" presStyleIdx="3" presStyleCnt="4"/>
      <dgm:spPr/>
    </dgm:pt>
  </dgm:ptLst>
  <dgm:cxnLst>
    <dgm:cxn modelId="{89DB9A31-DB5B-1848-A129-C48BC38C1D7D}" srcId="{A1CAD28A-F6F5-D945-A494-CA36AEDC6CEF}" destId="{5BE9E535-4A6A-3245-8B7D-E847A3A1BDAA}" srcOrd="0" destOrd="0" parTransId="{70E07CD5-7CAC-1D44-BEBD-211E09EEB28B}" sibTransId="{8EF504CC-FCED-FF43-BF5B-1B3D373C8CB2}"/>
    <dgm:cxn modelId="{39A76A9A-41E2-9943-AD2E-6574CA5CFD6C}" type="presOf" srcId="{8EF504CC-FCED-FF43-BF5B-1B3D373C8CB2}" destId="{0DAEA51D-3C17-C242-8A9F-EA01C7714961}" srcOrd="0" destOrd="0" presId="urn:microsoft.com/office/officeart/2008/layout/VerticalCurvedList"/>
    <dgm:cxn modelId="{BBC88224-31F9-3449-A8C3-977E10374251}" type="presOf" srcId="{5BE9E535-4A6A-3245-8B7D-E847A3A1BDAA}" destId="{EEDB4FB8-0CE4-E24C-9DC2-A89237F7F9F1}" srcOrd="0" destOrd="0" presId="urn:microsoft.com/office/officeart/2008/layout/VerticalCurvedList"/>
    <dgm:cxn modelId="{9CB85720-EFCB-3B4B-B007-225A21119359}" type="presOf" srcId="{3F0DEAD4-555A-8E44-9700-1B34E38A5FF5}" destId="{9537174D-0F0C-4D4D-A666-8378E1384706}" srcOrd="0" destOrd="0" presId="urn:microsoft.com/office/officeart/2008/layout/VerticalCurvedList"/>
    <dgm:cxn modelId="{8FF9AEB0-7C73-A742-AEB2-F276A03765C1}" type="presOf" srcId="{C287A1D0-072A-6145-B27A-0E71A11829ED}" destId="{4F7B26B7-6E84-1449-9659-BF23A0BB7185}" srcOrd="0" destOrd="0" presId="urn:microsoft.com/office/officeart/2008/layout/VerticalCurvedList"/>
    <dgm:cxn modelId="{DF19EF75-737B-4E43-9885-67AEFF13121B}" srcId="{A1CAD28A-F6F5-D945-A494-CA36AEDC6CEF}" destId="{3F0DEAD4-555A-8E44-9700-1B34E38A5FF5}" srcOrd="3" destOrd="0" parTransId="{174D8CC2-AACF-F944-9755-E7563B30B056}" sibTransId="{F1462E23-527E-D34B-A2CD-5C4895FC322F}"/>
    <dgm:cxn modelId="{3DD07EDC-E4E6-9D49-957D-898AF77A9788}" srcId="{A1CAD28A-F6F5-D945-A494-CA36AEDC6CEF}" destId="{C287A1D0-072A-6145-B27A-0E71A11829ED}" srcOrd="1" destOrd="0" parTransId="{087341E0-3DAE-B645-8A94-C92E100A4EE0}" sibTransId="{D1D56C7F-1747-2E4D-9984-E89E29FBE43D}"/>
    <dgm:cxn modelId="{C2EA4F9B-3C15-5E4F-A54D-CD6094071C28}" srcId="{A1CAD28A-F6F5-D945-A494-CA36AEDC6CEF}" destId="{279AC086-1099-2942-A183-566A8FCB3E90}" srcOrd="2" destOrd="0" parTransId="{BF4BDEA8-8BD4-2448-85D5-570B8D1D6E8F}" sibTransId="{74AE85F0-CEA0-9547-9418-71D704CB9868}"/>
    <dgm:cxn modelId="{5675E87B-1C86-5446-A6AA-01E8E8C0FD8D}" type="presOf" srcId="{A1CAD28A-F6F5-D945-A494-CA36AEDC6CEF}" destId="{2C7DF7B1-8C8E-0A49-9C10-3DC7195CA1BA}" srcOrd="0" destOrd="0" presId="urn:microsoft.com/office/officeart/2008/layout/VerticalCurvedList"/>
    <dgm:cxn modelId="{7BF0988F-05B8-D04D-A0DF-2C51E51D1C3B}" type="presOf" srcId="{279AC086-1099-2942-A183-566A8FCB3E90}" destId="{5F011212-EF6A-934C-8770-1AB288112BF2}" srcOrd="0" destOrd="0" presId="urn:microsoft.com/office/officeart/2008/layout/VerticalCurvedList"/>
    <dgm:cxn modelId="{DF8210BF-7176-C340-B957-79FEE6FB1839}" type="presParOf" srcId="{2C7DF7B1-8C8E-0A49-9C10-3DC7195CA1BA}" destId="{0750B75A-6585-E941-ABAE-F66F7607131D}" srcOrd="0" destOrd="0" presId="urn:microsoft.com/office/officeart/2008/layout/VerticalCurvedList"/>
    <dgm:cxn modelId="{0E60CCE9-889A-814F-B4FA-E096752CFC46}" type="presParOf" srcId="{0750B75A-6585-E941-ABAE-F66F7607131D}" destId="{6D0E8D63-D78A-6042-BA9B-8A8CF48FE777}" srcOrd="0" destOrd="0" presId="urn:microsoft.com/office/officeart/2008/layout/VerticalCurvedList"/>
    <dgm:cxn modelId="{670262B1-CEC5-8D48-ABBF-1332F142BEC6}" type="presParOf" srcId="{6D0E8D63-D78A-6042-BA9B-8A8CF48FE777}" destId="{96E49A51-0EC5-754B-8877-283A69F49C34}" srcOrd="0" destOrd="0" presId="urn:microsoft.com/office/officeart/2008/layout/VerticalCurvedList"/>
    <dgm:cxn modelId="{53ACD8B1-71C2-8845-819F-66B64B7C1829}" type="presParOf" srcId="{6D0E8D63-D78A-6042-BA9B-8A8CF48FE777}" destId="{0DAEA51D-3C17-C242-8A9F-EA01C7714961}" srcOrd="1" destOrd="0" presId="urn:microsoft.com/office/officeart/2008/layout/VerticalCurvedList"/>
    <dgm:cxn modelId="{FDC25C38-75CF-604B-94B0-047F5FC693E2}" type="presParOf" srcId="{6D0E8D63-D78A-6042-BA9B-8A8CF48FE777}" destId="{B92C4AD6-8FD6-7C49-B7C8-7420F823791C}" srcOrd="2" destOrd="0" presId="urn:microsoft.com/office/officeart/2008/layout/VerticalCurvedList"/>
    <dgm:cxn modelId="{7A19FC59-17B8-C14B-995E-4D631D4AEA2D}" type="presParOf" srcId="{6D0E8D63-D78A-6042-BA9B-8A8CF48FE777}" destId="{D44E571C-EC10-3C4E-A632-FE5845ECFC3D}" srcOrd="3" destOrd="0" presId="urn:microsoft.com/office/officeart/2008/layout/VerticalCurvedList"/>
    <dgm:cxn modelId="{438C3598-E263-9548-8F1A-489D6AE868AA}" type="presParOf" srcId="{0750B75A-6585-E941-ABAE-F66F7607131D}" destId="{EEDB4FB8-0CE4-E24C-9DC2-A89237F7F9F1}" srcOrd="1" destOrd="0" presId="urn:microsoft.com/office/officeart/2008/layout/VerticalCurvedList"/>
    <dgm:cxn modelId="{778128E2-DE98-0D42-9B9D-AF960020324A}" type="presParOf" srcId="{0750B75A-6585-E941-ABAE-F66F7607131D}" destId="{F49568CE-D7B4-A840-9233-928D570898E6}" srcOrd="2" destOrd="0" presId="urn:microsoft.com/office/officeart/2008/layout/VerticalCurvedList"/>
    <dgm:cxn modelId="{4505A657-EA0B-D84D-AC19-9A3C5D54B3AC}" type="presParOf" srcId="{F49568CE-D7B4-A840-9233-928D570898E6}" destId="{455A6DFD-DD30-484C-95D4-884F48C6CB7D}" srcOrd="0" destOrd="0" presId="urn:microsoft.com/office/officeart/2008/layout/VerticalCurvedList"/>
    <dgm:cxn modelId="{4829C713-99FF-A640-BBF0-043693325501}" type="presParOf" srcId="{0750B75A-6585-E941-ABAE-F66F7607131D}" destId="{4F7B26B7-6E84-1449-9659-BF23A0BB7185}" srcOrd="3" destOrd="0" presId="urn:microsoft.com/office/officeart/2008/layout/VerticalCurvedList"/>
    <dgm:cxn modelId="{2EFCA039-C85A-C445-B8E3-13BDA37BE42F}" type="presParOf" srcId="{0750B75A-6585-E941-ABAE-F66F7607131D}" destId="{6E4CCA5A-1AD8-9C45-946B-07B08F6B081A}" srcOrd="4" destOrd="0" presId="urn:microsoft.com/office/officeart/2008/layout/VerticalCurvedList"/>
    <dgm:cxn modelId="{62138D64-05F8-B24E-88B6-F0BF9ED4364D}" type="presParOf" srcId="{6E4CCA5A-1AD8-9C45-946B-07B08F6B081A}" destId="{EA8AD9DB-2785-374D-B010-F0A894C227BD}" srcOrd="0" destOrd="0" presId="urn:microsoft.com/office/officeart/2008/layout/VerticalCurvedList"/>
    <dgm:cxn modelId="{A20BEB8C-8CE0-654C-82A8-7F2FAFE9D0CA}" type="presParOf" srcId="{0750B75A-6585-E941-ABAE-F66F7607131D}" destId="{5F011212-EF6A-934C-8770-1AB288112BF2}" srcOrd="5" destOrd="0" presId="urn:microsoft.com/office/officeart/2008/layout/VerticalCurvedList"/>
    <dgm:cxn modelId="{F0715FB6-932C-3E47-BF03-511166A273B3}" type="presParOf" srcId="{0750B75A-6585-E941-ABAE-F66F7607131D}" destId="{54E010E1-401D-4744-A107-ADD93BC9945F}" srcOrd="6" destOrd="0" presId="urn:microsoft.com/office/officeart/2008/layout/VerticalCurvedList"/>
    <dgm:cxn modelId="{2CDC9201-C4DA-C942-96EE-F1A886BE3F76}" type="presParOf" srcId="{54E010E1-401D-4744-A107-ADD93BC9945F}" destId="{BD11D485-BDAE-AD49-AE96-3C009D6F20D4}" srcOrd="0" destOrd="0" presId="urn:microsoft.com/office/officeart/2008/layout/VerticalCurvedList"/>
    <dgm:cxn modelId="{04BC7F08-88E3-234D-8099-0746CE36CE35}" type="presParOf" srcId="{0750B75A-6585-E941-ABAE-F66F7607131D}" destId="{9537174D-0F0C-4D4D-A666-8378E1384706}" srcOrd="7" destOrd="0" presId="urn:microsoft.com/office/officeart/2008/layout/VerticalCurvedList"/>
    <dgm:cxn modelId="{AE01F369-97E6-894A-A8C4-F666C0C2B3FB}" type="presParOf" srcId="{0750B75A-6585-E941-ABAE-F66F7607131D}" destId="{D1A222F5-A1BB-E842-9AD3-DC47B77AD67F}" srcOrd="8" destOrd="0" presId="urn:microsoft.com/office/officeart/2008/layout/VerticalCurvedList"/>
    <dgm:cxn modelId="{F9C02205-47B9-0447-9AFA-B855B54ED81C}" type="presParOf" srcId="{D1A222F5-A1BB-E842-9AD3-DC47B77AD67F}" destId="{C9F297FC-AB56-EC4F-9F0E-D54990465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87D97-1AA6-924F-A43A-FB5FBEFACD2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939BC77E-7E64-514E-AC39-7BC2EBC8C14F}">
      <dgm:prSet/>
      <dgm:spPr/>
      <dgm:t>
        <a:bodyPr/>
        <a:lstStyle/>
        <a:p>
          <a:pPr rtl="0"/>
          <a:r>
            <a:rPr lang="zh-CN" altLang="en-US" dirty="0" smtClean="0"/>
            <a:t>四种相似度</a:t>
          </a:r>
          <a:endParaRPr lang="zh-CN" altLang="en-US" dirty="0"/>
        </a:p>
      </dgm:t>
    </dgm:pt>
    <dgm:pt modelId="{D5E1C701-3BE7-5647-A7B5-ABF546B7B9D4}" type="parTrans" cxnId="{4DFFD597-8C91-764E-AF7A-A8751A7AE74E}">
      <dgm:prSet/>
      <dgm:spPr/>
      <dgm:t>
        <a:bodyPr/>
        <a:lstStyle/>
        <a:p>
          <a:endParaRPr lang="zh-CN" altLang="en-US"/>
        </a:p>
      </dgm:t>
    </dgm:pt>
    <dgm:pt modelId="{4419FB73-EE8C-DD43-926F-872805DA85EF}" type="sibTrans" cxnId="{4DFFD597-8C91-764E-AF7A-A8751A7AE74E}">
      <dgm:prSet/>
      <dgm:spPr/>
      <dgm:t>
        <a:bodyPr/>
        <a:lstStyle/>
        <a:p>
          <a:endParaRPr lang="zh-CN" altLang="en-US"/>
        </a:p>
      </dgm:t>
    </dgm:pt>
    <dgm:pt modelId="{8BCB9701-F63B-5F4C-8CB6-5C393A436B50}">
      <dgm:prSet/>
      <dgm:spPr/>
      <dgm:t>
        <a:bodyPr/>
        <a:lstStyle/>
        <a:p>
          <a:pPr rtl="0"/>
          <a:r>
            <a:rPr lang="zh-CN" altLang="en-US" dirty="0" smtClean="0"/>
            <a:t>关系的延迟性</a:t>
          </a:r>
          <a:endParaRPr lang="zh-CN" altLang="en-US" dirty="0"/>
        </a:p>
      </dgm:t>
    </dgm:pt>
    <dgm:pt modelId="{00AEE239-EDEA-E045-86A9-1BDA4F4FAD38}" type="parTrans" cxnId="{EF5D9105-116E-5E4E-8370-9C27C05021B6}">
      <dgm:prSet/>
      <dgm:spPr/>
      <dgm:t>
        <a:bodyPr/>
        <a:lstStyle/>
        <a:p>
          <a:endParaRPr lang="zh-CN" altLang="en-US"/>
        </a:p>
      </dgm:t>
    </dgm:pt>
    <dgm:pt modelId="{D653FDF7-9645-C146-A9A1-8BEE6B4CA9EB}" type="sibTrans" cxnId="{EF5D9105-116E-5E4E-8370-9C27C05021B6}">
      <dgm:prSet/>
      <dgm:spPr/>
      <dgm:t>
        <a:bodyPr/>
        <a:lstStyle/>
        <a:p>
          <a:endParaRPr lang="zh-CN" altLang="en-US"/>
        </a:p>
      </dgm:t>
    </dgm:pt>
    <dgm:pt modelId="{818DFBDC-F16A-F84A-8572-474B959DE065}" type="pres">
      <dgm:prSet presAssocID="{A2387D97-1AA6-924F-A43A-FB5FBEFACD2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F97AB6A-B24A-F14E-BFE9-DDA8E02BE05C}" type="pres">
      <dgm:prSet presAssocID="{A2387D97-1AA6-924F-A43A-FB5FBEFACD2D}" presName="Name1" presStyleCnt="0"/>
      <dgm:spPr/>
    </dgm:pt>
    <dgm:pt modelId="{6B30E411-5FF2-A14D-8369-E23106FD68B5}" type="pres">
      <dgm:prSet presAssocID="{A2387D97-1AA6-924F-A43A-FB5FBEFACD2D}" presName="cycle" presStyleCnt="0"/>
      <dgm:spPr/>
    </dgm:pt>
    <dgm:pt modelId="{C28F9042-86B8-2546-80C8-30B89741454D}" type="pres">
      <dgm:prSet presAssocID="{A2387D97-1AA6-924F-A43A-FB5FBEFACD2D}" presName="srcNode" presStyleLbl="node1" presStyleIdx="0" presStyleCnt="2"/>
      <dgm:spPr/>
    </dgm:pt>
    <dgm:pt modelId="{95EB8FD5-3097-9247-97B7-90B9418EDD50}" type="pres">
      <dgm:prSet presAssocID="{A2387D97-1AA6-924F-A43A-FB5FBEFACD2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9062DD2-E340-D24D-910C-6CA47924DB91}" type="pres">
      <dgm:prSet presAssocID="{A2387D97-1AA6-924F-A43A-FB5FBEFACD2D}" presName="extraNode" presStyleLbl="node1" presStyleIdx="0" presStyleCnt="2"/>
      <dgm:spPr/>
    </dgm:pt>
    <dgm:pt modelId="{557FBBF1-8D53-654B-B0C0-A994C1DAAFDA}" type="pres">
      <dgm:prSet presAssocID="{A2387D97-1AA6-924F-A43A-FB5FBEFACD2D}" presName="dstNode" presStyleLbl="node1" presStyleIdx="0" presStyleCnt="2"/>
      <dgm:spPr/>
    </dgm:pt>
    <dgm:pt modelId="{921C1A37-25BF-1A44-8F25-403E5405AB63}" type="pres">
      <dgm:prSet presAssocID="{939BC77E-7E64-514E-AC39-7BC2EBC8C14F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B0731-6655-6F41-8CF2-C9AEC289BFF1}" type="pres">
      <dgm:prSet presAssocID="{939BC77E-7E64-514E-AC39-7BC2EBC8C14F}" presName="accent_1" presStyleCnt="0"/>
      <dgm:spPr/>
    </dgm:pt>
    <dgm:pt modelId="{53EADC68-3C4F-5044-8A7E-98CCAE5A9326}" type="pres">
      <dgm:prSet presAssocID="{939BC77E-7E64-514E-AC39-7BC2EBC8C14F}" presName="accentRepeatNode" presStyleLbl="solidFgAcc1" presStyleIdx="0" presStyleCnt="2"/>
      <dgm:spPr/>
    </dgm:pt>
    <dgm:pt modelId="{CB8DB76F-FFAA-5243-BC4F-1A35FF0BC417}" type="pres">
      <dgm:prSet presAssocID="{8BCB9701-F63B-5F4C-8CB6-5C393A436B50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4EA11-0D0E-D742-AD2C-C8FA34ACAA8E}" type="pres">
      <dgm:prSet presAssocID="{8BCB9701-F63B-5F4C-8CB6-5C393A436B50}" presName="accent_2" presStyleCnt="0"/>
      <dgm:spPr/>
    </dgm:pt>
    <dgm:pt modelId="{06E8BF22-1213-3345-9C4C-E2890988B6F1}" type="pres">
      <dgm:prSet presAssocID="{8BCB9701-F63B-5F4C-8CB6-5C393A436B50}" presName="accentRepeatNode" presStyleLbl="solidFgAcc1" presStyleIdx="1" presStyleCnt="2"/>
      <dgm:spPr/>
    </dgm:pt>
  </dgm:ptLst>
  <dgm:cxnLst>
    <dgm:cxn modelId="{656D6438-202D-A047-B18C-5CFFD6721B0A}" type="presOf" srcId="{8BCB9701-F63B-5F4C-8CB6-5C393A436B50}" destId="{CB8DB76F-FFAA-5243-BC4F-1A35FF0BC417}" srcOrd="0" destOrd="0" presId="urn:microsoft.com/office/officeart/2008/layout/VerticalCurvedList"/>
    <dgm:cxn modelId="{4DFFD597-8C91-764E-AF7A-A8751A7AE74E}" srcId="{A2387D97-1AA6-924F-A43A-FB5FBEFACD2D}" destId="{939BC77E-7E64-514E-AC39-7BC2EBC8C14F}" srcOrd="0" destOrd="0" parTransId="{D5E1C701-3BE7-5647-A7B5-ABF546B7B9D4}" sibTransId="{4419FB73-EE8C-DD43-926F-872805DA85EF}"/>
    <dgm:cxn modelId="{73CAB22E-1A85-7444-A2D1-0E8966CE3698}" type="presOf" srcId="{939BC77E-7E64-514E-AC39-7BC2EBC8C14F}" destId="{921C1A37-25BF-1A44-8F25-403E5405AB63}" srcOrd="0" destOrd="0" presId="urn:microsoft.com/office/officeart/2008/layout/VerticalCurvedList"/>
    <dgm:cxn modelId="{EDE6A39E-F065-504B-A0F8-EE9FF3696C25}" type="presOf" srcId="{A2387D97-1AA6-924F-A43A-FB5FBEFACD2D}" destId="{818DFBDC-F16A-F84A-8572-474B959DE065}" srcOrd="0" destOrd="0" presId="urn:microsoft.com/office/officeart/2008/layout/VerticalCurvedList"/>
    <dgm:cxn modelId="{EF5D9105-116E-5E4E-8370-9C27C05021B6}" srcId="{A2387D97-1AA6-924F-A43A-FB5FBEFACD2D}" destId="{8BCB9701-F63B-5F4C-8CB6-5C393A436B50}" srcOrd="1" destOrd="0" parTransId="{00AEE239-EDEA-E045-86A9-1BDA4F4FAD38}" sibTransId="{D653FDF7-9645-C146-A9A1-8BEE6B4CA9EB}"/>
    <dgm:cxn modelId="{2C1AFC3D-D9AA-DF47-9A54-0BA17BF22B47}" type="presOf" srcId="{4419FB73-EE8C-DD43-926F-872805DA85EF}" destId="{95EB8FD5-3097-9247-97B7-90B9418EDD50}" srcOrd="0" destOrd="0" presId="urn:microsoft.com/office/officeart/2008/layout/VerticalCurvedList"/>
    <dgm:cxn modelId="{55E21B38-39A5-294A-86FC-8DA745C72654}" type="presParOf" srcId="{818DFBDC-F16A-F84A-8572-474B959DE065}" destId="{8F97AB6A-B24A-F14E-BFE9-DDA8E02BE05C}" srcOrd="0" destOrd="0" presId="urn:microsoft.com/office/officeart/2008/layout/VerticalCurvedList"/>
    <dgm:cxn modelId="{196AC181-992A-A14F-A896-544C8A1BD5F0}" type="presParOf" srcId="{8F97AB6A-B24A-F14E-BFE9-DDA8E02BE05C}" destId="{6B30E411-5FF2-A14D-8369-E23106FD68B5}" srcOrd="0" destOrd="0" presId="urn:microsoft.com/office/officeart/2008/layout/VerticalCurvedList"/>
    <dgm:cxn modelId="{B62F1D9A-6490-FD44-9803-95BD5765EFD5}" type="presParOf" srcId="{6B30E411-5FF2-A14D-8369-E23106FD68B5}" destId="{C28F9042-86B8-2546-80C8-30B89741454D}" srcOrd="0" destOrd="0" presId="urn:microsoft.com/office/officeart/2008/layout/VerticalCurvedList"/>
    <dgm:cxn modelId="{A15EE6A1-58BB-B640-82BA-0B6F0224590E}" type="presParOf" srcId="{6B30E411-5FF2-A14D-8369-E23106FD68B5}" destId="{95EB8FD5-3097-9247-97B7-90B9418EDD50}" srcOrd="1" destOrd="0" presId="urn:microsoft.com/office/officeart/2008/layout/VerticalCurvedList"/>
    <dgm:cxn modelId="{702634EF-929B-E940-A7BF-60E51C6102EC}" type="presParOf" srcId="{6B30E411-5FF2-A14D-8369-E23106FD68B5}" destId="{D9062DD2-E340-D24D-910C-6CA47924DB91}" srcOrd="2" destOrd="0" presId="urn:microsoft.com/office/officeart/2008/layout/VerticalCurvedList"/>
    <dgm:cxn modelId="{CEF49915-750C-6B41-AA5D-1843525C2342}" type="presParOf" srcId="{6B30E411-5FF2-A14D-8369-E23106FD68B5}" destId="{557FBBF1-8D53-654B-B0C0-A994C1DAAFDA}" srcOrd="3" destOrd="0" presId="urn:microsoft.com/office/officeart/2008/layout/VerticalCurvedList"/>
    <dgm:cxn modelId="{DC6E3FE9-8CE8-D947-AEC2-36087BD38929}" type="presParOf" srcId="{8F97AB6A-B24A-F14E-BFE9-DDA8E02BE05C}" destId="{921C1A37-25BF-1A44-8F25-403E5405AB63}" srcOrd="1" destOrd="0" presId="urn:microsoft.com/office/officeart/2008/layout/VerticalCurvedList"/>
    <dgm:cxn modelId="{100D7E62-FC86-AB49-B7C8-C9983C085277}" type="presParOf" srcId="{8F97AB6A-B24A-F14E-BFE9-DDA8E02BE05C}" destId="{C4CB0731-6655-6F41-8CF2-C9AEC289BFF1}" srcOrd="2" destOrd="0" presId="urn:microsoft.com/office/officeart/2008/layout/VerticalCurvedList"/>
    <dgm:cxn modelId="{158C0833-657C-5F43-BA12-C33129669D6E}" type="presParOf" srcId="{C4CB0731-6655-6F41-8CF2-C9AEC289BFF1}" destId="{53EADC68-3C4F-5044-8A7E-98CCAE5A9326}" srcOrd="0" destOrd="0" presId="urn:microsoft.com/office/officeart/2008/layout/VerticalCurvedList"/>
    <dgm:cxn modelId="{EA3C67FD-18BA-FF45-B0C3-6AD6DA581F21}" type="presParOf" srcId="{8F97AB6A-B24A-F14E-BFE9-DDA8E02BE05C}" destId="{CB8DB76F-FFAA-5243-BC4F-1A35FF0BC417}" srcOrd="3" destOrd="0" presId="urn:microsoft.com/office/officeart/2008/layout/VerticalCurvedList"/>
    <dgm:cxn modelId="{67E826DF-FE9A-3447-9345-8371E4037766}" type="presParOf" srcId="{8F97AB6A-B24A-F14E-BFE9-DDA8E02BE05C}" destId="{0644EA11-0D0E-D742-AD2C-C8FA34ACAA8E}" srcOrd="4" destOrd="0" presId="urn:microsoft.com/office/officeart/2008/layout/VerticalCurvedList"/>
    <dgm:cxn modelId="{25FEE54E-7E9B-574E-A024-D90AECFF71A0}" type="presParOf" srcId="{0644EA11-0D0E-D742-AD2C-C8FA34ACAA8E}" destId="{06E8BF22-1213-3345-9C4C-E2890988B6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EA51D-3C17-C242-8A9F-EA01C7714961}">
      <dsp:nvSpPr>
        <dsp:cNvPr id="0" name=""/>
        <dsp:cNvSpPr/>
      </dsp:nvSpPr>
      <dsp:spPr>
        <a:xfrm>
          <a:off x="-5030780" y="-770759"/>
          <a:ext cx="5991281" cy="5991281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B4FB8-0CE4-E24C-9DC2-A89237F7F9F1}">
      <dsp:nvSpPr>
        <dsp:cNvPr id="0" name=""/>
        <dsp:cNvSpPr/>
      </dsp:nvSpPr>
      <dsp:spPr>
        <a:xfrm>
          <a:off x="502950" y="342097"/>
          <a:ext cx="7665370" cy="6845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6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研究背景</a:t>
          </a:r>
          <a:endParaRPr lang="zh-CN" altLang="en-US" sz="3400" kern="1200" dirty="0"/>
        </a:p>
      </dsp:txBody>
      <dsp:txXfrm>
        <a:off x="502950" y="342097"/>
        <a:ext cx="7665370" cy="684551"/>
      </dsp:txXfrm>
    </dsp:sp>
    <dsp:sp modelId="{455A6DFD-DD30-484C-95D4-884F48C6CB7D}">
      <dsp:nvSpPr>
        <dsp:cNvPr id="0" name=""/>
        <dsp:cNvSpPr/>
      </dsp:nvSpPr>
      <dsp:spPr>
        <a:xfrm>
          <a:off x="75105" y="256528"/>
          <a:ext cx="855689" cy="8556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B26B7-6E84-1449-9659-BF23A0BB7185}">
      <dsp:nvSpPr>
        <dsp:cNvPr id="0" name=""/>
        <dsp:cNvSpPr/>
      </dsp:nvSpPr>
      <dsp:spPr>
        <a:xfrm>
          <a:off x="895419" y="1369103"/>
          <a:ext cx="7272900" cy="6845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6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问题定义</a:t>
          </a:r>
          <a:r>
            <a:rPr lang="en-US" altLang="zh-CN" sz="3400" kern="1200" dirty="0" smtClean="0"/>
            <a:t> </a:t>
          </a:r>
        </a:p>
      </dsp:txBody>
      <dsp:txXfrm>
        <a:off x="895419" y="1369103"/>
        <a:ext cx="7272900" cy="684551"/>
      </dsp:txXfrm>
    </dsp:sp>
    <dsp:sp modelId="{EA8AD9DB-2785-374D-B010-F0A894C227BD}">
      <dsp:nvSpPr>
        <dsp:cNvPr id="0" name=""/>
        <dsp:cNvSpPr/>
      </dsp:nvSpPr>
      <dsp:spPr>
        <a:xfrm>
          <a:off x="467575" y="1283534"/>
          <a:ext cx="855689" cy="8556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11212-EF6A-934C-8770-1AB288112BF2}">
      <dsp:nvSpPr>
        <dsp:cNvPr id="0" name=""/>
        <dsp:cNvSpPr/>
      </dsp:nvSpPr>
      <dsp:spPr>
        <a:xfrm>
          <a:off x="895419" y="2396108"/>
          <a:ext cx="7272900" cy="6845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6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研究内容和技术方案</a:t>
          </a:r>
        </a:p>
      </dsp:txBody>
      <dsp:txXfrm>
        <a:off x="895419" y="2396108"/>
        <a:ext cx="7272900" cy="684551"/>
      </dsp:txXfrm>
    </dsp:sp>
    <dsp:sp modelId="{BD11D485-BDAE-AD49-AE96-3C009D6F20D4}">
      <dsp:nvSpPr>
        <dsp:cNvPr id="0" name=""/>
        <dsp:cNvSpPr/>
      </dsp:nvSpPr>
      <dsp:spPr>
        <a:xfrm>
          <a:off x="467575" y="2310539"/>
          <a:ext cx="855689" cy="8556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174D-0F0C-4D4D-A666-8378E1384706}">
      <dsp:nvSpPr>
        <dsp:cNvPr id="0" name=""/>
        <dsp:cNvSpPr/>
      </dsp:nvSpPr>
      <dsp:spPr>
        <a:xfrm>
          <a:off x="502950" y="3423113"/>
          <a:ext cx="7665370" cy="6845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336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效果</a:t>
          </a:r>
        </a:p>
      </dsp:txBody>
      <dsp:txXfrm>
        <a:off x="502950" y="3423113"/>
        <a:ext cx="7665370" cy="684551"/>
      </dsp:txXfrm>
    </dsp:sp>
    <dsp:sp modelId="{C9F297FC-AB56-EC4F-9F0E-D549904653D9}">
      <dsp:nvSpPr>
        <dsp:cNvPr id="0" name=""/>
        <dsp:cNvSpPr/>
      </dsp:nvSpPr>
      <dsp:spPr>
        <a:xfrm>
          <a:off x="75105" y="3337544"/>
          <a:ext cx="855689" cy="8556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B8FD5-3097-9247-97B7-90B9418EDD50}">
      <dsp:nvSpPr>
        <dsp:cNvPr id="0" name=""/>
        <dsp:cNvSpPr/>
      </dsp:nvSpPr>
      <dsp:spPr>
        <a:xfrm>
          <a:off x="-4992974" y="-770759"/>
          <a:ext cx="5991281" cy="5991281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C1A37-25BF-1A44-8F25-403E5405AB63}">
      <dsp:nvSpPr>
        <dsp:cNvPr id="0" name=""/>
        <dsp:cNvSpPr/>
      </dsp:nvSpPr>
      <dsp:spPr>
        <a:xfrm>
          <a:off x="817977" y="635693"/>
          <a:ext cx="7388149" cy="12712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022" tIns="162560" rIns="162560" bIns="162560" numCol="1" spcCol="1270" anchor="ctr" anchorCtr="0">
          <a:noAutofit/>
        </a:bodyPr>
        <a:lstStyle/>
        <a:p>
          <a:pPr lvl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四种相似度</a:t>
          </a:r>
          <a:endParaRPr lang="zh-CN" altLang="en-US" sz="6400" kern="1200" dirty="0"/>
        </a:p>
      </dsp:txBody>
      <dsp:txXfrm>
        <a:off x="817977" y="635693"/>
        <a:ext cx="7388149" cy="1271208"/>
      </dsp:txXfrm>
    </dsp:sp>
    <dsp:sp modelId="{53EADC68-3C4F-5044-8A7E-98CCAE5A9326}">
      <dsp:nvSpPr>
        <dsp:cNvPr id="0" name=""/>
        <dsp:cNvSpPr/>
      </dsp:nvSpPr>
      <dsp:spPr>
        <a:xfrm>
          <a:off x="23472" y="476792"/>
          <a:ext cx="1589010" cy="1589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DB76F-FFAA-5243-BC4F-1A35FF0BC417}">
      <dsp:nvSpPr>
        <dsp:cNvPr id="0" name=""/>
        <dsp:cNvSpPr/>
      </dsp:nvSpPr>
      <dsp:spPr>
        <a:xfrm>
          <a:off x="817977" y="2542861"/>
          <a:ext cx="7388149" cy="12712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022" tIns="162560" rIns="162560" bIns="162560" numCol="1" spcCol="1270" anchor="ctr" anchorCtr="0">
          <a:noAutofit/>
        </a:bodyPr>
        <a:lstStyle/>
        <a:p>
          <a:pPr lvl="0" algn="l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400" kern="1200" dirty="0" smtClean="0"/>
            <a:t>关系的延迟性</a:t>
          </a:r>
          <a:endParaRPr lang="zh-CN" altLang="en-US" sz="6400" kern="1200" dirty="0"/>
        </a:p>
      </dsp:txBody>
      <dsp:txXfrm>
        <a:off x="817977" y="2542861"/>
        <a:ext cx="7388149" cy="1271208"/>
      </dsp:txXfrm>
    </dsp:sp>
    <dsp:sp modelId="{06E8BF22-1213-3345-9C4C-E2890988B6F1}">
      <dsp:nvSpPr>
        <dsp:cNvPr id="0" name=""/>
        <dsp:cNvSpPr/>
      </dsp:nvSpPr>
      <dsp:spPr>
        <a:xfrm>
          <a:off x="23472" y="2383960"/>
          <a:ext cx="1589010" cy="15890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0.82432</cdr:x>
      <cdr:y>0.74418</cdr:y>
    </cdr:from>
    <cdr:to>
      <cdr:x>0.99593</cdr:x>
      <cdr:y>0.96918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392488" y="30243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8A35-C897-41A8-A01B-1AFA8F495E50}" type="datetimeFigureOut">
              <a:rPr lang="zh-CN" altLang="en-US" smtClean="0"/>
              <a:pPr/>
              <a:t>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E029-88EF-4B49-B72F-017671E790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/>
          <a:lstStyle>
            <a:lvl1pPr algn="r">
              <a:defRPr sz="1100"/>
            </a:lvl1pPr>
          </a:lstStyle>
          <a:p>
            <a:fld id="{8926A9D0-D64E-47C4-9BB1-F81770FF0C00}" type="datetimeFigureOut">
              <a:rPr lang="zh-CN" altLang="en-US" smtClean="0"/>
              <a:pPr/>
              <a:t>16/12/12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0" tIns="43105" rIns="86210" bIns="43105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10" tIns="43105" rIns="86210" bIns="43105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2"/>
            <a:ext cx="2773680" cy="434340"/>
          </a:xfrm>
          <a:prstGeom prst="rect">
            <a:avLst/>
          </a:prstGeom>
        </p:spPr>
        <p:txBody>
          <a:bodyPr vert="horz" lIns="86210" tIns="43105" rIns="86210" bIns="43105" rtlCol="0" anchor="b"/>
          <a:lstStyle>
            <a:lvl1pPr algn="r">
              <a:defRPr sz="1100"/>
            </a:lvl1pPr>
          </a:lstStyle>
          <a:p>
            <a:fld id="{BDF6D838-D9E1-4889-A10C-A5592DFF42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7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6D838-D9E1-4889-A10C-A5592DFF424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6D838-D9E1-4889-A10C-A5592DFF424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6D838-D9E1-4889-A10C-A5592DFF424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4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D1F98-31D9-4EA7-9FC4-09BD5B2958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zh-CN" altLang="en-US" sz="4400" kern="1200" dirty="0">
                <a:solidFill>
                  <a:schemeClr val="tx1"/>
                </a:solidFill>
                <a:effectLst/>
                <a:latin typeface="+mj-lt"/>
                <a:ea typeface="Batang" pitchFamily="18" charset="-127"/>
                <a:cs typeface="JasmineUPC" pitchFamily="18" charset="-34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6A04-6176-43CD-87A2-00DF0E26053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5800" y="3657600"/>
            <a:ext cx="1260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990146" y="3657600"/>
            <a:ext cx="1260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294492" y="3657600"/>
            <a:ext cx="12600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903184" y="3657600"/>
            <a:ext cx="1260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207531" y="3657600"/>
            <a:ext cx="1260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98838" y="3657600"/>
            <a:ext cx="1260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08" y="180232"/>
            <a:ext cx="2420112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621308" y="9993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计算机系数据库实验室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2731-B5D1-4ECA-B31F-2234598806A5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A2F4-C143-4327-A099-5414283D0537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6620400" y="973672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计算机系数据库实验室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00" y="180000"/>
            <a:ext cx="2420112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1428736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38586" y="1428736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219972" y="1428736"/>
            <a:ext cx="13320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982744" y="1428736"/>
            <a:ext cx="1332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364131" y="1428736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01358" y="1428736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D26-9C99-404D-87B4-197B01FD918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C40-D803-4CBD-AB97-E0C207C47266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838586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19972" y="1447800"/>
            <a:ext cx="13320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982744" y="1447800"/>
            <a:ext cx="1332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364131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601358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80A9-C44E-4BAB-B955-6236A3875BEE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57200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838586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219972" y="1447800"/>
            <a:ext cx="13320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982744" y="1447800"/>
            <a:ext cx="1332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7364131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601358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D8B-812D-4770-BEE0-EE93BDF925A2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838586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219972" y="1447800"/>
            <a:ext cx="133200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982744" y="1447800"/>
            <a:ext cx="1332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64131" y="1447800"/>
            <a:ext cx="1332000" cy="76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601358" y="1447800"/>
            <a:ext cx="1332000" cy="76200"/>
          </a:xfrm>
          <a:prstGeom prst="rect">
            <a:avLst/>
          </a:prstGeom>
          <a:solidFill>
            <a:srgbClr val="054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675D-092A-4FB2-B5C9-B230E75F9910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069B-1745-46FF-B2BC-A4EA69544E17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90F4-7758-4A38-BB6F-13DD9A882724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988C-C744-4A79-9AEF-FC45334DD508}" type="datetime1">
              <a:rPr lang="en-US" altLang="zh-CN" smtClean="0"/>
              <a:t>12/12/16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33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ea"/>
          <a:ea typeface="+mj-ea"/>
          <a:cs typeface="JasmineUPC" pitchFamily="18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00000"/>
        <a:buFont typeface="Trebuchet MS" pitchFamily="34" charset="0"/>
        <a:buChar char="▪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Trebuchet MS" pitchFamily="34" charset="0"/>
        <a:buChar char="◦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Trebuchet MS" pitchFamily="34" charset="0"/>
        <a:buChar char="▫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85725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上海大数据项目中期评审</a:t>
            </a:r>
            <a:endParaRPr lang="en-US" altLang="zh-CN" sz="36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7488832" cy="1920846"/>
          </a:xfrm>
        </p:spPr>
        <p:txBody>
          <a:bodyPr>
            <a:normAutofit fontScale="77500" lnSpcReduction="20000"/>
          </a:bodyPr>
          <a:lstStyle/>
          <a:p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</a:rPr>
              <a:t>谢永青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</a:rPr>
              <a:t>王海权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endParaRPr lang="en-US" altLang="zh-CN" b="1" dirty="0" smtClean="0">
              <a:solidFill>
                <a:srgbClr val="000000"/>
              </a:solidFill>
            </a:endParaRPr>
          </a:p>
          <a:p>
            <a:r>
              <a:rPr lang="zh-CN" altLang="en-US" dirty="0" smtClean="0"/>
              <a:t>指导导师</a:t>
            </a:r>
            <a:r>
              <a:rPr lang="en-US" altLang="zh-CN" dirty="0" smtClean="0"/>
              <a:t>: </a:t>
            </a:r>
            <a:r>
              <a:rPr lang="zh-CN" altLang="en-US" dirty="0" smtClean="0"/>
              <a:t>李国良</a:t>
            </a:r>
            <a:endParaRPr lang="en-US" altLang="zh-CN" dirty="0"/>
          </a:p>
          <a:p>
            <a:r>
              <a:rPr lang="en-US" altLang="zh-CN" b="1" dirty="0" smtClean="0"/>
              <a:t> </a:t>
            </a:r>
            <a:endParaRPr lang="en-US" altLang="zh-CN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四种相似度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4.EDRSIM: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DTW</a:t>
            </a:r>
            <a:r>
              <a:rPr kumimoji="1" lang="zh-CN" altLang="en-US" dirty="0" smtClean="0"/>
              <a:t>变形：定义匹配点的距离都为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减少异常点的影响</a:t>
            </a:r>
          </a:p>
          <a:p>
            <a:pPr lvl="1"/>
            <a:r>
              <a:rPr kumimoji="1" lang="zh-CN" altLang="en-US" dirty="0" smtClean="0"/>
              <a:t>距离计算：</a:t>
            </a:r>
          </a:p>
          <a:p>
            <a:pPr lvl="1"/>
            <a:r>
              <a:rPr kumimoji="1" lang="zh-CN" altLang="en-US" dirty="0" smtClean="0"/>
              <a:t>相似度：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98" y="3212976"/>
            <a:ext cx="4165600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29" y="4020220"/>
            <a:ext cx="2070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关系的延迟性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利用指标的周期性：</a:t>
            </a:r>
          </a:p>
          <a:p>
            <a:pPr lvl="1"/>
            <a:r>
              <a:rPr kumimoji="1" lang="zh-CN" altLang="en-US" dirty="0" smtClean="0"/>
              <a:t>一年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个月为一个周期</a:t>
            </a:r>
          </a:p>
          <a:p>
            <a:pPr lvl="1"/>
            <a:r>
              <a:rPr kumimoji="1" lang="zh-CN" altLang="en-US" dirty="0" smtClean="0"/>
              <a:t>前后移动范围不超过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个月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8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284617"/>
              </p:ext>
            </p:extLst>
          </p:nvPr>
        </p:nvGraphicFramePr>
        <p:xfrm>
          <a:off x="72008" y="2220479"/>
          <a:ext cx="9036496" cy="473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  <a:gridCol w="1129562"/>
              </a:tblGrid>
              <a:tr h="2942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DTWSIM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LCSSSIM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EDRSIM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AreaSIM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987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商业营业用房施工面积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0.89441584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设备工器具购置固定资产投资完成额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0.910447761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设备工器具购置固定资产投资完成额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0.951612903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住宅施工面积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0.882272722</a:t>
                      </a:r>
                    </a:p>
                  </a:txBody>
                  <a:tcPr marL="12700" marR="12700" marT="12700" marB="0" anchor="b"/>
                </a:tc>
              </a:tr>
              <a:tr h="4516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存货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0.893002898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商业营业用房施工面积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0.852941176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商业营业用房施工面积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0.910447761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商业营业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用房施工面积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0.881767822</a:t>
                      </a:r>
                    </a:p>
                  </a:txBody>
                  <a:tcPr marL="12700" marR="12700" marT="12700" marB="0" anchor="b"/>
                </a:tc>
              </a:tr>
              <a:tr h="45164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住宅施工面积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累计增长</a:t>
                      </a:r>
                      <a:r>
                        <a:rPr lang="en-US" altLang="zh-CN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  <a:ea typeface="+mn-ea"/>
                          <a:cs typeface="+mn-cs"/>
                        </a:rPr>
                        <a:t>(%)</a:t>
                      </a:r>
                      <a:endParaRPr lang="en-US" altLang="zh-C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charset="0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0.890866739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固定资产投资完成额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0.850746269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固定资产投资完成额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0.903225806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应交增值税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0.880472107</a:t>
                      </a:r>
                    </a:p>
                  </a:txBody>
                  <a:tcPr marL="12700" marR="12700" marT="12700" marB="0" anchor="b"/>
                </a:tc>
              </a:tr>
              <a:tr h="3045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房地产施工面积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0.889083721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流动资产合计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0.838235294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流动资产合计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0.895522388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产成品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0.878785648</a:t>
                      </a:r>
                    </a:p>
                  </a:txBody>
                  <a:tcPr marL="12700" marR="12700" marT="12700" marB="0" anchor="b"/>
                </a:tc>
              </a:tr>
              <a:tr h="33685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商品住宅施工面积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0.888431484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管理费用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0.838235294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产成品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0.895522388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房地产施工面积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0.874914382</a:t>
                      </a:r>
                    </a:p>
                  </a:txBody>
                  <a:tcPr marL="12700" marR="12700" marT="12700" marB="0" anchor="b"/>
                </a:tc>
              </a:tr>
              <a:tr h="4516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主营业务税金及附加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0.888401252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应收帐款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0.823529412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应收帐款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0.880597015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定资产投资完成额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0.867611899</a:t>
                      </a:r>
                    </a:p>
                  </a:txBody>
                  <a:tcPr marL="12700" marR="12700" marT="12700" marB="0" anchor="b"/>
                </a:tc>
              </a:tr>
              <a:tr h="3045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资产总计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0.885489243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产成品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0.823529412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管理费用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0.880597015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办公楼施工面积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0.862371796</a:t>
                      </a:r>
                    </a:p>
                  </a:txBody>
                  <a:tcPr marL="12700" marR="12700" marT="12700" marB="0" anchor="b"/>
                </a:tc>
              </a:tr>
              <a:tr h="5987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设备工器具购置固定资产投资完成额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0.884162964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亏损企业亏损总额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0.823529412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亏损企业亏损总额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0.880597015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亏损企业亏损总额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累计增长（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0.861830219</a:t>
                      </a:r>
                    </a:p>
                  </a:txBody>
                  <a:tcPr marL="12700" marR="12700" marT="12700" marB="0" anchor="b"/>
                </a:tc>
              </a:tr>
              <a:tr h="37689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应收帐款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0.883636101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商业营业用房竣工面积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0.823529412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住宅施工面积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0.880597015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应收帐款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0.855971664</a:t>
                      </a:r>
                    </a:p>
                  </a:txBody>
                  <a:tcPr marL="12700" marR="12700" marT="12700" marB="0"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负债合计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0.883016314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住宅施工面积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0.808823529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利息支出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0.880597015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设备工器具购置固定资产投资完成额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_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累计增长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(%)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0.852158924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81236" y="1611999"/>
            <a:ext cx="820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每种算法所对应的，与电量走势最相关的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经济指标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可以看到，</a:t>
            </a:r>
            <a:r>
              <a:rPr kumimoji="1" lang="en-US" altLang="zh-CN" dirty="0" smtClean="0"/>
              <a:t>Top10</a:t>
            </a:r>
            <a:r>
              <a:rPr kumimoji="1" lang="zh-CN" altLang="en-US" dirty="0" smtClean="0"/>
              <a:t>经济指标内，有众多指标重合。辅证</a:t>
            </a:r>
            <a:r>
              <a:rPr kumimoji="1" lang="zh-CN" altLang="en-US" smtClean="0"/>
              <a:t>说明指标相关性。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011783"/>
              </p:ext>
            </p:extLst>
          </p:nvPr>
        </p:nvGraphicFramePr>
        <p:xfrm>
          <a:off x="457200" y="1676400"/>
          <a:ext cx="82296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电网</a:t>
            </a:r>
            <a:r>
              <a:rPr lang="zh-CN" altLang="en-US" dirty="0" smtClean="0"/>
              <a:t>数据的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压缩</a:t>
            </a:r>
            <a:r>
              <a:rPr lang="zh-CN" altLang="en-US" dirty="0"/>
              <a:t>存储和高效检索</a:t>
            </a:r>
            <a:r>
              <a:rPr lang="zh-CN" altLang="en-US" dirty="0" smtClean="0"/>
              <a:t>策略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5105400"/>
            <a:ext cx="6400800" cy="1752600"/>
          </a:xfrm>
        </p:spPr>
        <p:txBody>
          <a:bodyPr/>
          <a:lstStyle/>
          <a:p>
            <a:r>
              <a:rPr lang="zh-CN" altLang="en-US" dirty="0"/>
              <a:t>王海</a:t>
            </a:r>
            <a:r>
              <a:rPr lang="zh-CN" altLang="en-US" dirty="0" smtClean="0"/>
              <a:t>权</a:t>
            </a:r>
            <a:endParaRPr lang="en-US" altLang="zh-CN" dirty="0" smtClean="0"/>
          </a:p>
          <a:p>
            <a:r>
              <a:rPr lang="en-US" altLang="zh-CN" dirty="0" smtClean="0"/>
              <a:t>2016.12.09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9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电网数据的特点和挑战</a:t>
            </a:r>
            <a:endParaRPr lang="en-US" altLang="zh-CN" dirty="0" smtClean="0"/>
          </a:p>
          <a:p>
            <a:r>
              <a:rPr lang="zh-CN" altLang="en-US" dirty="0" smtClean="0"/>
              <a:t>相关压缩算法</a:t>
            </a:r>
            <a:endParaRPr lang="en-US" altLang="zh-CN" dirty="0" smtClean="0"/>
          </a:p>
          <a:p>
            <a:r>
              <a:rPr lang="zh-CN" altLang="en-US" dirty="0" smtClean="0"/>
              <a:t>针对电网数据的增强型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压缩策略</a:t>
            </a:r>
            <a:endParaRPr lang="en-US" altLang="zh-CN" dirty="0" smtClean="0"/>
          </a:p>
          <a:p>
            <a:r>
              <a:rPr lang="zh-CN" altLang="en-US" dirty="0"/>
              <a:t>针对电网数据的检索策略</a:t>
            </a:r>
            <a:endParaRPr lang="en-US" altLang="zh-CN" dirty="0" smtClean="0"/>
          </a:p>
          <a:p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2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时序数据序列</a:t>
            </a:r>
            <a:endParaRPr lang="en-US" altLang="zh-CN" dirty="0" smtClean="0"/>
          </a:p>
          <a:p>
            <a:r>
              <a:rPr lang="zh-CN" altLang="en-US" dirty="0" smtClean="0"/>
              <a:t>连续不间断产生</a:t>
            </a:r>
            <a:endParaRPr lang="en-US" altLang="zh-CN" dirty="0" smtClean="0"/>
          </a:p>
          <a:p>
            <a:r>
              <a:rPr lang="zh-CN" altLang="en-US" dirty="0" smtClean="0"/>
              <a:t>数据总量增长快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采样时间间隔</a:t>
            </a:r>
            <a:endParaRPr lang="en-US" altLang="zh-CN" dirty="0" smtClean="0"/>
          </a:p>
          <a:p>
            <a:pPr lvl="1"/>
            <a:r>
              <a:rPr lang="zh-CN" altLang="en-US" dirty="0"/>
              <a:t>多维度</a:t>
            </a:r>
            <a:endParaRPr lang="en-US" altLang="zh-CN" dirty="0" smtClean="0"/>
          </a:p>
          <a:p>
            <a:r>
              <a:rPr lang="zh-CN" altLang="en-US" dirty="0" smtClean="0"/>
              <a:t>历史数据查询慢</a:t>
            </a:r>
            <a:endParaRPr lang="zh-CN" altLang="en-US" dirty="0"/>
          </a:p>
        </p:txBody>
      </p:sp>
      <p:pic>
        <p:nvPicPr>
          <p:cNvPr id="1026" name="Picture 2" descr="C:\Users\Shepherd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29432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9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怎么存？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如何在数据量不断增大的条件下进行有效的存储，节省存储空间？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怎么查？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如何在数据量不断增大的条件下仍然能够快速的查找出指定时间、时间段的电网历史数据？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和查结合？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如何在既有高效的存储性能的同时又支持快速的查询性能？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96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电网数据的挑战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怎么存？</a:t>
            </a:r>
            <a:r>
              <a:rPr lang="zh-CN" altLang="en-US" b="1" dirty="0" smtClean="0">
                <a:solidFill>
                  <a:srgbClr val="FF0000"/>
                </a:solidFill>
              </a:rPr>
              <a:t>压缩！怎么压缩？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如何在数据量不断增大的条件下进行有效的存储，节省存储空间？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怎么查？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如何在数据量不断增大的条件下仍然能够快速的查找出指定时间、时间段的电网历史数据？</a:t>
            </a:r>
            <a:endParaRPr lang="en-US" altLang="zh-CN" dirty="0" smtClean="0"/>
          </a:p>
          <a:p>
            <a:pPr lvl="1"/>
            <a:r>
              <a:rPr lang="zh-CN" altLang="en-US" dirty="0"/>
              <a:t>存</a:t>
            </a:r>
            <a:r>
              <a:rPr lang="zh-CN" altLang="en-US" dirty="0" smtClean="0"/>
              <a:t>和查结合？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如何在既有高效的存储性能的同时又支持快速的查询性能？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67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时序数据的相关压缩算法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PAA</a:t>
            </a:r>
          </a:p>
          <a:p>
            <a:pPr lvl="1"/>
            <a:r>
              <a:rPr lang="en-US" altLang="zh-CN" dirty="0" smtClean="0"/>
              <a:t>Piecewise </a:t>
            </a:r>
            <a:r>
              <a:rPr lang="en-US" altLang="zh-CN" dirty="0"/>
              <a:t>Aggregate </a:t>
            </a:r>
            <a:r>
              <a:rPr lang="en-US" altLang="zh-CN" dirty="0" smtClean="0"/>
              <a:t>Approximation</a:t>
            </a:r>
          </a:p>
          <a:p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/>
              <a:t>Adaptive Piecewise Constant Approximation</a:t>
            </a:r>
          </a:p>
          <a:p>
            <a:r>
              <a:rPr lang="en-US" altLang="zh-CN" dirty="0" smtClean="0"/>
              <a:t>PLA</a:t>
            </a:r>
          </a:p>
          <a:p>
            <a:pPr lvl="1"/>
            <a:r>
              <a:rPr lang="en-US" altLang="zh-CN" dirty="0"/>
              <a:t>piecewise linear </a:t>
            </a:r>
            <a:r>
              <a:rPr lang="en-US" altLang="zh-CN" dirty="0" smtClean="0"/>
              <a:t>approximation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3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Heiti SC Light"/>
                <a:ea typeface="Heiti SC Light"/>
                <a:cs typeface="Heiti SC Light"/>
              </a:rPr>
              <a:t>目录</a:t>
            </a:r>
            <a:endParaRPr lang="zh-CN" altLang="en-US" b="1" dirty="0">
              <a:latin typeface="Heiti SC Light"/>
              <a:ea typeface="Heiti SC Light"/>
              <a:cs typeface="Heiti SC Light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439137"/>
              </p:ext>
            </p:extLst>
          </p:nvPr>
        </p:nvGraphicFramePr>
        <p:xfrm>
          <a:off x="457200" y="1676400"/>
          <a:ext cx="82296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784B-AF74-4B48-A96C-9AF08ADEE776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PAA</a:t>
            </a:r>
          </a:p>
          <a:p>
            <a:pPr lvl="1"/>
            <a:r>
              <a:rPr lang="en-US" altLang="zh-CN" dirty="0"/>
              <a:t>Piecewise Aggregate </a:t>
            </a:r>
            <a:r>
              <a:rPr lang="en-US" altLang="zh-CN" dirty="0" smtClean="0"/>
              <a:t>Approximation</a:t>
            </a:r>
          </a:p>
          <a:p>
            <a:pPr lvl="1"/>
            <a:r>
              <a:rPr lang="en-US" altLang="zh-CN" dirty="0" smtClean="0"/>
              <a:t>N=8</a:t>
            </a:r>
            <a:endParaRPr lang="zh-CN" altLang="en-US" dirty="0"/>
          </a:p>
        </p:txBody>
      </p:sp>
      <p:pic>
        <p:nvPicPr>
          <p:cNvPr id="1026" name="Picture 2" descr="C:\Users\Shepherd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23" y="3478290"/>
            <a:ext cx="618331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 smtClean="0"/>
              <a:t>Adaptive Piecewise </a:t>
            </a:r>
            <a:r>
              <a:rPr lang="en-US" altLang="zh-CN" dirty="0"/>
              <a:t>Constant </a:t>
            </a:r>
            <a:r>
              <a:rPr lang="en-US" altLang="zh-CN" dirty="0" smtClean="0"/>
              <a:t>Approximation</a:t>
            </a:r>
          </a:p>
          <a:p>
            <a:pPr lvl="1"/>
            <a:r>
              <a:rPr lang="en-US" altLang="zh-CN" dirty="0" smtClean="0"/>
              <a:t>Error Bound 5%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 descr="C:\Users\Shepherd\Desktop\A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46739"/>
            <a:ext cx="604867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hepherd\Desktop\P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989513"/>
            <a:ext cx="5688632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378904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APCA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9088" y="5435932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PAA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时序数据的相关压缩算法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</a:t>
            </a:r>
          </a:p>
          <a:p>
            <a:pPr lvl="1"/>
            <a:r>
              <a:rPr lang="en-US" altLang="zh-CN" dirty="0"/>
              <a:t>piecewise </a:t>
            </a:r>
            <a:r>
              <a:rPr lang="en-US" altLang="zh-CN" dirty="0" smtClean="0"/>
              <a:t>linear approximation</a:t>
            </a:r>
            <a:endParaRPr lang="zh-CN" altLang="en-US" dirty="0"/>
          </a:p>
        </p:txBody>
      </p:sp>
      <p:pic>
        <p:nvPicPr>
          <p:cNvPr id="3074" name="Picture 2" descr="C:\Users\Shepherd\Desktop\p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9720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怎么改进？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每个采样点的取值变化范围有限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对所有可能的取值进行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编码？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APCA</a:t>
            </a:r>
            <a:r>
              <a:rPr lang="zh-CN" altLang="en-US" dirty="0"/>
              <a:t>压缩</a:t>
            </a:r>
            <a:r>
              <a:rPr lang="zh-CN" altLang="en-US" dirty="0" smtClean="0"/>
              <a:t>后的结果时间戳是离散的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存储差值而不是完整的时间戳？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3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增强型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bound 0.01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保存</a:t>
            </a:r>
            <a:r>
              <a:rPr lang="zh-CN" altLang="en-US" dirty="0"/>
              <a:t>起始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时间间隔不相等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855440" y="2306722"/>
          <a:ext cx="6100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  <a:gridCol w="645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0.13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0.19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845568" y="4117722"/>
          <a:ext cx="3518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45604"/>
                <a:gridCol w="645604"/>
                <a:gridCol w="645604"/>
                <a:gridCol w="6456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2495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原始数据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30238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APCA</a:t>
            </a:r>
            <a:r>
              <a:rPr lang="zh-CN" altLang="en-US" b="1" dirty="0" smtClean="0">
                <a:solidFill>
                  <a:srgbClr val="FF0000"/>
                </a:solidFill>
              </a:rPr>
              <a:t>结果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多点合并压缩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H=3</a:t>
            </a:r>
            <a:r>
              <a:rPr lang="zh-CN" altLang="en-US" dirty="0" smtClean="0"/>
              <a:t>）个点合并，时间差阈值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=2^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=128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字典编码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APCA</a:t>
            </a:r>
            <a:r>
              <a:rPr lang="zh-CN" altLang="en-US" dirty="0" smtClean="0"/>
              <a:t>后的数据中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取值数有限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基于位</a:t>
            </a:r>
            <a:r>
              <a:rPr lang="en-US" altLang="zh-CN" dirty="0" smtClean="0"/>
              <a:t>(bit)</a:t>
            </a:r>
            <a:r>
              <a:rPr lang="zh-CN" altLang="en-US" dirty="0" smtClean="0"/>
              <a:t>数组的数据表示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用二进制位数组存储数据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043608" y="2780928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43608" y="3501008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87824" y="3501008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283968" y="3501008"/>
          <a:ext cx="599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5004048" y="3501008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算法示例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27584" y="2276872"/>
          <a:ext cx="6603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36"/>
                <a:gridCol w="634891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1560" y="3850248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4930368"/>
          <a:ext cx="3024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11560" y="5722456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1011100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516216" y="3284984"/>
          <a:ext cx="230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字典编码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391" y="5733256"/>
            <a:ext cx="9909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= 44 bits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5156" y="22768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3857686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多点合并后的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494116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Key=1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6196662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实际存储内容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71005" y="61199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1331" y="2267580"/>
            <a:ext cx="44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int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496" y="263691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99723" y="623923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(3-1)*32 + 3*64=256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针对电网数据的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增强型</a:t>
            </a:r>
            <a:r>
              <a:rPr lang="en-US" altLang="zh-CN" dirty="0"/>
              <a:t>APCA</a:t>
            </a:r>
            <a:r>
              <a:rPr lang="zh-CN" altLang="en-US" dirty="0"/>
              <a:t>压缩策略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增强压缩性能分析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算法增强后的压缩性能分析</a:t>
            </a:r>
            <a:endParaRPr lang="en-US" altLang="zh-CN" dirty="0"/>
          </a:p>
          <a:p>
            <a:pPr lvl="1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</a:t>
            </a:r>
            <a:r>
              <a:rPr lang="zh-CN" altLang="en-US" dirty="0" smtClean="0"/>
              <a:t>点合并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时间差阈值</a:t>
            </a:r>
            <a:r>
              <a:rPr lang="en-US" altLang="zh-CN" dirty="0" smtClean="0"/>
              <a:t>2^7=128</a:t>
            </a:r>
          </a:p>
          <a:p>
            <a:pPr lvl="2"/>
            <a:r>
              <a:rPr lang="en-US" altLang="zh-CN" dirty="0" smtClean="0"/>
              <a:t>value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1000 &lt; 2^10</a:t>
            </a:r>
            <a:endParaRPr lang="en-US" altLang="zh-CN" dirty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=32bits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double=64bits</a:t>
            </a:r>
          </a:p>
          <a:p>
            <a:pPr lvl="1"/>
            <a:r>
              <a:rPr lang="zh-CN" altLang="en-US" dirty="0" smtClean="0"/>
              <a:t>结果对比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原始：</a:t>
            </a:r>
            <a:r>
              <a:rPr lang="en-US" altLang="zh-CN" dirty="0" smtClean="0"/>
              <a:t>n*(32 + 64) </a:t>
            </a:r>
            <a:r>
              <a:rPr lang="en-US" altLang="zh-CN" b="1" dirty="0" smtClean="0">
                <a:solidFill>
                  <a:srgbClr val="FF0000"/>
                </a:solidFill>
              </a:rPr>
              <a:t>&gt; 288</a:t>
            </a:r>
            <a:r>
              <a:rPr lang="en-US" altLang="zh-CN" dirty="0" smtClean="0"/>
              <a:t>bits</a:t>
            </a:r>
          </a:p>
          <a:p>
            <a:pPr lvl="2"/>
            <a:r>
              <a:rPr lang="en-US" altLang="zh-CN" dirty="0" smtClean="0"/>
              <a:t>APCA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(32 + 64) = </a:t>
            </a:r>
            <a:r>
              <a:rPr lang="en-US" altLang="zh-CN" b="1" dirty="0" smtClean="0">
                <a:solidFill>
                  <a:srgbClr val="FF0000"/>
                </a:solidFill>
              </a:rPr>
              <a:t>288</a:t>
            </a:r>
            <a:r>
              <a:rPr lang="en-US" altLang="zh-CN" dirty="0" smtClean="0"/>
              <a:t>bits</a:t>
            </a:r>
          </a:p>
          <a:p>
            <a:pPr lvl="2"/>
            <a:r>
              <a:rPr lang="zh-CN" altLang="en-US" dirty="0" smtClean="0"/>
              <a:t>增强： </a:t>
            </a:r>
            <a:r>
              <a:rPr lang="en-US" altLang="zh-CN" dirty="0" smtClean="0"/>
              <a:t>32 + (7 + 7 + 10 + 10 + 10) = </a:t>
            </a:r>
            <a:r>
              <a:rPr lang="en-US" altLang="zh-CN" b="1" dirty="0" smtClean="0">
                <a:solidFill>
                  <a:srgbClr val="FF0000"/>
                </a:solidFill>
              </a:rPr>
              <a:t>76</a:t>
            </a:r>
            <a:r>
              <a:rPr lang="en-US" altLang="zh-CN" dirty="0" smtClean="0"/>
              <a:t>bits</a:t>
            </a:r>
          </a:p>
          <a:p>
            <a:pPr lvl="1"/>
            <a:endParaRPr lang="en-US" altLang="zh-CN" dirty="0"/>
          </a:p>
          <a:p>
            <a:pPr lvl="3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针对电网数据的检索策略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数据量少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HASH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量大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树、</a:t>
            </a:r>
            <a:r>
              <a:rPr lang="en-US" altLang="zh-CN" dirty="0" smtClean="0"/>
              <a:t>B+</a:t>
            </a:r>
            <a:r>
              <a:rPr lang="zh-CN" altLang="en-US" dirty="0"/>
              <a:t>树</a:t>
            </a:r>
          </a:p>
        </p:txBody>
      </p:sp>
      <p:pic>
        <p:nvPicPr>
          <p:cNvPr id="1026" name="Picture 2" descr="C:\Users\Shepherd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7211"/>
            <a:ext cx="5419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如何构建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树索引？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先把数据解压再构建索引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解压时间开销</a:t>
            </a:r>
            <a:endParaRPr lang="en-US" altLang="zh-CN" dirty="0" smtClean="0"/>
          </a:p>
          <a:p>
            <a:pPr lvl="2"/>
            <a:r>
              <a:rPr lang="zh-CN" altLang="en-US" dirty="0"/>
              <a:t>解</a:t>
            </a:r>
            <a:r>
              <a:rPr lang="zh-CN" altLang="en-US" dirty="0" smtClean="0"/>
              <a:t>压后的数据存储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针对解</a:t>
            </a:r>
            <a:r>
              <a:rPr lang="zh-CN" altLang="en-US" dirty="0"/>
              <a:t>压</a:t>
            </a:r>
            <a:r>
              <a:rPr lang="zh-CN" altLang="en-US" dirty="0" smtClean="0"/>
              <a:t>后的数据构建的索引的体积（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树的高度）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直接针对压缩后的数据构建索引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1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电网的数据有挖掘潜在价值的需求</a:t>
            </a:r>
          </a:p>
          <a:p>
            <a:r>
              <a:rPr kumimoji="1" lang="zh-CN" altLang="en-US" dirty="0" smtClean="0"/>
              <a:t>“新常态”下经济形势引人关注</a:t>
            </a:r>
          </a:p>
          <a:p>
            <a:r>
              <a:rPr kumimoji="1" lang="zh-CN" altLang="en-US" dirty="0" smtClean="0"/>
              <a:t>电网数据和经济指标之间存在密切联系</a:t>
            </a:r>
          </a:p>
          <a:p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直接针对压缩后的数据构建索引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11560" y="2276872"/>
          <a:ext cx="66036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36"/>
                <a:gridCol w="634891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  <a:gridCol w="660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1560" y="3850248"/>
          <a:ext cx="270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4930368"/>
          <a:ext cx="3024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11560" y="5722456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008112"/>
                <a:gridCol w="1368152"/>
                <a:gridCol w="136815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0111011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1011100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516216" y="3284984"/>
          <a:ext cx="230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84176"/>
              </a:tblGrid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字典编码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0000000001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0.30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0000000011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31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391" y="5733256"/>
            <a:ext cx="9909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= 44 bits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5156" y="227687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APCA</a:t>
            </a:r>
            <a:r>
              <a:rPr lang="zh-CN" altLang="en-US" dirty="0" smtClean="0"/>
              <a:t>的结果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3857686"/>
            <a:ext cx="166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494116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Key=1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value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6196662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实际存储内容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412716" y="3573016"/>
            <a:ext cx="173534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54892" y="4693786"/>
            <a:ext cx="1735348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单点查询</a:t>
            </a:r>
            <a:r>
              <a:rPr lang="en-US" altLang="zh-CN" dirty="0" smtClean="0"/>
              <a:t>(Point Query)</a:t>
            </a:r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某个时刻</a:t>
            </a:r>
            <a:r>
              <a:rPr lang="zh-CN" altLang="en-US" dirty="0" smtClean="0"/>
              <a:t>的电网数据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找到不大于该时刻的最大时刻的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取出节点对应的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得到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压缩后的近似值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17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针对电网数据的检索策略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区间查询</a:t>
            </a:r>
            <a:r>
              <a:rPr lang="en-US" altLang="zh-CN" dirty="0" smtClean="0"/>
              <a:t>(Range Query)</a:t>
            </a:r>
          </a:p>
          <a:p>
            <a:pPr lvl="1"/>
            <a:r>
              <a:rPr lang="zh-CN" altLang="en-US" dirty="0" smtClean="0"/>
              <a:t>查询</a:t>
            </a:r>
            <a:r>
              <a:rPr lang="zh-CN" altLang="en-US" dirty="0" smtClean="0">
                <a:solidFill>
                  <a:srgbClr val="FF0000"/>
                </a:solidFill>
              </a:rPr>
              <a:t>某个时刻</a:t>
            </a:r>
            <a:r>
              <a:rPr lang="zh-CN" altLang="en-US" dirty="0">
                <a:solidFill>
                  <a:srgbClr val="FF0000"/>
                </a:solidFill>
              </a:rPr>
              <a:t>段</a:t>
            </a:r>
            <a:r>
              <a:rPr lang="zh-CN" altLang="en-US" dirty="0" smtClean="0"/>
              <a:t>的电网数据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确定时间段的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zh-CN" altLang="en-US" dirty="0"/>
              <a:t>时间</a:t>
            </a:r>
            <a:r>
              <a:rPr lang="zh-CN" altLang="en-US" dirty="0" smtClean="0"/>
              <a:t>端点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针对两个时间端点执行</a:t>
            </a:r>
            <a:r>
              <a:rPr lang="en-US" altLang="zh-CN" dirty="0" smtClean="0"/>
              <a:t>Point Query</a:t>
            </a:r>
            <a:r>
              <a:rPr lang="zh-CN" altLang="en-US" dirty="0" smtClean="0"/>
              <a:t>，找到相应的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树的两个叶子节点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取出两个叶子节点及中间的所有叶子节点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扫描取出的叶子节点，执行解压过程</a:t>
            </a:r>
            <a:endParaRPr lang="en-US" altLang="zh-CN" dirty="0" smtClean="0"/>
          </a:p>
          <a:p>
            <a:pPr lvl="2"/>
            <a:r>
              <a:rPr lang="zh-CN" altLang="en-US" dirty="0"/>
              <a:t>得到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内所有采样时刻的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压缩后的近似值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36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华东电网</a:t>
            </a:r>
            <a:r>
              <a:rPr lang="zh-CN" altLang="en-US" dirty="0" smtClean="0">
                <a:solidFill>
                  <a:srgbClr val="FF0000"/>
                </a:solidFill>
              </a:rPr>
              <a:t>频率数据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采样间隔</a:t>
            </a:r>
            <a:r>
              <a:rPr lang="en-US" altLang="zh-CN" dirty="0" smtClean="0"/>
              <a:t>: </a:t>
            </a:r>
            <a:r>
              <a:rPr lang="zh-CN" altLang="en-US" dirty="0" smtClean="0"/>
              <a:t>秒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1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存储性能对比实验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数据量：近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年的电网频率数据，</a:t>
            </a:r>
            <a:r>
              <a:rPr lang="en-US" altLang="zh-CN" dirty="0" smtClean="0">
                <a:solidFill>
                  <a:srgbClr val="FF0000"/>
                </a:solidFill>
              </a:rPr>
              <a:t>3000w</a:t>
            </a:r>
            <a:r>
              <a:rPr lang="en-US" altLang="zh-CN" dirty="0" smtClean="0"/>
              <a:t>+ 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对比算法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原始数据</a:t>
            </a:r>
            <a:r>
              <a:rPr lang="zh-CN" altLang="en-US" dirty="0" smtClean="0"/>
              <a:t>：原始采样数据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APCA</a:t>
            </a:r>
            <a:r>
              <a:rPr lang="zh-CN" altLang="en-US" dirty="0" smtClean="0"/>
              <a:t>：对原始数据采用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算法进行压缩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Error bound 0.001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增强型</a:t>
            </a:r>
            <a:r>
              <a:rPr lang="en-US" altLang="zh-CN" dirty="0" smtClean="0">
                <a:solidFill>
                  <a:srgbClr val="FF0000"/>
                </a:solidFill>
              </a:rPr>
              <a:t>APCA</a:t>
            </a:r>
            <a:r>
              <a:rPr lang="zh-CN" altLang="en-US" dirty="0" smtClean="0"/>
              <a:t>：本文新提出的基于</a:t>
            </a:r>
            <a:r>
              <a:rPr lang="en-US" altLang="zh-CN" dirty="0" smtClean="0"/>
              <a:t>APCA</a:t>
            </a:r>
            <a:r>
              <a:rPr lang="zh-CN" altLang="en-US" dirty="0" smtClean="0"/>
              <a:t>的增强型压缩算法（多点合并 </a:t>
            </a:r>
            <a:r>
              <a:rPr lang="en-US" altLang="zh-CN" dirty="0" smtClean="0"/>
              <a:t>+ value</a:t>
            </a:r>
            <a:r>
              <a:rPr lang="zh-CN" altLang="en-US" dirty="0" smtClean="0"/>
              <a:t>编码）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H=3, B=128, value 11</a:t>
            </a:r>
            <a:r>
              <a:rPr lang="zh-CN" altLang="en-US" dirty="0" smtClean="0"/>
              <a:t>位编码</a:t>
            </a:r>
            <a:r>
              <a:rPr lang="en-US" altLang="zh-CN" dirty="0" smtClean="0"/>
              <a:t>(49.000 ~ 51.000)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存储性能对比实验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1619672" y="2060848"/>
          <a:ext cx="532859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0132" y="26369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139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49411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38517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42.67%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8407" y="28215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0307" y="49411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12.07%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检索</a:t>
            </a:r>
            <a:r>
              <a:rPr lang="zh-CN" altLang="en-US" dirty="0" smtClean="0"/>
              <a:t>性能对比实验</a:t>
            </a:r>
            <a:endParaRPr lang="en-US" altLang="zh-CN" dirty="0" smtClean="0"/>
          </a:p>
          <a:p>
            <a:pPr lvl="1"/>
            <a:r>
              <a:rPr lang="zh-CN" altLang="en-US" dirty="0"/>
              <a:t>数据量：近</a:t>
            </a:r>
            <a:r>
              <a:rPr lang="en-US" altLang="zh-CN" dirty="0"/>
              <a:t>1</a:t>
            </a:r>
            <a:r>
              <a:rPr lang="zh-CN" altLang="en-US" dirty="0"/>
              <a:t>年的电网频率数据，</a:t>
            </a:r>
            <a:r>
              <a:rPr lang="en-US" altLang="zh-CN" dirty="0"/>
              <a:t>3000w+ 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r>
              <a:rPr lang="zh-CN" altLang="en-US" dirty="0"/>
              <a:t>对比算法</a:t>
            </a:r>
            <a:endParaRPr lang="en-US" altLang="zh-CN" dirty="0"/>
          </a:p>
          <a:p>
            <a:pPr lvl="2"/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APCA</a:t>
            </a:r>
            <a:endParaRPr lang="en-US" altLang="zh-CN" dirty="0"/>
          </a:p>
          <a:p>
            <a:pPr lvl="2"/>
            <a:r>
              <a:rPr lang="zh-CN" altLang="en-US" dirty="0"/>
              <a:t>增强型</a:t>
            </a:r>
            <a:r>
              <a:rPr lang="en-US" altLang="zh-CN" dirty="0" smtClean="0"/>
              <a:t>APCA</a:t>
            </a:r>
          </a:p>
          <a:p>
            <a:pPr lvl="1"/>
            <a:r>
              <a:rPr lang="en-US" altLang="zh-CN" dirty="0" smtClean="0"/>
              <a:t>Point Query</a:t>
            </a:r>
            <a:r>
              <a:rPr lang="zh-CN" altLang="en-US" dirty="0" smtClean="0"/>
              <a:t>：随机生成 </a:t>
            </a:r>
            <a:r>
              <a:rPr lang="en-US" altLang="zh-CN" dirty="0" smtClean="0"/>
              <a:t>50, 000 </a:t>
            </a:r>
            <a:r>
              <a:rPr lang="zh-CN" altLang="en-US" dirty="0" smtClean="0"/>
              <a:t>个查询时刻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Range Query</a:t>
            </a:r>
            <a:r>
              <a:rPr lang="zh-CN" altLang="en-US" dirty="0" smtClean="0"/>
              <a:t>：随机生成</a:t>
            </a:r>
            <a:r>
              <a:rPr lang="en-US" altLang="zh-CN" dirty="0" smtClean="0"/>
              <a:t>50, 000 </a:t>
            </a:r>
            <a:r>
              <a:rPr lang="zh-CN" altLang="en-US" dirty="0" smtClean="0"/>
              <a:t>个查询时间区间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检索</a:t>
            </a:r>
            <a:r>
              <a:rPr lang="zh-CN" altLang="en-US" dirty="0" smtClean="0"/>
              <a:t>性能对比实验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1547664" y="2276872"/>
          <a:ext cx="7344816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9792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540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63056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652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8780" y="5363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773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255561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21921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3017" y="41397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9822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45718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6706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080" y="23509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5942" y="378825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44.81%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2315" y="44278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30.59%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从变量的走势上衡量紧密关系</a:t>
            </a:r>
          </a:p>
          <a:p>
            <a:pPr lvl="1"/>
            <a:r>
              <a:rPr kumimoji="1" lang="zh-CN" altLang="en-US" dirty="0" smtClean="0"/>
              <a:t>折线的整体相似度</a:t>
            </a:r>
          </a:p>
          <a:p>
            <a:pPr lvl="1"/>
            <a:r>
              <a:rPr kumimoji="1" lang="zh-CN" altLang="en-US" dirty="0" smtClean="0"/>
              <a:t>变量走势的吻合程度</a:t>
            </a:r>
          </a:p>
          <a:p>
            <a:r>
              <a:rPr kumimoji="1" lang="zh-CN" altLang="en-US" dirty="0" smtClean="0"/>
              <a:t>路径的相似度问题</a:t>
            </a:r>
          </a:p>
          <a:p>
            <a:pPr lvl="1"/>
            <a:r>
              <a:rPr kumimoji="1" lang="zh-CN" altLang="en-US" dirty="0" smtClean="0"/>
              <a:t>把变量走势图看做路径</a:t>
            </a:r>
          </a:p>
          <a:p>
            <a:pPr lvl="1"/>
            <a:r>
              <a:rPr kumimoji="1" lang="zh-CN" altLang="en-US" dirty="0" smtClean="0"/>
              <a:t>路径相似度方法：</a:t>
            </a:r>
            <a:r>
              <a:rPr kumimoji="1" lang="en-US" altLang="zh-CN" dirty="0" smtClean="0"/>
              <a:t>DTW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EDR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LCSS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AreaSIM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衡量用电量和各种经济指标的走势关系</a:t>
            </a:r>
          </a:p>
          <a:p>
            <a:pPr lvl="1"/>
            <a:r>
              <a:rPr kumimoji="1" lang="zh-CN" altLang="en-US" sz="2400" dirty="0" smtClean="0"/>
              <a:t>使用路径的相似度衡量走势</a:t>
            </a:r>
          </a:p>
          <a:p>
            <a:pPr lvl="1"/>
            <a:r>
              <a:rPr kumimoji="1" lang="zh-CN" altLang="en-US" sz="2400" dirty="0" smtClean="0"/>
              <a:t>左右移动数据，衡量电量和经济指标的滞后性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研究内容和技术方案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25750"/>
              </p:ext>
            </p:extLst>
          </p:nvPr>
        </p:nvGraphicFramePr>
        <p:xfrm>
          <a:off x="457200" y="1676400"/>
          <a:ext cx="82296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636102"/>
            <a:ext cx="4292600" cy="1257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四种相似度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1.AreaSIM: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两条折线围成的面积</a:t>
            </a:r>
          </a:p>
          <a:p>
            <a:pPr lvl="1"/>
            <a:r>
              <a:rPr kumimoji="1" lang="zh-CN" altLang="en-US" dirty="0" smtClean="0"/>
              <a:t>围合面积越小，其走势越紧密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00864"/>
            <a:ext cx="3567254" cy="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四种相似度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2.DTWSIM: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利用点与点之间的距离</a:t>
            </a:r>
          </a:p>
          <a:p>
            <a:pPr lvl="1"/>
            <a:r>
              <a:rPr kumimoji="1" lang="zh-CN" altLang="en-US" dirty="0" smtClean="0"/>
              <a:t>允许多点对应一点</a:t>
            </a:r>
          </a:p>
          <a:p>
            <a:pPr lvl="1"/>
            <a:r>
              <a:rPr kumimoji="1" lang="zh-CN" altLang="en-US" dirty="0" smtClean="0"/>
              <a:t>求得整体上最小的距离和</a:t>
            </a:r>
          </a:p>
          <a:p>
            <a:pPr lvl="1"/>
            <a:r>
              <a:rPr kumimoji="1" lang="zh-CN" altLang="en-US" dirty="0" smtClean="0"/>
              <a:t>距离：</a:t>
            </a:r>
          </a:p>
          <a:p>
            <a:pPr lvl="1"/>
            <a:r>
              <a:rPr kumimoji="1" lang="zh-CN" altLang="en-US" dirty="0" smtClean="0"/>
              <a:t>相似度：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69" y="3991703"/>
            <a:ext cx="4106416" cy="2092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38" y="3862008"/>
            <a:ext cx="521970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88" y="4490112"/>
            <a:ext cx="2159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四种相似度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3.LCSSSIM: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计算线段采样点之间的匹配对数</a:t>
            </a:r>
          </a:p>
          <a:p>
            <a:pPr lvl="1"/>
            <a:r>
              <a:rPr kumimoji="1" lang="zh-CN" altLang="en-US" dirty="0" smtClean="0"/>
              <a:t>对异常点进行忽略，消除影响</a:t>
            </a:r>
          </a:p>
          <a:p>
            <a:pPr lvl="1"/>
            <a:r>
              <a:rPr kumimoji="1" lang="zh-CN" altLang="en-US" dirty="0" smtClean="0"/>
              <a:t>计算：</a:t>
            </a:r>
          </a:p>
          <a:p>
            <a:pPr lvl="1"/>
            <a:r>
              <a:rPr kumimoji="1" lang="zh-CN" altLang="en-US" dirty="0" smtClean="0"/>
              <a:t>相似度：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2CEF-833E-48E5-813C-A55446B9364C}" type="datetime1">
              <a:rPr lang="en-US" altLang="zh-CN" smtClean="0"/>
              <a:t>12/12/16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342481"/>
            <a:ext cx="5232400" cy="55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03" y="3944143"/>
            <a:ext cx="2400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88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</TotalTime>
  <Words>1713</Words>
  <Application>Microsoft Macintosh PowerPoint</Application>
  <PresentationFormat>全屏显示(4:3)</PresentationFormat>
  <Paragraphs>495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Batang</vt:lpstr>
      <vt:lpstr>Calibri</vt:lpstr>
      <vt:lpstr>Heiti SC Light</vt:lpstr>
      <vt:lpstr>JasmineUPC</vt:lpstr>
      <vt:lpstr>Times New Roman</vt:lpstr>
      <vt:lpstr>Trebuchet MS</vt:lpstr>
      <vt:lpstr>宋体</vt:lpstr>
      <vt:lpstr>Arial</vt:lpstr>
      <vt:lpstr>Presentation</vt:lpstr>
      <vt:lpstr>上海大数据项目中期评审</vt:lpstr>
      <vt:lpstr>目录</vt:lpstr>
      <vt:lpstr>研究背景</vt:lpstr>
      <vt:lpstr>研究背景</vt:lpstr>
      <vt:lpstr>问题定义</vt:lpstr>
      <vt:lpstr>研究内容和技术方案</vt:lpstr>
      <vt:lpstr>四种相似度</vt:lpstr>
      <vt:lpstr>四种相似度</vt:lpstr>
      <vt:lpstr>四种相似度</vt:lpstr>
      <vt:lpstr>四种相似度</vt:lpstr>
      <vt:lpstr>关系的延迟性</vt:lpstr>
      <vt:lpstr>效果</vt:lpstr>
      <vt:lpstr>效果</vt:lpstr>
      <vt:lpstr>电网数据的 压缩存储和高效检索策略 </vt:lpstr>
      <vt:lpstr>Outline</vt:lpstr>
      <vt:lpstr>电网数据的特点</vt:lpstr>
      <vt:lpstr>电网数据的挑战</vt:lpstr>
      <vt:lpstr>电网数据的挑战</vt:lpstr>
      <vt:lpstr>时序数据的相关压缩算法</vt:lpstr>
      <vt:lpstr>时序数据的相关压缩算法</vt:lpstr>
      <vt:lpstr>时序数据的相关压缩算法</vt:lpstr>
      <vt:lpstr>时序数据的相关压缩算法</vt:lpstr>
      <vt:lpstr>针对电网数据的 增强型APCA压缩策略</vt:lpstr>
      <vt:lpstr>针对电网数据的 增强型APCA压缩策略</vt:lpstr>
      <vt:lpstr>针对电网数据的 增强型APCA压缩策略</vt:lpstr>
      <vt:lpstr>针对电网数据的 增强型APCA压缩策略</vt:lpstr>
      <vt:lpstr>针对电网数据的 增强型APCA压缩策略</vt:lpstr>
      <vt:lpstr>针对电网数据的检索策略</vt:lpstr>
      <vt:lpstr>针对电网数据的检索策略</vt:lpstr>
      <vt:lpstr>针对电网数据的检索策略</vt:lpstr>
      <vt:lpstr>针对电网数据的检索策略</vt:lpstr>
      <vt:lpstr>针对电网数据的检索策略</vt:lpstr>
      <vt:lpstr>实验结果</vt:lpstr>
      <vt:lpstr>实验结果</vt:lpstr>
      <vt:lpstr>实验结果</vt:lpstr>
      <vt:lpstr>实验结果</vt:lpstr>
      <vt:lpstr>实验结果</vt:lpstr>
      <vt:lpstr>THANKS!</vt:lpstr>
    </vt:vector>
  </TitlesOfParts>
  <Company>DB Group,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中文深度万维网结构化数据的搜索</dc:title>
  <dc:subject>重点基金西宁讨论会</dc:subject>
  <dc:creator>范举</dc:creator>
  <cp:lastModifiedBy>Microsoft Office 用户</cp:lastModifiedBy>
  <cp:revision>1109</cp:revision>
  <dcterms:created xsi:type="dcterms:W3CDTF">2007-11-21T14:42:42Z</dcterms:created>
  <dcterms:modified xsi:type="dcterms:W3CDTF">2016-12-12T10:54:32Z</dcterms:modified>
</cp:coreProperties>
</file>