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1" r:id="rId2"/>
    <p:sldId id="332" r:id="rId3"/>
    <p:sldId id="333" r:id="rId4"/>
    <p:sldId id="33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46" r:id="rId14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660"/>
  </p:normalViewPr>
  <p:slideViewPr>
    <p:cSldViewPr snapToGrid="0">
      <p:cViewPr>
        <p:scale>
          <a:sx n="80" d="100"/>
          <a:sy n="80" d="100"/>
        </p:scale>
        <p:origin x="-169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1EC6A3-F889-4F94-8F04-FBBF592E7D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8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Kliknij, aby edytować style wzorca tekstu</a:t>
            </a:r>
          </a:p>
          <a:p>
            <a:pPr lvl="1"/>
            <a:r>
              <a:rPr lang="en-GB" noProof="0" smtClean="0"/>
              <a:t>Drugi poziom</a:t>
            </a:r>
          </a:p>
          <a:p>
            <a:pPr lvl="2"/>
            <a:r>
              <a:rPr lang="en-GB" noProof="0" smtClean="0"/>
              <a:t>Trzeci poziom</a:t>
            </a:r>
          </a:p>
          <a:p>
            <a:pPr lvl="3"/>
            <a:r>
              <a:rPr lang="en-GB" noProof="0" smtClean="0"/>
              <a:t>Czwarty poziom</a:t>
            </a:r>
          </a:p>
          <a:p>
            <a:pPr lvl="4"/>
            <a:r>
              <a:rPr lang="en-GB" noProof="0" smtClean="0"/>
              <a:t>Piąty poziom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E6C793-D432-4A40-A700-5DCD4EAAB2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19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FBE437F-43C3-4D9D-AC7D-73D39476D40D}" type="slidenum">
              <a:rPr lang="en-GB" smtClean="0">
                <a:solidFill>
                  <a:srgbClr val="000000"/>
                </a:solidFill>
                <a:latin typeface="Arial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9296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C793-D432-4A40-A700-5DCD4EAAB2A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A833-F55D-40FD-A351-9E9F026D73CF}" type="datetime1">
              <a:rPr lang="en-US" smtClean="0"/>
              <a:t>9/13/2018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9C8E-710B-4763-BB29-8A95D8CE48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1401E-963E-4FE9-B50C-9BD8A6873177}" type="datetime1">
              <a:rPr lang="en-US" smtClean="0"/>
              <a:t>9/13/2018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C519-586B-4DE2-931A-6818003E990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02450" y="476250"/>
            <a:ext cx="1784350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47813" y="476250"/>
            <a:ext cx="5202237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6BFD-AD81-4A7A-A93A-05ED54BC0113}" type="datetime1">
              <a:rPr lang="en-US" smtClean="0"/>
              <a:t>9/13/2018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D4DE7-48A2-4AB2-B612-87F78CBCB9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4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88690"/>
            <a:ext cx="1102290" cy="2693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3E08-3856-4993-B2D5-3225FCBDF97C}" type="datetime1">
              <a:rPr lang="en-US" smtClean="0"/>
              <a:t>9/13/2018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7342" y="6588690"/>
            <a:ext cx="7139836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92230" y="6588690"/>
            <a:ext cx="851770" cy="26930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389E-D7CB-4405-90CE-93B848A33135}" type="slidenum">
              <a:rPr lang="pl-PL"/>
              <a:pPr>
                <a:defRPr/>
              </a:pPr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440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0917-26D6-46D5-A8B6-E18B437EF79B}" type="datetime1">
              <a:rPr lang="en-US" smtClean="0"/>
              <a:t>9/13/2018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CAB7-0CF7-4F13-8DA3-4EE79F25928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7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47813" y="1628775"/>
            <a:ext cx="34925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92713" y="1628775"/>
            <a:ext cx="349408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165FA-3C55-4061-BECA-3BD5BB8E56CB}" type="datetime1">
              <a:rPr lang="en-US" smtClean="0"/>
              <a:t>9/13/2018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95E0-C53D-45BC-8BDA-73D79146D9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4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5C24E-8FFF-495E-B3A3-0FD7BAA3E560}" type="datetime1">
              <a:rPr lang="en-US" smtClean="0"/>
              <a:t>9/13/2018</a:t>
            </a:fld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121A-56C7-418D-9B0C-889678C8CB6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7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FBBD-1EE5-4D27-9A12-608198EECC63}" type="datetime1">
              <a:rPr lang="en-US" smtClean="0"/>
              <a:t>9/13/2018</a:t>
            </a:fld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83A7-89F2-4455-9284-16311D27626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9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5FA91-EC9E-43A8-B3CB-830F6E2BDD09}" type="datetime1">
              <a:rPr lang="en-US" smtClean="0"/>
              <a:t>9/13/2018</a:t>
            </a:fld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0275-053A-4871-849B-FD290D1B260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0E47-5204-4743-9DE4-1ECDCEE7A901}" type="datetime1">
              <a:rPr lang="en-US" smtClean="0"/>
              <a:t>9/13/2018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E7151-62B2-46A6-8C76-7A58BD80866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9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33AFC-D8CF-4FFA-BC47-C586AD24B97C}" type="datetime1">
              <a:rPr lang="en-US" smtClean="0"/>
              <a:t>9/13/2018</a:t>
            </a:fld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2DB85-A892-4187-B956-A7D7743B482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4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476250"/>
            <a:ext cx="7138987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628775"/>
            <a:ext cx="7138987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14873AF-7426-4A08-9E1C-93101F0F686C}" type="datetime1">
              <a:rPr lang="en-US" smtClean="0"/>
              <a:t>9/13/2018</a:t>
            </a:fld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Comparative study of laser thermography and vibrothermography</a:t>
            </a: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D479D2-6C28-4F95-97B0-CB4C14B432E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8280" y="2592888"/>
            <a:ext cx="7150854" cy="3820438"/>
          </a:xfrm>
          <a:noFill/>
        </p:spPr>
        <p:txBody>
          <a:bodyPr lIns="0" tIns="0" rIns="0" bIns="0" anchor="t"/>
          <a:lstStyle/>
          <a:p>
            <a:pPr eaLnBrk="1" hangingPunct="1"/>
            <a:r>
              <a:rPr lang="en-US" sz="2000" dirty="0" smtClean="0"/>
              <a:t>Subject of the Master’s thesis: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Continuous integration tool that supports the process by an optimal test suite selection.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Author:</a:t>
            </a:r>
            <a:br>
              <a:rPr lang="en-US" sz="2000" dirty="0" smtClean="0"/>
            </a:br>
            <a:r>
              <a:rPr lang="en-US" sz="2000" dirty="0" smtClean="0"/>
              <a:t>Andrzej Szewczyk, Inżynieria Mechatroniczna, 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Supervisor:</a:t>
            </a:r>
            <a:br>
              <a:rPr lang="en-US" sz="2000" dirty="0" smtClean="0"/>
            </a:br>
            <a:r>
              <a:rPr lang="en-US" sz="2000" dirty="0" smtClean="0"/>
              <a:t>dr inż. Lucjan Miękina</a:t>
            </a:r>
            <a:r>
              <a:rPr lang="pl-PL" sz="3200" dirty="0"/>
              <a:t/>
            </a:r>
            <a:br>
              <a:rPr lang="pl-PL" sz="32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6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10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6082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7. Console output of the Jenkins job that runs the previously selected optimal test suite. (#37 CI_tool_run_optimal_test_suite)</a:t>
            </a:r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28021"/>
            <a:ext cx="7754818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9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11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88155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8. Console output of the Jenkins job that runs the sanity check.</a:t>
            </a:r>
          </a:p>
          <a:p>
            <a:pPr algn="ctr"/>
            <a:r>
              <a:rPr lang="en-US" sz="1400" dirty="0" smtClean="0"/>
              <a:t> (#30 CI_tool_run_integration_sanity_test)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9" y="1614327"/>
            <a:ext cx="7754161" cy="407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12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39149" y="3539250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9. Code merged to the production branch after successful execution of </a:t>
            </a:r>
            <a:r>
              <a:rPr lang="pl-PL" sz="1400" dirty="0" smtClean="0"/>
              <a:t>the </a:t>
            </a:r>
            <a:r>
              <a:rPr lang="en-US" sz="1400" dirty="0" smtClean="0"/>
              <a:t>Jenkins pipeline. (#43 CI_tool_build_pipeline)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" y="1609293"/>
            <a:ext cx="8395855" cy="191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95791" y="4377860"/>
            <a:ext cx="82830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Branches on the github repository</a:t>
            </a:r>
            <a:r>
              <a:rPr lang="pl-PL" sz="1500" dirty="0" smtClean="0"/>
              <a:t> [2]</a:t>
            </a:r>
            <a:r>
              <a:rPr lang="en-US" sz="1500" dirty="0" smtClean="0"/>
              <a:t>:</a:t>
            </a:r>
          </a:p>
          <a:p>
            <a:pPr lvl="0"/>
            <a:r>
              <a:rPr lang="pl-PL" sz="1500" dirty="0" smtClean="0"/>
              <a:t>1) </a:t>
            </a:r>
            <a:r>
              <a:rPr lang="en-US" sz="1500" b="1" dirty="0" smtClean="0"/>
              <a:t>master</a:t>
            </a:r>
            <a:r>
              <a:rPr lang="en-US" sz="1500" dirty="0" smtClean="0"/>
              <a:t> </a:t>
            </a:r>
            <a:r>
              <a:rPr lang="en-US" sz="1500" dirty="0"/>
              <a:t>- development branch for code of the application and all tests. </a:t>
            </a:r>
            <a:endParaRPr lang="pl-PL" sz="1500" dirty="0" smtClean="0"/>
          </a:p>
          <a:p>
            <a:pPr lvl="0"/>
            <a:r>
              <a:rPr lang="pl-PL" sz="1500" dirty="0" smtClean="0"/>
              <a:t>2) </a:t>
            </a:r>
            <a:r>
              <a:rPr lang="en-US" sz="1500" b="1" dirty="0" smtClean="0"/>
              <a:t>develop</a:t>
            </a:r>
            <a:r>
              <a:rPr lang="en-US" sz="1500" dirty="0" smtClean="0"/>
              <a:t> </a:t>
            </a:r>
            <a:r>
              <a:rPr lang="en-US" sz="1500" dirty="0"/>
              <a:t>- temporarily development branch, used for testing the CI </a:t>
            </a:r>
            <a:r>
              <a:rPr lang="en-US" sz="1500" dirty="0" smtClean="0"/>
              <a:t>tool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3) </a:t>
            </a:r>
            <a:r>
              <a:rPr lang="en-US" sz="1500" b="1" dirty="0" smtClean="0"/>
              <a:t>production</a:t>
            </a:r>
            <a:r>
              <a:rPr lang="en-US" sz="1500" dirty="0" smtClean="0"/>
              <a:t> </a:t>
            </a:r>
            <a:r>
              <a:rPr lang="en-US" sz="1500" dirty="0"/>
              <a:t>- contains the code that has been successfully built and tested by the CI tool pipeline. The code on this branch is always up and running and can be delivered to a customer at any </a:t>
            </a:r>
            <a:r>
              <a:rPr lang="en-US" sz="1500" dirty="0" smtClean="0"/>
              <a:t>time</a:t>
            </a:r>
            <a:r>
              <a:rPr lang="pl-PL" sz="1500" dirty="0" smtClean="0"/>
              <a:t>.</a:t>
            </a:r>
            <a:endParaRPr lang="en-US" sz="1500" dirty="0"/>
          </a:p>
          <a:p>
            <a:pPr lvl="0"/>
            <a:r>
              <a:rPr lang="pl-PL" sz="1500" dirty="0" smtClean="0"/>
              <a:t>4) </a:t>
            </a:r>
            <a:r>
              <a:rPr lang="en-US" sz="1500" b="1" dirty="0" smtClean="0"/>
              <a:t>tests_selector</a:t>
            </a:r>
            <a:r>
              <a:rPr lang="en-US" sz="1500" dirty="0" smtClean="0"/>
              <a:t> </a:t>
            </a:r>
            <a:r>
              <a:rPr lang="en-US" sz="1500" dirty="0"/>
              <a:t>- contains python scripts used for an optimal test suite selection,</a:t>
            </a:r>
          </a:p>
          <a:p>
            <a:pPr lvl="0"/>
            <a:r>
              <a:rPr lang="pl-PL" sz="1500" dirty="0" smtClean="0"/>
              <a:t>5) </a:t>
            </a:r>
            <a:r>
              <a:rPr lang="en-US" sz="1500" b="1" dirty="0" smtClean="0"/>
              <a:t>JenkinsJobs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smtClean="0"/>
              <a:t> </a:t>
            </a:r>
            <a:r>
              <a:rPr lang="en-US" sz="1500" dirty="0"/>
              <a:t>contains the Jenkins jobs the CI tool comprises of. </a:t>
            </a:r>
            <a:endParaRPr lang="pl-PL" sz="1500" dirty="0" smtClean="0"/>
          </a:p>
          <a:p>
            <a:pPr lvl="0"/>
            <a:r>
              <a:rPr lang="pl-PL" sz="1500" dirty="0" smtClean="0"/>
              <a:t>6) </a:t>
            </a:r>
            <a:r>
              <a:rPr lang="en-US" sz="1500" b="1" dirty="0" smtClean="0"/>
              <a:t>documents</a:t>
            </a:r>
            <a:r>
              <a:rPr lang="en-US" sz="1500" dirty="0" smtClean="0"/>
              <a:t> </a:t>
            </a:r>
            <a:r>
              <a:rPr lang="en-US" sz="1500" dirty="0"/>
              <a:t>- contains the official documents </a:t>
            </a:r>
            <a:r>
              <a:rPr lang="en-US" sz="1500" dirty="0" smtClean="0"/>
              <a:t>required </a:t>
            </a:r>
            <a:r>
              <a:rPr lang="en-US" sz="1500" dirty="0"/>
              <a:t>to get Master’s Degree. </a:t>
            </a:r>
          </a:p>
        </p:txBody>
      </p:sp>
    </p:spTree>
    <p:extLst>
      <p:ext uri="{BB962C8B-B14F-4D97-AF65-F5344CB8AC3E}">
        <p14:creationId xmlns:p14="http://schemas.microsoft.com/office/powerpoint/2010/main" val="264586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Literature review</a:t>
            </a:r>
            <a:endParaRPr lang="en-GB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145" y="1628775"/>
            <a:ext cx="8135655" cy="4497388"/>
          </a:xfrm>
        </p:spPr>
        <p:txBody>
          <a:bodyPr/>
          <a:lstStyle/>
          <a:p>
            <a:pPr marL="0" indent="0" algn="just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 smtClean="0"/>
              <a:t>[1]  -  NI-CAN Hardware and Software Manual</a:t>
            </a:r>
          </a:p>
          <a:p>
            <a:pPr marL="0" indent="0">
              <a:buNone/>
            </a:pPr>
            <a:r>
              <a:rPr lang="en-GB" dirty="0" smtClean="0"/>
              <a:t>[2]  -  </a:t>
            </a:r>
            <a:r>
              <a:rPr lang="en-GB" dirty="0" err="1" smtClean="0"/>
              <a:t>CiA</a:t>
            </a:r>
            <a:r>
              <a:rPr lang="en-GB" dirty="0" smtClean="0"/>
              <a:t> Draft Standard 301 – CANopen 	 	 Application Layer and Communication Profile</a:t>
            </a:r>
          </a:p>
          <a:p>
            <a:pPr marL="0" indent="0">
              <a:buNone/>
            </a:pPr>
            <a:r>
              <a:rPr lang="en-GB" dirty="0" smtClean="0"/>
              <a:t>[3]  -  </a:t>
            </a:r>
            <a:r>
              <a:rPr lang="en-GB" dirty="0" err="1" smtClean="0"/>
              <a:t>CiA</a:t>
            </a:r>
            <a:r>
              <a:rPr lang="en-GB" dirty="0" smtClean="0"/>
              <a:t> Draft Standard 401 – CANopen Device 	 profile for generic I /O modules</a:t>
            </a:r>
          </a:p>
          <a:p>
            <a:pPr marL="0" indent="0">
              <a:buNone/>
            </a:pPr>
            <a:r>
              <a:rPr lang="en-GB" dirty="0" smtClean="0"/>
              <a:t>[4]  -  http://www.ni.com/en-gb.html</a:t>
            </a:r>
          </a:p>
          <a:p>
            <a:pPr marL="0" indent="0">
              <a:buNone/>
            </a:pPr>
            <a:r>
              <a:rPr lang="en-GB" dirty="0" smtClean="0"/>
              <a:t>[5]  -  http://www.woodward.com/</a:t>
            </a:r>
          </a:p>
          <a:p>
            <a:pPr marL="0" indent="0">
              <a:buNone/>
            </a:pPr>
            <a:r>
              <a:rPr lang="en-GB" dirty="0" smtClean="0"/>
              <a:t>[6]  -  Woodward’s brochure</a:t>
            </a:r>
            <a:r>
              <a:rPr lang="pl-PL" dirty="0" smtClean="0"/>
              <a:t>:</a:t>
            </a:r>
            <a:r>
              <a:rPr lang="en-GB" dirty="0" smtClean="0"/>
              <a:t> 505 &amp; 505-XT 	 	 controllers for industrial steam turbines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646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Motivation to take</a:t>
            </a:r>
            <a:r>
              <a:rPr lang="en-US" sz="2500" dirty="0" smtClean="0"/>
              <a:t> up the subject of CI</a:t>
            </a:r>
            <a:endParaRPr lang="en-US" sz="25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2460" y="2186413"/>
            <a:ext cx="8098078" cy="4289543"/>
          </a:xfrm>
        </p:spPr>
        <p:txBody>
          <a:bodyPr numCol="2"/>
          <a:lstStyle/>
          <a:p>
            <a:pPr marL="0" indent="0" algn="ctr">
              <a:buNone/>
            </a:pPr>
            <a:r>
              <a:rPr lang="en-US" sz="1500" dirty="0" smtClean="0"/>
              <a:t>Project A</a:t>
            </a:r>
          </a:p>
          <a:p>
            <a:r>
              <a:rPr lang="en-US" sz="1500" dirty="0" smtClean="0"/>
              <a:t>Safety system for turbines, compressors and engines,	</a:t>
            </a:r>
          </a:p>
          <a:p>
            <a:r>
              <a:rPr lang="en-US" sz="1500" dirty="0" smtClean="0"/>
              <a:t>IEC61508 </a:t>
            </a:r>
            <a:r>
              <a:rPr lang="en-US" sz="1500" b="1" dirty="0" smtClean="0"/>
              <a:t>SIL-3</a:t>
            </a:r>
            <a:r>
              <a:rPr lang="en-US" sz="1500" dirty="0" smtClean="0"/>
              <a:t> certified,</a:t>
            </a:r>
          </a:p>
          <a:p>
            <a:r>
              <a:rPr lang="en-US" sz="1500" dirty="0" smtClean="0"/>
              <a:t>1100 test cases (95% automated),</a:t>
            </a:r>
          </a:p>
          <a:p>
            <a:r>
              <a:rPr lang="en-US" sz="1500" b="1" dirty="0" smtClean="0"/>
              <a:t>Execution of all tests cases took around 3 weeks on two independent test stations,</a:t>
            </a:r>
          </a:p>
          <a:p>
            <a:r>
              <a:rPr lang="en-US" sz="1500" b="1" dirty="0" smtClean="0"/>
              <a:t>A lot of unclear ties between software modules</a:t>
            </a:r>
            <a:r>
              <a:rPr lang="en-US" sz="1500" dirty="0" smtClean="0"/>
              <a:t>,</a:t>
            </a:r>
          </a:p>
          <a:p>
            <a:r>
              <a:rPr lang="en-US" sz="1500" b="1" dirty="0" smtClean="0"/>
              <a:t>Bugs were often found after 2 weeks or later,</a:t>
            </a:r>
          </a:p>
          <a:p>
            <a:r>
              <a:rPr lang="en-US" sz="1500" b="1" dirty="0" smtClean="0"/>
              <a:t>If any bug found, there was a need to run all tests cases once again for the updated firmware.	</a:t>
            </a:r>
            <a:r>
              <a:rPr lang="en-US" sz="1500" dirty="0" smtClean="0"/>
              <a:t>   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 algn="ctr">
              <a:buNone/>
            </a:pPr>
            <a:r>
              <a:rPr lang="en-US" sz="1500" dirty="0" smtClean="0"/>
              <a:t>Project B</a:t>
            </a:r>
          </a:p>
          <a:p>
            <a:r>
              <a:rPr lang="en-US" sz="1500" dirty="0" smtClean="0"/>
              <a:t>Electronic Engine Control for a turboprop aircraft engine,</a:t>
            </a:r>
          </a:p>
          <a:p>
            <a:r>
              <a:rPr lang="en-US" sz="1500" dirty="0" smtClean="0"/>
              <a:t>Challenging certification process,</a:t>
            </a:r>
          </a:p>
          <a:p>
            <a:r>
              <a:rPr lang="en-US" sz="1500" dirty="0" smtClean="0"/>
              <a:t>65 software engineers involved</a:t>
            </a:r>
            <a:r>
              <a:rPr lang="pl-PL" sz="1500" dirty="0" smtClean="0"/>
              <a:t> in the </a:t>
            </a:r>
            <a:r>
              <a:rPr lang="pl-PL" sz="1500" dirty="0" err="1" smtClean="0"/>
              <a:t>project</a:t>
            </a:r>
            <a:r>
              <a:rPr lang="en-US" sz="1500" dirty="0" smtClean="0"/>
              <a:t> </a:t>
            </a:r>
            <a:r>
              <a:rPr lang="pl-PL" sz="1500" dirty="0" smtClean="0"/>
              <a:t>o</a:t>
            </a:r>
            <a:r>
              <a:rPr lang="en-US" sz="1500" dirty="0" smtClean="0"/>
              <a:t>n </a:t>
            </a:r>
            <a:r>
              <a:rPr lang="pl-PL" sz="1500" dirty="0" smtClean="0"/>
              <a:t>3 </a:t>
            </a:r>
            <a:r>
              <a:rPr lang="en-US" sz="1500" dirty="0" smtClean="0"/>
              <a:t>continents,</a:t>
            </a:r>
          </a:p>
          <a:p>
            <a:r>
              <a:rPr lang="en-US" sz="1500" dirty="0" smtClean="0"/>
              <a:t>Project activities carried out 24/5,</a:t>
            </a:r>
          </a:p>
          <a:p>
            <a:r>
              <a:rPr lang="en-US" sz="1500" b="1" dirty="0" smtClean="0"/>
              <a:t>Numerous software updates every single day,</a:t>
            </a:r>
          </a:p>
          <a:p>
            <a:r>
              <a:rPr lang="en-US" sz="1500" b="1" dirty="0" smtClean="0"/>
              <a:t>Software</a:t>
            </a:r>
            <a:r>
              <a:rPr lang="en-US" sz="1500" dirty="0" smtClean="0"/>
              <a:t> </a:t>
            </a:r>
            <a:r>
              <a:rPr lang="en-US" sz="1500" b="1" dirty="0" smtClean="0"/>
              <a:t>build process and configuration management not well defined,</a:t>
            </a:r>
          </a:p>
          <a:p>
            <a:r>
              <a:rPr lang="en-US" sz="1500" b="1" dirty="0" smtClean="0"/>
              <a:t>Need to build 3 separate projects prior to loading the firmware.</a:t>
            </a:r>
          </a:p>
          <a:p>
            <a:r>
              <a:rPr lang="en-US" sz="1500" b="1" dirty="0" smtClean="0"/>
              <a:t>If a test fails, can it be stated with absolute certainty that a bug is found?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07513" y="1501077"/>
            <a:ext cx="8047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/>
              <a:t>I have been working on several embedded software projects. Let me briefly describe the typical </a:t>
            </a:r>
            <a:r>
              <a:rPr lang="en-US" sz="1500" dirty="0" smtClean="0"/>
              <a:t>difficulties</a:t>
            </a:r>
            <a:r>
              <a:rPr lang="pl-PL" sz="1500" dirty="0"/>
              <a:t> </a:t>
            </a:r>
            <a:r>
              <a:rPr lang="en-US" sz="1500" dirty="0" smtClean="0"/>
              <a:t>these </a:t>
            </a:r>
            <a:r>
              <a:rPr lang="en-US" sz="1500" dirty="0"/>
              <a:t>projects were suffering </a:t>
            </a:r>
            <a:r>
              <a:rPr lang="en-US" sz="1500" dirty="0" smtClean="0"/>
              <a:t>from</a:t>
            </a:r>
            <a:r>
              <a:rPr lang="pl-PL" sz="1500" dirty="0" smtClean="0"/>
              <a:t>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1903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 smtClean="0"/>
              <a:t>Continuous</a:t>
            </a:r>
            <a:r>
              <a:rPr lang="pl-PL" sz="2300" dirty="0" smtClean="0"/>
              <a:t> Integration</a:t>
            </a:r>
            <a:endParaRPr lang="en-GB" sz="2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3567" y="1553619"/>
            <a:ext cx="8229600" cy="50100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smtClean="0"/>
              <a:t>	Continuous Integration (CI) is a development practice that requires developers to integrate code into a shared repository several times a day. The starting point when implementing continuous integration is an assumption that a single command should have the capability of building the system.</a:t>
            </a:r>
          </a:p>
          <a:p>
            <a:pPr marL="0" indent="0" algn="just">
              <a:buNone/>
            </a:pPr>
            <a:r>
              <a:rPr lang="en-US" sz="1600" dirty="0" smtClean="0"/>
              <a:t> </a:t>
            </a:r>
          </a:p>
          <a:p>
            <a:pPr marL="0" indent="0" algn="just">
              <a:buNone/>
            </a:pPr>
            <a:r>
              <a:rPr lang="en-US" sz="1600" dirty="0" smtClean="0"/>
              <a:t>	There are two main objectives of CI: </a:t>
            </a:r>
            <a:r>
              <a:rPr lang="en-US" sz="1600" dirty="0" smtClean="0"/>
              <a:t>build and test software automatically and provide developers with immediate feedback about quality of the last code build. </a:t>
            </a:r>
            <a:r>
              <a:rPr lang="pl-PL" sz="1600" dirty="0" smtClean="0"/>
              <a:t>In order to </a:t>
            </a:r>
            <a:r>
              <a:rPr lang="en-US" sz="1600" dirty="0" smtClean="0"/>
              <a:t>achieve those objectives, continuous integration relies on the following principles [1]:</a:t>
            </a:r>
          </a:p>
          <a:p>
            <a:pPr lvl="0" algn="just"/>
            <a:r>
              <a:rPr lang="en-US" sz="1600" dirty="0" smtClean="0"/>
              <a:t>Maintain a code repository,</a:t>
            </a:r>
          </a:p>
          <a:p>
            <a:pPr lvl="0" algn="just"/>
            <a:r>
              <a:rPr lang="en-US" sz="1600" dirty="0" smtClean="0"/>
              <a:t>Automate the build,</a:t>
            </a:r>
          </a:p>
          <a:p>
            <a:pPr lvl="0" algn="just"/>
            <a:r>
              <a:rPr lang="en-US" sz="1600" dirty="0" smtClean="0"/>
              <a:t>Make the build self-testing,</a:t>
            </a:r>
          </a:p>
          <a:p>
            <a:pPr lvl="0" algn="just"/>
            <a:r>
              <a:rPr lang="en-US" sz="1600" dirty="0" smtClean="0"/>
              <a:t>Every commit should be built on an integration machine,</a:t>
            </a:r>
          </a:p>
          <a:p>
            <a:pPr lvl="0" algn="just"/>
            <a:r>
              <a:rPr lang="en-US" sz="1600" dirty="0" smtClean="0"/>
              <a:t>Keep the build fast,</a:t>
            </a:r>
          </a:p>
          <a:p>
            <a:pPr lvl="0" algn="just"/>
            <a:r>
              <a:rPr lang="en-US" sz="1600" dirty="0" smtClean="0"/>
              <a:t>Test in a clone of the production environment,</a:t>
            </a:r>
          </a:p>
          <a:p>
            <a:pPr lvl="0" algn="just"/>
            <a:r>
              <a:rPr lang="en-US" sz="1600" dirty="0" smtClean="0"/>
              <a:t>Make it easy for anyone to get the latest executable version,</a:t>
            </a:r>
          </a:p>
          <a:p>
            <a:pPr lvl="0" algn="just"/>
            <a:r>
              <a:rPr lang="en-US" sz="1600" dirty="0" smtClean="0"/>
              <a:t>Everyone can see the results of the latest build,</a:t>
            </a:r>
          </a:p>
          <a:p>
            <a:pPr lvl="0" algn="just"/>
            <a:r>
              <a:rPr lang="en-US" sz="1600" dirty="0" smtClean="0"/>
              <a:t>Automate deployment.</a:t>
            </a:r>
          </a:p>
          <a:p>
            <a:pPr marL="0" indent="0" algn="just">
              <a:buNone/>
            </a:pPr>
            <a:endParaRPr lang="en-GB" sz="16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26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Proposed CI tool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4" y="1546440"/>
            <a:ext cx="7899905" cy="221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49606" y="4125094"/>
            <a:ext cx="82609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 smtClean="0"/>
              <a:t>1) </a:t>
            </a:r>
            <a:r>
              <a:rPr lang="en-US" sz="1500" b="1" dirty="0" smtClean="0"/>
              <a:t>CI_tool_build_trigger_job</a:t>
            </a:r>
            <a:r>
              <a:rPr lang="en-US" sz="1500" dirty="0" smtClean="0"/>
              <a:t> – listens for push events to the github</a:t>
            </a:r>
            <a:r>
              <a:rPr lang="pl-PL" sz="1500" dirty="0" smtClean="0"/>
              <a:t> </a:t>
            </a:r>
            <a:r>
              <a:rPr lang="en-US" sz="1500" dirty="0"/>
              <a:t>repository</a:t>
            </a:r>
            <a:r>
              <a:rPr lang="pl-PL" sz="1500" dirty="0" smtClean="0"/>
              <a:t>.</a:t>
            </a:r>
            <a:endParaRPr lang="en-US" sz="1500" dirty="0" smtClean="0"/>
          </a:p>
          <a:p>
            <a:pPr lvl="0"/>
            <a:r>
              <a:rPr lang="en-US" sz="1500" dirty="0" smtClean="0"/>
              <a:t>2)</a:t>
            </a:r>
            <a:r>
              <a:rPr lang="pl-PL" sz="1500" dirty="0" smtClean="0"/>
              <a:t> </a:t>
            </a:r>
            <a:r>
              <a:rPr lang="en-US" sz="1500" b="1" dirty="0" smtClean="0"/>
              <a:t>CI_tool_synchronize_local_repositories</a:t>
            </a:r>
            <a:r>
              <a:rPr lang="en-US" sz="1500" dirty="0" smtClean="0"/>
              <a:t> – updates local repositories to include all commits that have been pushed to the remote repository. </a:t>
            </a:r>
          </a:p>
          <a:p>
            <a:pPr lvl="0"/>
            <a:r>
              <a:rPr lang="en-US" sz="1500" dirty="0" smtClean="0"/>
              <a:t>3) </a:t>
            </a:r>
            <a:r>
              <a:rPr lang="en-US" sz="1500" b="1" dirty="0" smtClean="0"/>
              <a:t>CI_tool_run_python_script_to_select_optimal_test_suite</a:t>
            </a:r>
            <a:r>
              <a:rPr lang="en-US" sz="1500" dirty="0" smtClean="0"/>
              <a:t> – executes the python script that selects an optimal test suite based on the changes made to the code in the last commit.</a:t>
            </a:r>
          </a:p>
          <a:p>
            <a:pPr lvl="0"/>
            <a:r>
              <a:rPr lang="en-US" sz="1500" dirty="0" smtClean="0"/>
              <a:t>4) </a:t>
            </a:r>
            <a:r>
              <a:rPr lang="en-US" sz="1500" b="1" dirty="0" smtClean="0"/>
              <a:t>CI_tool_run_optimal_test_suite</a:t>
            </a:r>
            <a:r>
              <a:rPr lang="en-US" sz="1500" dirty="0" smtClean="0"/>
              <a:t> – executes an optimal test suite.</a:t>
            </a:r>
          </a:p>
          <a:p>
            <a:pPr lvl="0"/>
            <a:r>
              <a:rPr lang="en-US" sz="1500" dirty="0" smtClean="0"/>
              <a:t>5) </a:t>
            </a:r>
            <a:r>
              <a:rPr lang="en-US" sz="1500" b="1" dirty="0" smtClean="0"/>
              <a:t>CI_tool_run_integration_sanity_test</a:t>
            </a:r>
            <a:r>
              <a:rPr lang="en-US" sz="1500" dirty="0" smtClean="0"/>
              <a:t> – executes the sanity check.</a:t>
            </a:r>
          </a:p>
          <a:p>
            <a:pPr lvl="0"/>
            <a:r>
              <a:rPr lang="en-US" sz="1500" dirty="0" smtClean="0"/>
              <a:t>If </a:t>
            </a:r>
            <a:r>
              <a:rPr lang="en-US" sz="1500" dirty="0"/>
              <a:t>the </a:t>
            </a:r>
            <a:r>
              <a:rPr lang="en-US" sz="1500" b="1" dirty="0" smtClean="0"/>
              <a:t>CI_tool_build_pipeline</a:t>
            </a:r>
            <a:r>
              <a:rPr lang="pl-PL" sz="1500" dirty="0" smtClean="0"/>
              <a:t> </a:t>
            </a:r>
            <a:r>
              <a:rPr lang="en-US" sz="1500" dirty="0" smtClean="0"/>
              <a:t>finishes successfully, the last commit will be merged to the production branch on the github remote repository.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859980" y="3749053"/>
            <a:ext cx="541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1. Jenkins web interface for the build pipeline</a:t>
            </a:r>
            <a:r>
              <a:rPr lang="en-US" sz="1400" dirty="0" smtClean="0"/>
              <a:t> </a:t>
            </a:r>
            <a:r>
              <a:rPr lang="en-US" sz="1400" dirty="0" smtClean="0"/>
              <a:t>view.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5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4919898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2. Github side-by-side diff for the commit that introduces bugs to the code.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1" y="2402943"/>
            <a:ext cx="8406087" cy="25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9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6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610874"/>
            <a:ext cx="7796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sz="1400" dirty="0" smtClean="0"/>
              <a:t>Fig. 3. Console output of </a:t>
            </a:r>
            <a:r>
              <a:rPr lang="pl-PL" sz="1400" dirty="0" smtClean="0"/>
              <a:t>the</a:t>
            </a:r>
            <a:r>
              <a:rPr lang="af-ZA" sz="1400" dirty="0" smtClean="0"/>
              <a:t> Jenkins job that selects an optimal test suite for the </a:t>
            </a:r>
            <a:r>
              <a:rPr lang="en-US" sz="1400" dirty="0" smtClean="0"/>
              <a:t>changes made to the code shown in figure 2.</a:t>
            </a:r>
            <a:r>
              <a:rPr lang="af-ZA" sz="1400" dirty="0" smtClean="0"/>
              <a:t/>
            </a:r>
            <a:br>
              <a:rPr lang="af-ZA" sz="1400" dirty="0" smtClean="0"/>
            </a:br>
            <a:r>
              <a:rPr lang="pl-PL" sz="1400" dirty="0" smtClean="0"/>
              <a:t>(</a:t>
            </a:r>
            <a:r>
              <a:rPr lang="af-ZA" sz="1400" dirty="0" smtClean="0"/>
              <a:t>#29 CI_tool_run_python_script_to_select_optimal_test_suite</a:t>
            </a:r>
            <a:r>
              <a:rPr lang="pl-PL" sz="1400" dirty="0" smtClean="0"/>
              <a:t>)</a:t>
            </a:r>
            <a:endParaRPr lang="af-Z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" y="1611391"/>
            <a:ext cx="7722165" cy="39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8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7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9" y="5479969"/>
            <a:ext cx="7796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4. Console output of the Jenkins job that runs the previously selected optimal test suite. (#36 CI_tool_run_optimal_test_suite)</a:t>
            </a:r>
            <a:endParaRPr 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0" y="1616146"/>
            <a:ext cx="7722165" cy="38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3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8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69578" y="6228672"/>
            <a:ext cx="779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Fig. 5. Results of </a:t>
            </a:r>
            <a:r>
              <a:rPr lang="pl-PL" sz="1400" dirty="0" smtClean="0"/>
              <a:t>the </a:t>
            </a:r>
            <a:r>
              <a:rPr lang="en-US" sz="1400" dirty="0" smtClean="0"/>
              <a:t>execution of the entire test suite for tcpserver package.</a:t>
            </a:r>
            <a:endParaRPr lang="en-US" sz="1400" dirty="0"/>
          </a:p>
        </p:txBody>
      </p:sp>
      <p:pic>
        <p:nvPicPr>
          <p:cNvPr id="7" name="Obraz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21354" y="1527594"/>
            <a:ext cx="5292775" cy="46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does the CI tool work?</a:t>
            </a:r>
            <a:endParaRPr lang="en-US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88514" y="1541092"/>
            <a:ext cx="8492647" cy="4497388"/>
          </a:xfrm>
        </p:spPr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en-GB" sz="1200" b="1" dirty="0" smtClean="0"/>
              <a:t>			</a:t>
            </a:r>
          </a:p>
          <a:p>
            <a:pPr marL="0" indent="0">
              <a:buNone/>
            </a:pPr>
            <a:r>
              <a:rPr lang="en-GB" sz="2000" b="1" dirty="0" smtClean="0"/>
              <a:t>								</a:t>
            </a:r>
            <a:endParaRPr lang="pl-PL" sz="2000" b="1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F389E-D7CB-4405-90CE-93B848A33135}" type="slidenum">
              <a:rPr lang="pl-PL" smtClean="0"/>
              <a:pPr>
                <a:defRPr/>
              </a:pPr>
              <a:t>9</a:t>
            </a:fld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51262" y="5029617"/>
            <a:ext cx="8170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6. Github side-by-side diff for the commit that fixes the previously introduced bugs.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2284398"/>
            <a:ext cx="8406087" cy="273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210489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557</Words>
  <Application>Microsoft Office PowerPoint</Application>
  <PresentationFormat>Pokaz na ekranie (4:3)</PresentationFormat>
  <Paragraphs>130</Paragraphs>
  <Slides>13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Projekt domyślny</vt:lpstr>
      <vt:lpstr>Subject of the Master’s thesis: Continuous integration tool that supports the process by an optimal test suite selection.  Author: Andrzej Szewczyk, Inżynieria Mechatroniczna, PM  Supervisor: dr inż. Lucjan Miękina </vt:lpstr>
      <vt:lpstr>Motivation to take up the subject of CI</vt:lpstr>
      <vt:lpstr>Continuous Integration</vt:lpstr>
      <vt:lpstr>Proposed CI tool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How does the CI tool work?</vt:lpstr>
      <vt:lpstr>Literature review</vt:lpstr>
    </vt:vector>
  </TitlesOfParts>
  <Company>AGH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Lukasz</dc:creator>
  <cp:lastModifiedBy>Rycho Rych</cp:lastModifiedBy>
  <cp:revision>270</cp:revision>
  <dcterms:created xsi:type="dcterms:W3CDTF">2007-09-26T12:45:04Z</dcterms:created>
  <dcterms:modified xsi:type="dcterms:W3CDTF">2018-09-13T21:00:08Z</dcterms:modified>
</cp:coreProperties>
</file>