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33" r:id="rId4"/>
    <p:sldId id="33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5" r:id="rId15"/>
    <p:sldId id="346" r:id="rId16"/>
    <p:sldId id="358" r:id="rId17"/>
    <p:sldId id="357" r:id="rId1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1EC6A3-F889-4F94-8F04-FBBF592E7D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8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Kliknij, aby edytować style wzorca tekstu</a:t>
            </a:r>
          </a:p>
          <a:p>
            <a:pPr lvl="1"/>
            <a:r>
              <a:rPr lang="en-GB" noProof="0" smtClean="0"/>
              <a:t>Drugi poziom</a:t>
            </a:r>
          </a:p>
          <a:p>
            <a:pPr lvl="2"/>
            <a:r>
              <a:rPr lang="en-GB" noProof="0" smtClean="0"/>
              <a:t>Trzeci poziom</a:t>
            </a:r>
          </a:p>
          <a:p>
            <a:pPr lvl="3"/>
            <a:r>
              <a:rPr lang="en-GB" noProof="0" smtClean="0"/>
              <a:t>Czwarty poziom</a:t>
            </a:r>
          </a:p>
          <a:p>
            <a:pPr lvl="4"/>
            <a:r>
              <a:rPr lang="en-GB" noProof="0" smtClean="0"/>
              <a:t>Piąty poziom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E6C793-D432-4A40-A700-5DCD4EAAB2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19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FBE437F-43C3-4D9D-AC7D-73D39476D40D}" type="slidenum">
              <a:rPr lang="en-GB" smtClean="0">
                <a:solidFill>
                  <a:srgbClr val="000000"/>
                </a:solidFill>
                <a:latin typeface="Arial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9296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6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A833-F55D-40FD-A351-9E9F026D73CF}" type="datetime1">
              <a:rPr lang="en-US" smtClean="0"/>
              <a:t>9/14/2018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C8E-710B-4763-BB29-8A95D8CE4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1401E-963E-4FE9-B50C-9BD8A6873177}" type="datetime1">
              <a:rPr lang="en-US" smtClean="0"/>
              <a:t>9/14/2018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C519-586B-4DE2-931A-6818003E990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02450" y="476250"/>
            <a:ext cx="1784350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47813" y="476250"/>
            <a:ext cx="5202237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6BFD-AD81-4A7A-A93A-05ED54BC0113}" type="datetime1">
              <a:rPr lang="en-US" smtClean="0"/>
              <a:t>9/14/2018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D4DE7-48A2-4AB2-B612-87F78CBCB9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4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88690"/>
            <a:ext cx="1102290" cy="2693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3E08-3856-4993-B2D5-3225FCBDF97C}" type="datetime1">
              <a:rPr lang="en-US" smtClean="0"/>
              <a:t>9/14/2018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7342" y="6588690"/>
            <a:ext cx="7139836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92230" y="6588690"/>
            <a:ext cx="851770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389E-D7CB-4405-90CE-93B848A33135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440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0917-26D6-46D5-A8B6-E18B437EF79B}" type="datetime1">
              <a:rPr lang="en-US" smtClean="0"/>
              <a:t>9/14/2018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CAB7-0CF7-4F13-8DA3-4EE79F25928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47813" y="1628775"/>
            <a:ext cx="34925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92713" y="1628775"/>
            <a:ext cx="349408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65FA-3C55-4061-BECA-3BD5BB8E56CB}" type="datetime1">
              <a:rPr lang="en-US" smtClean="0"/>
              <a:t>9/14/2018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95E0-C53D-45BC-8BDA-73D79146D9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4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5C24E-8FFF-495E-B3A3-0FD7BAA3E560}" type="datetime1">
              <a:rPr lang="en-US" smtClean="0"/>
              <a:t>9/14/2018</a:t>
            </a:fld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121A-56C7-418D-9B0C-889678C8CB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7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FBBD-1EE5-4D27-9A12-608198EECC63}" type="datetime1">
              <a:rPr lang="en-US" smtClean="0"/>
              <a:t>9/14/2018</a:t>
            </a:fld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83A7-89F2-4455-9284-16311D2762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9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5FA91-EC9E-43A8-B3CB-830F6E2BDD09}" type="datetime1">
              <a:rPr lang="en-US" smtClean="0"/>
              <a:t>9/14/2018</a:t>
            </a:fld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0275-053A-4871-849B-FD290D1B26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0E47-5204-4743-9DE4-1ECDCEE7A901}" type="datetime1">
              <a:rPr lang="en-US" smtClean="0"/>
              <a:t>9/14/2018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E7151-62B2-46A6-8C76-7A58BD80866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9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3AFC-D8CF-4FFA-BC47-C586AD24B97C}" type="datetime1">
              <a:rPr lang="en-US" smtClean="0"/>
              <a:t>9/14/2018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DB85-A892-4187-B956-A7D7743B48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4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476250"/>
            <a:ext cx="7138987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628775"/>
            <a:ext cx="7138987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14873AF-7426-4A08-9E1C-93101F0F686C}" type="datetime1">
              <a:rPr lang="en-US" smtClean="0"/>
              <a:t>9/14/2018</a:t>
            </a:fld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D479D2-6C28-4F95-97B0-CB4C14B432E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 noGrp="1"/>
          </p:cNvSpPr>
          <p:nvPr>
            <p:ph type="ctrTitle"/>
          </p:nvPr>
        </p:nvSpPr>
        <p:spPr>
          <a:xfrm>
            <a:off x="861415" y="2266360"/>
            <a:ext cx="7453745" cy="163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fontAlgn="t"/>
            <a:r>
              <a:rPr lang="en-US" sz="2000" b="0" dirty="0"/>
              <a:t>Subject of </a:t>
            </a:r>
            <a:r>
              <a:rPr lang="pl-PL" sz="2000" b="0" dirty="0" smtClean="0"/>
              <a:t>the </a:t>
            </a:r>
            <a:r>
              <a:rPr lang="en-US" sz="2000" b="0" dirty="0" smtClean="0"/>
              <a:t>Master’s thesis</a:t>
            </a:r>
            <a:r>
              <a:rPr lang="en-US" sz="2000" b="0" dirty="0" smtClean="0"/>
              <a:t>: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en-US" sz="2800" dirty="0" smtClean="0"/>
              <a:t>Continuous </a:t>
            </a:r>
            <a:r>
              <a:rPr lang="en-US" sz="2800" dirty="0"/>
              <a:t>integration tool that supports the process by an optimal test suite </a:t>
            </a:r>
            <a:r>
              <a:rPr lang="en-US" sz="2800" dirty="0" smtClean="0"/>
              <a:t>selection</a:t>
            </a:r>
            <a:r>
              <a:rPr lang="pl-PL" sz="2800" dirty="0"/>
              <a:t>.</a:t>
            </a:r>
            <a:r>
              <a:rPr lang="en-US" sz="3200" b="0" dirty="0"/>
              <a:t/>
            </a:r>
            <a:br>
              <a:rPr lang="en-US" sz="3200" b="0" dirty="0"/>
            </a:br>
            <a:r>
              <a:rPr lang="pl-PL" sz="3200" b="1" i="0" u="none" strike="noStrike" cap="none" dirty="0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l-PL" sz="3200" b="1" i="0" u="none" strike="noStrike" cap="none" dirty="0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3200" b="1" i="0" u="none" strike="noStrike" cap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88"/>
          <p:cNvSpPr/>
          <p:nvPr/>
        </p:nvSpPr>
        <p:spPr>
          <a:xfrm>
            <a:off x="2575126" y="4054414"/>
            <a:ext cx="6491236" cy="2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Author: 	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Andrzej Szewczyk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Field of Study: 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l-PL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Mechatronics engineering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Specializations: 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Mechatronics design	</a:t>
            </a:r>
          </a:p>
          <a:p>
            <a:pPr algn="r">
              <a:lnSpc>
                <a:spcPct val="150000"/>
              </a:lnSpc>
            </a:pPr>
            <a:endParaRPr lang="en-US" sz="1600" b="1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Supervisor: 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dr inż. Lucjan Miękina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Reviewer: 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dr hab. inż. Mariusz Giergiel, prof. AGH</a:t>
            </a:r>
          </a:p>
          <a:p>
            <a:pPr lvl="0" algn="r"/>
            <a:r>
              <a:rPr lang="en-US" sz="16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10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6082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7. Console output of the Jenkins job that runs the previously selected optimal test suite. (#37 CI_tool_run_optimal_test_suite)</a:t>
            </a:r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28021"/>
            <a:ext cx="7754818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9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11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88155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8. Console output of the Jenkins job that runs the sanity check.</a:t>
            </a:r>
          </a:p>
          <a:p>
            <a:pPr algn="ctr"/>
            <a:r>
              <a:rPr lang="en-US" sz="1400" dirty="0" smtClean="0"/>
              <a:t> (#30 CI_tool_run_integration_sanity_test)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14327"/>
            <a:ext cx="7754161" cy="407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</a:t>
            </a:r>
            <a:r>
              <a:rPr lang="en-US" sz="2400" dirty="0" smtClean="0"/>
              <a:t>CI </a:t>
            </a:r>
            <a:r>
              <a:rPr lang="en-US" sz="2400" dirty="0"/>
              <a:t>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12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39149" y="353925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9. Code merged to the production branch after successful execution of </a:t>
            </a:r>
            <a:r>
              <a:rPr lang="pl-PL" sz="1400" dirty="0" smtClean="0"/>
              <a:t>the </a:t>
            </a:r>
            <a:r>
              <a:rPr lang="en-US" sz="1400" dirty="0" smtClean="0"/>
              <a:t>Jenkins pipeline. (#43 CI_tool_build_pipeline)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" y="1609293"/>
            <a:ext cx="8395855" cy="191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95791" y="4377860"/>
            <a:ext cx="82830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Branches on the github repository</a:t>
            </a:r>
            <a:r>
              <a:rPr lang="pl-PL" sz="1500" dirty="0" smtClean="0"/>
              <a:t> [2]</a:t>
            </a:r>
            <a:r>
              <a:rPr lang="en-US" sz="1500" dirty="0" smtClean="0"/>
              <a:t>:</a:t>
            </a:r>
          </a:p>
          <a:p>
            <a:pPr lvl="0"/>
            <a:r>
              <a:rPr lang="pl-PL" sz="1500" dirty="0" smtClean="0"/>
              <a:t>1) </a:t>
            </a:r>
            <a:r>
              <a:rPr lang="en-US" sz="1500" b="1" dirty="0" smtClean="0"/>
              <a:t>master</a:t>
            </a:r>
            <a:r>
              <a:rPr lang="en-US" sz="1500" dirty="0" smtClean="0"/>
              <a:t> </a:t>
            </a:r>
            <a:r>
              <a:rPr lang="en-US" sz="1500" dirty="0"/>
              <a:t>- development branch for code of the application and all tests. </a:t>
            </a:r>
            <a:endParaRPr lang="pl-PL" sz="1500" dirty="0" smtClean="0"/>
          </a:p>
          <a:p>
            <a:pPr lvl="0"/>
            <a:r>
              <a:rPr lang="pl-PL" sz="1500" dirty="0" smtClean="0"/>
              <a:t>2) </a:t>
            </a:r>
            <a:r>
              <a:rPr lang="en-US" sz="1500" b="1" dirty="0" smtClean="0"/>
              <a:t>develop</a:t>
            </a:r>
            <a:r>
              <a:rPr lang="en-US" sz="1500" dirty="0" smtClean="0"/>
              <a:t> </a:t>
            </a:r>
            <a:r>
              <a:rPr lang="en-US" sz="1500" dirty="0"/>
              <a:t>- temporarily development branch, used for testing the CI </a:t>
            </a:r>
            <a:r>
              <a:rPr lang="en-US" sz="1500" dirty="0" smtClean="0"/>
              <a:t>tool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3) </a:t>
            </a:r>
            <a:r>
              <a:rPr lang="en-US" sz="1500" b="1" dirty="0" smtClean="0"/>
              <a:t>production</a:t>
            </a:r>
            <a:r>
              <a:rPr lang="en-US" sz="1500" dirty="0" smtClean="0"/>
              <a:t> </a:t>
            </a:r>
            <a:r>
              <a:rPr lang="en-US" sz="1500" dirty="0"/>
              <a:t>- contains the code that has been successfully built and tested by the CI tool pipeline. The code on this branch is always up and running and can be delivered to a customer at any </a:t>
            </a:r>
            <a:r>
              <a:rPr lang="en-US" sz="1500" dirty="0" smtClean="0"/>
              <a:t>time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4) </a:t>
            </a:r>
            <a:r>
              <a:rPr lang="en-US" sz="1500" b="1" dirty="0" smtClean="0"/>
              <a:t>tests_selector</a:t>
            </a:r>
            <a:r>
              <a:rPr lang="en-US" sz="1500" dirty="0" smtClean="0"/>
              <a:t> </a:t>
            </a:r>
            <a:r>
              <a:rPr lang="en-US" sz="1500" dirty="0"/>
              <a:t>- contains python scripts used for an optimal test suite selection,</a:t>
            </a:r>
          </a:p>
          <a:p>
            <a:pPr lvl="0"/>
            <a:r>
              <a:rPr lang="pl-PL" sz="1500" dirty="0" smtClean="0"/>
              <a:t>5) </a:t>
            </a:r>
            <a:r>
              <a:rPr lang="en-US" sz="1500" b="1" dirty="0" smtClean="0"/>
              <a:t>JenkinsJobs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smtClean="0"/>
              <a:t> </a:t>
            </a:r>
            <a:r>
              <a:rPr lang="en-US" sz="1500" dirty="0"/>
              <a:t>contains the Jenkins jobs the CI tool comprises of. </a:t>
            </a:r>
            <a:endParaRPr lang="pl-PL" sz="1500" dirty="0" smtClean="0"/>
          </a:p>
          <a:p>
            <a:pPr lvl="0"/>
            <a:r>
              <a:rPr lang="pl-PL" sz="1500" dirty="0" smtClean="0"/>
              <a:t>6) </a:t>
            </a:r>
            <a:r>
              <a:rPr lang="en-US" sz="1500" b="1" dirty="0" smtClean="0"/>
              <a:t>documents</a:t>
            </a:r>
            <a:r>
              <a:rPr lang="en-US" sz="1500" dirty="0" smtClean="0"/>
              <a:t> </a:t>
            </a:r>
            <a:r>
              <a:rPr lang="en-US" sz="1500" dirty="0"/>
              <a:t>- contains the official documents </a:t>
            </a:r>
            <a:r>
              <a:rPr lang="en-US" sz="1500" dirty="0" smtClean="0"/>
              <a:t>required </a:t>
            </a:r>
            <a:r>
              <a:rPr lang="en-US" sz="1500" dirty="0"/>
              <a:t>to get Master’s Degree. </a:t>
            </a:r>
          </a:p>
        </p:txBody>
      </p:sp>
    </p:spTree>
    <p:extLst>
      <p:ext uri="{BB962C8B-B14F-4D97-AF65-F5344CB8AC3E}">
        <p14:creationId xmlns:p14="http://schemas.microsoft.com/office/powerpoint/2010/main" val="26458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general principles of CI</a:t>
            </a:r>
            <a:endParaRPr lang="en-US" sz="2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3567" y="1501863"/>
            <a:ext cx="8229600" cy="50100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1500" dirty="0" smtClean="0"/>
              <a:t>In </a:t>
            </a:r>
            <a:r>
              <a:rPr lang="en-US" sz="1500" dirty="0" smtClean="0"/>
              <a:t>order to summarize</a:t>
            </a:r>
            <a:r>
              <a:rPr lang="pl-PL" sz="1500" dirty="0" smtClean="0"/>
              <a:t> </a:t>
            </a:r>
            <a:r>
              <a:rPr lang="en-US" sz="1500" dirty="0" smtClean="0"/>
              <a:t>the material covered by the scope of the thesis there should be a retrospective look at the general principles of the CI process</a:t>
            </a:r>
            <a:r>
              <a:rPr lang="pl-PL" sz="1500" dirty="0"/>
              <a:t> </a:t>
            </a:r>
            <a:r>
              <a:rPr lang="en-US" sz="1500" dirty="0" smtClean="0"/>
              <a:t>made</a:t>
            </a:r>
            <a:r>
              <a:rPr lang="pl-PL" sz="1500" dirty="0" smtClean="0"/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Maintain </a:t>
            </a:r>
            <a:r>
              <a:rPr lang="en-US" sz="1500" dirty="0"/>
              <a:t>a code </a:t>
            </a:r>
            <a:r>
              <a:rPr lang="en-US" sz="1500" dirty="0" smtClean="0"/>
              <a:t>repository</a:t>
            </a:r>
            <a:r>
              <a:rPr lang="pl-PL" sz="1500" dirty="0" smtClean="0"/>
              <a:t>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 </a:t>
            </a:r>
            <a:r>
              <a:rPr lang="en-US" sz="1500" dirty="0"/>
              <a:t>the </a:t>
            </a:r>
            <a:r>
              <a:rPr lang="en-US" sz="1500" dirty="0" smtClean="0"/>
              <a:t>build</a:t>
            </a:r>
            <a:r>
              <a:rPr lang="pl-PL" sz="1500" dirty="0"/>
              <a:t>,</a:t>
            </a:r>
            <a:endParaRPr lang="en-US" sz="15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Make the build self-testing,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Every commit should be built on an integration machine,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Keep the build fast,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Test in a clone of the production environment,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Make it easy for anyone to get the latest executable version,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Everyone can see the results of the latest build,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 deployment.</a:t>
            </a:r>
            <a:endParaRPr lang="en-US" sz="13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 smtClean="0"/>
              <a:t>The above list was mentioned once again on this slide for the purpose of illustrating that </a:t>
            </a:r>
            <a:r>
              <a:rPr lang="en-US" sz="1500" b="1" dirty="0" smtClean="0"/>
              <a:t>the CI tool successfully uses each of the principles</a:t>
            </a:r>
            <a:r>
              <a:rPr lang="en-US" sz="1500" dirty="0" smtClean="0"/>
              <a:t>. </a:t>
            </a:r>
            <a:endParaRPr lang="en-US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3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benefits of </a:t>
            </a:r>
            <a:r>
              <a:rPr lang="pl-PL" sz="2400" dirty="0" smtClean="0"/>
              <a:t>CI</a:t>
            </a:r>
            <a:endParaRPr lang="en-US" sz="24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14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35074" y="1571937"/>
            <a:ext cx="853639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The proposed CI tool besides the general advantages of adopting the CI principles</a:t>
            </a:r>
            <a:r>
              <a:rPr lang="pl-PL" sz="1500" dirty="0" smtClean="0"/>
              <a:t> [3]:</a:t>
            </a:r>
            <a:endParaRPr lang="en-US" sz="15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Immediate feedback on software quality,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Prevent</a:t>
            </a:r>
            <a:r>
              <a:rPr lang="pl-PL" sz="1500" dirty="0" smtClean="0"/>
              <a:t>s</a:t>
            </a:r>
            <a:r>
              <a:rPr lang="en-US" sz="1500" dirty="0" smtClean="0"/>
              <a:t> integration problems, </a:t>
            </a:r>
            <a:r>
              <a:rPr lang="pl-PL" sz="1500" dirty="0" smtClean="0"/>
              <a:t>a</a:t>
            </a:r>
            <a:r>
              <a:rPr lang="en-US" sz="1500" dirty="0" smtClean="0"/>
              <a:t>voids last-minute chaos at release dates,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Repeatable build process,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Constant availability of a “current” build for testing, demo, or release purposes,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Automated testing: code is tested in the same way for every change,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Increase</a:t>
            </a:r>
            <a:r>
              <a:rPr lang="pl-PL" sz="1500" dirty="0" smtClean="0"/>
              <a:t>s</a:t>
            </a:r>
            <a:r>
              <a:rPr lang="en-US" sz="1500" dirty="0" smtClean="0"/>
              <a:t> visibility which enables greater communication,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Spend</a:t>
            </a:r>
            <a:r>
              <a:rPr lang="pl-PL" sz="1500" dirty="0" smtClean="0"/>
              <a:t>s</a:t>
            </a:r>
            <a:r>
              <a:rPr lang="en-US" sz="1500" dirty="0" smtClean="0"/>
              <a:t> less time debugging and more time adding features,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Helps break down the barriers between developers, tester</a:t>
            </a:r>
            <a:r>
              <a:rPr lang="pl-PL" sz="1500" dirty="0" smtClean="0"/>
              <a:t>s</a:t>
            </a:r>
            <a:r>
              <a:rPr lang="en-US" sz="1500" dirty="0" smtClean="0"/>
              <a:t> and customer,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Ease of tracking all of the changes, possibility to revert the code to stable version,</a:t>
            </a:r>
          </a:p>
          <a:p>
            <a:pPr lvl="0"/>
            <a:r>
              <a:rPr lang="en-US" sz="1500" dirty="0" smtClean="0"/>
              <a:t>places additional emphasis 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Measuring system-wide impact of local changes.</a:t>
            </a:r>
          </a:p>
          <a:p>
            <a:pPr lvl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952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47813" y="476250"/>
            <a:ext cx="7268383" cy="941388"/>
          </a:xfrm>
        </p:spPr>
        <p:txBody>
          <a:bodyPr/>
          <a:lstStyle/>
          <a:p>
            <a:r>
              <a:rPr lang="en-US" sz="2800" dirty="0" smtClean="0"/>
              <a:t>Possibility for further improvement</a:t>
            </a:r>
            <a:endParaRPr lang="en-US" sz="28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15</a:t>
            </a:fld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813" y="1570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9406"/>
              </p:ext>
            </p:extLst>
          </p:nvPr>
        </p:nvGraphicFramePr>
        <p:xfrm>
          <a:off x="1820861" y="1570008"/>
          <a:ext cx="5502275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0315643" imgH="8534490" progId="Visio.Drawing.15">
                  <p:embed/>
                </p:oleObj>
              </mc:Choice>
              <mc:Fallback>
                <p:oleObj r:id="rId3" imgW="10315643" imgH="85344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1" y="1570008"/>
                        <a:ext cx="5502275" cy="45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673835" y="6111846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</a:t>
            </a:r>
            <a:r>
              <a:rPr lang="pl-PL" sz="1400" dirty="0" smtClean="0"/>
              <a:t>10. </a:t>
            </a:r>
            <a:r>
              <a:rPr lang="en-US" sz="1400" dirty="0" smtClean="0"/>
              <a:t>The </a:t>
            </a:r>
            <a:r>
              <a:rPr lang="en-US" sz="1400" dirty="0"/>
              <a:t>types of  the software life cycle work products with an indication where the scope of the thesis applies to the software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19646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47813" y="476250"/>
            <a:ext cx="7268383" cy="941388"/>
          </a:xfrm>
        </p:spPr>
        <p:txBody>
          <a:bodyPr/>
          <a:lstStyle/>
          <a:p>
            <a:r>
              <a:rPr lang="pl-PL" sz="2800" dirty="0" smtClean="0"/>
              <a:t>A</a:t>
            </a:r>
            <a:r>
              <a:rPr lang="en-US" sz="2800" dirty="0" smtClean="0"/>
              <a:t>mount </a:t>
            </a:r>
            <a:r>
              <a:rPr lang="en-US" sz="2800" dirty="0"/>
              <a:t>of work </a:t>
            </a:r>
            <a:r>
              <a:rPr lang="pl-PL" sz="2800" dirty="0" smtClean="0"/>
              <a:t>for the CI </a:t>
            </a:r>
            <a:r>
              <a:rPr lang="en-US" sz="2800" dirty="0" smtClean="0"/>
              <a:t>tool</a:t>
            </a:r>
            <a:endParaRPr lang="en-US" sz="28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16</a:t>
            </a:fld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813" y="1570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pole tekstowe 7"/>
          <p:cNvSpPr txBox="1"/>
          <p:nvPr/>
        </p:nvSpPr>
        <p:spPr>
          <a:xfrm>
            <a:off x="925290" y="5343798"/>
            <a:ext cx="321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11. Summary of </a:t>
            </a:r>
            <a:r>
              <a:rPr lang="pl-PL" sz="1400" dirty="0" smtClean="0"/>
              <a:t>the </a:t>
            </a:r>
            <a:r>
              <a:rPr lang="en-US" sz="1400" dirty="0" smtClean="0"/>
              <a:t>push events to the remote repository.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9316" y="1450458"/>
            <a:ext cx="825548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Summary of 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the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software project artifacts the 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thesis is comprised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of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Application: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more than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5000 lines of code in Java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(refactored multiple times to be testable)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,</a:t>
            </a:r>
            <a:endParaRPr lang="en-US" sz="1500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Tests: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173 tests in JUnit </a:t>
            </a:r>
            <a:r>
              <a:rPr lang="en-US" sz="1500" dirty="0" smtClean="0">
                <a:latin typeface="+mj-lt"/>
              </a:rPr>
              <a:t>(60% unit integration tests, 40% unit tests), 95 tests for TCP server,</a:t>
            </a:r>
            <a:r>
              <a:rPr lang="pl-PL" sz="1500" dirty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78 tests for TCP client (updated multiple times to be stable)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sanity check </a:t>
            </a:r>
            <a:r>
              <a:rPr lang="en-US" sz="1500" dirty="0" smtClean="0">
                <a:latin typeface="+mj-lt"/>
              </a:rPr>
              <a:t>- comprehensive integration test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Build configuration for the project: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2 </a:t>
            </a:r>
            <a:r>
              <a:rPr lang="pl-PL" sz="1500" b="1" dirty="0" smtClean="0">
                <a:latin typeface="+mj-lt"/>
              </a:rPr>
              <a:t>Maven </a:t>
            </a:r>
            <a:r>
              <a:rPr lang="en-US" sz="1500" b="1" dirty="0" smtClean="0">
                <a:latin typeface="+mj-lt"/>
              </a:rPr>
              <a:t>POM files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Optimal test suite selector: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more than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2000 lines of code in Python</a:t>
            </a:r>
            <a:r>
              <a:rPr lang="pl-PL" sz="15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(powered by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GitPython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 lib.),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Jenkins: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5 Jenkins jobs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and </a:t>
            </a:r>
            <a:r>
              <a:rPr lang="en-US" sz="1500" b="1" dirty="0" smtClean="0">
                <a:ea typeface="Times New Roman" panose="02020603050405020304" pitchFamily="18" charset="0"/>
              </a:rPr>
              <a:t>Jenkins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build pipeline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endParaRPr lang="en-US" sz="15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60" y="4774497"/>
            <a:ext cx="4675736" cy="16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Bibliography</a:t>
            </a:r>
            <a:endParaRPr lang="en-US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145" y="1628775"/>
            <a:ext cx="8135655" cy="4497388"/>
          </a:xfrm>
        </p:spPr>
        <p:txBody>
          <a:bodyPr/>
          <a:lstStyle/>
          <a:p>
            <a:pPr marL="0" indent="0">
              <a:buNone/>
            </a:pPr>
            <a:endParaRPr lang="pl-PL" sz="1500" dirty="0" smtClean="0"/>
          </a:p>
          <a:p>
            <a:pPr marL="0" indent="0">
              <a:buNone/>
            </a:pPr>
            <a:r>
              <a:rPr lang="en-US" sz="1500" dirty="0" smtClean="0"/>
              <a:t>[1]  - Continuous Integration: important principles and practices.</a:t>
            </a:r>
          </a:p>
          <a:p>
            <a:pPr marL="0" indent="0">
              <a:buNone/>
            </a:pPr>
            <a:r>
              <a:rPr lang="en-US" sz="1500" dirty="0" smtClean="0"/>
              <a:t>Available: https://www.thoughtworks.com/continuous-integration (visited September 14th, 2018)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[2]  - Github public repository: CI_tool_for_an_optimal_test_suite_selection</a:t>
            </a:r>
          </a:p>
          <a:p>
            <a:pPr marL="0" indent="0">
              <a:buNone/>
            </a:pPr>
            <a:r>
              <a:rPr lang="en-US" sz="1500" dirty="0" smtClean="0"/>
              <a:t>Available: https://github.com/AndSze/CI_tool_for_an_optimal_test_suite_selection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[3]  - </a:t>
            </a:r>
            <a:r>
              <a:rPr lang="en-US" sz="1500" dirty="0" smtClean="0"/>
              <a:t>Top benefits of continuous integration.</a:t>
            </a:r>
          </a:p>
          <a:p>
            <a:pPr marL="0" indent="0">
              <a:buNone/>
            </a:pPr>
            <a:r>
              <a:rPr lang="en-US" sz="1500" dirty="0" smtClean="0"/>
              <a:t>Available: https://apiumtech.com/blog/top-benefits-of-continuous-integration-2/ (visited September 14th, 2018)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89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Motivation to take up the subject of CI</a:t>
            </a:r>
            <a:endParaRPr lang="en-US" sz="25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2460" y="2186413"/>
            <a:ext cx="8098078" cy="4289543"/>
          </a:xfrm>
        </p:spPr>
        <p:txBody>
          <a:bodyPr numCol="2"/>
          <a:lstStyle/>
          <a:p>
            <a:pPr marL="0" indent="0" algn="ctr">
              <a:buNone/>
            </a:pPr>
            <a:r>
              <a:rPr lang="en-US" sz="1500" dirty="0" smtClean="0"/>
              <a:t>Project A</a:t>
            </a:r>
          </a:p>
          <a:p>
            <a:r>
              <a:rPr lang="en-US" sz="1500" dirty="0" smtClean="0"/>
              <a:t>Safety system for turbines, compressors and engines,	</a:t>
            </a:r>
          </a:p>
          <a:p>
            <a:r>
              <a:rPr lang="en-US" sz="1500" dirty="0" smtClean="0"/>
              <a:t>IEC61508 </a:t>
            </a:r>
            <a:r>
              <a:rPr lang="en-US" sz="1500" b="1" dirty="0" smtClean="0"/>
              <a:t>SIL-3</a:t>
            </a:r>
            <a:r>
              <a:rPr lang="en-US" sz="1500" dirty="0" smtClean="0"/>
              <a:t> certified,</a:t>
            </a:r>
          </a:p>
          <a:p>
            <a:r>
              <a:rPr lang="en-US" sz="1500" dirty="0" smtClean="0"/>
              <a:t>1100 test cases (95% automated),</a:t>
            </a:r>
          </a:p>
          <a:p>
            <a:r>
              <a:rPr lang="en-US" sz="1500" b="1" dirty="0" smtClean="0"/>
              <a:t>Execution of all tests cases took around 3 weeks on two independent test stations,</a:t>
            </a:r>
          </a:p>
          <a:p>
            <a:r>
              <a:rPr lang="en-US" sz="1500" b="1" dirty="0" smtClean="0"/>
              <a:t>A lot of unclear ties between software modules</a:t>
            </a:r>
            <a:r>
              <a:rPr lang="en-US" sz="1500" dirty="0" smtClean="0"/>
              <a:t>,</a:t>
            </a:r>
          </a:p>
          <a:p>
            <a:r>
              <a:rPr lang="en-US" sz="1500" b="1" dirty="0" smtClean="0"/>
              <a:t>Bugs were often found after 2 weeks or later,</a:t>
            </a:r>
          </a:p>
          <a:p>
            <a:r>
              <a:rPr lang="en-US" sz="1500" b="1" dirty="0" smtClean="0"/>
              <a:t>If any bug found, there was a need to run all tests cases once again for the updated firmware.	</a:t>
            </a:r>
            <a:r>
              <a:rPr lang="en-US" sz="1500" dirty="0" smtClean="0"/>
              <a:t>  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1500" dirty="0" smtClean="0"/>
              <a:t>Project B</a:t>
            </a:r>
          </a:p>
          <a:p>
            <a:r>
              <a:rPr lang="en-US" sz="1500" dirty="0" smtClean="0"/>
              <a:t>Electronic Engine Control for a turboprop aircraft engine,</a:t>
            </a:r>
          </a:p>
          <a:p>
            <a:r>
              <a:rPr lang="en-US" sz="1500" dirty="0" smtClean="0"/>
              <a:t>Challenging certification process,</a:t>
            </a:r>
          </a:p>
          <a:p>
            <a:r>
              <a:rPr lang="en-US" sz="1500" dirty="0" smtClean="0"/>
              <a:t>65 software engineers involved</a:t>
            </a:r>
            <a:r>
              <a:rPr lang="pl-PL" sz="1500" dirty="0" smtClean="0"/>
              <a:t> in the </a:t>
            </a:r>
            <a:r>
              <a:rPr lang="en-US" sz="1500" dirty="0" smtClean="0"/>
              <a:t>project </a:t>
            </a:r>
            <a:r>
              <a:rPr lang="pl-PL" sz="1500" dirty="0" smtClean="0"/>
              <a:t>o</a:t>
            </a:r>
            <a:r>
              <a:rPr lang="en-US" sz="1500" dirty="0" smtClean="0"/>
              <a:t>n </a:t>
            </a:r>
            <a:r>
              <a:rPr lang="pl-PL" sz="1500" dirty="0" smtClean="0"/>
              <a:t>3 </a:t>
            </a:r>
            <a:r>
              <a:rPr lang="en-US" sz="1500" dirty="0" smtClean="0"/>
              <a:t>continents,</a:t>
            </a:r>
          </a:p>
          <a:p>
            <a:r>
              <a:rPr lang="en-US" sz="1500" dirty="0" smtClean="0"/>
              <a:t>Project activities carried out 24/5,</a:t>
            </a:r>
          </a:p>
          <a:p>
            <a:r>
              <a:rPr lang="en-US" sz="1500" b="1" dirty="0" smtClean="0"/>
              <a:t>Numerous software updates every single day,</a:t>
            </a:r>
          </a:p>
          <a:p>
            <a:r>
              <a:rPr lang="pl-PL" sz="1500" b="1" dirty="0" smtClean="0"/>
              <a:t>Build </a:t>
            </a:r>
            <a:r>
              <a:rPr lang="en-US" sz="1500" b="1" dirty="0" smtClean="0"/>
              <a:t>process </a:t>
            </a:r>
            <a:r>
              <a:rPr lang="en-US" sz="1500" b="1" dirty="0" smtClean="0"/>
              <a:t>and configuration management not well defined,</a:t>
            </a:r>
          </a:p>
          <a:p>
            <a:r>
              <a:rPr lang="en-US" sz="1500" b="1" dirty="0" smtClean="0"/>
              <a:t>Need to build 3 separate projects prior to loading the </a:t>
            </a:r>
            <a:r>
              <a:rPr lang="en-US" sz="1500" b="1" dirty="0" smtClean="0"/>
              <a:t>firmware</a:t>
            </a:r>
            <a:r>
              <a:rPr lang="pl-PL" sz="1500" b="1" dirty="0" smtClean="0"/>
              <a:t> – </a:t>
            </a:r>
            <a:r>
              <a:rPr lang="en-US" sz="1500" b="1" dirty="0" smtClean="0"/>
              <a:t>major integration issues. </a:t>
            </a:r>
          </a:p>
          <a:p>
            <a:r>
              <a:rPr lang="en-US" sz="1500" b="1" dirty="0" smtClean="0"/>
              <a:t>If </a:t>
            </a:r>
            <a:r>
              <a:rPr lang="en-US" sz="1500" b="1" dirty="0" smtClean="0"/>
              <a:t>a test fails, can it be stated with absolute certainty that a bug is found?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07513" y="1501077"/>
            <a:ext cx="8047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/>
              <a:t>I have been working on several embedded software projects. Let me briefly describe the typical </a:t>
            </a:r>
            <a:r>
              <a:rPr lang="en-US" sz="1500" dirty="0" smtClean="0"/>
              <a:t>difficulties</a:t>
            </a:r>
            <a:r>
              <a:rPr lang="pl-PL" sz="1500" dirty="0"/>
              <a:t> </a:t>
            </a:r>
            <a:r>
              <a:rPr lang="en-US" sz="1500" dirty="0" smtClean="0"/>
              <a:t>these </a:t>
            </a:r>
            <a:r>
              <a:rPr lang="en-US" sz="1500" dirty="0"/>
              <a:t>projects were suffering </a:t>
            </a:r>
            <a:r>
              <a:rPr lang="en-US" sz="1500" dirty="0" smtClean="0"/>
              <a:t>from</a:t>
            </a:r>
            <a:r>
              <a:rPr lang="pl-PL" sz="1500" dirty="0" smtClean="0"/>
              <a:t>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903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Continuous</a:t>
            </a:r>
            <a:r>
              <a:rPr lang="pl-PL" sz="2300" dirty="0" smtClean="0"/>
              <a:t> Integration</a:t>
            </a:r>
            <a:endParaRPr lang="en-GB" sz="2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3567" y="1553619"/>
            <a:ext cx="8229600" cy="50100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500" dirty="0" smtClean="0"/>
              <a:t>Continuous </a:t>
            </a:r>
            <a:r>
              <a:rPr lang="en-US" sz="1500" dirty="0" smtClean="0"/>
              <a:t>Integration (CI) is a development practice that requires developers to integrate code into a shared repository several times a day. The starting point when implementing continuous integration is an assumption that a single command should have the capability of building the system.</a:t>
            </a:r>
          </a:p>
          <a:p>
            <a:pPr marL="0" indent="0" algn="just">
              <a:buNone/>
            </a:pPr>
            <a:r>
              <a:rPr lang="en-US" sz="1500" dirty="0" smtClean="0"/>
              <a:t> </a:t>
            </a:r>
          </a:p>
          <a:p>
            <a:pPr marL="0" indent="0" algn="just">
              <a:buNone/>
            </a:pPr>
            <a:r>
              <a:rPr lang="en-US" sz="1500" dirty="0" smtClean="0"/>
              <a:t>There </a:t>
            </a:r>
            <a:r>
              <a:rPr lang="en-US" sz="1500" dirty="0" smtClean="0"/>
              <a:t>are two main objectives of CI: build and test software automatically and provide developers with immediate feedback about quality of the last code build. </a:t>
            </a:r>
            <a:r>
              <a:rPr lang="pl-PL" sz="1500" dirty="0" smtClean="0"/>
              <a:t>In order to </a:t>
            </a:r>
            <a:r>
              <a:rPr lang="en-US" sz="1500" dirty="0" smtClean="0"/>
              <a:t>achieve those objectives, continuous integration relies on the following principles [1]: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Maintain a code repository,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Automate the build,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Make the build self-testing,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Every commit should be built on an integration machine,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Keep the build fast,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Test in a clone of the production environment,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Make it easy for anyone to get the latest executable version,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Everyone can see the results of the latest build,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Automate deployment.</a:t>
            </a:r>
          </a:p>
          <a:p>
            <a:pPr marL="0" indent="0" algn="just">
              <a:buNone/>
            </a:pPr>
            <a:endParaRPr lang="en-GB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Proposed </a:t>
            </a:r>
            <a:r>
              <a:rPr lang="en-US" sz="2400" dirty="0" smtClean="0"/>
              <a:t>CI tool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4" y="1546440"/>
            <a:ext cx="7899905" cy="221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49606" y="4125094"/>
            <a:ext cx="82609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1) </a:t>
            </a:r>
            <a:r>
              <a:rPr lang="en-US" sz="1500" b="1" dirty="0" smtClean="0"/>
              <a:t>CI_tool_build_trigger_job</a:t>
            </a:r>
            <a:r>
              <a:rPr lang="en-US" sz="1500" dirty="0" smtClean="0"/>
              <a:t> – listens for push events to the github</a:t>
            </a:r>
            <a:r>
              <a:rPr lang="pl-PL" sz="1500" dirty="0" smtClean="0"/>
              <a:t> </a:t>
            </a:r>
            <a:r>
              <a:rPr lang="en-US" sz="1500" dirty="0"/>
              <a:t>repository</a:t>
            </a:r>
            <a:r>
              <a:rPr lang="pl-PL" sz="1500" dirty="0" smtClean="0"/>
              <a:t>.</a:t>
            </a:r>
            <a:endParaRPr lang="en-US" sz="1500" dirty="0" smtClean="0"/>
          </a:p>
          <a:p>
            <a:pPr lvl="0"/>
            <a:r>
              <a:rPr lang="en-US" sz="1500" dirty="0" smtClean="0"/>
              <a:t>2)</a:t>
            </a:r>
            <a:r>
              <a:rPr lang="pl-PL" sz="1500" dirty="0" smtClean="0"/>
              <a:t> </a:t>
            </a:r>
            <a:r>
              <a:rPr lang="en-US" sz="1500" b="1" dirty="0" smtClean="0"/>
              <a:t>CI_tool_synchronize_local_repositories</a:t>
            </a:r>
            <a:r>
              <a:rPr lang="en-US" sz="1500" dirty="0" smtClean="0"/>
              <a:t> – updates local repositories to include all commits that have been pushed to the remote repository. </a:t>
            </a:r>
          </a:p>
          <a:p>
            <a:pPr lvl="0"/>
            <a:r>
              <a:rPr lang="en-US" sz="1500" dirty="0" smtClean="0"/>
              <a:t>3) </a:t>
            </a:r>
            <a:r>
              <a:rPr lang="en-US" sz="1500" b="1" dirty="0" smtClean="0"/>
              <a:t>CI_tool_run_python_script_to_select_optimal_test_suite</a:t>
            </a:r>
            <a:r>
              <a:rPr lang="en-US" sz="1500" dirty="0" smtClean="0"/>
              <a:t> – executes the python script that selects an optimal test suite based on the changes made to the code in the last commit.</a:t>
            </a:r>
          </a:p>
          <a:p>
            <a:pPr lvl="0"/>
            <a:r>
              <a:rPr lang="en-US" sz="1500" dirty="0" smtClean="0"/>
              <a:t>4) </a:t>
            </a:r>
            <a:r>
              <a:rPr lang="en-US" sz="1500" b="1" dirty="0" smtClean="0"/>
              <a:t>CI_tool_run_optimal_test_suite</a:t>
            </a:r>
            <a:r>
              <a:rPr lang="en-US" sz="1500" dirty="0" smtClean="0"/>
              <a:t> – executes an optimal test suite.</a:t>
            </a:r>
          </a:p>
          <a:p>
            <a:pPr lvl="0"/>
            <a:r>
              <a:rPr lang="en-US" sz="1500" dirty="0" smtClean="0"/>
              <a:t>5) </a:t>
            </a:r>
            <a:r>
              <a:rPr lang="en-US" sz="1500" b="1" dirty="0" smtClean="0"/>
              <a:t>CI_tool_run_integration_sanity_test</a:t>
            </a:r>
            <a:r>
              <a:rPr lang="en-US" sz="1500" dirty="0" smtClean="0"/>
              <a:t> – executes the sanity check.</a:t>
            </a:r>
          </a:p>
          <a:p>
            <a:pPr lvl="0"/>
            <a:r>
              <a:rPr lang="en-US" sz="1500" dirty="0" smtClean="0"/>
              <a:t>If </a:t>
            </a:r>
            <a:r>
              <a:rPr lang="en-US" sz="1500" dirty="0"/>
              <a:t>the </a:t>
            </a:r>
            <a:r>
              <a:rPr lang="en-US" sz="1500" b="1" dirty="0" smtClean="0"/>
              <a:t>CI_tool_build_pipeline</a:t>
            </a:r>
            <a:r>
              <a:rPr lang="pl-PL" sz="1500" dirty="0" smtClean="0"/>
              <a:t> </a:t>
            </a:r>
            <a:r>
              <a:rPr lang="en-US" sz="1500" dirty="0" smtClean="0"/>
              <a:t>finishes successfully, the last commit will be merged to the production branch on the github remote repository.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859980" y="3749053"/>
            <a:ext cx="541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1. Jenkins web interface for the build pipeline view.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5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4928524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2. Github side-by-side diff for the commit that introduces bugs to the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1" y="2402943"/>
            <a:ext cx="8406087" cy="25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9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6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10874"/>
            <a:ext cx="7796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sz="1400" dirty="0" smtClean="0"/>
              <a:t>Fig. 3. Console output of </a:t>
            </a:r>
            <a:r>
              <a:rPr lang="pl-PL" sz="1400" dirty="0" smtClean="0"/>
              <a:t>the</a:t>
            </a:r>
            <a:r>
              <a:rPr lang="af-ZA" sz="1400" dirty="0" smtClean="0"/>
              <a:t> Jenkins job that selects an optimal test suite for the </a:t>
            </a:r>
            <a:r>
              <a:rPr lang="en-US" sz="1400" dirty="0" smtClean="0"/>
              <a:t>changes made to the code shown in figure 2.</a:t>
            </a:r>
            <a:r>
              <a:rPr lang="af-ZA" sz="1400" dirty="0" smtClean="0"/>
              <a:t/>
            </a:r>
            <a:br>
              <a:rPr lang="af-ZA" sz="1400" dirty="0" smtClean="0"/>
            </a:br>
            <a:r>
              <a:rPr lang="pl-PL" sz="1400" dirty="0" smtClean="0"/>
              <a:t>(</a:t>
            </a:r>
            <a:r>
              <a:rPr lang="af-ZA" sz="1400" dirty="0" smtClean="0"/>
              <a:t>#29 CI_tool_run_python_script_to_select_optimal_test_suite</a:t>
            </a:r>
            <a:r>
              <a:rPr lang="pl-PL" sz="1400" dirty="0" smtClean="0"/>
              <a:t>)</a:t>
            </a:r>
            <a:endParaRPr lang="af-Z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" y="1611391"/>
            <a:ext cx="7722165" cy="39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8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7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79969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4. Console output of the Jenkins job that runs the previously selected optimal test suite. (#36 CI_tool_run_optimal_test_suite)</a:t>
            </a:r>
            <a:endParaRPr 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0" y="1616146"/>
            <a:ext cx="7722165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8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8" y="6228672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5. Results of </a:t>
            </a:r>
            <a:r>
              <a:rPr lang="pl-PL" sz="1400" dirty="0" smtClean="0"/>
              <a:t>the </a:t>
            </a:r>
            <a:r>
              <a:rPr lang="en-US" sz="1400" dirty="0" smtClean="0"/>
              <a:t>execution of the entire test suite for </a:t>
            </a:r>
            <a:r>
              <a:rPr lang="pl-PL" sz="1400" dirty="0" smtClean="0"/>
              <a:t>TCP </a:t>
            </a:r>
            <a:r>
              <a:rPr lang="pl-PL" sz="1400" dirty="0" err="1" smtClean="0"/>
              <a:t>server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7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21354" y="1527594"/>
            <a:ext cx="5292775" cy="46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9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51262" y="5029617"/>
            <a:ext cx="817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6. Github side-by-side diff for the commit that fixes the previously introduced bugs.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2284398"/>
            <a:ext cx="8406087" cy="273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10489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1190</Words>
  <Application>Microsoft Office PowerPoint</Application>
  <PresentationFormat>On-screen Show (4:3)</PresentationFormat>
  <Paragraphs>185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Projekt domyślny</vt:lpstr>
      <vt:lpstr>Visio.Drawing.15</vt:lpstr>
      <vt:lpstr>Subject of the Master’s thesis: Continuous integration tool that supports the process by an optimal test suite selection.  </vt:lpstr>
      <vt:lpstr>Motivation to take up the subject of CI</vt:lpstr>
      <vt:lpstr>Continuous Integration</vt:lpstr>
      <vt:lpstr>Proposed CI tool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The general principles of CI</vt:lpstr>
      <vt:lpstr>The benefits of CI</vt:lpstr>
      <vt:lpstr>Possibility for further improvement</vt:lpstr>
      <vt:lpstr>Amount of work for the CI tool</vt:lpstr>
      <vt:lpstr>Bibliography</vt:lpstr>
    </vt:vector>
  </TitlesOfParts>
  <Company>AGH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Lukasz</dc:creator>
  <cp:lastModifiedBy>Andrzej Szewczyk</cp:lastModifiedBy>
  <cp:revision>283</cp:revision>
  <dcterms:created xsi:type="dcterms:W3CDTF">2007-09-26T12:45:04Z</dcterms:created>
  <dcterms:modified xsi:type="dcterms:W3CDTF">2018-09-14T07:07:15Z</dcterms:modified>
</cp:coreProperties>
</file>