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5"/>
  </p:notesMasterIdLst>
  <p:sldIdLst>
    <p:sldId id="259" r:id="rId2"/>
    <p:sldId id="258" r:id="rId3"/>
    <p:sldId id="260" r:id="rId4"/>
    <p:sldId id="261" r:id="rId5"/>
    <p:sldId id="263" r:id="rId6"/>
    <p:sldId id="268" r:id="rId7"/>
    <p:sldId id="267" r:id="rId8"/>
    <p:sldId id="264" r:id="rId9"/>
    <p:sldId id="273" r:id="rId10"/>
    <p:sldId id="274" r:id="rId11"/>
    <p:sldId id="275" r:id="rId12"/>
    <p:sldId id="265" r:id="rId13"/>
    <p:sldId id="276" r:id="rId14"/>
    <p:sldId id="266" r:id="rId15"/>
    <p:sldId id="281" r:id="rId16"/>
    <p:sldId id="277" r:id="rId17"/>
    <p:sldId id="278" r:id="rId18"/>
    <p:sldId id="279" r:id="rId19"/>
    <p:sldId id="280" r:id="rId20"/>
    <p:sldId id="270" r:id="rId21"/>
    <p:sldId id="271" r:id="rId22"/>
    <p:sldId id="272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6C24D-E258-4690-853E-AEFFB12633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64D8F-5A43-4E8E-80BF-A6E68BE7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9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64D8F-5A43-4E8E-80BF-A6E68BE73A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3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ro-RO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Recunoașterea automată a plantelor din imagini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ro-RO" sz="2800" dirty="0"/>
              <a:t>Buican Laura Andreea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74E8-269E-4C57-8C71-E2C2117A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Structura blocurilor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6439A8-43EE-4930-A4EA-525A955E598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" t="-1" r="30732" b="78962"/>
          <a:stretch/>
        </p:blipFill>
        <p:spPr bwMode="auto">
          <a:xfrm>
            <a:off x="1285775" y="1866900"/>
            <a:ext cx="4298294" cy="371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DDC9D1-73A4-4C03-8C4E-F25897714E6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57" r="5140" b="47305"/>
          <a:stretch/>
        </p:blipFill>
        <p:spPr bwMode="auto">
          <a:xfrm>
            <a:off x="5956049" y="1866900"/>
            <a:ext cx="4786604" cy="371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6699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C20F-6DFB-4858-9823-E4434C8F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Structura blocurilor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6E26BE-81A7-42D7-9203-401FE74FF6A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61" r="25384" b="21766"/>
          <a:stretch/>
        </p:blipFill>
        <p:spPr bwMode="auto">
          <a:xfrm>
            <a:off x="924443" y="1866899"/>
            <a:ext cx="4487312" cy="41233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8E8035-E207-4A8F-A6FF-4BA8DC439BF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" t="79370" r="40146" b="-353"/>
          <a:stretch/>
        </p:blipFill>
        <p:spPr bwMode="auto">
          <a:xfrm>
            <a:off x="6780246" y="1866900"/>
            <a:ext cx="4487312" cy="41233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7394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5C10-E5B7-49C4-A91A-4B4C531A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Evaluarea și exportul rețelelor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B5E43-2D61-471D-9BFC-B223AFF58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4155"/>
            <a:ext cx="10353762" cy="4494245"/>
          </a:xfrm>
        </p:spPr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Evaluarea a fost realizată pentru a testa recunoașterea algoritmilor înainte de aplicația de Android. Se inserează într-un director special imaginea ce se dorește a fi recunoscută și se afișează primele 3 clase prezise, în ordine descrescătoare</a:t>
            </a: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87626-2486-4079-A327-0B69CB45821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033" y="3135086"/>
            <a:ext cx="5987933" cy="3486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0143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913A-3210-43A4-A157-C6D85C0C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Evaluarea și exportul rețelelor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578B-56B7-4F00-A174-8864BADD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Feedback: imaginile din al 2-lea rând de la figura anterioară au fost alese manual de mine din baza de date de </a:t>
            </a:r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5 plante.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salvat modelele cu cea mai bună acuratețe, iar cu ajutorul funcției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TFLiteConverter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le-am convertit în rețele speciale pentru telefon.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8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6964-93BE-4969-8137-15AFFD87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Realizarea aplicației de Android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FCEA-3B9A-49B0-84A2-E3629FB6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momentul apăsării butonului de clasificare, se va face un dialog cu opțiunea de a deschide camera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foto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de a alege imaginea din galerie.</a:t>
            </a:r>
          </a:p>
          <a:p>
            <a:r>
              <a:rPr lang="ro-RO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Aplicația va avea calea și drepturile de a deschide poza creată pe o perioadă nedeterminată.</a:t>
            </a:r>
          </a:p>
          <a:p>
            <a:r>
              <a:rPr lang="ro-RO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Pentru cazul în care se alege o imagine din galerie, sistemul de operare ne va da acces prin Uri doar în rularea curentă a aplicației. De aceea, a fost nevoie să cerem drepturi permanente.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8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9B49-E568-4747-873F-251B9475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Realizarea aplicației de Android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CE6A3-30DA-4713-9E46-621924504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Fotografia aleasă va fi convertită într-un </a:t>
            </a:r>
            <a:r>
              <a:rPr lang="ro-RO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Bitmap</a:t>
            </a:r>
            <a:r>
              <a:rPr lang="ro-RO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care va trece prin aceleași preprocesări ca în cazul antrenării pe desktop (redimensionare la 224x224/299x299 și normalizare la intervalul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ro-RO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0,1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r>
              <a:rPr lang="ro-RO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ro-RO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Pentru a putea da utilizatorului opțiunea de a selecta rețeaua ce va recunoaște planta, s-a implementat o clasă ce conține datele necesare și funcțiile de procesare particularizate pentru fiecare dintre rețelele disponibile în aplicație.</a:t>
            </a:r>
          </a:p>
          <a:p>
            <a:r>
              <a:rPr lang="ro-RO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Pentru a salva imaginea în galerie, va trebui să reținem calea, data curentă și categoria acesteia, astfel că am construit o clasă  pentru păstrarea datelor și rețeaua aleasă. </a:t>
            </a:r>
          </a:p>
          <a:p>
            <a:r>
              <a:rPr lang="ro-RO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Pentru partea de ștergere din Opțiuni, se golește acest vector de date.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08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F629-A40F-4CE4-89EC-45871F9D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Comparații și rezultate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21BE5-008D-437D-85AA-B253983E8B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Inception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augmentare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E89E3-C8D2-45EF-BDD8-F2BBB65C0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Inception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fără augmentare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3737544-946A-414D-9CFB-FD909050C961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/>
          <a:stretch/>
        </p:blipFill>
        <p:spPr bwMode="auto">
          <a:xfrm>
            <a:off x="1046163" y="3162362"/>
            <a:ext cx="4764087" cy="21223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63C0A26-840A-4219-97D5-E6CBF4C42EEA}"/>
              </a:ext>
            </a:extLst>
          </p:cNvPr>
          <p:cNvPicPr>
            <a:picLocks noGrp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/>
          <a:stretch/>
        </p:blipFill>
        <p:spPr bwMode="auto">
          <a:xfrm>
            <a:off x="6362700" y="3161351"/>
            <a:ext cx="4779963" cy="21243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55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687C-3D3E-4E8D-B52E-7AF110B2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Comparații și rezultate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B1C12-AA3B-41E2-AF54-0CFB91E7A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ResNet</a:t>
            </a:r>
            <a:r>
              <a:rPr lang="ro-RO" dirty="0"/>
              <a:t> cu </a:t>
            </a:r>
            <a:r>
              <a:rPr lang="ro-RO" dirty="0" err="1"/>
              <a:t>Batch</a:t>
            </a:r>
            <a:r>
              <a:rPr lang="ro-RO" dirty="0"/>
              <a:t> </a:t>
            </a:r>
            <a:r>
              <a:rPr lang="ro-RO" dirty="0" err="1"/>
              <a:t>normalization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333AF-1AF4-441C-938B-D9BF6EDF6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o-RO" dirty="0" err="1"/>
              <a:t>ResNet</a:t>
            </a:r>
            <a:r>
              <a:rPr lang="ro-RO" dirty="0"/>
              <a:t> fără </a:t>
            </a:r>
            <a:r>
              <a:rPr lang="ro-RO" dirty="0" err="1"/>
              <a:t>Batch</a:t>
            </a:r>
            <a:r>
              <a:rPr lang="ro-RO" dirty="0"/>
              <a:t> </a:t>
            </a:r>
            <a:r>
              <a:rPr lang="ro-RO" dirty="0" err="1"/>
              <a:t>normalization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A9DEC5-9688-4CC3-B4B0-847073E32C6A}"/>
              </a:ext>
            </a:extLst>
          </p:cNvPr>
          <p:cNvPicPr>
            <a:picLocks noGrp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73" b="25512"/>
          <a:stretch/>
        </p:blipFill>
        <p:spPr bwMode="auto">
          <a:xfrm>
            <a:off x="6362700" y="3285452"/>
            <a:ext cx="4779963" cy="18761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872BD3-571C-4438-804F-F5307DF06064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02" b="23417"/>
          <a:stretch/>
        </p:blipFill>
        <p:spPr bwMode="auto">
          <a:xfrm>
            <a:off x="1046163" y="3270451"/>
            <a:ext cx="4764087" cy="19061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1528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9EDA-582E-4A20-9B2F-2F1CAB2A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Comparații și rezultate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B321C-F5C1-49A3-A917-B9E0FC9AB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ResNet</a:t>
            </a:r>
            <a:r>
              <a:rPr lang="ro-RO" dirty="0"/>
              <a:t> </a:t>
            </a:r>
            <a:r>
              <a:rPr lang="ro-RO" dirty="0" err="1"/>
              <a:t>nepreantrenat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3B067-DF76-4215-A87F-9513217D6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o-RO" dirty="0" err="1"/>
              <a:t>ResNet</a:t>
            </a:r>
            <a:r>
              <a:rPr lang="ro-RO" dirty="0"/>
              <a:t> </a:t>
            </a:r>
            <a:r>
              <a:rPr lang="ro-RO" dirty="0" err="1"/>
              <a:t>preantrenat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59550A-ADB7-4559-BA15-B1754293CF54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3180088"/>
            <a:ext cx="4779963" cy="2086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0A160A-7A7C-42E6-B77C-19BE024828CB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02" b="23417"/>
          <a:stretch/>
        </p:blipFill>
        <p:spPr bwMode="auto">
          <a:xfrm>
            <a:off x="1046163" y="3270451"/>
            <a:ext cx="4764087" cy="19061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15952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DA60-823D-4F5C-99C7-D268FA9A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Comparații și rezultate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C8D91-3271-46CD-88C6-C05146717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ResNet</a:t>
            </a:r>
            <a:r>
              <a:rPr lang="ro-RO" dirty="0"/>
              <a:t> </a:t>
            </a:r>
            <a:r>
              <a:rPr lang="ro-RO" dirty="0" err="1"/>
              <a:t>nepreantrenat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C04C14C-E300-46C0-BEDA-B8E7837CFA1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4591431"/>
              </p:ext>
            </p:extLst>
          </p:nvPr>
        </p:nvGraphicFramePr>
        <p:xfrm>
          <a:off x="503853" y="3429000"/>
          <a:ext cx="5430413" cy="1609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1425">
                  <a:extLst>
                    <a:ext uri="{9D8B030D-6E8A-4147-A177-3AD203B41FA5}">
                      <a16:colId xmlns:a16="http://schemas.microsoft.com/office/drawing/2014/main" val="3078695436"/>
                    </a:ext>
                  </a:extLst>
                </a:gridCol>
                <a:gridCol w="754680">
                  <a:extLst>
                    <a:ext uri="{9D8B030D-6E8A-4147-A177-3AD203B41FA5}">
                      <a16:colId xmlns:a16="http://schemas.microsoft.com/office/drawing/2014/main" val="2885486824"/>
                    </a:ext>
                  </a:extLst>
                </a:gridCol>
                <a:gridCol w="580260">
                  <a:extLst>
                    <a:ext uri="{9D8B030D-6E8A-4147-A177-3AD203B41FA5}">
                      <a16:colId xmlns:a16="http://schemas.microsoft.com/office/drawing/2014/main" val="2895351258"/>
                    </a:ext>
                  </a:extLst>
                </a:gridCol>
                <a:gridCol w="791261">
                  <a:extLst>
                    <a:ext uri="{9D8B030D-6E8A-4147-A177-3AD203B41FA5}">
                      <a16:colId xmlns:a16="http://schemas.microsoft.com/office/drawing/2014/main" val="1811521805"/>
                    </a:ext>
                  </a:extLst>
                </a:gridCol>
                <a:gridCol w="685763">
                  <a:extLst>
                    <a:ext uri="{9D8B030D-6E8A-4147-A177-3AD203B41FA5}">
                      <a16:colId xmlns:a16="http://schemas.microsoft.com/office/drawing/2014/main" val="1665361691"/>
                    </a:ext>
                  </a:extLst>
                </a:gridCol>
                <a:gridCol w="791261">
                  <a:extLst>
                    <a:ext uri="{9D8B030D-6E8A-4147-A177-3AD203B41FA5}">
                      <a16:colId xmlns:a16="http://schemas.microsoft.com/office/drawing/2014/main" val="1993905005"/>
                    </a:ext>
                  </a:extLst>
                </a:gridCol>
                <a:gridCol w="685763">
                  <a:extLst>
                    <a:ext uri="{9D8B030D-6E8A-4147-A177-3AD203B41FA5}">
                      <a16:colId xmlns:a16="http://schemas.microsoft.com/office/drawing/2014/main" val="4194401072"/>
                    </a:ext>
                  </a:extLst>
                </a:gridCol>
              </a:tblGrid>
              <a:tr h="4107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Margaretă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Păpădie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Necunoscut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Trandafir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Floarea-soarelui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Lalea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extLst>
                  <a:ext uri="{0D108BD9-81ED-4DB2-BD59-A6C34878D82A}">
                    <a16:rowId xmlns:a16="http://schemas.microsoft.com/office/drawing/2014/main" val="4292682201"/>
                  </a:ext>
                </a:extLst>
              </a:tr>
              <a:tr h="1998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Margaretă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extLst>
                  <a:ext uri="{0D108BD9-81ED-4DB2-BD59-A6C34878D82A}">
                    <a16:rowId xmlns:a16="http://schemas.microsoft.com/office/drawing/2014/main" val="2935232038"/>
                  </a:ext>
                </a:extLst>
              </a:tr>
              <a:tr h="1998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Păpădie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extLst>
                  <a:ext uri="{0D108BD9-81ED-4DB2-BD59-A6C34878D82A}">
                    <a16:rowId xmlns:a16="http://schemas.microsoft.com/office/drawing/2014/main" val="1831449311"/>
                  </a:ext>
                </a:extLst>
              </a:tr>
              <a:tr h="1998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Necunoscut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extLst>
                  <a:ext uri="{0D108BD9-81ED-4DB2-BD59-A6C34878D82A}">
                    <a16:rowId xmlns:a16="http://schemas.microsoft.com/office/drawing/2014/main" val="3611166057"/>
                  </a:ext>
                </a:extLst>
              </a:tr>
              <a:tr h="1998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Trandafir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extLst>
                  <a:ext uri="{0D108BD9-81ED-4DB2-BD59-A6C34878D82A}">
                    <a16:rowId xmlns:a16="http://schemas.microsoft.com/office/drawing/2014/main" val="2533353246"/>
                  </a:ext>
                </a:extLst>
              </a:tr>
              <a:tr h="1998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Floarea-soarelui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extLst>
                  <a:ext uri="{0D108BD9-81ED-4DB2-BD59-A6C34878D82A}">
                    <a16:rowId xmlns:a16="http://schemas.microsoft.com/office/drawing/2014/main" val="2439167585"/>
                  </a:ext>
                </a:extLst>
              </a:tr>
              <a:tr h="1998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Lalea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534" marR="55534" marT="0" marB="0"/>
                </a:tc>
                <a:extLst>
                  <a:ext uri="{0D108BD9-81ED-4DB2-BD59-A6C34878D82A}">
                    <a16:rowId xmlns:a16="http://schemas.microsoft.com/office/drawing/2014/main" val="3815342173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FB94B-73E3-431B-95FF-30700BE0D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o-RO" dirty="0" err="1"/>
              <a:t>ResNet</a:t>
            </a:r>
            <a:r>
              <a:rPr lang="ro-RO" dirty="0"/>
              <a:t> </a:t>
            </a:r>
            <a:r>
              <a:rPr lang="ro-RO" dirty="0" err="1"/>
              <a:t>preantrenat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DD52D87-1B9A-4608-9200-14D1E49397C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54582641"/>
              </p:ext>
            </p:extLst>
          </p:nvPr>
        </p:nvGraphicFramePr>
        <p:xfrm>
          <a:off x="6237806" y="3428999"/>
          <a:ext cx="5444121" cy="1609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2051">
                  <a:extLst>
                    <a:ext uri="{9D8B030D-6E8A-4147-A177-3AD203B41FA5}">
                      <a16:colId xmlns:a16="http://schemas.microsoft.com/office/drawing/2014/main" val="2178741675"/>
                    </a:ext>
                  </a:extLst>
                </a:gridCol>
                <a:gridCol w="848838">
                  <a:extLst>
                    <a:ext uri="{9D8B030D-6E8A-4147-A177-3AD203B41FA5}">
                      <a16:colId xmlns:a16="http://schemas.microsoft.com/office/drawing/2014/main" val="1799033845"/>
                    </a:ext>
                  </a:extLst>
                </a:gridCol>
                <a:gridCol w="581724">
                  <a:extLst>
                    <a:ext uri="{9D8B030D-6E8A-4147-A177-3AD203B41FA5}">
                      <a16:colId xmlns:a16="http://schemas.microsoft.com/office/drawing/2014/main" val="547919560"/>
                    </a:ext>
                  </a:extLst>
                </a:gridCol>
                <a:gridCol w="793261">
                  <a:extLst>
                    <a:ext uri="{9D8B030D-6E8A-4147-A177-3AD203B41FA5}">
                      <a16:colId xmlns:a16="http://schemas.microsoft.com/office/drawing/2014/main" val="2293999989"/>
                    </a:ext>
                  </a:extLst>
                </a:gridCol>
                <a:gridCol w="687493">
                  <a:extLst>
                    <a:ext uri="{9D8B030D-6E8A-4147-A177-3AD203B41FA5}">
                      <a16:colId xmlns:a16="http://schemas.microsoft.com/office/drawing/2014/main" val="2889422110"/>
                    </a:ext>
                  </a:extLst>
                </a:gridCol>
                <a:gridCol w="793261">
                  <a:extLst>
                    <a:ext uri="{9D8B030D-6E8A-4147-A177-3AD203B41FA5}">
                      <a16:colId xmlns:a16="http://schemas.microsoft.com/office/drawing/2014/main" val="1905855994"/>
                    </a:ext>
                  </a:extLst>
                </a:gridCol>
                <a:gridCol w="687493">
                  <a:extLst>
                    <a:ext uri="{9D8B030D-6E8A-4147-A177-3AD203B41FA5}">
                      <a16:colId xmlns:a16="http://schemas.microsoft.com/office/drawing/2014/main" val="3863938309"/>
                    </a:ext>
                  </a:extLst>
                </a:gridCol>
              </a:tblGrid>
              <a:tr h="4107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Margaretă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Păpădie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Necunoscut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Trandafir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Floarea-soarelui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Lalea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extLst>
                  <a:ext uri="{0D108BD9-81ED-4DB2-BD59-A6C34878D82A}">
                    <a16:rowId xmlns:a16="http://schemas.microsoft.com/office/drawing/2014/main" val="4177506883"/>
                  </a:ext>
                </a:extLst>
              </a:tr>
              <a:tr h="1998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Margaretă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extLst>
                  <a:ext uri="{0D108BD9-81ED-4DB2-BD59-A6C34878D82A}">
                    <a16:rowId xmlns:a16="http://schemas.microsoft.com/office/drawing/2014/main" val="2973279606"/>
                  </a:ext>
                </a:extLst>
              </a:tr>
              <a:tr h="1998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Păpădie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extLst>
                  <a:ext uri="{0D108BD9-81ED-4DB2-BD59-A6C34878D82A}">
                    <a16:rowId xmlns:a16="http://schemas.microsoft.com/office/drawing/2014/main" val="2384478994"/>
                  </a:ext>
                </a:extLst>
              </a:tr>
              <a:tr h="1998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Necunoscut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extLst>
                  <a:ext uri="{0D108BD9-81ED-4DB2-BD59-A6C34878D82A}">
                    <a16:rowId xmlns:a16="http://schemas.microsoft.com/office/drawing/2014/main" val="2994490517"/>
                  </a:ext>
                </a:extLst>
              </a:tr>
              <a:tr h="1998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Trandafir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extLst>
                  <a:ext uri="{0D108BD9-81ED-4DB2-BD59-A6C34878D82A}">
                    <a16:rowId xmlns:a16="http://schemas.microsoft.com/office/drawing/2014/main" val="1957743477"/>
                  </a:ext>
                </a:extLst>
              </a:tr>
              <a:tr h="1998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Floarea-soarelui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extLst>
                  <a:ext uri="{0D108BD9-81ED-4DB2-BD59-A6C34878D82A}">
                    <a16:rowId xmlns:a16="http://schemas.microsoft.com/office/drawing/2014/main" val="2060150569"/>
                  </a:ext>
                </a:extLst>
              </a:tr>
              <a:tr h="1998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Lalea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19" marR="55719" marT="0" marB="0"/>
                </a:tc>
                <a:extLst>
                  <a:ext uri="{0D108BD9-81ED-4DB2-BD59-A6C34878D82A}">
                    <a16:rowId xmlns:a16="http://schemas.microsoft.com/office/drawing/2014/main" val="238512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9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9E9A95-F191-4533-9B2D-BE140860F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Domeniul recunoașterii imaginilor este de viitor, dezvoltându-se cu repeziciune pe zi ce trece.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S-a dorit studierea comportamentului inteligenței artificiale în domeniul recunoașterii plantelor și realizarea unei aplicații educative care să ajute oamenii să învețe mai multe despre plante.</a:t>
            </a: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D491-3636-4E00-8394-CBEAB828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Comparații finale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E66671-1841-4BBB-ABF2-2CED34F0B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207464"/>
              </p:ext>
            </p:extLst>
          </p:nvPr>
        </p:nvGraphicFramePr>
        <p:xfrm>
          <a:off x="2332652" y="1950099"/>
          <a:ext cx="7641772" cy="3872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8833">
                  <a:extLst>
                    <a:ext uri="{9D8B030D-6E8A-4147-A177-3AD203B41FA5}">
                      <a16:colId xmlns:a16="http://schemas.microsoft.com/office/drawing/2014/main" val="4146100259"/>
                    </a:ext>
                  </a:extLst>
                </a:gridCol>
                <a:gridCol w="1290071">
                  <a:extLst>
                    <a:ext uri="{9D8B030D-6E8A-4147-A177-3AD203B41FA5}">
                      <a16:colId xmlns:a16="http://schemas.microsoft.com/office/drawing/2014/main" val="4043173449"/>
                    </a:ext>
                  </a:extLst>
                </a:gridCol>
                <a:gridCol w="910638">
                  <a:extLst>
                    <a:ext uri="{9D8B030D-6E8A-4147-A177-3AD203B41FA5}">
                      <a16:colId xmlns:a16="http://schemas.microsoft.com/office/drawing/2014/main" val="47642491"/>
                    </a:ext>
                  </a:extLst>
                </a:gridCol>
                <a:gridCol w="1062411">
                  <a:extLst>
                    <a:ext uri="{9D8B030D-6E8A-4147-A177-3AD203B41FA5}">
                      <a16:colId xmlns:a16="http://schemas.microsoft.com/office/drawing/2014/main" val="2898666249"/>
                    </a:ext>
                  </a:extLst>
                </a:gridCol>
                <a:gridCol w="1290071">
                  <a:extLst>
                    <a:ext uri="{9D8B030D-6E8A-4147-A177-3AD203B41FA5}">
                      <a16:colId xmlns:a16="http://schemas.microsoft.com/office/drawing/2014/main" val="379194435"/>
                    </a:ext>
                  </a:extLst>
                </a:gridCol>
                <a:gridCol w="1119748">
                  <a:extLst>
                    <a:ext uri="{9D8B030D-6E8A-4147-A177-3AD203B41FA5}">
                      <a16:colId xmlns:a16="http://schemas.microsoft.com/office/drawing/2014/main" val="2599928528"/>
                    </a:ext>
                  </a:extLst>
                </a:gridCol>
              </a:tblGrid>
              <a:tr h="1322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Nr. Parametri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Timp Procesare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Timp Antrenare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Dimensiune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Acuratețe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708093"/>
                  </a:ext>
                </a:extLst>
              </a:tr>
              <a:tr h="4249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m 7 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57.46%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3375679"/>
                  </a:ext>
                </a:extLst>
              </a:tr>
              <a:tr h="4249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ResNet34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21,279,174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 ms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 m 50 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 MB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70.51%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0721920"/>
                  </a:ext>
                </a:extLst>
              </a:tr>
              <a:tr h="4249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ResNet34 + aug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21,279,174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 ms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 m 22 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 MB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75.88%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7221400"/>
                  </a:ext>
                </a:extLst>
              </a:tr>
              <a:tr h="4249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 pre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23,577,094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 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m 30 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 MB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89.26%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4043397"/>
                  </a:ext>
                </a:extLst>
              </a:tr>
              <a:tr h="4249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InceptionV2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23,167,362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  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 m 26 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 MB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74.61%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3326945"/>
                  </a:ext>
                </a:extLst>
              </a:tr>
              <a:tr h="4249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InceptionV2 pre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23,167,362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 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m 53 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 MB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93.26%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3324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812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C45A-9754-4D80-8033-2FCE1BB3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717B-5614-4AD3-84EB-8D803F34A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cadrul proiectului s-a studiat comportamentul unui ansamblu de rețele neuronale influențate de parametrii și de diferite situații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S-au exportat 3 dintre cele mai bune rețele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S-a realizat o aplicație educativă de recunoaștere automată a plantelor și de organizare a datelor ce poate fi dezvoltată ulterior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452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D3BB-9BAA-4842-9DA3-0BD4FA58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Posibile dezvoltări ulterioare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7A13-2CE8-413D-95C7-7AEA85480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Aplicația se poate extinde, creându-se conturi de profesori și de elevi. Profesorii pot adăuga ca temă liste de plante pe care elevii trebuie să le găsească și să le fotografieze.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S-ar putea extinde baza de date de plante prin contribuția utilizatorilor. În momentul în care se găsește o plantă necunoscută, va fi creat un nou director. Cei ce recunosc planta, îi pot da o denumire.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864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2787-0B1F-4579-A2C7-3A749A99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Mulțumes</a:t>
            </a:r>
            <a:r>
              <a:rPr lang="ro-RO" dirty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0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89C0-B79B-4996-9D2F-8D93B780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utilizate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18BCD-2B23-48A8-B866-9252E3877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S-a folosit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deoarece are deja instrumente și funcții implementate precum baze de date, funcții de activare, funcții de afișare. În plus, are Framework-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care l-am utilizat pentru exportul rețelelor.</a:t>
            </a:r>
          </a:p>
          <a:p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fost folosit ca mediu de dezvoltare datorită multiplelor automatizări care fac programarea mai rapidă.</a:t>
            </a:r>
          </a:p>
          <a:p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AndroidStudio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fost folosit deoarece are un emulator care ajută la vizualizarea progresului aplicației și se pot face modificări de interfață folosind fereastra care prezintă partea vizuală a aplicației, codul modificărilor fiind generat automat.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32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E687-FC2F-4190-BE85-1B54743E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Dezvoltarea rețelelor pe desktop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6128-BA08-41EF-9A43-AFA2CC9F2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6204"/>
            <a:ext cx="10353762" cy="5113176"/>
          </a:xfrm>
        </p:spPr>
        <p:txBody>
          <a:bodyPr>
            <a:norm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S-au folosit 2 baze de date: Oxford_flowers102 disponibilă în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o bază de date formată din 5 clase de plante la care am adăugat o categorie pentru necunoscut. </a:t>
            </a:r>
          </a:p>
          <a:p>
            <a:pPr marL="36900" indent="0">
              <a:buNone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ro-RO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Datele au fost prelucrate, folosindu-se norma</a:t>
            </a:r>
            <a:r>
              <a:rPr lang="en-US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ro-RO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izări</a:t>
            </a:r>
            <a:r>
              <a:rPr lang="ro-RO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și augmentări pentru </a:t>
            </a:r>
            <a:r>
              <a:rPr lang="en-US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ro-RO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ărirea</a:t>
            </a:r>
            <a:r>
              <a:rPr lang="ro-RO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datelor.</a:t>
            </a:r>
            <a:endParaRPr lang="en-US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ro-RO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Feedback: parametrii la </a:t>
            </a:r>
            <a:r>
              <a:rPr lang="ro-RO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augmentari</a:t>
            </a:r>
            <a:r>
              <a:rPr lang="ro-RO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au fost aleși prin încercări</a:t>
            </a:r>
            <a:endParaRPr lang="en-US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ro-RO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62500-A8B9-4E9E-9500-39264D9B2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625" y="3048423"/>
            <a:ext cx="1974873" cy="1974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731AA-A6C2-4AC4-8484-6B03EC5D9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681" y="3003445"/>
            <a:ext cx="2374210" cy="201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8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D8C9-B10A-42C8-90F8-3AE0BF1C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2CB7-59C5-443F-B702-79858F4C8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folosit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34 și l-am antrenat pentru cele două baze de date menționate anterior.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ales utilizarea acestei rețele deoarece folosește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skipuri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 ajută la parcurgerea în salturi a rețelei. Are viteză de învățare mai mare datorită faptului că poate face salturi între straturi, fără să fie nevoie ca straturile intermediare să înceapă să învețe.</a:t>
            </a:r>
          </a:p>
        </p:txBody>
      </p:sp>
    </p:spTree>
    <p:extLst>
      <p:ext uri="{BB962C8B-B14F-4D97-AF65-F5344CB8AC3E}">
        <p14:creationId xmlns:p14="http://schemas.microsoft.com/office/powerpoint/2010/main" val="30410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BF22-D3AC-4F10-AB12-ED6F425C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Blocurile reziduale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0EB3C-0308-4895-BF36-4FB36623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Pentru că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mai multe straturi identice, am realizat un bloc rezidual pe care l-am putut folosi pentru a evita scrierea repetitivă.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A8408-78D4-47D0-973F-B118CB7F3FE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56"/>
          <a:stretch/>
        </p:blipFill>
        <p:spPr bwMode="auto">
          <a:xfrm>
            <a:off x="743338" y="2985797"/>
            <a:ext cx="5629469" cy="32626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7334E-D03C-4F28-9092-0EB277E8082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43"/>
          <a:stretch/>
        </p:blipFill>
        <p:spPr bwMode="auto">
          <a:xfrm>
            <a:off x="6615404" y="2985797"/>
            <a:ext cx="4833257" cy="32626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249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B1FB-C301-49D0-884C-677808D7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Structură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3A570-AE6B-4864-AD99-B217126F4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601" y="1657350"/>
            <a:ext cx="8058150" cy="4591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1994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7278-E0CA-4A04-B404-0A809A38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Inception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602E-734E-47DE-BB8A-A0714883A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Pentru a putea compara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o altă rețea neuronală, am ales să folosesc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Inception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8B7F68-45EE-4D34-BF01-B1DFC78C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24" y="2693073"/>
            <a:ext cx="6638752" cy="37745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4992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4CDA-53A4-4D62-A059-501A7216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Blocurile utilizate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C71AB-2DF7-42C2-9DA2-D12F3142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fel ca în cazul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 ales să folosesc blocuri pentru a evita repetarea secvențelor de cod, întrucât și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Inception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folosește straturi ce se repetă.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dintre blocuri sunt folosite pentru diferite căi de învățare, iar al 4-lea este folosit pentru a reduce dimensiunea inputului</a:t>
            </a:r>
          </a:p>
          <a:p>
            <a:pPr marL="36900" indent="0">
              <a:buNone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411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{7FD5B22C-C7B7-4FE8-A450-CA1D750FBD29}tf12214701_win32</Template>
  <TotalTime>878</TotalTime>
  <Words>1013</Words>
  <Application>Microsoft Office PowerPoint</Application>
  <PresentationFormat>Widescreen</PresentationFormat>
  <Paragraphs>207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Goudy Old Style</vt:lpstr>
      <vt:lpstr>Times New Roman</vt:lpstr>
      <vt:lpstr>Wingdings 2</vt:lpstr>
      <vt:lpstr>SlateVTI</vt:lpstr>
      <vt:lpstr>Recunoașterea automată a plantelor din imagini</vt:lpstr>
      <vt:lpstr>Introducere</vt:lpstr>
      <vt:lpstr>Tehnologii utilizate</vt:lpstr>
      <vt:lpstr>Dezvoltarea rețelelor pe desktop</vt:lpstr>
      <vt:lpstr>ResNet</vt:lpstr>
      <vt:lpstr>Blocurile reziduale</vt:lpstr>
      <vt:lpstr>Structură ResNet</vt:lpstr>
      <vt:lpstr>Inception V2</vt:lpstr>
      <vt:lpstr>Blocurile utilizate</vt:lpstr>
      <vt:lpstr>Structura blocurilor</vt:lpstr>
      <vt:lpstr>Structura blocurilor</vt:lpstr>
      <vt:lpstr>Evaluarea și exportul rețelelor</vt:lpstr>
      <vt:lpstr>Evaluarea și exportul rețelelor</vt:lpstr>
      <vt:lpstr>Realizarea aplicației de Android</vt:lpstr>
      <vt:lpstr>Realizarea aplicației de Android</vt:lpstr>
      <vt:lpstr>Comparații și rezultate</vt:lpstr>
      <vt:lpstr>Comparații și rezultate</vt:lpstr>
      <vt:lpstr>Comparații și rezultate</vt:lpstr>
      <vt:lpstr>Comparații și rezultate</vt:lpstr>
      <vt:lpstr>Comparații finale</vt:lpstr>
      <vt:lpstr>Concluzii</vt:lpstr>
      <vt:lpstr>Posibile dezvoltări ulterioare</vt:lpstr>
      <vt:lpstr>Mulțumesc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Recunoașterea automată a plantelor din imagini</dc:title>
  <dc:creator>Laura Andreea Buican</dc:creator>
  <cp:lastModifiedBy>Laura Andreea Buican</cp:lastModifiedBy>
  <cp:revision>80</cp:revision>
  <dcterms:created xsi:type="dcterms:W3CDTF">2021-09-05T18:55:35Z</dcterms:created>
  <dcterms:modified xsi:type="dcterms:W3CDTF">2021-09-08T07:19:41Z</dcterms:modified>
</cp:coreProperties>
</file>