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9" r:id="rId11"/>
    <p:sldId id="270" r:id="rId12"/>
    <p:sldId id="271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E2F3C-EDEB-96CE-2BFE-AABB21A3A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D092CB-43F9-DEDA-EF50-2A595F9A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2815A-646D-004E-CE03-E33AC7FA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B19B-91AD-475A-8545-2313B1FD402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620A0-8D45-4BCF-9738-2B900192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A3F7E-B22E-6014-F97E-148F0B4E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B90B-4EA5-4D25-B922-F94470CA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2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40FC7-DC1E-967B-B2FE-D4F87976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DAD6C3-7823-C5F7-1F00-00B655CA5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D00A5-2129-B2AE-A7D0-28B85FA1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B19B-91AD-475A-8545-2313B1FD402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C163D-9AF3-E993-32ED-3019C633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7A5E4-5664-83B5-419A-184A1BE8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B90B-4EA5-4D25-B922-F94470CA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9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6D69FB-972F-72A2-E5D1-C86D8A351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B7F69A-7B2A-25C3-6D34-5E7C424A4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25CA5-68C2-F1C2-651B-97C2E740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B19B-91AD-475A-8545-2313B1FD402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AF7D5A-4499-8D5F-1BC8-1AAE4771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E95D2-A8AE-3D55-84DE-39938F84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B90B-4EA5-4D25-B922-F94470CA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7B84-4862-71EE-F2EA-7227AD3B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75DAA-A6F9-66FA-E12B-4C9BEC28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8FA4E-5DD3-3DE7-79A2-486DFF4D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B19B-91AD-475A-8545-2313B1FD402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32CF-53B5-B7ED-EE33-5A127A53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44783-3B2A-2C6C-CC0C-87C5492A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B90B-4EA5-4D25-B922-F94470CA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6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2889A-EE0B-B5CA-A280-0ECB8445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577CD-7BD5-1470-821C-809B72EE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D1892-383E-A4A0-F4DA-4EEF9E2E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B19B-91AD-475A-8545-2313B1FD402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73C22-D38A-C092-51D8-76BBB57A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3D44-071B-9F2F-A147-C809D060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B90B-4EA5-4D25-B922-F94470CA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6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0143-9C54-A69F-F575-29180BD5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07AFE-8DDF-DF1F-7624-2D88FCABE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FA0FD-7986-E28F-817C-E3B25FBE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A4A42-81E2-D439-9D4D-161B3722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B19B-91AD-475A-8545-2313B1FD402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04069-C211-9100-9E1B-701189FB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88736E-F6C5-BD55-D48B-CAE9E222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B90B-4EA5-4D25-B922-F94470CA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6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756C0-7A20-AE1B-A68D-877E45BC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2B66C-084C-E54F-C1B2-0510A0C0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C3968B-2912-E3BD-D2EE-DC346397D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842B57-72F1-8B6D-B739-FCAFA9A3B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2730BE-0A64-AB30-C45B-D85F7952B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24B5DA-9D8A-0EE2-F4C7-0AA90626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B19B-91AD-475A-8545-2313B1FD402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386AF6-F293-E258-F5A2-AD5723E7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5BDA08-9CAD-8BF7-8FCC-F7D71330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B90B-4EA5-4D25-B922-F94470CA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6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F885B-415C-BEC2-7384-9219EA76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5DB1E6-C540-0146-D83D-4DC50000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B19B-91AD-475A-8545-2313B1FD402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8774E-D92E-6EEF-D9E5-1451778B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0D8392-D7BC-F939-302D-E3DFD50F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B90B-4EA5-4D25-B922-F94470CA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1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DA6B89-EBBB-95D2-6DE1-CCA1A404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B19B-91AD-475A-8545-2313B1FD402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987365-2B80-20B6-9EDB-7389EEBD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2C09A-F35C-DC83-CC26-0B993C7E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B90B-4EA5-4D25-B922-F94470CA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2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656B-DF83-5D73-5BBB-2757C023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929C9-D842-59F9-849F-4194B4931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18BEC-3D34-B947-DE30-523E64A91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FD30C-C555-D3BD-C4EB-8533A926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B19B-91AD-475A-8545-2313B1FD402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DBE29-45DA-CA84-E032-A39EF404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EDE29-BB2B-11A9-E126-408A0D27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B90B-4EA5-4D25-B922-F94470CA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6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9E9FC-66B0-B12C-34AF-7EA7620E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C4871-E935-26ED-B673-8C56A7614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CE0ED1-31CD-52E3-EEFD-E27F047A2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23022-48A4-7829-2144-6A44796B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B19B-91AD-475A-8545-2313B1FD402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00727-BA58-506C-98B9-86B2CF4B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A2907-8F0C-0C73-300A-D6F9F6BA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B90B-4EA5-4D25-B922-F94470CA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2071A6-7129-CF66-4839-2FDE99BE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7D8F3-0466-3DE7-3EFF-46EE17EA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F6AFC-1B7B-6CD6-3A25-ED816301B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B19B-91AD-475A-8545-2313B1FD4025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0C084-9C33-990D-7F0A-0DECB4D4B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60E66-7CEB-691B-ADF0-F43C09B33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B90B-4EA5-4D25-B922-F94470CA3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A21A4-A6E9-C086-FF4B-126501405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5553"/>
          </a:xfrm>
        </p:spPr>
        <p:txBody>
          <a:bodyPr/>
          <a:lstStyle/>
          <a:p>
            <a:r>
              <a:rPr lang="en-US" altLang="ko-KR" dirty="0"/>
              <a:t>BMP </a:t>
            </a:r>
            <a:r>
              <a:rPr lang="ko-KR" altLang="en-US" dirty="0"/>
              <a:t>이미지 처리</a:t>
            </a:r>
          </a:p>
        </p:txBody>
      </p:sp>
    </p:spTree>
    <p:extLst>
      <p:ext uri="{BB962C8B-B14F-4D97-AF65-F5344CB8AC3E}">
        <p14:creationId xmlns:p14="http://schemas.microsoft.com/office/powerpoint/2010/main" val="382758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94E97C-B201-EA5E-EB94-CE66517E59C6}"/>
              </a:ext>
            </a:extLst>
          </p:cNvPr>
          <p:cNvSpPr/>
          <p:nvPr/>
        </p:nvSpPr>
        <p:spPr>
          <a:xfrm>
            <a:off x="5564158" y="1436914"/>
            <a:ext cx="6245284" cy="5208065"/>
          </a:xfrm>
          <a:prstGeom prst="round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결과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FD36375-5AFA-7051-A45C-E4BFDA65AC9A}"/>
              </a:ext>
            </a:extLst>
          </p:cNvPr>
          <p:cNvSpPr/>
          <p:nvPr/>
        </p:nvSpPr>
        <p:spPr>
          <a:xfrm>
            <a:off x="382558" y="1436914"/>
            <a:ext cx="4534676" cy="5208065"/>
          </a:xfrm>
          <a:prstGeom prst="round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〮 사용 이미지 </a:t>
            </a:r>
            <a:r>
              <a:rPr lang="en-US" altLang="ko-KR" sz="1600" dirty="0">
                <a:solidFill>
                  <a:schemeClr val="tx1"/>
                </a:solidFill>
              </a:rPr>
              <a:t>: lena.bmp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일반적으로 </a:t>
            </a:r>
            <a:r>
              <a:rPr lang="en-US" altLang="ko-KR" sz="1600" dirty="0">
                <a:solidFill>
                  <a:schemeClr val="tx1"/>
                </a:solidFill>
              </a:rPr>
              <a:t>24</a:t>
            </a:r>
            <a:r>
              <a:rPr lang="ko-KR" altLang="en-US" sz="1600" dirty="0">
                <a:solidFill>
                  <a:schemeClr val="tx1"/>
                </a:solidFill>
              </a:rPr>
              <a:t>비트 </a:t>
            </a:r>
            <a:r>
              <a:rPr lang="ko-KR" altLang="en-US" sz="1600" dirty="0" err="1">
                <a:solidFill>
                  <a:schemeClr val="tx1"/>
                </a:solidFill>
              </a:rPr>
              <a:t>트루컬러</a:t>
            </a:r>
            <a:r>
              <a:rPr lang="ko-KR" altLang="en-US" sz="1600" dirty="0">
                <a:solidFill>
                  <a:schemeClr val="tx1"/>
                </a:solidFill>
              </a:rPr>
              <a:t> 이미지는 팔레트를 사용하지 않기 때문에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임의로 </a:t>
            </a:r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비트 그레이 스케일로 변환한 후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팔레트를 추가해 저장하는 코드를 작성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B5AA6-82A7-C388-1F5A-2960547DC44E}"/>
              </a:ext>
            </a:extLst>
          </p:cNvPr>
          <p:cNvSpPr txBox="1"/>
          <p:nvPr/>
        </p:nvSpPr>
        <p:spPr>
          <a:xfrm>
            <a:off x="209040" y="213021"/>
            <a:ext cx="342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2. </a:t>
            </a:r>
            <a:r>
              <a:rPr lang="ko-KR" altLang="en-US" sz="2000" b="1" dirty="0">
                <a:latin typeface="+mj-lt"/>
              </a:rPr>
              <a:t>과제</a:t>
            </a:r>
            <a:r>
              <a:rPr lang="en-US" altLang="ko-KR" sz="2000" b="1" dirty="0">
                <a:latin typeface="+mj-lt"/>
              </a:rPr>
              <a:t>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7D4BE-21FE-25F9-FCA2-3ED98A55CF82}"/>
              </a:ext>
            </a:extLst>
          </p:cNvPr>
          <p:cNvSpPr txBox="1"/>
          <p:nvPr/>
        </p:nvSpPr>
        <p:spPr>
          <a:xfrm>
            <a:off x="209040" y="613131"/>
            <a:ext cx="1198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BMP </a:t>
            </a:r>
            <a:r>
              <a:rPr lang="ko-KR" altLang="en-US" sz="1400" dirty="0"/>
              <a:t>파일 헤더만 이용해서 </a:t>
            </a:r>
            <a:r>
              <a:rPr lang="en-US" altLang="ko-KR" sz="1400" dirty="0"/>
              <a:t>BMP </a:t>
            </a:r>
            <a:r>
              <a:rPr lang="ko-KR" altLang="en-US" sz="1400" dirty="0"/>
              <a:t>파일을 복사하세요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복사되는 파일은 임의의 팔레트 </a:t>
            </a:r>
            <a:r>
              <a:rPr lang="en-US" altLang="ko-KR" sz="1400" dirty="0"/>
              <a:t>256</a:t>
            </a:r>
            <a:r>
              <a:rPr lang="ko-KR" altLang="en-US" sz="1400" dirty="0"/>
              <a:t>개를 추가해야 합니다</a:t>
            </a:r>
            <a:r>
              <a:rPr lang="en-US" altLang="ko-KR" sz="1400" dirty="0"/>
              <a:t>.</a:t>
            </a:r>
          </a:p>
        </p:txBody>
      </p:sp>
      <p:pic>
        <p:nvPicPr>
          <p:cNvPr id="9" name="그림 8" descr="사람, 여자, 머리장식, 모자이(가) 표시된 사진&#10;&#10;자동 생성된 설명">
            <a:extLst>
              <a:ext uri="{FF2B5EF4-FFF2-40B4-BE49-F238E27FC236}">
                <a16:creationId xmlns:a16="http://schemas.microsoft.com/office/drawing/2014/main" id="{23D8C44C-F31E-F17B-F4F7-93F85F3B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07" y="2337487"/>
            <a:ext cx="2234578" cy="2234578"/>
          </a:xfrm>
          <a:prstGeom prst="rect">
            <a:avLst/>
          </a:prstGeom>
        </p:spPr>
      </p:pic>
      <p:pic>
        <p:nvPicPr>
          <p:cNvPr id="5" name="그림 4" descr="사람, 여자, 의류, 하얀색이(가) 표시된 사진&#10;&#10;자동 생성된 설명">
            <a:extLst>
              <a:ext uri="{FF2B5EF4-FFF2-40B4-BE49-F238E27FC236}">
                <a16:creationId xmlns:a16="http://schemas.microsoft.com/office/drawing/2014/main" id="{5E059693-7C53-4CE6-7631-3B5A79C22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775" y="2270375"/>
            <a:ext cx="3538050" cy="3538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0FD66-EF9E-001B-F77A-3DA9F0D5DAC7}"/>
              </a:ext>
            </a:extLst>
          </p:cNvPr>
          <p:cNvSpPr txBox="1"/>
          <p:nvPr/>
        </p:nvSpPr>
        <p:spPr>
          <a:xfrm>
            <a:off x="6917776" y="5875537"/>
            <a:ext cx="353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out2.bmp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04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86C6A-270E-0E35-A027-F97CA8AD867F}"/>
              </a:ext>
            </a:extLst>
          </p:cNvPr>
          <p:cNvSpPr txBox="1"/>
          <p:nvPr/>
        </p:nvSpPr>
        <p:spPr>
          <a:xfrm>
            <a:off x="209039" y="213021"/>
            <a:ext cx="1114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2. </a:t>
            </a:r>
            <a:r>
              <a:rPr lang="ko-KR" altLang="en-US" sz="2000" b="1" dirty="0">
                <a:latin typeface="+mj-lt"/>
              </a:rPr>
              <a:t>과제</a:t>
            </a:r>
            <a:r>
              <a:rPr lang="en-US" altLang="ko-KR" sz="2000" b="1" dirty="0">
                <a:latin typeface="+mj-lt"/>
              </a:rPr>
              <a:t> 2 – </a:t>
            </a:r>
            <a:r>
              <a:rPr lang="ko-KR" altLang="en-US" sz="2000" b="1" dirty="0">
                <a:latin typeface="+mj-lt"/>
              </a:rPr>
              <a:t>소스코드</a:t>
            </a:r>
            <a:endParaRPr lang="en-US" altLang="ko-KR" sz="2000" b="1" dirty="0">
              <a:latin typeface="+mj-lt"/>
            </a:endParaRPr>
          </a:p>
          <a:p>
            <a:r>
              <a:rPr lang="en-US" altLang="ko-KR" sz="2000" b="1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- </a:t>
            </a:r>
            <a:r>
              <a:rPr lang="ko-KR" altLang="en-US" sz="1400" dirty="0">
                <a:latin typeface="+mj-lt"/>
              </a:rPr>
              <a:t>기존 코드에서 수정되는 부분만 추가</a:t>
            </a:r>
            <a:endParaRPr lang="en-US" altLang="ko-KR" sz="2000" dirty="0">
              <a:latin typeface="+mj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FC4A3-FED4-0BDB-25C2-66DD9B883D61}"/>
              </a:ext>
            </a:extLst>
          </p:cNvPr>
          <p:cNvSpPr/>
          <p:nvPr/>
        </p:nvSpPr>
        <p:spPr>
          <a:xfrm>
            <a:off x="6096000" y="1184988"/>
            <a:ext cx="5713443" cy="5318449"/>
          </a:xfrm>
          <a:prstGeom prst="round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버퍼 공간 및 팔레트 생성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기존 코드에서 복사하여 새로 출력할 이미지를 위한 </a:t>
            </a:r>
            <a:r>
              <a:rPr lang="en-US" altLang="ko-KR" sz="1600" dirty="0" err="1">
                <a:solidFill>
                  <a:schemeClr val="tx1"/>
                </a:solidFill>
              </a:rPr>
              <a:t>outimg</a:t>
            </a:r>
            <a:r>
              <a:rPr lang="ko-KR" altLang="en-US" sz="1600" dirty="0">
                <a:solidFill>
                  <a:schemeClr val="tx1"/>
                </a:solidFill>
              </a:rPr>
              <a:t>라는 버퍼공간을 추가로 생성 </a:t>
            </a:r>
            <a:r>
              <a:rPr lang="en-US" altLang="ko-KR" sz="1600" dirty="0">
                <a:solidFill>
                  <a:schemeClr val="tx1"/>
                </a:solidFill>
              </a:rPr>
              <a:t>– </a:t>
            </a:r>
            <a:r>
              <a:rPr lang="en-US" altLang="ko-KR" sz="1600" dirty="0" err="1">
                <a:solidFill>
                  <a:schemeClr val="tx1"/>
                </a:solidFill>
              </a:rPr>
              <a:t>outimg</a:t>
            </a:r>
            <a:r>
              <a:rPr lang="ko-KR" altLang="en-US" sz="1600" dirty="0">
                <a:solidFill>
                  <a:schemeClr val="tx1"/>
                </a:solidFill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비트 이미지이기 때문에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 err="1">
                <a:solidFill>
                  <a:schemeClr val="tx1"/>
                </a:solidFill>
              </a:rPr>
              <a:t>픽셀수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* 1</a:t>
            </a:r>
            <a:r>
              <a:rPr lang="ko-KR" altLang="en-US" sz="1600" dirty="0">
                <a:solidFill>
                  <a:schemeClr val="tx1"/>
                </a:solidFill>
              </a:rPr>
              <a:t>바이트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만큼의 사이즈로 생성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팔레트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개의 크기는 </a:t>
            </a:r>
            <a:r>
              <a:rPr lang="en-US" altLang="ko-KR" sz="1600" dirty="0">
                <a:solidFill>
                  <a:schemeClr val="tx1"/>
                </a:solidFill>
              </a:rPr>
              <a:t>RGBQUAD </a:t>
            </a:r>
            <a:r>
              <a:rPr lang="ko-KR" altLang="en-US" sz="1600" dirty="0">
                <a:solidFill>
                  <a:schemeClr val="tx1"/>
                </a:solidFill>
              </a:rPr>
              <a:t>구조체 한 개의 크기이므로 </a:t>
            </a:r>
            <a:r>
              <a:rPr lang="en-US" altLang="ko-KR" sz="1600" dirty="0">
                <a:solidFill>
                  <a:schemeClr val="tx1"/>
                </a:solidFill>
              </a:rPr>
              <a:t>RGBQUAD </a:t>
            </a:r>
            <a:r>
              <a:rPr lang="ko-KR" altLang="en-US" sz="1600" dirty="0">
                <a:solidFill>
                  <a:schemeClr val="tx1"/>
                </a:solidFill>
              </a:rPr>
              <a:t>구조체의 사이즈를 이용하여 전체 팔레트를 저장하는 버퍼 공간을 할당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</a:t>
            </a:r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비트 </a:t>
            </a:r>
            <a:r>
              <a:rPr lang="ko-KR" altLang="en-US" sz="1600" dirty="0" err="1">
                <a:solidFill>
                  <a:schemeClr val="tx1"/>
                </a:solidFill>
              </a:rPr>
              <a:t>그레이스케일</a:t>
            </a:r>
            <a:r>
              <a:rPr lang="ko-KR" altLang="en-US" sz="1600" dirty="0">
                <a:solidFill>
                  <a:schemeClr val="tx1"/>
                </a:solidFill>
              </a:rPr>
              <a:t> 이미지로 변환하기 위해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각 팔레트에는 </a:t>
            </a:r>
            <a:r>
              <a:rPr lang="en-US" altLang="ko-KR" sz="1600" dirty="0">
                <a:solidFill>
                  <a:schemeClr val="tx1"/>
                </a:solidFill>
              </a:rPr>
              <a:t>RGB</a:t>
            </a:r>
            <a:r>
              <a:rPr lang="ko-KR" altLang="en-US" sz="1600" dirty="0">
                <a:solidFill>
                  <a:schemeClr val="tx1"/>
                </a:solidFill>
              </a:rPr>
              <a:t>값이 모두 동일한 </a:t>
            </a: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부터 </a:t>
            </a:r>
            <a:r>
              <a:rPr lang="en-US" altLang="ko-KR" sz="1600" dirty="0">
                <a:solidFill>
                  <a:schemeClr val="tx1"/>
                </a:solidFill>
              </a:rPr>
              <a:t>255</a:t>
            </a:r>
            <a:r>
              <a:rPr lang="ko-KR" altLang="en-US" sz="1600" dirty="0">
                <a:solidFill>
                  <a:schemeClr val="tx1"/>
                </a:solidFill>
              </a:rPr>
              <a:t>까지의 팔레트를 총 </a:t>
            </a:r>
            <a:r>
              <a:rPr lang="en-US" altLang="ko-KR" sz="1600" dirty="0">
                <a:solidFill>
                  <a:schemeClr val="tx1"/>
                </a:solidFill>
              </a:rPr>
              <a:t>256</a:t>
            </a:r>
            <a:r>
              <a:rPr lang="ko-KR" altLang="en-US" sz="1600" dirty="0">
                <a:solidFill>
                  <a:schemeClr val="tx1"/>
                </a:solidFill>
              </a:rPr>
              <a:t>개 생성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EE15C8-47C0-6F9B-1DC4-8E3598F3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9" y="1528937"/>
            <a:ext cx="3658286" cy="2451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77EE3B-0622-5580-26A1-E0417E7A1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9" y="1945492"/>
            <a:ext cx="5550844" cy="44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0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86C6A-270E-0E35-A027-F97CA8AD867F}"/>
              </a:ext>
            </a:extLst>
          </p:cNvPr>
          <p:cNvSpPr txBox="1"/>
          <p:nvPr/>
        </p:nvSpPr>
        <p:spPr>
          <a:xfrm>
            <a:off x="209039" y="213021"/>
            <a:ext cx="1114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2. </a:t>
            </a:r>
            <a:r>
              <a:rPr lang="ko-KR" altLang="en-US" sz="2000" b="1" dirty="0">
                <a:latin typeface="+mj-lt"/>
              </a:rPr>
              <a:t>과제</a:t>
            </a:r>
            <a:r>
              <a:rPr lang="en-US" altLang="ko-KR" sz="2000" b="1" dirty="0">
                <a:latin typeface="+mj-lt"/>
              </a:rPr>
              <a:t> 2 – </a:t>
            </a:r>
            <a:r>
              <a:rPr lang="ko-KR" altLang="en-US" sz="2000" b="1" dirty="0">
                <a:latin typeface="+mj-lt"/>
              </a:rPr>
              <a:t>소스코드</a:t>
            </a:r>
            <a:endParaRPr lang="en-US" altLang="ko-KR" sz="2000" b="1" dirty="0">
              <a:latin typeface="+mj-lt"/>
            </a:endParaRPr>
          </a:p>
          <a:p>
            <a:r>
              <a:rPr lang="en-US" altLang="ko-KR" sz="2000" b="1" dirty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- </a:t>
            </a:r>
            <a:r>
              <a:rPr lang="ko-KR" altLang="en-US" sz="1400" dirty="0">
                <a:latin typeface="+mj-lt"/>
              </a:rPr>
              <a:t>기존 코드에서 수정되는 부분만 추가</a:t>
            </a:r>
            <a:endParaRPr lang="en-US" altLang="ko-KR" sz="2000" dirty="0">
              <a:latin typeface="+mj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FC4A3-FED4-0BDB-25C2-66DD9B883D61}"/>
              </a:ext>
            </a:extLst>
          </p:cNvPr>
          <p:cNvSpPr/>
          <p:nvPr/>
        </p:nvSpPr>
        <p:spPr>
          <a:xfrm>
            <a:off x="6096000" y="1184988"/>
            <a:ext cx="5713443" cy="5318449"/>
          </a:xfrm>
          <a:prstGeom prst="round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기존 데이터 변환 및 저장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>
                <a:solidFill>
                  <a:schemeClr val="tx1"/>
                </a:solidFill>
              </a:rPr>
              <a:t>〮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96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53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53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06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00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A21A4-A6E9-C086-FF4B-126501405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825" y="711301"/>
            <a:ext cx="9144000" cy="3072133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/>
              <a:t>1. BMP </a:t>
            </a:r>
            <a:r>
              <a:rPr lang="ko-KR" altLang="en-US" sz="2400" dirty="0"/>
              <a:t>파일 이해</a:t>
            </a:r>
            <a:br>
              <a:rPr lang="en-US" altLang="ko-KR" sz="2400" dirty="0"/>
            </a:br>
            <a:r>
              <a:rPr lang="en-US" altLang="ko-KR" sz="2400" dirty="0"/>
              <a:t> 1.1 BMP </a:t>
            </a:r>
            <a:r>
              <a:rPr lang="ko-KR" altLang="en-US" sz="2400" dirty="0"/>
              <a:t>파일 구조</a:t>
            </a:r>
            <a:br>
              <a:rPr lang="en-US" altLang="ko-KR" sz="2400" dirty="0"/>
            </a:br>
            <a:r>
              <a:rPr lang="en-US" altLang="ko-KR" sz="2400" dirty="0"/>
              <a:t> 1.2 BMP </a:t>
            </a:r>
            <a:r>
              <a:rPr lang="ko-KR" altLang="en-US" sz="2400" dirty="0"/>
              <a:t>파일 헤더</a:t>
            </a:r>
            <a:br>
              <a:rPr lang="en-US" altLang="ko-KR" sz="2400" dirty="0"/>
            </a:br>
            <a:r>
              <a:rPr lang="en-US" altLang="ko-KR" sz="2400" dirty="0"/>
              <a:t> 1.3 BMP </a:t>
            </a:r>
            <a:r>
              <a:rPr lang="ko-KR" altLang="en-US" sz="2400" dirty="0"/>
              <a:t>파일 이미지 정보</a:t>
            </a:r>
            <a:br>
              <a:rPr lang="en-US" altLang="ko-KR" sz="2400" dirty="0"/>
            </a:br>
            <a:r>
              <a:rPr lang="en-US" altLang="ko-KR" sz="2400" dirty="0"/>
              <a:t>2. </a:t>
            </a:r>
            <a:r>
              <a:rPr lang="ko-KR" altLang="en-US" sz="2400" dirty="0"/>
              <a:t>과제 </a:t>
            </a:r>
            <a:r>
              <a:rPr lang="en-US" altLang="ko-KR" sz="2400" dirty="0"/>
              <a:t>1</a:t>
            </a:r>
            <a:br>
              <a:rPr lang="en-US" altLang="ko-KR" sz="2400" dirty="0"/>
            </a:br>
            <a:r>
              <a:rPr lang="en-US" altLang="ko-KR" sz="2400" dirty="0"/>
              <a:t>3. </a:t>
            </a:r>
            <a:r>
              <a:rPr lang="ko-KR" altLang="en-US" sz="2400" dirty="0"/>
              <a:t>과제 </a:t>
            </a:r>
            <a:r>
              <a:rPr lang="en-US" altLang="ko-KR" sz="2400" dirty="0"/>
              <a:t>2</a:t>
            </a:r>
            <a:br>
              <a:rPr lang="en-US" altLang="ko-KR" sz="2400" dirty="0"/>
            </a:br>
            <a:r>
              <a:rPr lang="en-US" altLang="ko-KR" sz="2400" dirty="0"/>
              <a:t>4. </a:t>
            </a:r>
            <a:r>
              <a:rPr lang="ko-KR" altLang="en-US" sz="2400" dirty="0"/>
              <a:t>과제</a:t>
            </a:r>
            <a:r>
              <a:rPr lang="en-US" altLang="ko-KR" sz="2400" dirty="0"/>
              <a:t> 3</a:t>
            </a:r>
            <a:br>
              <a:rPr lang="en-US" altLang="ko-KR" sz="2400" dirty="0"/>
            </a:br>
            <a:r>
              <a:rPr lang="en-US" altLang="ko-KR" sz="2400" dirty="0"/>
              <a:t>5. </a:t>
            </a:r>
            <a:r>
              <a:rPr lang="ko-KR" altLang="en-US" sz="2400" dirty="0"/>
              <a:t>과제 </a:t>
            </a:r>
            <a:r>
              <a:rPr lang="en-US" altLang="ko-KR" sz="2400" dirty="0"/>
              <a:t>4</a:t>
            </a:r>
            <a:br>
              <a:rPr lang="en-US" altLang="ko-KR" sz="2400" dirty="0"/>
            </a:b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333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E0004B-A282-0F44-22AE-1DC4775EF799}"/>
              </a:ext>
            </a:extLst>
          </p:cNvPr>
          <p:cNvGrpSpPr/>
          <p:nvPr/>
        </p:nvGrpSpPr>
        <p:grpSpPr>
          <a:xfrm>
            <a:off x="700188" y="1231725"/>
            <a:ext cx="4448175" cy="5403873"/>
            <a:chOff x="2831677" y="696286"/>
            <a:chExt cx="4448175" cy="54038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D31E87F-8FFE-091C-8D76-34426333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1677" y="696286"/>
              <a:ext cx="4448175" cy="5029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AB7C00-BC37-B737-53CA-C315B1F0CF83}"/>
                </a:ext>
              </a:extLst>
            </p:cNvPr>
            <p:cNvSpPr txBox="1"/>
            <p:nvPr/>
          </p:nvSpPr>
          <p:spPr>
            <a:xfrm>
              <a:off x="2831677" y="5792382"/>
              <a:ext cx="444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lena.bmp</a:t>
              </a:r>
              <a:endParaRPr lang="ko-KR" altLang="en-US" sz="14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DA5A841-B263-9D81-0982-B64CA103D831}"/>
              </a:ext>
            </a:extLst>
          </p:cNvPr>
          <p:cNvSpPr txBox="1"/>
          <p:nvPr/>
        </p:nvSpPr>
        <p:spPr>
          <a:xfrm>
            <a:off x="209040" y="213021"/>
            <a:ext cx="333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1. BMP </a:t>
            </a:r>
            <a:r>
              <a:rPr lang="ko-KR" altLang="en-US" sz="2000" b="1" dirty="0">
                <a:latin typeface="+mj-lt"/>
              </a:rPr>
              <a:t>파일 이해</a:t>
            </a:r>
            <a:endParaRPr lang="en-US" altLang="ko-KR" sz="2000" b="1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  </a:t>
            </a:r>
            <a:r>
              <a:rPr lang="en-US" altLang="ko-KR" sz="1600" dirty="0">
                <a:latin typeface="+mj-lt"/>
              </a:rPr>
              <a:t>1.1 BMP </a:t>
            </a:r>
            <a:r>
              <a:rPr lang="ko-KR" altLang="en-US" sz="1600" dirty="0">
                <a:latin typeface="+mj-lt"/>
              </a:rPr>
              <a:t>파일 구조</a:t>
            </a:r>
            <a:endParaRPr lang="ko-KR" altLang="en-US" dirty="0">
              <a:latin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FD409FC-EA92-173A-5E4E-20FEB4A8AB6C}"/>
              </a:ext>
            </a:extLst>
          </p:cNvPr>
          <p:cNvGrpSpPr/>
          <p:nvPr/>
        </p:nvGrpSpPr>
        <p:grpSpPr>
          <a:xfrm>
            <a:off x="712379" y="1206559"/>
            <a:ext cx="3212984" cy="520118"/>
            <a:chOff x="469783" y="805343"/>
            <a:chExt cx="3212984" cy="520118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9CFE805-3C80-5E3B-3ED9-AC29618D440A}"/>
                </a:ext>
              </a:extLst>
            </p:cNvPr>
            <p:cNvCxnSpPr/>
            <p:nvPr/>
          </p:nvCxnSpPr>
          <p:spPr>
            <a:xfrm>
              <a:off x="469783" y="805343"/>
              <a:ext cx="3212984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C3BF1CA-5DD7-50B3-AD03-4DCDF01DD802}"/>
                </a:ext>
              </a:extLst>
            </p:cNvPr>
            <p:cNvCxnSpPr>
              <a:cxnSpLocks/>
            </p:cNvCxnSpPr>
            <p:nvPr/>
          </p:nvCxnSpPr>
          <p:spPr>
            <a:xfrm>
              <a:off x="469783" y="805343"/>
              <a:ext cx="0" cy="520118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A89AF17-94B7-8D59-6182-4F111F5AB9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783" y="1325461"/>
              <a:ext cx="1166070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72E3650-11F6-1DC7-DC5B-AB744F4B0B09}"/>
                </a:ext>
              </a:extLst>
            </p:cNvPr>
            <p:cNvCxnSpPr>
              <a:cxnSpLocks/>
            </p:cNvCxnSpPr>
            <p:nvPr/>
          </p:nvCxnSpPr>
          <p:spPr>
            <a:xfrm>
              <a:off x="1635853" y="1208015"/>
              <a:ext cx="0" cy="117446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ACC8826-4E77-8DE5-9D8F-5AC73DE64630}"/>
                </a:ext>
              </a:extLst>
            </p:cNvPr>
            <p:cNvCxnSpPr>
              <a:cxnSpLocks/>
            </p:cNvCxnSpPr>
            <p:nvPr/>
          </p:nvCxnSpPr>
          <p:spPr>
            <a:xfrm>
              <a:off x="1635853" y="1208015"/>
              <a:ext cx="2046914" cy="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207F44D-30CE-993E-9C41-66545F7E2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2767" y="805343"/>
              <a:ext cx="0" cy="402672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BA43E34-0383-C897-F2F5-E1C7A715162E}"/>
              </a:ext>
            </a:extLst>
          </p:cNvPr>
          <p:cNvCxnSpPr>
            <a:cxnSpLocks/>
          </p:cNvCxnSpPr>
          <p:nvPr/>
        </p:nvCxnSpPr>
        <p:spPr>
          <a:xfrm>
            <a:off x="4189445" y="1425872"/>
            <a:ext cx="1828800" cy="203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6DFD6E94-A070-C441-096F-90E9FDDCF418}"/>
              </a:ext>
            </a:extLst>
          </p:cNvPr>
          <p:cNvSpPr/>
          <p:nvPr/>
        </p:nvSpPr>
        <p:spPr>
          <a:xfrm>
            <a:off x="1735494" y="1959428"/>
            <a:ext cx="1287610" cy="3284373"/>
          </a:xfrm>
          <a:prstGeom prst="downArrow">
            <a:avLst/>
          </a:prstGeom>
          <a:solidFill>
            <a:schemeClr val="bg1">
              <a:alpha val="400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724D2F8-59AD-1D13-9115-879E66AC8E97}"/>
              </a:ext>
            </a:extLst>
          </p:cNvPr>
          <p:cNvCxnSpPr>
            <a:cxnSpLocks/>
          </p:cNvCxnSpPr>
          <p:nvPr/>
        </p:nvCxnSpPr>
        <p:spPr>
          <a:xfrm>
            <a:off x="2840104" y="2431130"/>
            <a:ext cx="317814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7C62ED2-1C50-6478-65B7-4093248482CB}"/>
              </a:ext>
            </a:extLst>
          </p:cNvPr>
          <p:cNvSpPr txBox="1"/>
          <p:nvPr/>
        </p:nvSpPr>
        <p:spPr>
          <a:xfrm>
            <a:off x="6120880" y="1265012"/>
            <a:ext cx="6071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BMP </a:t>
            </a:r>
            <a:r>
              <a:rPr lang="ko-KR" altLang="en-US" dirty="0"/>
              <a:t>파일의 헤더 정보</a:t>
            </a:r>
            <a:endParaRPr lang="en-US" altLang="ko-KR" dirty="0"/>
          </a:p>
          <a:p>
            <a:r>
              <a:rPr lang="en-US" altLang="ko-KR" sz="1200" dirty="0">
                <a:latin typeface="+mn-ea"/>
              </a:rPr>
              <a:t>   - BITMAPFILEHEADER </a:t>
            </a:r>
          </a:p>
          <a:p>
            <a:r>
              <a:rPr lang="en-US" altLang="ko-KR" sz="1200" dirty="0">
                <a:latin typeface="+mn-ea"/>
              </a:rPr>
              <a:t>   - BITMAPINFOHEADER</a:t>
            </a:r>
          </a:p>
          <a:p>
            <a:r>
              <a:rPr lang="en-US" altLang="ko-KR" sz="1200" dirty="0">
                <a:latin typeface="+mn-ea"/>
              </a:rPr>
              <a:t>   - RGBQUAD (</a:t>
            </a:r>
            <a:r>
              <a:rPr lang="ko-KR" altLang="en-US" sz="1200" dirty="0">
                <a:latin typeface="+mn-ea"/>
              </a:rPr>
              <a:t>팔레트를 사용하는 경우에만 포함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6AEADC-2D3E-13E8-C408-7D06A39FCC57}"/>
              </a:ext>
            </a:extLst>
          </p:cNvPr>
          <p:cNvSpPr txBox="1"/>
          <p:nvPr/>
        </p:nvSpPr>
        <p:spPr>
          <a:xfrm>
            <a:off x="6120880" y="2260040"/>
            <a:ext cx="607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DIB </a:t>
            </a:r>
            <a:r>
              <a:rPr lang="ko-KR" altLang="en-US" dirty="0"/>
              <a:t>픽셀 데이터</a:t>
            </a:r>
          </a:p>
          <a:p>
            <a:r>
              <a:rPr lang="en-US" altLang="ko-KR" sz="1400" dirty="0"/>
              <a:t>  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화면으로 출력되는 이미지 정보</a:t>
            </a:r>
            <a:endParaRPr lang="en-US" altLang="ko-KR" sz="14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94F5F0A-EC70-1CE1-B20C-A9A3FD424479}"/>
              </a:ext>
            </a:extLst>
          </p:cNvPr>
          <p:cNvSpPr/>
          <p:nvPr/>
        </p:nvSpPr>
        <p:spPr>
          <a:xfrm>
            <a:off x="5467738" y="3231569"/>
            <a:ext cx="6341705" cy="3123181"/>
          </a:xfrm>
          <a:prstGeom prst="round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〮 </a:t>
            </a:r>
            <a:r>
              <a:rPr lang="en-US" altLang="ko-KR" sz="1600" dirty="0">
                <a:solidFill>
                  <a:schemeClr val="tx1"/>
                </a:solidFill>
              </a:rPr>
              <a:t>BMP</a:t>
            </a:r>
            <a:r>
              <a:rPr lang="ko-KR" altLang="en-US" sz="1600" dirty="0">
                <a:solidFill>
                  <a:schemeClr val="tx1"/>
                </a:solidFill>
              </a:rPr>
              <a:t>파일은 </a:t>
            </a:r>
            <a:r>
              <a:rPr lang="en-US" altLang="ko-KR" sz="1600" dirty="0">
                <a:solidFill>
                  <a:schemeClr val="tx1"/>
                </a:solidFill>
              </a:rPr>
              <a:t>IBM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en-US" altLang="ko-KR" sz="1600" dirty="0">
                <a:solidFill>
                  <a:schemeClr val="tx1"/>
                </a:solidFill>
              </a:rPr>
              <a:t>MS</a:t>
            </a:r>
            <a:r>
              <a:rPr lang="ko-KR" altLang="en-US" sz="1600" dirty="0">
                <a:solidFill>
                  <a:schemeClr val="tx1"/>
                </a:solidFill>
              </a:rPr>
              <a:t>가 개발한 간단한 파일 형식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윈도우에서 많이 사용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</a:t>
            </a:r>
            <a:r>
              <a:rPr lang="en-US" altLang="ko-KR" sz="1600" dirty="0">
                <a:solidFill>
                  <a:schemeClr val="tx1"/>
                </a:solidFill>
              </a:rPr>
              <a:t> WAV </a:t>
            </a:r>
            <a:r>
              <a:rPr lang="ko-KR" altLang="en-US" sz="1600" dirty="0">
                <a:solidFill>
                  <a:schemeClr val="tx1"/>
                </a:solidFill>
              </a:rPr>
              <a:t>파일처럼 헤더를 포함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헤더는 파일에 대한 정보와 이미지 데이터에 대한 정보로 구성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헤더 정보 뒤에는 실제 이미지의 픽셀 데이터</a:t>
            </a:r>
          </a:p>
        </p:txBody>
      </p:sp>
    </p:spTree>
    <p:extLst>
      <p:ext uri="{BB962C8B-B14F-4D97-AF65-F5344CB8AC3E}">
        <p14:creationId xmlns:p14="http://schemas.microsoft.com/office/powerpoint/2010/main" val="14970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C9C25A-FD83-E558-89F8-1DBA5B1397E1}"/>
              </a:ext>
            </a:extLst>
          </p:cNvPr>
          <p:cNvSpPr txBox="1"/>
          <p:nvPr/>
        </p:nvSpPr>
        <p:spPr>
          <a:xfrm>
            <a:off x="209040" y="213021"/>
            <a:ext cx="333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1. BMP </a:t>
            </a:r>
            <a:r>
              <a:rPr lang="ko-KR" altLang="en-US" sz="2000" b="1" dirty="0">
                <a:latin typeface="+mj-lt"/>
              </a:rPr>
              <a:t>파일 이해</a:t>
            </a:r>
            <a:endParaRPr lang="en-US" altLang="ko-KR" sz="2000" b="1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  </a:t>
            </a:r>
            <a:r>
              <a:rPr lang="en-US" altLang="ko-KR" sz="1600" dirty="0">
                <a:latin typeface="+mj-lt"/>
              </a:rPr>
              <a:t>1.2 BMP </a:t>
            </a:r>
            <a:r>
              <a:rPr lang="ko-KR" altLang="en-US" sz="1600" dirty="0">
                <a:latin typeface="+mj-lt"/>
              </a:rPr>
              <a:t>파일 헤더</a:t>
            </a:r>
            <a:endParaRPr lang="ko-KR" altLang="en-US" dirty="0">
              <a:latin typeface="+mj-lt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D90F6A-062F-BC77-8E4E-ECAF168430B2}"/>
              </a:ext>
            </a:extLst>
          </p:cNvPr>
          <p:cNvSpPr/>
          <p:nvPr/>
        </p:nvSpPr>
        <p:spPr>
          <a:xfrm>
            <a:off x="6096000" y="859353"/>
            <a:ext cx="5713443" cy="5644084"/>
          </a:xfrm>
          <a:prstGeom prst="round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〮 </a:t>
            </a:r>
            <a:r>
              <a:rPr lang="en-US" altLang="ko-KR" sz="1600" dirty="0">
                <a:solidFill>
                  <a:schemeClr val="tx1"/>
                </a:solidFill>
              </a:rPr>
              <a:t>BMP </a:t>
            </a:r>
            <a:r>
              <a:rPr lang="ko-KR" altLang="en-US" sz="1600" dirty="0">
                <a:solidFill>
                  <a:schemeClr val="tx1"/>
                </a:solidFill>
              </a:rPr>
              <a:t>파일의 헤더는 주로 구조체로 정의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</a:t>
            </a:r>
            <a:r>
              <a:rPr lang="en-US" altLang="ko-KR" sz="1600" dirty="0">
                <a:solidFill>
                  <a:schemeClr val="tx1"/>
                </a:solidFill>
              </a:rPr>
              <a:t>BITMAPFILEHEADER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- BMP </a:t>
            </a:r>
            <a:r>
              <a:rPr lang="ko-KR" altLang="en-US" sz="1400" dirty="0">
                <a:solidFill>
                  <a:schemeClr val="tx1"/>
                </a:solidFill>
              </a:rPr>
              <a:t>파일에 대한 기본적인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- </a:t>
            </a:r>
            <a:r>
              <a:rPr lang="en-US" altLang="ko-KR" sz="1400" dirty="0" err="1">
                <a:solidFill>
                  <a:schemeClr val="tx1"/>
                </a:solidFill>
              </a:rPr>
              <a:t>bfOffBits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실제 이미지까지의 오프셋 크기를 의미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</a:t>
            </a:r>
            <a:r>
              <a:rPr lang="en-US" altLang="ko-KR" sz="1600" dirty="0">
                <a:solidFill>
                  <a:schemeClr val="tx1"/>
                </a:solidFill>
              </a:rPr>
              <a:t> BITMAPINFOHEADER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- </a:t>
            </a:r>
            <a:r>
              <a:rPr lang="ko-KR" altLang="en-US" sz="1400" dirty="0">
                <a:solidFill>
                  <a:schemeClr val="tx1"/>
                </a:solidFill>
              </a:rPr>
              <a:t>비트맵 이미지 데이터를 위한 기본적인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〮 </a:t>
            </a:r>
            <a:r>
              <a:rPr lang="en-US" altLang="ko-KR" sz="1600" dirty="0">
                <a:solidFill>
                  <a:schemeClr val="tx1"/>
                </a:solidFill>
              </a:rPr>
              <a:t>RGBQUAD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- </a:t>
            </a:r>
            <a:r>
              <a:rPr lang="ko-KR" altLang="en-US" sz="1400" dirty="0">
                <a:solidFill>
                  <a:schemeClr val="tx1"/>
                </a:solidFill>
              </a:rPr>
              <a:t>색상 팔레트에 대한 정보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- 16</a:t>
            </a:r>
            <a:r>
              <a:rPr lang="ko-KR" altLang="en-US" sz="1400" dirty="0">
                <a:solidFill>
                  <a:schemeClr val="tx1"/>
                </a:solidFill>
              </a:rPr>
              <a:t>비트나 </a:t>
            </a:r>
            <a:r>
              <a:rPr lang="ko-KR" altLang="en-US" sz="1400" dirty="0" err="1">
                <a:solidFill>
                  <a:schemeClr val="tx1"/>
                </a:solidFill>
              </a:rPr>
              <a:t>트루컬러를</a:t>
            </a:r>
            <a:r>
              <a:rPr lang="ko-KR" altLang="en-US" sz="1400" dirty="0">
                <a:solidFill>
                  <a:schemeClr val="tx1"/>
                </a:solidFill>
              </a:rPr>
              <a:t> 사용하는 경우에는 사용되지 않고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ko-KR" altLang="en-US" sz="1400" dirty="0">
                <a:solidFill>
                  <a:schemeClr val="tx1"/>
                </a:solidFill>
              </a:rPr>
              <a:t>인덱스 컬러를 이용하는 경우에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029472-A348-7184-7EE9-D5B54C4F70A9}"/>
              </a:ext>
            </a:extLst>
          </p:cNvPr>
          <p:cNvGrpSpPr/>
          <p:nvPr/>
        </p:nvGrpSpPr>
        <p:grpSpPr>
          <a:xfrm>
            <a:off x="975943" y="994178"/>
            <a:ext cx="3845986" cy="5682210"/>
            <a:chOff x="975943" y="994178"/>
            <a:chExt cx="3845986" cy="568221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520524C-6A58-27F6-36C6-808639155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640" b="5370"/>
            <a:stretch/>
          </p:blipFill>
          <p:spPr>
            <a:xfrm>
              <a:off x="975943" y="994178"/>
              <a:ext cx="3845986" cy="53744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1BCF60-3AE2-F9A4-5B8C-21E6E5C94415}"/>
                </a:ext>
              </a:extLst>
            </p:cNvPr>
            <p:cNvSpPr txBox="1"/>
            <p:nvPr/>
          </p:nvSpPr>
          <p:spPr>
            <a:xfrm>
              <a:off x="975943" y="6368611"/>
              <a:ext cx="3845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bmpheader.h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49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7CE0C-E5F1-FDF0-445B-93D686B344B0}"/>
              </a:ext>
            </a:extLst>
          </p:cNvPr>
          <p:cNvSpPr txBox="1"/>
          <p:nvPr/>
        </p:nvSpPr>
        <p:spPr>
          <a:xfrm>
            <a:off x="209040" y="213021"/>
            <a:ext cx="333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1. BMP </a:t>
            </a:r>
            <a:r>
              <a:rPr lang="ko-KR" altLang="en-US" sz="2000" b="1" dirty="0">
                <a:latin typeface="+mj-lt"/>
              </a:rPr>
              <a:t>파일 이해</a:t>
            </a:r>
            <a:endParaRPr lang="en-US" altLang="ko-KR" sz="2000" b="1" dirty="0">
              <a:latin typeface="+mj-lt"/>
            </a:endParaRPr>
          </a:p>
          <a:p>
            <a:r>
              <a:rPr lang="en-US" altLang="ko-KR" sz="1400" dirty="0">
                <a:latin typeface="+mj-lt"/>
              </a:rPr>
              <a:t>  </a:t>
            </a:r>
            <a:r>
              <a:rPr lang="en-US" altLang="ko-KR" sz="1600" dirty="0">
                <a:latin typeface="+mj-lt"/>
              </a:rPr>
              <a:t>1.3 BMP </a:t>
            </a:r>
            <a:r>
              <a:rPr lang="ko-KR" altLang="en-US" sz="1600" dirty="0">
                <a:latin typeface="+mj-lt"/>
              </a:rPr>
              <a:t>파일 이미지 정보</a:t>
            </a:r>
            <a:endParaRPr lang="ko-KR" altLang="en-US" dirty="0"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3E974E-B7DF-8B19-62F4-A32DFEB3CBB7}"/>
              </a:ext>
            </a:extLst>
          </p:cNvPr>
          <p:cNvGrpSpPr/>
          <p:nvPr/>
        </p:nvGrpSpPr>
        <p:grpSpPr>
          <a:xfrm>
            <a:off x="700188" y="1231725"/>
            <a:ext cx="4448175" cy="5403873"/>
            <a:chOff x="2831677" y="696286"/>
            <a:chExt cx="4448175" cy="54038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BBA59EF-B915-AC02-0C6F-084B1CE28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1677" y="696286"/>
              <a:ext cx="4448175" cy="5029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147B9A-B2E8-DAE4-D64F-8A785B62A528}"/>
                </a:ext>
              </a:extLst>
            </p:cNvPr>
            <p:cNvSpPr txBox="1"/>
            <p:nvPr/>
          </p:nvSpPr>
          <p:spPr>
            <a:xfrm>
              <a:off x="2831677" y="5792382"/>
              <a:ext cx="444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lena.bmp</a:t>
              </a:r>
              <a:endParaRPr lang="ko-KR" altLang="en-US" sz="1400" dirty="0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4676B7-37E5-39FA-CC5A-D43119D816B8}"/>
              </a:ext>
            </a:extLst>
          </p:cNvPr>
          <p:cNvSpPr/>
          <p:nvPr/>
        </p:nvSpPr>
        <p:spPr>
          <a:xfrm>
            <a:off x="6096000" y="1231725"/>
            <a:ext cx="5713443" cy="5271712"/>
          </a:xfrm>
          <a:prstGeom prst="round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〮 </a:t>
            </a:r>
            <a:r>
              <a:rPr lang="en-US" altLang="ko-KR" sz="1600" dirty="0">
                <a:solidFill>
                  <a:schemeClr val="tx1"/>
                </a:solidFill>
              </a:rPr>
              <a:t>BMP </a:t>
            </a:r>
            <a:r>
              <a:rPr lang="ko-KR" altLang="en-US" sz="1600" dirty="0">
                <a:solidFill>
                  <a:schemeClr val="tx1"/>
                </a:solidFill>
              </a:rPr>
              <a:t>파일의 이미지 정보는 헤더 정보 뒤에 저장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일반적으로 이미지 데이터를 압축하지 않은 픽셀 값을 그대로 가지고 있음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이미지의 정보는 화면에 출력되는 이미지를 기준으로 위 아래가 반전된 순서로 저장됨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</a:t>
            </a:r>
            <a:r>
              <a:rPr lang="en-US" altLang="ko-KR" sz="1600" dirty="0">
                <a:solidFill>
                  <a:schemeClr val="tx1"/>
                </a:solidFill>
              </a:rPr>
              <a:t> 24</a:t>
            </a:r>
            <a:r>
              <a:rPr lang="ko-KR" altLang="en-US" sz="1600" dirty="0">
                <a:solidFill>
                  <a:schemeClr val="tx1"/>
                </a:solidFill>
              </a:rPr>
              <a:t>비트 </a:t>
            </a:r>
            <a:r>
              <a:rPr lang="ko-KR" altLang="en-US" sz="1600" dirty="0" err="1">
                <a:solidFill>
                  <a:schemeClr val="tx1"/>
                </a:solidFill>
              </a:rPr>
              <a:t>트루컬러</a:t>
            </a:r>
            <a:r>
              <a:rPr lang="ko-KR" altLang="en-US" sz="1600" dirty="0">
                <a:solidFill>
                  <a:schemeClr val="tx1"/>
                </a:solidFill>
              </a:rPr>
              <a:t> 이미지의 경우</a:t>
            </a:r>
            <a:r>
              <a:rPr lang="en-US" altLang="ko-KR" sz="1600" dirty="0">
                <a:solidFill>
                  <a:schemeClr val="tx1"/>
                </a:solidFill>
              </a:rPr>
              <a:t>, RGB</a:t>
            </a:r>
            <a:r>
              <a:rPr lang="ko-KR" altLang="en-US" sz="1600" dirty="0">
                <a:solidFill>
                  <a:schemeClr val="tx1"/>
                </a:solidFill>
              </a:rPr>
              <a:t>순서가 아닌 </a:t>
            </a:r>
            <a:r>
              <a:rPr lang="en-US" altLang="ko-KR" sz="1600" dirty="0">
                <a:solidFill>
                  <a:schemeClr val="tx1"/>
                </a:solidFill>
              </a:rPr>
              <a:t>BGR</a:t>
            </a:r>
            <a:r>
              <a:rPr lang="ko-KR" altLang="en-US" sz="1600" dirty="0">
                <a:solidFill>
                  <a:schemeClr val="tx1"/>
                </a:solidFill>
              </a:rPr>
              <a:t>순서로 픽셀 값을 저장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E057C27-1F04-1A34-2282-424BDDAC77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>
            <a:off x="700188" y="1638313"/>
            <a:ext cx="3255991" cy="465606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AA5DD9-38FF-3C8D-B7AA-C01E70A5920B}"/>
              </a:ext>
            </a:extLst>
          </p:cNvPr>
          <p:cNvCxnSpPr/>
          <p:nvPr/>
        </p:nvCxnSpPr>
        <p:spPr>
          <a:xfrm>
            <a:off x="895739" y="1847461"/>
            <a:ext cx="2652119" cy="0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71102A4-A687-CA75-9C7A-460A48B1278B}"/>
              </a:ext>
            </a:extLst>
          </p:cNvPr>
          <p:cNvCxnSpPr>
            <a:cxnSpLocks/>
          </p:cNvCxnSpPr>
          <p:nvPr/>
        </p:nvCxnSpPr>
        <p:spPr>
          <a:xfrm flipH="1">
            <a:off x="827314" y="1981116"/>
            <a:ext cx="68425" cy="3645159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17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94E97C-B201-EA5E-EB94-CE66517E59C6}"/>
              </a:ext>
            </a:extLst>
          </p:cNvPr>
          <p:cNvSpPr/>
          <p:nvPr/>
        </p:nvSpPr>
        <p:spPr>
          <a:xfrm>
            <a:off x="5564158" y="1436914"/>
            <a:ext cx="6245284" cy="5208065"/>
          </a:xfrm>
          <a:prstGeom prst="round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실행 및 저장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결과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FD36375-5AFA-7051-A45C-E4BFDA65AC9A}"/>
              </a:ext>
            </a:extLst>
          </p:cNvPr>
          <p:cNvSpPr/>
          <p:nvPr/>
        </p:nvSpPr>
        <p:spPr>
          <a:xfrm>
            <a:off x="382558" y="1436914"/>
            <a:ext cx="4534676" cy="5208065"/>
          </a:xfrm>
          <a:prstGeom prst="round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〮 사용 이미지 </a:t>
            </a:r>
            <a:r>
              <a:rPr lang="en-US" altLang="ko-KR" sz="1600" dirty="0">
                <a:solidFill>
                  <a:schemeClr val="tx1"/>
                </a:solidFill>
              </a:rPr>
              <a:t>: lena.bmp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출력 </a:t>
            </a:r>
            <a:r>
              <a:rPr lang="en-US" altLang="ko-KR" sz="1600" dirty="0">
                <a:solidFill>
                  <a:schemeClr val="tx1"/>
                </a:solidFill>
              </a:rPr>
              <a:t>: POS = x, y : (r = , g = , b = )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화면에 보이는 순서대로 출력하기 위해서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출력 순서를 조정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이미지 크기 </a:t>
            </a:r>
            <a:r>
              <a:rPr lang="en-US" altLang="ko-KR" sz="1600" dirty="0">
                <a:solidFill>
                  <a:schemeClr val="tx1"/>
                </a:solidFill>
              </a:rPr>
              <a:t>: 512x512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출력결과는 </a:t>
            </a:r>
            <a:r>
              <a:rPr lang="en-US" altLang="ko-KR" sz="1600" dirty="0">
                <a:solidFill>
                  <a:schemeClr val="tx1"/>
                </a:solidFill>
              </a:rPr>
              <a:t>result.txt</a:t>
            </a:r>
            <a:r>
              <a:rPr lang="ko-KR" altLang="en-US" sz="1600" dirty="0">
                <a:solidFill>
                  <a:schemeClr val="tx1"/>
                </a:solidFill>
              </a:rPr>
              <a:t>에 함께 저장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B5AA6-82A7-C388-1F5A-2960547DC44E}"/>
              </a:ext>
            </a:extLst>
          </p:cNvPr>
          <p:cNvSpPr txBox="1"/>
          <p:nvPr/>
        </p:nvSpPr>
        <p:spPr>
          <a:xfrm>
            <a:off x="209040" y="213021"/>
            <a:ext cx="342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2. </a:t>
            </a:r>
            <a:r>
              <a:rPr lang="ko-KR" altLang="en-US" sz="2000" b="1" dirty="0">
                <a:latin typeface="+mj-lt"/>
              </a:rPr>
              <a:t>과제</a:t>
            </a:r>
            <a:r>
              <a:rPr lang="en-US" altLang="ko-KR" sz="2000" b="1" dirty="0">
                <a:latin typeface="+mj-lt"/>
              </a:rPr>
              <a:t>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7D4BE-21FE-25F9-FCA2-3ED98A55CF82}"/>
              </a:ext>
            </a:extLst>
          </p:cNvPr>
          <p:cNvSpPr txBox="1"/>
          <p:nvPr/>
        </p:nvSpPr>
        <p:spPr>
          <a:xfrm>
            <a:off x="209040" y="613131"/>
            <a:ext cx="11982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BMP </a:t>
            </a:r>
            <a:r>
              <a:rPr lang="ko-KR" altLang="en-US" sz="1400" dirty="0"/>
              <a:t>파일 헤더만 이용해서 </a:t>
            </a:r>
            <a:r>
              <a:rPr lang="en-US" altLang="ko-KR" sz="1400" dirty="0"/>
              <a:t>BMP </a:t>
            </a:r>
            <a:r>
              <a:rPr lang="ko-KR" altLang="en-US" sz="1400" dirty="0"/>
              <a:t>파일을 읽고</a:t>
            </a:r>
            <a:r>
              <a:rPr lang="en-US" altLang="ko-KR" sz="1400" dirty="0"/>
              <a:t>, </a:t>
            </a:r>
            <a:r>
              <a:rPr lang="ko-KR" altLang="en-US" sz="1400" dirty="0"/>
              <a:t>픽셀의 값을 출력하는 프로그램을 작성하세요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 Input : BMP </a:t>
            </a:r>
            <a:r>
              <a:rPr lang="ko-KR" altLang="en-US" sz="1400" dirty="0"/>
              <a:t>파일 이름</a:t>
            </a:r>
            <a:endParaRPr lang="en-US" altLang="ko-KR" sz="1400" dirty="0"/>
          </a:p>
          <a:p>
            <a:r>
              <a:rPr lang="en-US" altLang="ko-KR" sz="1400" dirty="0"/>
              <a:t>- Output : (255, 255, 255)</a:t>
            </a:r>
          </a:p>
        </p:txBody>
      </p:sp>
      <p:pic>
        <p:nvPicPr>
          <p:cNvPr id="9" name="그림 8" descr="사람, 여자, 머리장식, 모자이(가) 표시된 사진&#10;&#10;자동 생성된 설명">
            <a:extLst>
              <a:ext uri="{FF2B5EF4-FFF2-40B4-BE49-F238E27FC236}">
                <a16:creationId xmlns:a16="http://schemas.microsoft.com/office/drawing/2014/main" id="{23D8C44C-F31E-F17B-F4F7-93F85F3B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02" y="2034074"/>
            <a:ext cx="2234578" cy="22345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715DC8-C58D-F79D-02A9-1596125477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7" t="3791" b="67058"/>
          <a:stretch/>
        </p:blipFill>
        <p:spPr>
          <a:xfrm>
            <a:off x="7096213" y="2099440"/>
            <a:ext cx="3443877" cy="2471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831E75-3358-47C8-9CFB-6FA3987496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b="67626"/>
          <a:stretch/>
        </p:blipFill>
        <p:spPr>
          <a:xfrm>
            <a:off x="6498772" y="2916844"/>
            <a:ext cx="4376055" cy="33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3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6B34A-5276-9EE1-B2AF-757D0DFBAAEF}"/>
              </a:ext>
            </a:extLst>
          </p:cNvPr>
          <p:cNvSpPr txBox="1"/>
          <p:nvPr/>
        </p:nvSpPr>
        <p:spPr>
          <a:xfrm>
            <a:off x="209040" y="213021"/>
            <a:ext cx="342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2. </a:t>
            </a:r>
            <a:r>
              <a:rPr lang="ko-KR" altLang="en-US" sz="2000" b="1" dirty="0">
                <a:latin typeface="+mj-lt"/>
              </a:rPr>
              <a:t>과제</a:t>
            </a:r>
            <a:r>
              <a:rPr lang="en-US" altLang="ko-KR" sz="2000" b="1" dirty="0">
                <a:latin typeface="+mj-lt"/>
              </a:rPr>
              <a:t> 1 - </a:t>
            </a:r>
            <a:r>
              <a:rPr lang="ko-KR" altLang="en-US" sz="2000" b="1" dirty="0">
                <a:latin typeface="+mj-lt"/>
              </a:rPr>
              <a:t>소스코드</a:t>
            </a:r>
            <a:endParaRPr lang="en-US" altLang="ko-KR" sz="2000" b="1" dirty="0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08C082-244C-EDE4-F201-08BC72E3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7" y="2715056"/>
            <a:ext cx="5546272" cy="230505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29B58D1-6DFF-7581-A5DC-EDAE53B82A1A}"/>
              </a:ext>
            </a:extLst>
          </p:cNvPr>
          <p:cNvSpPr/>
          <p:nvPr/>
        </p:nvSpPr>
        <p:spPr>
          <a:xfrm>
            <a:off x="6096000" y="1231725"/>
            <a:ext cx="5713443" cy="5271712"/>
          </a:xfrm>
          <a:prstGeom prst="round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FILE OPEN &amp; READ</a:t>
            </a: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</a:t>
            </a:r>
            <a:r>
              <a:rPr lang="en-US" altLang="ko-KR" sz="1600" dirty="0">
                <a:solidFill>
                  <a:schemeClr val="tx1"/>
                </a:solidFill>
              </a:rPr>
              <a:t>C</a:t>
            </a:r>
            <a:r>
              <a:rPr lang="ko-KR" altLang="en-US" sz="1600" dirty="0">
                <a:solidFill>
                  <a:schemeClr val="tx1"/>
                </a:solidFill>
              </a:rPr>
              <a:t>언어에서 제공하는 표준 입출력 라이브러리 함수인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fopen</a:t>
            </a:r>
            <a:r>
              <a:rPr lang="en-US" altLang="ko-KR" sz="1600" dirty="0">
                <a:solidFill>
                  <a:schemeClr val="tx1"/>
                </a:solidFill>
              </a:rPr>
              <a:t>( )</a:t>
            </a:r>
            <a:r>
              <a:rPr lang="ko-KR" altLang="en-US" sz="1600" dirty="0">
                <a:solidFill>
                  <a:schemeClr val="tx1"/>
                </a:solidFill>
              </a:rPr>
              <a:t>과 </a:t>
            </a:r>
            <a:r>
              <a:rPr lang="en-US" altLang="ko-KR" sz="1600" dirty="0" err="1">
                <a:solidFill>
                  <a:schemeClr val="tx1"/>
                </a:solidFill>
              </a:rPr>
              <a:t>fread</a:t>
            </a:r>
            <a:r>
              <a:rPr lang="en-US" altLang="ko-KR" sz="1600" dirty="0">
                <a:solidFill>
                  <a:schemeClr val="tx1"/>
                </a:solidFill>
              </a:rPr>
              <a:t>( )</a:t>
            </a:r>
            <a:r>
              <a:rPr lang="ko-KR" altLang="en-US" sz="1600" dirty="0">
                <a:solidFill>
                  <a:schemeClr val="tx1"/>
                </a:solidFill>
              </a:rPr>
              <a:t>를 사용하여 파일을 열고 읽음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</a:t>
            </a:r>
            <a:r>
              <a:rPr lang="en-US" altLang="ko-KR" sz="1600" dirty="0">
                <a:solidFill>
                  <a:schemeClr val="tx1"/>
                </a:solidFill>
              </a:rPr>
              <a:t>path</a:t>
            </a:r>
            <a:r>
              <a:rPr lang="ko-KR" altLang="en-US" sz="1600" dirty="0">
                <a:solidFill>
                  <a:schemeClr val="tx1"/>
                </a:solidFill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</a:rPr>
              <a:t>Command Line Argument</a:t>
            </a:r>
            <a:r>
              <a:rPr lang="ko-KR" altLang="en-US" sz="1600" dirty="0">
                <a:solidFill>
                  <a:schemeClr val="tx1"/>
                </a:solidFill>
              </a:rPr>
              <a:t>를 통해 전달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</a:t>
            </a:r>
            <a:r>
              <a:rPr lang="en-US" altLang="ko-KR" sz="1600" dirty="0">
                <a:solidFill>
                  <a:schemeClr val="tx1"/>
                </a:solidFill>
              </a:rPr>
              <a:t>“</a:t>
            </a:r>
            <a:r>
              <a:rPr lang="en-US" altLang="ko-KR" sz="1600" dirty="0" err="1">
                <a:solidFill>
                  <a:schemeClr val="tx1"/>
                </a:solidFill>
              </a:rPr>
              <a:t>rb</a:t>
            </a:r>
            <a:r>
              <a:rPr lang="en-US" altLang="ko-KR" sz="1600" dirty="0">
                <a:solidFill>
                  <a:schemeClr val="tx1"/>
                </a:solidFill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r</a:t>
            </a:r>
            <a:r>
              <a:rPr lang="ko-KR" altLang="en-US" sz="1600" dirty="0">
                <a:solidFill>
                  <a:schemeClr val="tx1"/>
                </a:solidFill>
              </a:rPr>
              <a:t>은 </a:t>
            </a:r>
            <a:r>
              <a:rPr lang="en-US" altLang="ko-KR" sz="1600" dirty="0" err="1">
                <a:solidFill>
                  <a:schemeClr val="tx1"/>
                </a:solidFill>
              </a:rPr>
              <a:t>ReadOnly</a:t>
            </a:r>
            <a:r>
              <a:rPr lang="en-US" altLang="ko-KR" sz="1600" dirty="0">
                <a:solidFill>
                  <a:schemeClr val="tx1"/>
                </a:solidFill>
              </a:rPr>
              <a:t>, b</a:t>
            </a:r>
            <a:r>
              <a:rPr lang="ko-KR" altLang="en-US" sz="1600" dirty="0">
                <a:solidFill>
                  <a:schemeClr val="tx1"/>
                </a:solidFill>
              </a:rPr>
              <a:t>는 </a:t>
            </a:r>
            <a:r>
              <a:rPr lang="en-US" altLang="ko-KR" sz="1600" dirty="0" err="1">
                <a:solidFill>
                  <a:schemeClr val="tx1"/>
                </a:solidFill>
              </a:rPr>
              <a:t>binar</a:t>
            </a:r>
            <a:r>
              <a:rPr lang="ko-KR" altLang="en-US" sz="1600" dirty="0">
                <a:solidFill>
                  <a:schemeClr val="tx1"/>
                </a:solidFill>
              </a:rPr>
              <a:t>를 의미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fopen</a:t>
            </a:r>
            <a:r>
              <a:rPr lang="en-US" altLang="ko-KR" sz="1600" dirty="0">
                <a:solidFill>
                  <a:schemeClr val="tx1"/>
                </a:solidFill>
              </a:rPr>
              <a:t>( )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return</a:t>
            </a:r>
            <a:r>
              <a:rPr lang="ko-KR" altLang="en-US" sz="1600" dirty="0">
                <a:solidFill>
                  <a:schemeClr val="tx1"/>
                </a:solidFill>
              </a:rPr>
              <a:t>값인 파일 포인터를 사용하여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지정한 크기만큼 파일을 읽어서 미리 선언한 구조체에 저장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0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6B34A-5276-9EE1-B2AF-757D0DFBAAEF}"/>
              </a:ext>
            </a:extLst>
          </p:cNvPr>
          <p:cNvSpPr txBox="1"/>
          <p:nvPr/>
        </p:nvSpPr>
        <p:spPr>
          <a:xfrm>
            <a:off x="209040" y="213021"/>
            <a:ext cx="342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2. </a:t>
            </a:r>
            <a:r>
              <a:rPr lang="ko-KR" altLang="en-US" sz="2000" b="1" dirty="0">
                <a:latin typeface="+mj-lt"/>
              </a:rPr>
              <a:t>과제</a:t>
            </a:r>
            <a:r>
              <a:rPr lang="en-US" altLang="ko-KR" sz="2000" b="1" dirty="0">
                <a:latin typeface="+mj-lt"/>
              </a:rPr>
              <a:t> 1 - </a:t>
            </a:r>
            <a:r>
              <a:rPr lang="ko-KR" altLang="en-US" sz="2000" b="1" dirty="0">
                <a:latin typeface="+mj-lt"/>
              </a:rPr>
              <a:t>소스코드</a:t>
            </a:r>
            <a:endParaRPr lang="en-US" altLang="ko-KR" sz="2000" b="1" dirty="0">
              <a:latin typeface="+mj-lt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29B58D1-6DFF-7581-A5DC-EDAE53B82A1A}"/>
              </a:ext>
            </a:extLst>
          </p:cNvPr>
          <p:cNvSpPr/>
          <p:nvPr/>
        </p:nvSpPr>
        <p:spPr>
          <a:xfrm>
            <a:off x="6096000" y="1184988"/>
            <a:ext cx="5713443" cy="5318449"/>
          </a:xfrm>
          <a:prstGeom prst="round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패딩 및 이미지 사이즈 계산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</a:t>
            </a:r>
            <a:r>
              <a:rPr lang="en-US" altLang="ko-KR" sz="1600" dirty="0">
                <a:solidFill>
                  <a:schemeClr val="tx1"/>
                </a:solidFill>
              </a:rPr>
              <a:t>BMP </a:t>
            </a:r>
            <a:r>
              <a:rPr lang="ko-KR" altLang="en-US" sz="1600" dirty="0">
                <a:solidFill>
                  <a:schemeClr val="tx1"/>
                </a:solidFill>
              </a:rPr>
              <a:t>이미지는 가로의 </a:t>
            </a:r>
            <a:r>
              <a:rPr lang="ko-KR" altLang="en-US" sz="1600" dirty="0" err="1">
                <a:solidFill>
                  <a:schemeClr val="tx1"/>
                </a:solidFill>
              </a:rPr>
              <a:t>픽셀값을</a:t>
            </a:r>
            <a:r>
              <a:rPr lang="ko-KR" altLang="en-US" sz="1600" dirty="0">
                <a:solidFill>
                  <a:schemeClr val="tx1"/>
                </a:solidFill>
              </a:rPr>
              <a:t> 저장할 때</a:t>
            </a:r>
            <a:r>
              <a:rPr lang="en-US" altLang="ko-KR" sz="1600" dirty="0">
                <a:solidFill>
                  <a:schemeClr val="tx1"/>
                </a:solidFill>
              </a:rPr>
              <a:t>, 8</a:t>
            </a:r>
            <a:r>
              <a:rPr lang="ko-KR" altLang="en-US" sz="1600" dirty="0">
                <a:solidFill>
                  <a:schemeClr val="tx1"/>
                </a:solidFill>
              </a:rPr>
              <a:t>바이트 단위로 맞추어 저장됨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가로의 데이터 길이가 </a:t>
            </a:r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바이트 단위가 아닌 경우에는 의미 없는 데이터를 채워 </a:t>
            </a:r>
            <a:r>
              <a:rPr lang="en-US" altLang="ko-KR" sz="1600" dirty="0">
                <a:solidFill>
                  <a:schemeClr val="tx1"/>
                </a:solidFill>
              </a:rPr>
              <a:t>8</a:t>
            </a:r>
            <a:r>
              <a:rPr lang="ko-KR" altLang="en-US" sz="1600" dirty="0">
                <a:solidFill>
                  <a:schemeClr val="tx1"/>
                </a:solidFill>
              </a:rPr>
              <a:t>바이트 단위로 맞추어 주는 패딩이 들어가게 됨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헤더파일에 명시된 </a:t>
            </a:r>
            <a:r>
              <a:rPr lang="en-US" altLang="ko-KR" sz="1600" dirty="0" err="1">
                <a:solidFill>
                  <a:schemeClr val="tx1"/>
                </a:solidFill>
              </a:rPr>
              <a:t>biWidth</a:t>
            </a:r>
            <a:r>
              <a:rPr lang="ko-KR" altLang="en-US" sz="1600" dirty="0">
                <a:solidFill>
                  <a:schemeClr val="tx1"/>
                </a:solidFill>
              </a:rPr>
              <a:t>는 패딩이 적용되지 않은 크기이기 때문에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패딩을 고려한 사이즈 계산이 필요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paddingWidthBytes</a:t>
            </a:r>
            <a:r>
              <a:rPr lang="en-US" altLang="ko-KR" sz="1600" dirty="0">
                <a:solidFill>
                  <a:schemeClr val="tx1"/>
                </a:solidFill>
              </a:rPr>
              <a:t>( ) </a:t>
            </a:r>
            <a:r>
              <a:rPr lang="ko-KR" altLang="en-US" sz="1600" dirty="0">
                <a:solidFill>
                  <a:schemeClr val="tx1"/>
                </a:solidFill>
              </a:rPr>
              <a:t>함수를 정의하여 패딩을 고려한 가로의 데이터 길이를 계산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파일의 오류로 인해 헤더 정보인 </a:t>
            </a:r>
            <a:r>
              <a:rPr lang="en-US" altLang="ko-KR" sz="1600" dirty="0" err="1">
                <a:solidFill>
                  <a:schemeClr val="tx1"/>
                </a:solidFill>
              </a:rPr>
              <a:t>SizeImage</a:t>
            </a:r>
            <a:r>
              <a:rPr lang="ko-KR" altLang="en-US" sz="1600" dirty="0">
                <a:solidFill>
                  <a:schemeClr val="tx1"/>
                </a:solidFill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으로 들어가 있는 경우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계산하여 입력해주는 코드를 구현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D815AF-6835-024D-F9F4-25B724DD3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9" y="4100846"/>
            <a:ext cx="5713443" cy="1762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627BF7-5109-85DD-E7B7-C274D1CF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9" y="1983727"/>
            <a:ext cx="5713443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5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86C6A-270E-0E35-A027-F97CA8AD867F}"/>
              </a:ext>
            </a:extLst>
          </p:cNvPr>
          <p:cNvSpPr txBox="1"/>
          <p:nvPr/>
        </p:nvSpPr>
        <p:spPr>
          <a:xfrm>
            <a:off x="209040" y="213021"/>
            <a:ext cx="342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lt"/>
              </a:rPr>
              <a:t>2. </a:t>
            </a:r>
            <a:r>
              <a:rPr lang="ko-KR" altLang="en-US" sz="2000" b="1" dirty="0">
                <a:latin typeface="+mj-lt"/>
              </a:rPr>
              <a:t>과제</a:t>
            </a:r>
            <a:r>
              <a:rPr lang="en-US" altLang="ko-KR" sz="2000" b="1" dirty="0">
                <a:latin typeface="+mj-lt"/>
              </a:rPr>
              <a:t> 1 - </a:t>
            </a:r>
            <a:r>
              <a:rPr lang="ko-KR" altLang="en-US" sz="2000" b="1" dirty="0">
                <a:latin typeface="+mj-lt"/>
              </a:rPr>
              <a:t>소스코드</a:t>
            </a:r>
            <a:endParaRPr lang="en-US" altLang="ko-KR" sz="2000" b="1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99BF70-1CB9-A843-D965-939AEDA2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0" y="921041"/>
            <a:ext cx="5799875" cy="397192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AFC4A3-FED4-0BDB-25C2-66DD9B883D61}"/>
              </a:ext>
            </a:extLst>
          </p:cNvPr>
          <p:cNvSpPr/>
          <p:nvPr/>
        </p:nvSpPr>
        <p:spPr>
          <a:xfrm>
            <a:off x="6096000" y="1184988"/>
            <a:ext cx="5713443" cy="5318449"/>
          </a:xfrm>
          <a:prstGeom prst="round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이미지 정보 </a:t>
            </a:r>
            <a:r>
              <a:rPr lang="en-US" altLang="ko-KR" sz="2800" b="1" dirty="0">
                <a:solidFill>
                  <a:schemeClr val="tx1"/>
                </a:solidFill>
              </a:rPr>
              <a:t>Read</a:t>
            </a:r>
            <a:r>
              <a:rPr lang="ko-KR" altLang="en-US" sz="2800" b="1" dirty="0">
                <a:solidFill>
                  <a:schemeClr val="tx1"/>
                </a:solidFill>
              </a:rPr>
              <a:t> 및 출력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헤더에 정의된 </a:t>
            </a:r>
            <a:r>
              <a:rPr lang="en-US" altLang="ko-KR" sz="1600" dirty="0" err="1">
                <a:solidFill>
                  <a:schemeClr val="tx1"/>
                </a:solidFill>
              </a:rPr>
              <a:t>SizeImage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혹은 직접 계산한 이미지의 사이즈를 이용하여 이미지 정보를 저장할 버퍼 공간을 생성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</a:t>
            </a:r>
            <a:r>
              <a:rPr lang="en-US" altLang="ko-KR" sz="1600" dirty="0" err="1">
                <a:solidFill>
                  <a:schemeClr val="tx1"/>
                </a:solidFill>
              </a:rPr>
              <a:t>fread</a:t>
            </a:r>
            <a:r>
              <a:rPr lang="en-US" altLang="ko-KR" sz="1600" dirty="0">
                <a:solidFill>
                  <a:schemeClr val="tx1"/>
                </a:solidFill>
              </a:rPr>
              <a:t>( ) </a:t>
            </a:r>
            <a:r>
              <a:rPr lang="ko-KR" altLang="en-US" sz="1600" dirty="0">
                <a:solidFill>
                  <a:schemeClr val="tx1"/>
                </a:solidFill>
              </a:rPr>
              <a:t>함수를 통해 이미지 데이터의 크기만큼 </a:t>
            </a:r>
            <a:r>
              <a:rPr lang="en-US" altLang="ko-KR" sz="1600" dirty="0">
                <a:solidFill>
                  <a:schemeClr val="tx1"/>
                </a:solidFill>
              </a:rPr>
              <a:t>Read</a:t>
            </a:r>
            <a:r>
              <a:rPr lang="ko-KR" altLang="en-US" sz="1600" dirty="0">
                <a:solidFill>
                  <a:schemeClr val="tx1"/>
                </a:solidFill>
              </a:rPr>
              <a:t>하고 </a:t>
            </a:r>
            <a:r>
              <a:rPr lang="en-US" altLang="ko-KR" sz="1600" dirty="0" err="1">
                <a:solidFill>
                  <a:schemeClr val="tx1"/>
                </a:solidFill>
              </a:rPr>
              <a:t>fclose</a:t>
            </a:r>
            <a:r>
              <a:rPr lang="en-US" altLang="ko-KR" sz="1600" dirty="0">
                <a:solidFill>
                  <a:schemeClr val="tx1"/>
                </a:solidFill>
              </a:rPr>
              <a:t>( )</a:t>
            </a:r>
            <a:r>
              <a:rPr lang="ko-KR" altLang="en-US" sz="1600" dirty="0">
                <a:solidFill>
                  <a:schemeClr val="tx1"/>
                </a:solidFill>
              </a:rPr>
              <a:t>함수를 통해 파일 닫기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출력 이미지를 기준으로 했을 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좌상단부터 </a:t>
            </a:r>
            <a:r>
              <a:rPr lang="ko-KR" altLang="en-US" sz="1600" dirty="0" err="1">
                <a:solidFill>
                  <a:schemeClr val="tx1"/>
                </a:solidFill>
              </a:rPr>
              <a:t>우하단방향으로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픽셀값이</a:t>
            </a:r>
            <a:r>
              <a:rPr lang="ko-KR" altLang="en-US" sz="1600" dirty="0">
                <a:solidFill>
                  <a:schemeClr val="tx1"/>
                </a:solidFill>
              </a:rPr>
              <a:t> 출력되도록 하기 위해 </a:t>
            </a:r>
            <a:r>
              <a:rPr lang="en-US" altLang="ko-KR" sz="1600" dirty="0">
                <a:solidFill>
                  <a:schemeClr val="tx1"/>
                </a:solidFill>
              </a:rPr>
              <a:t>for</a:t>
            </a:r>
            <a:r>
              <a:rPr lang="ko-KR" altLang="en-US" sz="1600" dirty="0">
                <a:solidFill>
                  <a:schemeClr val="tx1"/>
                </a:solidFill>
              </a:rPr>
              <a:t>문을 수정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</a:t>
            </a:r>
            <a:r>
              <a:rPr lang="en-US" altLang="ko-KR" sz="1600" dirty="0">
                <a:solidFill>
                  <a:schemeClr val="tx1"/>
                </a:solidFill>
              </a:rPr>
              <a:t> 24</a:t>
            </a:r>
            <a:r>
              <a:rPr lang="ko-KR" altLang="en-US" sz="1600" dirty="0">
                <a:solidFill>
                  <a:schemeClr val="tx1"/>
                </a:solidFill>
              </a:rPr>
              <a:t>비트 </a:t>
            </a:r>
            <a:r>
              <a:rPr lang="ko-KR" altLang="en-US" sz="1600" dirty="0" err="1">
                <a:solidFill>
                  <a:schemeClr val="tx1"/>
                </a:solidFill>
              </a:rPr>
              <a:t>트루컬러</a:t>
            </a:r>
            <a:r>
              <a:rPr lang="ko-KR" altLang="en-US" sz="1600" dirty="0">
                <a:solidFill>
                  <a:schemeClr val="tx1"/>
                </a:solidFill>
              </a:rPr>
              <a:t> 이미지는 픽셀 당 채널의 수가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이기 때문에</a:t>
            </a:r>
            <a:r>
              <a:rPr lang="en-US" altLang="ko-KR" sz="1600" dirty="0">
                <a:solidFill>
                  <a:schemeClr val="tx1"/>
                </a:solidFill>
              </a:rPr>
              <a:t>, 3</a:t>
            </a:r>
            <a:r>
              <a:rPr lang="ko-KR" altLang="en-US" sz="1600" dirty="0">
                <a:solidFill>
                  <a:schemeClr val="tx1"/>
                </a:solidFill>
              </a:rPr>
              <a:t>바이트 단위로 접근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픽셀 내에서 </a:t>
            </a:r>
            <a:r>
              <a:rPr lang="en-US" altLang="ko-KR" sz="1600" dirty="0">
                <a:solidFill>
                  <a:schemeClr val="tx1"/>
                </a:solidFill>
              </a:rPr>
              <a:t>BGR </a:t>
            </a:r>
            <a:r>
              <a:rPr lang="ko-KR" altLang="en-US" sz="1600" dirty="0">
                <a:solidFill>
                  <a:schemeClr val="tx1"/>
                </a:solidFill>
              </a:rPr>
              <a:t>순서로 되어 있는 값을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익숙한 </a:t>
            </a:r>
            <a:r>
              <a:rPr lang="en-US" altLang="ko-KR" sz="1600" dirty="0">
                <a:solidFill>
                  <a:schemeClr val="tx1"/>
                </a:solidFill>
              </a:rPr>
              <a:t>RGB </a:t>
            </a:r>
            <a:r>
              <a:rPr lang="ko-KR" altLang="en-US" sz="1600" dirty="0">
                <a:solidFill>
                  <a:schemeClr val="tx1"/>
                </a:solidFill>
              </a:rPr>
              <a:t>순서로 출력하기 위해 픽셀 내의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번째 정보부터 역으로 출력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〮 동적으로 할당한 메모리를 해제하고 종료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pic>
        <p:nvPicPr>
          <p:cNvPr id="8" name="그림 7" descr="사람, 여자, 머리장식, 모자이(가) 표시된 사진&#10;&#10;자동 생성된 설명">
            <a:extLst>
              <a:ext uri="{FF2B5EF4-FFF2-40B4-BE49-F238E27FC236}">
                <a16:creationId xmlns:a16="http://schemas.microsoft.com/office/drawing/2014/main" id="{593152CA-40BF-2585-4379-F89A910FF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7" y="4765644"/>
            <a:ext cx="1848298" cy="184829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10F50B3-65BD-8378-8DF1-C21556E6459A}"/>
              </a:ext>
            </a:extLst>
          </p:cNvPr>
          <p:cNvCxnSpPr>
            <a:cxnSpLocks/>
          </p:cNvCxnSpPr>
          <p:nvPr/>
        </p:nvCxnSpPr>
        <p:spPr>
          <a:xfrm>
            <a:off x="2900593" y="4687274"/>
            <a:ext cx="0" cy="1926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BB041A5-1CED-377F-0916-DAD27E19B259}"/>
              </a:ext>
            </a:extLst>
          </p:cNvPr>
          <p:cNvCxnSpPr>
            <a:cxnSpLocks/>
          </p:cNvCxnSpPr>
          <p:nvPr/>
        </p:nvCxnSpPr>
        <p:spPr>
          <a:xfrm>
            <a:off x="2900593" y="4687274"/>
            <a:ext cx="22650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AFC0EB-A9AB-61B3-7466-2C11EE778A2D}"/>
              </a:ext>
            </a:extLst>
          </p:cNvPr>
          <p:cNvSpPr txBox="1"/>
          <p:nvPr/>
        </p:nvSpPr>
        <p:spPr>
          <a:xfrm>
            <a:off x="5158301" y="4502608"/>
            <a:ext cx="43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EE6B9-A3F4-8921-C575-2074E579F52D}"/>
              </a:ext>
            </a:extLst>
          </p:cNvPr>
          <p:cNvSpPr txBox="1"/>
          <p:nvPr/>
        </p:nvSpPr>
        <p:spPr>
          <a:xfrm>
            <a:off x="2394466" y="6244610"/>
            <a:ext cx="431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y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81D9D0-79F6-CD97-45C2-DA1F39B08FB1}"/>
              </a:ext>
            </a:extLst>
          </p:cNvPr>
          <p:cNvSpPr txBox="1"/>
          <p:nvPr/>
        </p:nvSpPr>
        <p:spPr>
          <a:xfrm>
            <a:off x="2335585" y="4541793"/>
            <a:ext cx="6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(0,0)</a:t>
            </a:r>
            <a:endParaRPr lang="ko-KR" altLang="en-US" sz="12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31012EA-73BA-51FC-870C-88B7FD87B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79" y="4917784"/>
            <a:ext cx="18669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2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792</Words>
  <Application>Microsoft Office PowerPoint</Application>
  <PresentationFormat>와이드스크린</PresentationFormat>
  <Paragraphs>183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BMP 이미지 처리</vt:lpstr>
      <vt:lpstr>1. BMP 파일 이해  1.1 BMP 파일 구조  1.2 BMP 파일 헤더  1.3 BMP 파일 이미지 정보 2. 과제 1 3. 과제 2 4. 과제 3 5. 과제 4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BMP 이미지 처리</dc:title>
  <dc:creator>안다미로</dc:creator>
  <cp:lastModifiedBy>안다미로</cp:lastModifiedBy>
  <cp:revision>6</cp:revision>
  <dcterms:created xsi:type="dcterms:W3CDTF">2023-01-07T14:49:40Z</dcterms:created>
  <dcterms:modified xsi:type="dcterms:W3CDTF">2023-01-07T17:14:57Z</dcterms:modified>
</cp:coreProperties>
</file>