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67" r:id="rId17"/>
    <p:sldId id="271" r:id="rId18"/>
    <p:sldId id="270" r:id="rId19"/>
    <p:sldId id="26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27176-E1DF-4A6E-B984-23D930CA9F06}" v="6811" dt="2021-05-23T17:10:12.390"/>
    <p1510:client id="{AB2A343D-80D2-9CEA-22AA-0974307A3C0D}" v="3476" dt="2021-05-23T16:58:53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53D08-795B-4624-B81E-476BA81A35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97E537-6581-479B-8EEC-5AD8ACFA655C}">
      <dgm:prSet/>
      <dgm:spPr/>
      <dgm:t>
        <a:bodyPr/>
        <a:lstStyle/>
        <a:p>
          <a:r>
            <a:rPr lang="es-ES" b="0" i="0" dirty="0"/>
            <a:t>Familiarizarnos con el lenguaje XSLT</a:t>
          </a:r>
          <a:endParaRPr lang="en-US" dirty="0"/>
        </a:p>
      </dgm:t>
    </dgm:pt>
    <dgm:pt modelId="{066B9E23-C214-4C0D-9C6E-50C3FFF57510}" type="parTrans" cxnId="{7B25F8BD-75BE-418F-AAC4-F6D117BF1F69}">
      <dgm:prSet/>
      <dgm:spPr/>
      <dgm:t>
        <a:bodyPr/>
        <a:lstStyle/>
        <a:p>
          <a:endParaRPr lang="en-US"/>
        </a:p>
      </dgm:t>
    </dgm:pt>
    <dgm:pt modelId="{CA4C8291-34C9-4C89-95AB-D8B16DA81BE7}" type="sibTrans" cxnId="{7B25F8BD-75BE-418F-AAC4-F6D117BF1F69}">
      <dgm:prSet/>
      <dgm:spPr/>
      <dgm:t>
        <a:bodyPr/>
        <a:lstStyle/>
        <a:p>
          <a:endParaRPr lang="en-US"/>
        </a:p>
      </dgm:t>
    </dgm:pt>
    <dgm:pt modelId="{4C04AE1B-DA67-4A6A-B5F4-216F9C29D89B}">
      <dgm:prSet/>
      <dgm:spPr/>
      <dgm:t>
        <a:bodyPr/>
        <a:lstStyle/>
        <a:p>
          <a:r>
            <a:rPr lang="es-ES" b="0" i="0" dirty="0"/>
            <a:t>Formatear y transformar los datos a otros formatos</a:t>
          </a:r>
          <a:endParaRPr lang="en-US" dirty="0"/>
        </a:p>
      </dgm:t>
    </dgm:pt>
    <dgm:pt modelId="{69DF8848-3D4E-438B-B14E-9297A69BC278}" type="parTrans" cxnId="{67814F3D-A039-4F9E-A52D-CF6A1D4F937B}">
      <dgm:prSet/>
      <dgm:spPr/>
      <dgm:t>
        <a:bodyPr/>
        <a:lstStyle/>
        <a:p>
          <a:endParaRPr lang="en-US"/>
        </a:p>
      </dgm:t>
    </dgm:pt>
    <dgm:pt modelId="{08DF29CD-ABB2-40B7-B106-9D8B99FF2BCB}" type="sibTrans" cxnId="{67814F3D-A039-4F9E-A52D-CF6A1D4F937B}">
      <dgm:prSet/>
      <dgm:spPr/>
      <dgm:t>
        <a:bodyPr/>
        <a:lstStyle/>
        <a:p>
          <a:endParaRPr lang="en-US"/>
        </a:p>
      </dgm:t>
    </dgm:pt>
    <dgm:pt modelId="{98944C80-B8CF-4A0F-A8C2-EDA1C6BA82A3}">
      <dgm:prSet/>
      <dgm:spPr/>
      <dgm:t>
        <a:bodyPr/>
        <a:lstStyle/>
        <a:p>
          <a:r>
            <a:rPr lang="en-US" dirty="0" err="1"/>
            <a:t>Importar</a:t>
          </a:r>
          <a:r>
            <a:rPr lang="en-US" dirty="0"/>
            <a:t> el </a:t>
          </a:r>
          <a:r>
            <a:rPr lang="en-US" dirty="0" err="1"/>
            <a:t>resultado</a:t>
          </a:r>
          <a:r>
            <a:rPr lang="en-US" dirty="0"/>
            <a:t> de </a:t>
          </a:r>
          <a:r>
            <a:rPr lang="en-US" dirty="0" err="1"/>
            <a:t>nuestra</a:t>
          </a:r>
          <a:r>
            <a:rPr lang="en-US" dirty="0"/>
            <a:t> </a:t>
          </a:r>
          <a:r>
            <a:rPr lang="en-US" dirty="0" err="1"/>
            <a:t>transformación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una base de </a:t>
          </a:r>
          <a:r>
            <a:rPr lang="en-US" dirty="0" err="1"/>
            <a:t>datos</a:t>
          </a:r>
          <a:r>
            <a:rPr lang="en-US" dirty="0"/>
            <a:t> SQL</a:t>
          </a:r>
        </a:p>
      </dgm:t>
    </dgm:pt>
    <dgm:pt modelId="{67107EC9-0443-43C6-8908-F7A3FA8299E2}" type="parTrans" cxnId="{2F51AEFF-D578-43BB-910F-BDAF2770DE46}">
      <dgm:prSet/>
      <dgm:spPr/>
      <dgm:t>
        <a:bodyPr/>
        <a:lstStyle/>
        <a:p>
          <a:endParaRPr lang="en-US"/>
        </a:p>
      </dgm:t>
    </dgm:pt>
    <dgm:pt modelId="{EF7100EC-75BC-4AA7-BA6D-676542750CA4}" type="sibTrans" cxnId="{2F51AEFF-D578-43BB-910F-BDAF2770DE46}">
      <dgm:prSet/>
      <dgm:spPr/>
      <dgm:t>
        <a:bodyPr/>
        <a:lstStyle/>
        <a:p>
          <a:endParaRPr lang="en-US"/>
        </a:p>
      </dgm:t>
    </dgm:pt>
    <dgm:pt modelId="{696BD9B3-3501-4C3F-80C1-EED63547A9D9}" type="pres">
      <dgm:prSet presAssocID="{5E353D08-795B-4624-B81E-476BA81A35D4}" presName="linear" presStyleCnt="0">
        <dgm:presLayoutVars>
          <dgm:animLvl val="lvl"/>
          <dgm:resizeHandles val="exact"/>
        </dgm:presLayoutVars>
      </dgm:prSet>
      <dgm:spPr/>
    </dgm:pt>
    <dgm:pt modelId="{54786436-A278-4110-B8CB-2B0A4ADF39A3}" type="pres">
      <dgm:prSet presAssocID="{C797E537-6581-479B-8EEC-5AD8ACFA655C}" presName="parentText" presStyleLbl="node1" presStyleIdx="0" presStyleCnt="3" custLinFactY="-37591" custLinFactNeighborX="-730" custLinFactNeighborY="-100000">
        <dgm:presLayoutVars>
          <dgm:chMax val="0"/>
          <dgm:bulletEnabled val="1"/>
        </dgm:presLayoutVars>
      </dgm:prSet>
      <dgm:spPr/>
    </dgm:pt>
    <dgm:pt modelId="{AFA3093F-3B62-4C00-9BAD-F7D359420E3A}" type="pres">
      <dgm:prSet presAssocID="{CA4C8291-34C9-4C89-95AB-D8B16DA81BE7}" presName="spacer" presStyleCnt="0"/>
      <dgm:spPr/>
    </dgm:pt>
    <dgm:pt modelId="{856F750C-D60B-4771-9482-3BB4B53D9E98}" type="pres">
      <dgm:prSet presAssocID="{4C04AE1B-DA67-4A6A-B5F4-216F9C29D89B}" presName="parentText" presStyleLbl="node1" presStyleIdx="1" presStyleCnt="3" custLinFactNeighborX="11" custLinFactNeighborY="-93376">
        <dgm:presLayoutVars>
          <dgm:chMax val="0"/>
          <dgm:bulletEnabled val="1"/>
        </dgm:presLayoutVars>
      </dgm:prSet>
      <dgm:spPr/>
    </dgm:pt>
    <dgm:pt modelId="{E105223B-2D93-4F44-9475-0E0BB8114738}" type="pres">
      <dgm:prSet presAssocID="{08DF29CD-ABB2-40B7-B106-9D8B99FF2BCB}" presName="spacer" presStyleCnt="0"/>
      <dgm:spPr/>
    </dgm:pt>
    <dgm:pt modelId="{9767D0A2-06F5-4F8A-8440-BD50C4C6F0C9}" type="pres">
      <dgm:prSet presAssocID="{98944C80-B8CF-4A0F-A8C2-EDA1C6BA82A3}" presName="parentText" presStyleLbl="node1" presStyleIdx="2" presStyleCnt="3" custLinFactNeighborX="11" custLinFactNeighborY="-81922">
        <dgm:presLayoutVars>
          <dgm:chMax val="0"/>
          <dgm:bulletEnabled val="1"/>
        </dgm:presLayoutVars>
      </dgm:prSet>
      <dgm:spPr/>
    </dgm:pt>
  </dgm:ptLst>
  <dgm:cxnLst>
    <dgm:cxn modelId="{0496B128-C30E-4D31-85E4-1FF1C7D8CF81}" type="presOf" srcId="{5E353D08-795B-4624-B81E-476BA81A35D4}" destId="{696BD9B3-3501-4C3F-80C1-EED63547A9D9}" srcOrd="0" destOrd="0" presId="urn:microsoft.com/office/officeart/2005/8/layout/vList2"/>
    <dgm:cxn modelId="{67814F3D-A039-4F9E-A52D-CF6A1D4F937B}" srcId="{5E353D08-795B-4624-B81E-476BA81A35D4}" destId="{4C04AE1B-DA67-4A6A-B5F4-216F9C29D89B}" srcOrd="1" destOrd="0" parTransId="{69DF8848-3D4E-438B-B14E-9297A69BC278}" sibTransId="{08DF29CD-ABB2-40B7-B106-9D8B99FF2BCB}"/>
    <dgm:cxn modelId="{0E92DE79-FC7B-4E30-8BCE-05F962103FC6}" type="presOf" srcId="{4C04AE1B-DA67-4A6A-B5F4-216F9C29D89B}" destId="{856F750C-D60B-4771-9482-3BB4B53D9E98}" srcOrd="0" destOrd="0" presId="urn:microsoft.com/office/officeart/2005/8/layout/vList2"/>
    <dgm:cxn modelId="{A5315E80-58D9-439E-81A9-5B31BC90345C}" type="presOf" srcId="{98944C80-B8CF-4A0F-A8C2-EDA1C6BA82A3}" destId="{9767D0A2-06F5-4F8A-8440-BD50C4C6F0C9}" srcOrd="0" destOrd="0" presId="urn:microsoft.com/office/officeart/2005/8/layout/vList2"/>
    <dgm:cxn modelId="{7B25F8BD-75BE-418F-AAC4-F6D117BF1F69}" srcId="{5E353D08-795B-4624-B81E-476BA81A35D4}" destId="{C797E537-6581-479B-8EEC-5AD8ACFA655C}" srcOrd="0" destOrd="0" parTransId="{066B9E23-C214-4C0D-9C6E-50C3FFF57510}" sibTransId="{CA4C8291-34C9-4C89-95AB-D8B16DA81BE7}"/>
    <dgm:cxn modelId="{3F003BE7-90AB-4E18-9737-8A9382375150}" type="presOf" srcId="{C797E537-6581-479B-8EEC-5AD8ACFA655C}" destId="{54786436-A278-4110-B8CB-2B0A4ADF39A3}" srcOrd="0" destOrd="0" presId="urn:microsoft.com/office/officeart/2005/8/layout/vList2"/>
    <dgm:cxn modelId="{2F51AEFF-D578-43BB-910F-BDAF2770DE46}" srcId="{5E353D08-795B-4624-B81E-476BA81A35D4}" destId="{98944C80-B8CF-4A0F-A8C2-EDA1C6BA82A3}" srcOrd="2" destOrd="0" parTransId="{67107EC9-0443-43C6-8908-F7A3FA8299E2}" sibTransId="{EF7100EC-75BC-4AA7-BA6D-676542750CA4}"/>
    <dgm:cxn modelId="{9B73CB5E-B992-43A4-960B-11EEA48CF376}" type="presParOf" srcId="{696BD9B3-3501-4C3F-80C1-EED63547A9D9}" destId="{54786436-A278-4110-B8CB-2B0A4ADF39A3}" srcOrd="0" destOrd="0" presId="urn:microsoft.com/office/officeart/2005/8/layout/vList2"/>
    <dgm:cxn modelId="{11C77DC8-02B9-4278-ADFD-DC60BB4926B2}" type="presParOf" srcId="{696BD9B3-3501-4C3F-80C1-EED63547A9D9}" destId="{AFA3093F-3B62-4C00-9BAD-F7D359420E3A}" srcOrd="1" destOrd="0" presId="urn:microsoft.com/office/officeart/2005/8/layout/vList2"/>
    <dgm:cxn modelId="{BBFB80E2-1D79-45F5-8D9F-83F7AED679FD}" type="presParOf" srcId="{696BD9B3-3501-4C3F-80C1-EED63547A9D9}" destId="{856F750C-D60B-4771-9482-3BB4B53D9E98}" srcOrd="2" destOrd="0" presId="urn:microsoft.com/office/officeart/2005/8/layout/vList2"/>
    <dgm:cxn modelId="{E6EFF718-9B60-46E8-A00C-9176591DFA7D}" type="presParOf" srcId="{696BD9B3-3501-4C3F-80C1-EED63547A9D9}" destId="{E105223B-2D93-4F44-9475-0E0BB8114738}" srcOrd="3" destOrd="0" presId="urn:microsoft.com/office/officeart/2005/8/layout/vList2"/>
    <dgm:cxn modelId="{D1502DE9-C127-44C9-99B3-B95DAC355DB8}" type="presParOf" srcId="{696BD9B3-3501-4C3F-80C1-EED63547A9D9}" destId="{9767D0A2-06F5-4F8A-8440-BD50C4C6F0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86436-A278-4110-B8CB-2B0A4ADF39A3}">
      <dsp:nvSpPr>
        <dsp:cNvPr id="0" name=""/>
        <dsp:cNvSpPr/>
      </dsp:nvSpPr>
      <dsp:spPr>
        <a:xfrm>
          <a:off x="0" y="0"/>
          <a:ext cx="8946541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0" i="0" kern="1200" dirty="0"/>
            <a:t>Familiarizarnos con el lenguaje XSLT</a:t>
          </a:r>
          <a:endParaRPr lang="en-US" sz="3200" kern="1200" dirty="0"/>
        </a:p>
      </dsp:txBody>
      <dsp:txXfrm>
        <a:off x="62055" y="62055"/>
        <a:ext cx="8822431" cy="1147095"/>
      </dsp:txXfrm>
    </dsp:sp>
    <dsp:sp modelId="{856F750C-D60B-4771-9482-3BB4B53D9E98}">
      <dsp:nvSpPr>
        <dsp:cNvPr id="0" name=""/>
        <dsp:cNvSpPr/>
      </dsp:nvSpPr>
      <dsp:spPr>
        <a:xfrm>
          <a:off x="0" y="1376082"/>
          <a:ext cx="8946541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0" i="0" kern="1200" dirty="0"/>
            <a:t>Formatear y transformar los datos a otros formatos</a:t>
          </a:r>
          <a:endParaRPr lang="en-US" sz="3200" kern="1200" dirty="0"/>
        </a:p>
      </dsp:txBody>
      <dsp:txXfrm>
        <a:off x="62055" y="1438137"/>
        <a:ext cx="8822431" cy="1147095"/>
      </dsp:txXfrm>
    </dsp:sp>
    <dsp:sp modelId="{9767D0A2-06F5-4F8A-8440-BD50C4C6F0C9}">
      <dsp:nvSpPr>
        <dsp:cNvPr id="0" name=""/>
        <dsp:cNvSpPr/>
      </dsp:nvSpPr>
      <dsp:spPr>
        <a:xfrm>
          <a:off x="0" y="2750003"/>
          <a:ext cx="8946541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Importar</a:t>
          </a:r>
          <a:r>
            <a:rPr lang="en-US" sz="3200" kern="1200" dirty="0"/>
            <a:t> el </a:t>
          </a:r>
          <a:r>
            <a:rPr lang="en-US" sz="3200" kern="1200" dirty="0" err="1"/>
            <a:t>resultado</a:t>
          </a:r>
          <a:r>
            <a:rPr lang="en-US" sz="3200" kern="1200" dirty="0"/>
            <a:t> de </a:t>
          </a:r>
          <a:r>
            <a:rPr lang="en-US" sz="3200" kern="1200" dirty="0" err="1"/>
            <a:t>nuestra</a:t>
          </a:r>
          <a:r>
            <a:rPr lang="en-US" sz="3200" kern="1200" dirty="0"/>
            <a:t> </a:t>
          </a:r>
          <a:r>
            <a:rPr lang="en-US" sz="3200" kern="1200" dirty="0" err="1"/>
            <a:t>transformación</a:t>
          </a:r>
          <a:r>
            <a:rPr lang="en-US" sz="3200" kern="1200" dirty="0"/>
            <a:t> </a:t>
          </a:r>
          <a:r>
            <a:rPr lang="en-US" sz="3200" kern="1200" dirty="0" err="1"/>
            <a:t>en</a:t>
          </a:r>
          <a:r>
            <a:rPr lang="en-US" sz="3200" kern="1200" dirty="0"/>
            <a:t> una base de </a:t>
          </a:r>
          <a:r>
            <a:rPr lang="en-US" sz="3200" kern="1200" dirty="0" err="1"/>
            <a:t>datos</a:t>
          </a:r>
          <a:r>
            <a:rPr lang="en-US" sz="3200" kern="1200" dirty="0"/>
            <a:t> SQL</a:t>
          </a:r>
        </a:p>
      </dsp:txBody>
      <dsp:txXfrm>
        <a:off x="62055" y="2812058"/>
        <a:ext cx="8822431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7881-FB47-46B5-8638-2C07787ABF0A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1443-4C2D-4819-B6CA-39039FA8067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6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10D3-B2C1-43D0-AC0F-405E9EFDAA34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0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B49F-168B-4828-BD4C-2BC0F9C86A90}" type="datetime1">
              <a:rPr lang="es-ES" smtClean="0"/>
              <a:t>23/05/2021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68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9101-3298-46B9-A554-76B052E450DE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63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458F-78C1-4539-B10A-267BD19D7C7A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152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47AA-5582-48F0-BB97-A209D6919ABF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501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F50F-B3B8-4E72-B262-F61859279CA0}" type="datetime1">
              <a:rPr lang="es-ES" smtClean="0"/>
              <a:t>23/05/2021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28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9499-0137-4A06-BC4C-93BA9057B8CE}" type="datetime1">
              <a:rPr lang="es-ES" smtClean="0"/>
              <a:t>23/05/2021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71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259-A1F2-4FCC-8C29-93059088DE08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7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F032-A975-4D37-A88A-107B3D4431EA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691E-89D7-494B-8A51-6FDBE732F158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12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3696-CE7B-46D1-8E77-CDCBE7A7A66B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A025-9DAC-469A-A0A3-14ADBAC0DA4A}" type="datetime1">
              <a:rPr lang="es-ES" smtClean="0"/>
              <a:t>23/05/2021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93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B0D0-21F4-4C85-8542-7C5131D8D34E}" type="datetime1">
              <a:rPr lang="es-ES" smtClean="0"/>
              <a:t>23/05/2021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5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E87E-0696-46E7-93FE-52C3C459D8DB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62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AF03-38A3-4C20-9E18-2C0ADC7F20D2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5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CEA7-6B9A-487C-8773-4D5C97B2E03B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4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9A45-51C5-4FF9-AD90-A3BAEB1E574A}" type="datetime1">
              <a:rPr lang="es-ES" smtClean="0"/>
              <a:t>23/05/2021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5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8F024A-150B-4044-816D-456EF1C7F4BB}" type="datetime1">
              <a:rPr lang="es-ES" smtClean="0"/>
              <a:t>23/05/2021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C5B3-897F-462C-B2A2-7A96B4B985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2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DFC8-9CFF-44C1-9BA5-383254BB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Transformaciones XSL: Formateo y extracción de información sobre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34DE1-36A3-4BB1-BD41-A4D0D1C9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>
                <a:latin typeface="+mn-lt"/>
              </a:rPr>
              <a:t>omplementos de bases de datos 2020-2021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FC90B-A00C-45A6-9043-40BC62925EF3}"/>
              </a:ext>
            </a:extLst>
          </p:cNvPr>
          <p:cNvSpPr txBox="1"/>
          <p:nvPr/>
        </p:nvSpPr>
        <p:spPr>
          <a:xfrm>
            <a:off x="8699384" y="5208090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Aguilar Alhama, Andrés</a:t>
            </a:r>
          </a:p>
          <a:p>
            <a:r>
              <a:rPr lang="es-ES" dirty="0"/>
              <a:t>Moreno Delgado, Pablo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C5733F-C209-440A-914F-D1A74F2B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9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28976-D405-48F3-872E-7154C2FF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91688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 dirty="0"/>
              <a:t>4. Desarrollo</a:t>
            </a:r>
            <a:br>
              <a:rPr lang="es-ES" sz="2600" dirty="0"/>
            </a:br>
            <a:r>
              <a:rPr lang="es-ES" sz="1800" dirty="0"/>
              <a:t>4.5. Obtención de un Script SQL</a:t>
            </a:r>
            <a:br>
              <a:rPr lang="es-ES" sz="1800" dirty="0"/>
            </a:br>
            <a:endParaRPr lang="es-ES" sz="1800" dirty="0"/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9C8992E9-7864-4809-AAA3-531335419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21" b="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6D1B57-10C5-4A11-968D-5EF04F32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BA9107-5AB7-4898-9B05-10FCD00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89061-147E-4648-8CA1-6E08DE44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1809226"/>
            <a:ext cx="3330328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Realizamos la creación de tablas de forma manual</a:t>
            </a:r>
          </a:p>
          <a:p>
            <a:r>
              <a:rPr lang="es-ES" dirty="0"/>
              <a:t>Empleamos las sentencias usadas en nuestro ejemplo más simple para añadir los valores de los nodos de texto</a:t>
            </a:r>
          </a:p>
        </p:txBody>
      </p:sp>
    </p:spTree>
    <p:extLst>
      <p:ext uri="{BB962C8B-B14F-4D97-AF65-F5344CB8AC3E}">
        <p14:creationId xmlns:p14="http://schemas.microsoft.com/office/powerpoint/2010/main" val="75945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F731B-8288-4D11-BE26-76F0C1E7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11</a:t>
            </a:fld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B2232-E98F-489E-92F3-ED6A620628AC}"/>
              </a:ext>
            </a:extLst>
          </p:cNvPr>
          <p:cNvSpPr txBox="1"/>
          <p:nvPr/>
        </p:nvSpPr>
        <p:spPr>
          <a:xfrm>
            <a:off x="646111" y="452718"/>
            <a:ext cx="609460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/>
              <a:t>4. Desarrollo</a:t>
            </a:r>
            <a:br>
              <a:rPr lang="es-ES" sz="2600" dirty="0"/>
            </a:br>
            <a:r>
              <a:rPr lang="es-ES" sz="1800" dirty="0"/>
              <a:t>4.5. Obtención de un Script SQL</a:t>
            </a:r>
          </a:p>
          <a:p>
            <a:endParaRPr lang="es-E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1E63AB2-6393-43FF-B55A-BCBAE1C1C7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61802"/>
            <a:ext cx="4676775" cy="3509645"/>
          </a:xfrm>
          <a:prstGeom prst="rect">
            <a:avLst/>
          </a:prstGeom>
        </p:spPr>
      </p:pic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5B0D4B9-C370-4664-BD9B-83F2482F4B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1802"/>
            <a:ext cx="5710697" cy="350964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2E3FF7D-34BA-44ED-B514-A8543D10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0965"/>
            <a:ext cx="9109151" cy="11525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dirty="0"/>
              <a:t>El resultado de esta transformación es un script SQL perfectamente normal</a:t>
            </a:r>
          </a:p>
          <a:p>
            <a:r>
              <a:rPr lang="es-ES" dirty="0"/>
              <a:t>Para probarla hemos introducido el script en nuestra base de datos usando SQL </a:t>
            </a:r>
            <a:r>
              <a:rPr lang="es-ES" dirty="0" err="1"/>
              <a:t>Developer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26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7FCC41-8076-4815-80E7-6CADC020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316" y="821157"/>
            <a:ext cx="2486932" cy="53463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3D956D-72AC-45FE-940B-22C1A84E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 dirty="0"/>
              <a:t>4. Desarrollo</a:t>
            </a:r>
            <a:br>
              <a:rPr lang="es-ES" sz="2600" dirty="0"/>
            </a:br>
            <a:r>
              <a:rPr lang="es-ES" sz="1800" dirty="0"/>
              <a:t>4.6. Hoja de estilo recursiva para cualquier dato introducido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983E32D-6031-4B6D-99FC-8D0DB68DF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C2C26-700E-4EF7-AA28-E1CDF28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69DFC-5934-41E6-88CA-65A84758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51" y="1979112"/>
            <a:ext cx="4802031" cy="38099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dirty="0"/>
              <a:t>Actúa sobre el XML sin conocer el nombre de los nodos de elemento</a:t>
            </a:r>
          </a:p>
          <a:p>
            <a:r>
              <a:rPr lang="es-ES" dirty="0"/>
              <a:t>Para ello usamos las funciones </a:t>
            </a:r>
            <a:r>
              <a:rPr lang="es-ES" i="1" dirty="0" err="1"/>
              <a:t>node</a:t>
            </a:r>
            <a:r>
              <a:rPr lang="es-ES" i="1" dirty="0"/>
              <a:t>() </a:t>
            </a:r>
            <a:r>
              <a:rPr lang="es-ES" dirty="0"/>
              <a:t>y </a:t>
            </a:r>
            <a:r>
              <a:rPr lang="es-ES" i="1" dirty="0" err="1"/>
              <a:t>name</a:t>
            </a:r>
            <a:r>
              <a:rPr lang="es-ES" i="1" dirty="0"/>
              <a:t>()</a:t>
            </a:r>
          </a:p>
          <a:p>
            <a:pPr>
              <a:buClr>
                <a:srgbClr val="EF53A5"/>
              </a:buClr>
            </a:pPr>
            <a:r>
              <a:rPr lang="es-ES" dirty="0"/>
              <a:t>Por ello, podemos utilizar la hoja de estilos sin importar que nodos de elementos se incluyan en el fichero</a:t>
            </a:r>
          </a:p>
          <a:p>
            <a:pPr>
              <a:buClr>
                <a:srgbClr val="EF53A5"/>
              </a:buClr>
            </a:pPr>
            <a:r>
              <a:rPr lang="es-ES" dirty="0"/>
              <a:t>El único requisito es que los nodos estén estructurados de la misma forma</a:t>
            </a:r>
          </a:p>
        </p:txBody>
      </p:sp>
      <p:pic>
        <p:nvPicPr>
          <p:cNvPr id="18" name="Imagen 18" descr="Texto&#10;&#10;Descripción generada automáticamente">
            <a:extLst>
              <a:ext uri="{FF2B5EF4-FFF2-40B4-BE49-F238E27FC236}">
                <a16:creationId xmlns:a16="http://schemas.microsoft.com/office/drawing/2014/main" id="{1AD96048-051B-4BC3-9227-8E308BCE0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09" y="1081284"/>
            <a:ext cx="4639193" cy="47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AD832-9366-4026-AE05-9D0B3BB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 dirty="0"/>
              <a:t>4. Desarrollo</a:t>
            </a:r>
            <a:br>
              <a:rPr lang="es-ES" sz="2600" dirty="0"/>
            </a:br>
            <a:r>
              <a:rPr lang="es-ES" sz="1800" dirty="0"/>
              <a:t>4.7. Obtención de un Script SQL para nodos desconocidos</a:t>
            </a:r>
            <a:br>
              <a:rPr lang="es-ES" sz="1800" dirty="0"/>
            </a:br>
            <a:endParaRPr lang="es-E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831D0E-EAE1-4E37-B8F3-E9CFBB24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F0CA8-A6B9-49C8-BC81-F3BFB90D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25566"/>
            <a:ext cx="4856131" cy="48005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Aplicando las funciones de la hoja de estilo anterior hemos diseñado una hoja que transforma el fichero en un Script SQL</a:t>
            </a:r>
          </a:p>
          <a:p>
            <a:pPr>
              <a:lnSpc>
                <a:spcPct val="90000"/>
              </a:lnSpc>
            </a:pPr>
            <a:r>
              <a:rPr lang="es-ES" dirty="0"/>
              <a:t>El problema a la hora de identificar que dato se contenía en un nodo de texto nos ha forzado a usar XSLT 2.0</a:t>
            </a:r>
          </a:p>
          <a:p>
            <a:pPr>
              <a:lnSpc>
                <a:spcPct val="90000"/>
              </a:lnSpc>
            </a:pPr>
            <a:r>
              <a:rPr lang="es-ES" dirty="0"/>
              <a:t>También se emplean las funciones </a:t>
            </a:r>
            <a:r>
              <a:rPr lang="es-ES" i="1" dirty="0"/>
              <a:t>position() </a:t>
            </a:r>
            <a:r>
              <a:rPr lang="es-ES" dirty="0"/>
              <a:t>y </a:t>
            </a:r>
            <a:r>
              <a:rPr lang="es-ES" i="1" dirty="0" err="1"/>
              <a:t>last</a:t>
            </a:r>
            <a:r>
              <a:rPr lang="es-ES" i="1" dirty="0"/>
              <a:t>() </a:t>
            </a:r>
            <a:r>
              <a:rPr lang="es-ES" dirty="0"/>
              <a:t>que permiten identificar en que iteración del bucle se encuentra el interprete</a:t>
            </a:r>
            <a:endParaRPr lang="es-ES" i="1" dirty="0"/>
          </a:p>
          <a:p>
            <a:pPr>
              <a:lnSpc>
                <a:spcPct val="90000"/>
              </a:lnSpc>
              <a:buClr>
                <a:srgbClr val="EF53A5"/>
              </a:buClr>
            </a:pPr>
            <a:r>
              <a:rPr lang="es-ES" dirty="0"/>
              <a:t>Debido a su complejidad, la creación de tablas debe hacerse manualmente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A923FE82-4F37-4250-9475-3653DD8D1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70" b="-2"/>
          <a:stretch/>
        </p:blipFill>
        <p:spPr>
          <a:xfrm>
            <a:off x="5505061" y="1462426"/>
            <a:ext cx="6370202" cy="49268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97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E4255EC-1B11-43FF-ACB2-42348398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64" y="1502229"/>
            <a:ext cx="4600575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7BCC0-CC54-48B9-8649-6C130AF6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14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19F198C-8942-4D71-A6DF-65C0A06F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 dirty="0"/>
              <a:t>4. Desarrollo</a:t>
            </a:r>
            <a:br>
              <a:rPr lang="es-ES" sz="2600" dirty="0"/>
            </a:br>
            <a:r>
              <a:rPr lang="es-ES" sz="1800" dirty="0"/>
              <a:t>4.7. Obtención de un Script SQL para nodos desconocidos</a:t>
            </a:r>
            <a:br>
              <a:rPr lang="es-ES" sz="1800" dirty="0"/>
            </a:br>
            <a:endParaRPr lang="es-ES" sz="18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6C01040-1DB3-4AD6-9AB0-B00A980D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06" y="2123265"/>
            <a:ext cx="4856131" cy="41054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Los nodos de elemento que no contienen nodos de texto no son añadidos, por tanto sus columnas no se adjuntan ni tampoco sus valores</a:t>
            </a:r>
          </a:p>
          <a:p>
            <a:pPr>
              <a:lnSpc>
                <a:spcPct val="90000"/>
              </a:lnSpc>
            </a:pPr>
            <a:r>
              <a:rPr lang="es-ES" dirty="0"/>
              <a:t>Los valores se clasifican en número entero o </a:t>
            </a:r>
            <a:r>
              <a:rPr lang="es-ES" dirty="0" err="1"/>
              <a:t>string</a:t>
            </a:r>
            <a:r>
              <a:rPr lang="es-ES" dirty="0"/>
              <a:t>. Se podría más tipos en un futuro</a:t>
            </a:r>
          </a:p>
          <a:p>
            <a:pPr>
              <a:lnSpc>
                <a:spcPct val="90000"/>
              </a:lnSpc>
            </a:pPr>
            <a:r>
              <a:rPr lang="es-ES" dirty="0"/>
              <a:t>Las tablas deben contener todas las columnas, no todos los nodos anime tienen nodos de texto en sus nodos de elemento.</a:t>
            </a:r>
          </a:p>
        </p:txBody>
      </p:sp>
    </p:spTree>
    <p:extLst>
      <p:ext uri="{BB962C8B-B14F-4D97-AF65-F5344CB8AC3E}">
        <p14:creationId xmlns:p14="http://schemas.microsoft.com/office/powerpoint/2010/main" val="318542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83C2B-B551-4B1B-A93C-AFD90A56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15</a:t>
            </a:fld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50F64E-743B-4324-ACB4-01001C63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 dirty="0"/>
              <a:t>4. Desarrollo</a:t>
            </a:r>
            <a:br>
              <a:rPr lang="es-ES" sz="2600" dirty="0"/>
            </a:br>
            <a:r>
              <a:rPr lang="es-ES" sz="1800" dirty="0"/>
              <a:t>4.7. Obtención de un Script SQL para nodos desconocidos</a:t>
            </a:r>
            <a:br>
              <a:rPr lang="es-ES" sz="1800" dirty="0"/>
            </a:br>
            <a:endParaRPr lang="es-ES" sz="1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2A0B050-6FEB-4BCB-A4C4-9C69069E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0975"/>
            <a:ext cx="12192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6333E6E-F691-4849-8899-8CDE8B33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10" y="1628003"/>
            <a:ext cx="9885332" cy="20482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El resultado de la transformación se ha introducido en nuestra base de datos</a:t>
            </a:r>
          </a:p>
          <a:p>
            <a:pPr>
              <a:lnSpc>
                <a:spcPct val="90000"/>
              </a:lnSpc>
            </a:pPr>
            <a:r>
              <a:rPr lang="es-ES" dirty="0"/>
              <a:t>Como observamos, los datos de distintos tipos se han procesado de manera correcta al introducirse</a:t>
            </a:r>
          </a:p>
          <a:p>
            <a:pPr>
              <a:lnSpc>
                <a:spcPct val="90000"/>
              </a:lnSpc>
            </a:pPr>
            <a:r>
              <a:rPr lang="es-ES" dirty="0"/>
              <a:t>Aquellos nodos que no contienen nodos de texto en sus nodos de elementos no son introducidos, de ahí su valor </a:t>
            </a:r>
            <a:r>
              <a:rPr lang="es-ES" i="1" dirty="0" err="1"/>
              <a:t>null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87289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5AB86-F2C3-475F-912B-7AA60CCE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5.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A6206-78AB-46ED-89EA-1F7DD002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499040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Ventajas de XSLT:</a:t>
            </a:r>
          </a:p>
          <a:p>
            <a:pPr lvl="1">
              <a:buClr>
                <a:srgbClr val="EF53A5"/>
              </a:buClr>
            </a:pPr>
            <a:r>
              <a:rPr lang="es-ES" dirty="0"/>
              <a:t>Amplias posibilidades en el formateo de datos.</a:t>
            </a:r>
          </a:p>
          <a:p>
            <a:pPr lvl="1">
              <a:buClr>
                <a:srgbClr val="EF53A5"/>
              </a:buClr>
            </a:pPr>
            <a:r>
              <a:rPr lang="es-ES" dirty="0"/>
              <a:t>Aprendizaje sencillo del lenguaje.</a:t>
            </a:r>
          </a:p>
          <a:p>
            <a:pPr lvl="1">
              <a:buClr>
                <a:srgbClr val="EF53A5"/>
              </a:buClr>
            </a:pPr>
            <a:r>
              <a:rPr lang="es-ES" dirty="0"/>
              <a:t>Permite automatizar los procesos de portabilidad de datos a otros sistemas</a:t>
            </a:r>
          </a:p>
          <a:p>
            <a:pPr marL="457200" lvl="1" indent="0">
              <a:buClr>
                <a:srgbClr val="EF53A5"/>
              </a:buClr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675B58-EDF9-4DCA-B7B3-139DB77A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16</a:t>
            </a:fld>
            <a:endParaRPr lang="es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F24A000-5FE0-4FDB-A70E-C29621E9F02B}"/>
              </a:ext>
            </a:extLst>
          </p:cNvPr>
          <p:cNvSpPr txBox="1">
            <a:spLocks/>
          </p:cNvSpPr>
          <p:nvPr/>
        </p:nvSpPr>
        <p:spPr>
          <a:xfrm>
            <a:off x="5636516" y="1317937"/>
            <a:ext cx="5888103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Desventajas de XSLT:</a:t>
            </a:r>
          </a:p>
          <a:p>
            <a:pPr lvl="1">
              <a:buClr>
                <a:srgbClr val="EF53A5"/>
              </a:buClr>
            </a:pPr>
            <a:r>
              <a:rPr lang="es-ES" dirty="0"/>
              <a:t>La complejidad del lenguaje aumenta si se quiere hacer una plantilla general. </a:t>
            </a:r>
          </a:p>
          <a:p>
            <a:pPr lvl="1">
              <a:buClr>
                <a:srgbClr val="EF53A5"/>
              </a:buClr>
            </a:pPr>
            <a:r>
              <a:rPr lang="es-ES" dirty="0">
                <a:ea typeface="+mj-lt"/>
                <a:cs typeface="+mj-lt"/>
              </a:rPr>
              <a:t>En ciertas ocasiones es más productivo hacer plantillas específicas para cada caso, en lugar de crear una plantilla general.</a:t>
            </a:r>
          </a:p>
          <a:p>
            <a:pPr lvl="1">
              <a:buClr>
                <a:srgbClr val="EF53A5"/>
              </a:buClr>
            </a:pPr>
            <a:r>
              <a:rPr lang="es-ES" dirty="0">
                <a:ea typeface="+mj-lt"/>
                <a:cs typeface="+mj-lt"/>
              </a:rPr>
              <a:t>Si tratamos de convertir a SQL, es difícil procesar algunos caracteres especiales que interfieren con la sintaxis.</a:t>
            </a:r>
            <a:endParaRPr lang="es-ES" dirty="0"/>
          </a:p>
          <a:p>
            <a:pPr lvl="1">
              <a:buClr>
                <a:srgbClr val="EF53A5"/>
              </a:buClr>
              <a:buFont typeface="Wingdings 3" charset="2"/>
              <a:buChar char=""/>
            </a:pPr>
            <a:endParaRPr lang="es-ES" dirty="0"/>
          </a:p>
          <a:p>
            <a:pPr lvl="1">
              <a:buClr>
                <a:srgbClr val="EF53A5"/>
              </a:buClr>
            </a:pPr>
            <a:endParaRPr lang="es-ES" dirty="0"/>
          </a:p>
          <a:p>
            <a:pPr lvl="1">
              <a:buClr>
                <a:srgbClr val="EF53A5"/>
              </a:buClr>
            </a:pPr>
            <a:endParaRPr lang="es-ES" dirty="0"/>
          </a:p>
          <a:p>
            <a:pPr marL="457200" lvl="1" indent="0">
              <a:buClr>
                <a:srgbClr val="EF53A5"/>
              </a:buCl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98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12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24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C0F82F-44AD-4F3C-8800-4A75426C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E35EE-53E3-452B-8AA1-C20B0171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" y="1220787"/>
            <a:ext cx="7966253" cy="4322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/>
              <a:t>¡Gracias por </a:t>
            </a:r>
            <a:r>
              <a:rPr lang="en-US" sz="4000" err="1"/>
              <a:t>vuestra</a:t>
            </a:r>
            <a:r>
              <a:rPr lang="en-US" sz="4000"/>
              <a:t> </a:t>
            </a:r>
            <a:r>
              <a:rPr lang="en-US" sz="4000" err="1"/>
              <a:t>atención</a:t>
            </a:r>
            <a:r>
              <a:rPr lang="en-US" sz="4000"/>
              <a:t>!</a:t>
            </a:r>
            <a:br>
              <a:rPr lang="en-US" sz="4000"/>
            </a:br>
            <a:br>
              <a:rPr lang="en-US" sz="4000"/>
            </a:br>
            <a:r>
              <a:rPr lang="en-US" sz="2800"/>
              <a:t>¿</a:t>
            </a:r>
            <a:r>
              <a:rPr lang="en-US" sz="2800" err="1"/>
              <a:t>Alguna</a:t>
            </a:r>
            <a:r>
              <a:rPr lang="en-US" sz="2800"/>
              <a:t> </a:t>
            </a:r>
            <a:r>
              <a:rPr lang="en-US" sz="2800" err="1"/>
              <a:t>pregunta</a:t>
            </a:r>
            <a:r>
              <a:rPr lang="en-US" sz="2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1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0173-F484-4C0C-9304-B10C75A4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3078"/>
            <a:ext cx="9404723" cy="920675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3BB6-CA63-4388-97EE-82DFF45D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0710"/>
            <a:ext cx="9844321" cy="4724646"/>
          </a:xfrm>
        </p:spPr>
        <p:txBody>
          <a:bodyPr>
            <a:normAutofit fontScale="55000" lnSpcReduction="20000"/>
          </a:bodyPr>
          <a:lstStyle/>
          <a:p>
            <a:r>
              <a:rPr lang="es-ES" sz="4000" dirty="0"/>
              <a:t>1. Contexto</a:t>
            </a:r>
          </a:p>
          <a:p>
            <a:r>
              <a:rPr lang="es-ES" sz="4000" dirty="0"/>
              <a:t>2. Tecnologías</a:t>
            </a:r>
          </a:p>
          <a:p>
            <a:r>
              <a:rPr lang="es-ES" sz="4000" dirty="0"/>
              <a:t>3. Objetivos</a:t>
            </a:r>
          </a:p>
          <a:p>
            <a:r>
              <a:rPr lang="es-ES" sz="4000" dirty="0"/>
              <a:t>4. Desarrollo</a:t>
            </a:r>
          </a:p>
          <a:p>
            <a:pPr lvl="1"/>
            <a:r>
              <a:rPr lang="es-ES" sz="3800" dirty="0"/>
              <a:t>4.1 Estructura del Fichero de Datos</a:t>
            </a:r>
          </a:p>
          <a:p>
            <a:pPr lvl="1"/>
            <a:r>
              <a:rPr lang="es-ES" sz="3800" dirty="0"/>
              <a:t>4.2 Formateo de Datos en HTML</a:t>
            </a:r>
          </a:p>
          <a:p>
            <a:pPr lvl="1"/>
            <a:r>
              <a:rPr lang="es-ES" sz="3800" dirty="0"/>
              <a:t>4.3 Filtrado de Datos: Sentencia </a:t>
            </a:r>
            <a:r>
              <a:rPr lang="es-ES" sz="3800" dirty="0" err="1"/>
              <a:t>if</a:t>
            </a:r>
            <a:endParaRPr lang="es-ES" sz="3800" dirty="0"/>
          </a:p>
          <a:p>
            <a:pPr lvl="1"/>
            <a:r>
              <a:rPr lang="es-ES" sz="3800" dirty="0"/>
              <a:t>4.4 Filtrado de Datos: Sentencia </a:t>
            </a:r>
            <a:r>
              <a:rPr lang="es-ES" sz="3800" dirty="0" err="1"/>
              <a:t>when</a:t>
            </a:r>
            <a:endParaRPr lang="es-ES" sz="3800" dirty="0"/>
          </a:p>
          <a:p>
            <a:pPr lvl="1"/>
            <a:r>
              <a:rPr lang="es-ES" sz="3800" dirty="0"/>
              <a:t>4.5 Obtención de un Script SQL</a:t>
            </a:r>
          </a:p>
          <a:p>
            <a:pPr lvl="1"/>
            <a:r>
              <a:rPr lang="es-ES" sz="3800" dirty="0"/>
              <a:t>4.6 Hoja de estilos recursiva para nodos desconocidos</a:t>
            </a:r>
          </a:p>
          <a:p>
            <a:pPr lvl="1"/>
            <a:r>
              <a:rPr lang="es-ES" sz="3800" dirty="0"/>
              <a:t>4.7 Obtención de un Script SQL para nodos desconocidos</a:t>
            </a:r>
          </a:p>
          <a:p>
            <a:r>
              <a:rPr lang="es-ES" sz="4000" dirty="0"/>
              <a:t>5. Conclusiones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456F-5E16-4429-89C8-E682FAFE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4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B641-2CCB-43E0-9947-59D78F7E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Contexto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AAAF-873A-48E3-BDA6-C5CCBFFD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45" y="1656118"/>
            <a:ext cx="4457733" cy="4195481"/>
          </a:xfrm>
        </p:spPr>
        <p:txBody>
          <a:bodyPr/>
          <a:lstStyle/>
          <a:p>
            <a:r>
              <a:rPr lang="es-ES" dirty="0"/>
              <a:t>Hemos decidido trabajar sobre una exportación de una lista de visionado de series y películas de </a:t>
            </a:r>
            <a:r>
              <a:rPr lang="es-ES" dirty="0" err="1"/>
              <a:t>MyAnimeList</a:t>
            </a:r>
            <a:endParaRPr lang="es-ES" dirty="0"/>
          </a:p>
          <a:p>
            <a:r>
              <a:rPr lang="es-ES" dirty="0"/>
              <a:t>Tratamos de </a:t>
            </a:r>
            <a:r>
              <a:rPr lang="es-ES" dirty="0" err="1"/>
              <a:t>portabilizar</a:t>
            </a:r>
            <a:r>
              <a:rPr lang="es-ES" dirty="0"/>
              <a:t> los datos contenidos en la lista </a:t>
            </a:r>
          </a:p>
          <a:p>
            <a:r>
              <a:rPr lang="es-ES" dirty="0"/>
              <a:t>En 2018, el sitio web pasó por una caída prolongada que forzó a muchos usuarios a portar sus listas a otro sistema</a:t>
            </a:r>
          </a:p>
          <a:p>
            <a:r>
              <a:rPr lang="es-ES" dirty="0"/>
              <a:t>Las exportaciones de estos datos son en formato </a:t>
            </a:r>
            <a:r>
              <a:rPr lang="es-ES" dirty="0" err="1"/>
              <a:t>xml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C5FCB-AFC8-4358-A341-A092E87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3</a:t>
            </a:fld>
            <a:endParaRPr lang="es-ES"/>
          </a:p>
        </p:txBody>
      </p:sp>
      <p:pic>
        <p:nvPicPr>
          <p:cNvPr id="1028" name="Picture 4" descr="MyAnimeList's Competitors, Revenue, Number of Employees, Funding,  Acquisitions &amp; News - Owler Company Profile">
            <a:extLst>
              <a:ext uri="{FF2B5EF4-FFF2-40B4-BE49-F238E27FC236}">
                <a16:creationId xmlns:a16="http://schemas.microsoft.com/office/drawing/2014/main" id="{C39901B8-B0D2-498F-A94B-3AAEEA6F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332" y="1267843"/>
            <a:ext cx="4559559" cy="7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2403C6A-F9D7-46FE-B00F-F57C5AB0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76" y="2227950"/>
            <a:ext cx="5976872" cy="41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4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27606-5B09-4621-ABAD-DFAC6D8E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4D3DA-AF0F-46ED-B349-50BBA2A5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4446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Lenguajes:</a:t>
            </a:r>
          </a:p>
          <a:p>
            <a:pPr lvl="1">
              <a:buClr>
                <a:srgbClr val="EF53A5"/>
              </a:buClr>
            </a:pPr>
            <a:r>
              <a:rPr lang="es-ES" sz="2400" dirty="0"/>
              <a:t>XML</a:t>
            </a:r>
          </a:p>
          <a:p>
            <a:pPr lvl="1">
              <a:buClr>
                <a:srgbClr val="EF53A5"/>
              </a:buClr>
            </a:pPr>
            <a:r>
              <a:rPr lang="es-ES" sz="2400" dirty="0"/>
              <a:t>XSLT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EF38A9-FAE2-445A-B93B-F6ED3A9C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4</a:t>
            </a:fld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D8BB3AC-7532-4F4F-9AC0-3ADFE1AEA854}"/>
              </a:ext>
            </a:extLst>
          </p:cNvPr>
          <p:cNvSpPr txBox="1">
            <a:spLocks/>
          </p:cNvSpPr>
          <p:nvPr/>
        </p:nvSpPr>
        <p:spPr>
          <a:xfrm>
            <a:off x="5657265" y="2054923"/>
            <a:ext cx="4507833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EF53A5"/>
              </a:buClr>
            </a:pPr>
            <a:r>
              <a:rPr lang="es-ES" sz="2400" dirty="0"/>
              <a:t>Herramientas:</a:t>
            </a:r>
          </a:p>
          <a:p>
            <a:pPr lvl="1">
              <a:buClr>
                <a:srgbClr val="EF53A5"/>
              </a:buClr>
            </a:pPr>
            <a:r>
              <a:rPr lang="es-ES" sz="2400" dirty="0" err="1"/>
              <a:t>Saxon</a:t>
            </a:r>
            <a:r>
              <a:rPr lang="es-ES" sz="2400" dirty="0"/>
              <a:t> (Implementación web externa)</a:t>
            </a:r>
          </a:p>
          <a:p>
            <a:pPr lvl="1">
              <a:buClr>
                <a:srgbClr val="EF53A5"/>
              </a:buClr>
            </a:pPr>
            <a:r>
              <a:rPr lang="es-ES" sz="2400" dirty="0"/>
              <a:t>Oracle </a:t>
            </a:r>
            <a:r>
              <a:rPr lang="es-ES" sz="2400" dirty="0" err="1"/>
              <a:t>Database</a:t>
            </a:r>
            <a:r>
              <a:rPr lang="es-ES" sz="2400" dirty="0"/>
              <a:t> 11g </a:t>
            </a:r>
            <a:endParaRPr lang="es-ES" sz="2400"/>
          </a:p>
          <a:p>
            <a:pPr marL="457200" lvl="1" indent="0">
              <a:buClr>
                <a:srgbClr val="EF53A5"/>
              </a:buClr>
              <a:buNone/>
            </a:pPr>
            <a:r>
              <a:rPr lang="es-ES" sz="2400"/>
              <a:t>    </a:t>
            </a:r>
            <a:r>
              <a:rPr lang="es-ES" sz="2400" dirty="0"/>
              <a:t>Express </a:t>
            </a:r>
            <a:r>
              <a:rPr lang="es-ES" sz="2400" dirty="0" err="1"/>
              <a:t>Edition</a:t>
            </a:r>
            <a:endParaRPr lang="es-ES" sz="2400"/>
          </a:p>
          <a:p>
            <a:pPr lvl="1">
              <a:buClr>
                <a:srgbClr val="EF53A5"/>
              </a:buClr>
            </a:pPr>
            <a:r>
              <a:rPr lang="es-ES" sz="2400" dirty="0"/>
              <a:t>SQL </a:t>
            </a:r>
            <a:r>
              <a:rPr lang="es-ES" sz="2400" dirty="0" err="1"/>
              <a:t>Developer</a:t>
            </a:r>
            <a:endParaRPr lang="es-ES" sz="2400" dirty="0"/>
          </a:p>
          <a:p>
            <a:pPr lvl="1">
              <a:buClr>
                <a:srgbClr val="EF53A5"/>
              </a:buClr>
            </a:pPr>
            <a:r>
              <a:rPr lang="es-ES" sz="2400" dirty="0"/>
              <a:t>GitHub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8B9B68A5-AFE7-4E8B-AC3F-DA5CB70D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30" y="2460812"/>
            <a:ext cx="972671" cy="972671"/>
          </a:xfrm>
          <a:prstGeom prst="rect">
            <a:avLst/>
          </a:prstGeom>
        </p:spPr>
      </p:pic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8F3AEFE4-9217-4DE6-BEA9-E14D1287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06" y="2427193"/>
            <a:ext cx="1006289" cy="1006289"/>
          </a:xfrm>
          <a:prstGeom prst="rect">
            <a:avLst/>
          </a:prstGeom>
        </p:spPr>
      </p:pic>
      <p:pic>
        <p:nvPicPr>
          <p:cNvPr id="12" name="Imagen 12" descr="Icono&#10;&#10;Descripción generada automáticamente">
            <a:extLst>
              <a:ext uri="{FF2B5EF4-FFF2-40B4-BE49-F238E27FC236}">
                <a16:creationId xmlns:a16="http://schemas.microsoft.com/office/drawing/2014/main" id="{D2B23570-B70E-4870-9128-C4BC779F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076" y="3520298"/>
            <a:ext cx="871818" cy="971608"/>
          </a:xfrm>
          <a:prstGeom prst="rect">
            <a:avLst/>
          </a:prstGeom>
        </p:spPr>
      </p:pic>
      <p:pic>
        <p:nvPicPr>
          <p:cNvPr id="13" name="Imagen 13" descr="Icono&#10;&#10;Descripción generada automáticamente">
            <a:extLst>
              <a:ext uri="{FF2B5EF4-FFF2-40B4-BE49-F238E27FC236}">
                <a16:creationId xmlns:a16="http://schemas.microsoft.com/office/drawing/2014/main" id="{EFB7D67E-1AED-4624-A189-21B130D78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753" y="4701987"/>
            <a:ext cx="1207995" cy="1196789"/>
          </a:xfrm>
          <a:prstGeom prst="rect">
            <a:avLst/>
          </a:prstGeom>
        </p:spPr>
      </p:pic>
      <p:pic>
        <p:nvPicPr>
          <p:cNvPr id="14" name="Imagen 14">
            <a:extLst>
              <a:ext uri="{FF2B5EF4-FFF2-40B4-BE49-F238E27FC236}">
                <a16:creationId xmlns:a16="http://schemas.microsoft.com/office/drawing/2014/main" id="{AA9CD5F0-0796-4BA3-9B13-D9CBC0CC5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312" y="2692588"/>
            <a:ext cx="1622613" cy="3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BB61-A0C8-480E-8DA0-97496125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 Objetivos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87E5BF7-8BF7-46F4-B16E-90236755B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998877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F03A61-7170-4333-8662-1A788FE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C5B3-897F-462C-B2A2-7A96B4B9851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29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D8E87-CC42-454D-A89A-79DB7FBF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023365"/>
          </a:xfrm>
        </p:spPr>
        <p:txBody>
          <a:bodyPr>
            <a:normAutofit fontScale="90000"/>
          </a:bodyPr>
          <a:lstStyle/>
          <a:p>
            <a:r>
              <a:rPr lang="es-ES" dirty="0"/>
              <a:t>4. Desarrollo</a:t>
            </a:r>
            <a:br>
              <a:rPr lang="es-ES" dirty="0"/>
            </a:br>
            <a:r>
              <a:rPr lang="es-ES" sz="2000" dirty="0"/>
              <a:t>4.1. Estructura del fichero de datos XML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C702B4B3-3954-433F-B72B-3FEDC72DE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32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83E32D-6031-4B6D-99FC-8D0DB68DF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989AE4-D74F-433C-9771-8E1A516B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s-ES" smtClean="0"/>
              <a:pPr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A6D9E-272D-4FF2-B06A-865304E2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1749219"/>
            <a:ext cx="4961567" cy="4349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Clr>
                <a:srgbClr val="EF53A5"/>
              </a:buClr>
            </a:pPr>
            <a:r>
              <a:rPr lang="es-ES" sz="2800" dirty="0"/>
              <a:t>Nodo raíz: </a:t>
            </a:r>
            <a:r>
              <a:rPr lang="es-ES" sz="2800" dirty="0" err="1"/>
              <a:t>MyAnimeList</a:t>
            </a:r>
            <a:endParaRPr lang="es-ES" sz="2800" dirty="0"/>
          </a:p>
          <a:p>
            <a:pPr>
              <a:buClr>
                <a:srgbClr val="EF53A5"/>
              </a:buClr>
            </a:pPr>
            <a:r>
              <a:rPr lang="es-ES" sz="2800" dirty="0"/>
              <a:t>Nodos de elementos principales:</a:t>
            </a:r>
          </a:p>
          <a:p>
            <a:pPr lvl="1">
              <a:buClr>
                <a:srgbClr val="EF53A5"/>
              </a:buClr>
            </a:pPr>
            <a:r>
              <a:rPr lang="es-ES" sz="2600" dirty="0" err="1"/>
              <a:t>MyInfo</a:t>
            </a:r>
            <a:endParaRPr lang="es-ES" sz="2600" dirty="0"/>
          </a:p>
          <a:p>
            <a:pPr lvl="1">
              <a:buClr>
                <a:srgbClr val="EF53A5"/>
              </a:buClr>
            </a:pPr>
            <a:r>
              <a:rPr lang="es-ES" sz="2600" dirty="0"/>
              <a:t>Anime</a:t>
            </a:r>
          </a:p>
          <a:p>
            <a:pPr>
              <a:buClr>
                <a:srgbClr val="EF53A5"/>
              </a:buClr>
            </a:pPr>
            <a:r>
              <a:rPr lang="es-ES" sz="2800" dirty="0"/>
              <a:t>Cada nodo contenido en los nodos de elemento principal contiene un nodo de elemento que encapsula un nodo de texto.</a:t>
            </a:r>
          </a:p>
        </p:txBody>
      </p:sp>
    </p:spTree>
    <p:extLst>
      <p:ext uri="{BB962C8B-B14F-4D97-AF65-F5344CB8AC3E}">
        <p14:creationId xmlns:p14="http://schemas.microsoft.com/office/powerpoint/2010/main" val="4405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E9D7D-D69C-4F1D-A239-65885158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11" y="524882"/>
            <a:ext cx="330774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>
                <a:ea typeface="+mj-lt"/>
                <a:cs typeface="+mj-lt"/>
              </a:rPr>
              <a:t>4. </a:t>
            </a:r>
            <a:r>
              <a:rPr lang="es-ES" sz="3800">
                <a:ea typeface="+mj-lt"/>
                <a:cs typeface="+mj-lt"/>
              </a:rPr>
              <a:t>Desarrollo</a:t>
            </a:r>
            <a:br>
              <a:rPr lang="es-ES" sz="3600">
                <a:ea typeface="+mj-lt"/>
                <a:cs typeface="+mj-lt"/>
              </a:rPr>
            </a:br>
            <a:r>
              <a:rPr lang="es-ES" sz="1800"/>
              <a:t>4.2. Formateo de datos en HTML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BB3D6F5B-DB36-48BA-8CD3-6D93D59A9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77" b="1"/>
          <a:stretch/>
        </p:blipFill>
        <p:spPr>
          <a:xfrm>
            <a:off x="3799560" y="10"/>
            <a:ext cx="6094407" cy="685799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74502-8797-468D-9A09-D4F6DDE6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BBF3A-3000-46FE-8861-A56A7D49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25" y="1701623"/>
            <a:ext cx="3307744" cy="45592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dirty="0"/>
              <a:t>Ejemplo más básico desarrollado</a:t>
            </a:r>
          </a:p>
          <a:p>
            <a:r>
              <a:rPr lang="es-ES" dirty="0"/>
              <a:t>A la izquierda se encuentra la hoja de estilos desarrollada</a:t>
            </a:r>
          </a:p>
          <a:p>
            <a:pPr>
              <a:buClr>
                <a:srgbClr val="EF53A5"/>
              </a:buClr>
            </a:pPr>
            <a:r>
              <a:rPr lang="es-ES" dirty="0"/>
              <a:t>A la derecha podemos ver el resultado en HTML tras aplicar la hoja de estilos</a:t>
            </a:r>
          </a:p>
          <a:p>
            <a:pPr>
              <a:buClr>
                <a:srgbClr val="EF53A5"/>
              </a:buClr>
            </a:pPr>
            <a:r>
              <a:rPr lang="es-ES" dirty="0" err="1"/>
              <a:t>Xsl:value-of</a:t>
            </a:r>
            <a:r>
              <a:rPr lang="es-ES" dirty="0"/>
              <a:t> es la sentencia de la sintaxis que nos permite extraer los valores contenidos en un nodo de elemento</a:t>
            </a:r>
          </a:p>
        </p:txBody>
      </p:sp>
      <p:pic>
        <p:nvPicPr>
          <p:cNvPr id="39" name="Imagen 39" descr="Tabla&#10;&#10;Descripción generada automáticamente">
            <a:extLst>
              <a:ext uri="{FF2B5EF4-FFF2-40B4-BE49-F238E27FC236}">
                <a16:creationId xmlns:a16="http://schemas.microsoft.com/office/drawing/2014/main" id="{059BC44B-B754-4386-A6DA-33D599D97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61" y="1184998"/>
            <a:ext cx="2572139" cy="56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055EE-A154-41AE-B28F-FDEF1204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38" y="378745"/>
            <a:ext cx="480203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/>
              <a:t>4. Desarrollo</a:t>
            </a:r>
            <a:br>
              <a:rPr lang="es-ES" sz="3600"/>
            </a:br>
            <a:r>
              <a:rPr lang="es-ES" sz="1800"/>
              <a:t>4.3. Filtrado de datos: </a:t>
            </a:r>
            <a:r>
              <a:rPr lang="es-ES" sz="1800" err="1"/>
              <a:t>if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47BA173C-0B45-4923-9327-8D6B4429C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91"/>
          <a:stretch/>
        </p:blipFill>
        <p:spPr>
          <a:xfrm>
            <a:off x="6615404" y="10"/>
            <a:ext cx="5579406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7983E32D-6031-4B6D-99FC-8D0DB68DF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0E4DEF-2051-4AB5-9FE5-0EFD666B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0EFF7-BB25-4017-A112-301C95C6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38" y="1265149"/>
            <a:ext cx="5647537" cy="11502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EF53A5"/>
              </a:buClr>
            </a:pPr>
            <a:r>
              <a:rPr lang="es-ES" dirty="0"/>
              <a:t>Sentencia "</a:t>
            </a:r>
            <a:r>
              <a:rPr lang="es-ES" dirty="0" err="1"/>
              <a:t>if</a:t>
            </a:r>
            <a:r>
              <a:rPr lang="es-ES" dirty="0"/>
              <a:t>" para el filtrado de datos</a:t>
            </a:r>
          </a:p>
          <a:p>
            <a:pPr>
              <a:buClr>
                <a:srgbClr val="EF53A5"/>
              </a:buClr>
            </a:pPr>
            <a:r>
              <a:rPr lang="es-ES" dirty="0"/>
              <a:t>Las condiciones pueden emplear cualquier nodo del fichero XML.</a:t>
            </a:r>
          </a:p>
          <a:p>
            <a:pPr>
              <a:buClr>
                <a:srgbClr val="EF53A5"/>
              </a:buClr>
            </a:pPr>
            <a:endParaRPr lang="es-ES" dirty="0"/>
          </a:p>
          <a:p>
            <a:pPr>
              <a:buClr>
                <a:srgbClr val="EF53A5"/>
              </a:buClr>
            </a:pPr>
            <a:endParaRPr lang="es-ES" dirty="0"/>
          </a:p>
        </p:txBody>
      </p:sp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C59E3A02-A8D0-4537-A2AD-15796D18F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806" y="2415436"/>
            <a:ext cx="3191061" cy="4442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830ED-8D0A-466C-923E-131014958B72}"/>
              </a:ext>
            </a:extLst>
          </p:cNvPr>
          <p:cNvSpPr txBox="1"/>
          <p:nvPr/>
        </p:nvSpPr>
        <p:spPr>
          <a:xfrm>
            <a:off x="475861" y="2911151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91526C3A-3C2C-4605-AD96-E96C07550989}"/>
              </a:ext>
            </a:extLst>
          </p:cNvPr>
          <p:cNvSpPr txBox="1">
            <a:spLocks/>
          </p:cNvSpPr>
          <p:nvPr/>
        </p:nvSpPr>
        <p:spPr>
          <a:xfrm>
            <a:off x="181947" y="2907135"/>
            <a:ext cx="3107093" cy="3328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EF53A5"/>
              </a:buClr>
            </a:pPr>
            <a:r>
              <a:rPr lang="es-ES" dirty="0"/>
              <a:t>La hoja de estilos mostrada a la derecha nos permite clasificar las series en función de los episodios visionados</a:t>
            </a:r>
          </a:p>
          <a:p>
            <a:pPr>
              <a:buClr>
                <a:srgbClr val="EF53A5"/>
              </a:buClr>
            </a:pPr>
            <a:r>
              <a:rPr lang="es-ES" dirty="0"/>
              <a:t>A la izquierda vemos el resultado de la hoja de estilos aplicada</a:t>
            </a:r>
          </a:p>
          <a:p>
            <a:pPr>
              <a:buClr>
                <a:srgbClr val="EF53A5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55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2B1BA13E-FEF6-477E-B90C-E6770A791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30" b="2"/>
          <a:stretch/>
        </p:blipFill>
        <p:spPr>
          <a:xfrm>
            <a:off x="4855414" y="46000"/>
            <a:ext cx="6094412" cy="6857990"/>
          </a:xfrm>
          <a:prstGeom prst="rect">
            <a:avLst/>
          </a:prstGeom>
        </p:spPr>
      </p:pic>
      <p:pic>
        <p:nvPicPr>
          <p:cNvPr id="6" name="Imagen 2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B6DCA94-5CD6-471B-A6B3-EAA5AA401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043" y="1"/>
            <a:ext cx="2220957" cy="6903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C902D9-80CB-43D3-B7A0-267C16BA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/>
              <a:t>4. Desarrollo</a:t>
            </a:r>
            <a:br>
              <a:rPr lang="es-ES" sz="3600"/>
            </a:br>
            <a:r>
              <a:rPr lang="es-ES" sz="1800"/>
              <a:t>4.4. Filtrado de datos: </a:t>
            </a:r>
            <a:r>
              <a:rPr lang="es-ES" sz="1800" err="1"/>
              <a:t>when</a:t>
            </a:r>
            <a:endParaRPr lang="es-ES" sz="18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983E32D-6031-4B6D-99FC-8D0DB68DF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EC9119-0ADE-4456-B5C1-19C94E4F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06C5B3-897F-462C-B2A2-7A96B4B98513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FFDBB-28C2-4F58-8A4A-B8ED2EF8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1569995"/>
            <a:ext cx="4030960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En la siguiente hoja de estilos hemos usado las sentencias </a:t>
            </a:r>
            <a:r>
              <a:rPr lang="es-ES" dirty="0" err="1"/>
              <a:t>xsl:choose</a:t>
            </a:r>
            <a:r>
              <a:rPr lang="es-ES" dirty="0"/>
              <a:t>, </a:t>
            </a:r>
            <a:r>
              <a:rPr lang="es-ES" dirty="0" err="1"/>
              <a:t>xsl:when</a:t>
            </a:r>
            <a:r>
              <a:rPr lang="es-ES" dirty="0"/>
              <a:t> y </a:t>
            </a:r>
            <a:r>
              <a:rPr lang="es-ES" dirty="0" err="1"/>
              <a:t>xsl:otherwise</a:t>
            </a:r>
            <a:endParaRPr lang="es-ES" dirty="0"/>
          </a:p>
          <a:p>
            <a:r>
              <a:rPr lang="es-ES" dirty="0"/>
              <a:t>Funcionamiento similar a </a:t>
            </a:r>
            <a:r>
              <a:rPr lang="es-ES" dirty="0" err="1"/>
              <a:t>if-else</a:t>
            </a:r>
            <a:r>
              <a:rPr lang="es-ES" dirty="0"/>
              <a:t> en otros lenguajes</a:t>
            </a:r>
          </a:p>
          <a:p>
            <a:r>
              <a:rPr lang="es-ES" dirty="0"/>
              <a:t>Hemos asignado un color a cada título dependiendo de la puntuación que se ha otorgado a cada serie o película</a:t>
            </a:r>
          </a:p>
        </p:txBody>
      </p:sp>
    </p:spTree>
    <p:extLst>
      <p:ext uri="{BB962C8B-B14F-4D97-AF65-F5344CB8AC3E}">
        <p14:creationId xmlns:p14="http://schemas.microsoft.com/office/powerpoint/2010/main" val="64205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EF7860B8772942B26EB0B3C6B27663" ma:contentTypeVersion="4" ma:contentTypeDescription="Crear nuevo documento." ma:contentTypeScope="" ma:versionID="509664b228d844a0e45e338a9d46aa86">
  <xsd:schema xmlns:xsd="http://www.w3.org/2001/XMLSchema" xmlns:xs="http://www.w3.org/2001/XMLSchema" xmlns:p="http://schemas.microsoft.com/office/2006/metadata/properties" xmlns:ns3="b330f470-6846-4d51-b92e-7c669b635a18" targetNamespace="http://schemas.microsoft.com/office/2006/metadata/properties" ma:root="true" ma:fieldsID="ecbf475bc41cb823af83d7634b37d20c" ns3:_="">
    <xsd:import namespace="b330f470-6846-4d51-b92e-7c669b635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0f470-6846-4d51-b92e-7c669b635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927D1-B909-4AB0-8E23-A84C7C55BF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D6C0CE-23C7-4992-9F9A-1C952B72C165}">
  <ds:schemaRefs>
    <ds:schemaRef ds:uri="b330f470-6846-4d51-b92e-7c669b635a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D225C7-4690-43DC-93EB-5BF72B4DE430}">
  <ds:schemaRefs>
    <ds:schemaRef ds:uri="b330f470-6846-4d51-b92e-7c669b635a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151</TotalTime>
  <Words>931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Transformaciones XSL: Formateo y extracción de información sobre XML</vt:lpstr>
      <vt:lpstr>Índice</vt:lpstr>
      <vt:lpstr>1. Contexto </vt:lpstr>
      <vt:lpstr>2. Tecnologías</vt:lpstr>
      <vt:lpstr>3. Objetivos</vt:lpstr>
      <vt:lpstr>4. Desarrollo 4.1. Estructura del fichero de datos XML </vt:lpstr>
      <vt:lpstr>4. Desarrollo 4.2. Formateo de datos en HTML</vt:lpstr>
      <vt:lpstr>4. Desarrollo 4.3. Filtrado de datos: if</vt:lpstr>
      <vt:lpstr>4. Desarrollo 4.4. Filtrado de datos: when</vt:lpstr>
      <vt:lpstr>4. Desarrollo 4.5. Obtención de un Script SQL </vt:lpstr>
      <vt:lpstr>PowerPoint Presentation</vt:lpstr>
      <vt:lpstr>4. Desarrollo 4.6. Hoja de estilo recursiva para cualquier dato introducido</vt:lpstr>
      <vt:lpstr>4. Desarrollo 4.7. Obtención de un Script SQL para nodos desconocidos </vt:lpstr>
      <vt:lpstr>4. Desarrollo 4.7. Obtención de un Script SQL para nodos desconocidos </vt:lpstr>
      <vt:lpstr>4. Desarrollo 4.7. Obtención de un Script SQL para nodos desconocidos </vt:lpstr>
      <vt:lpstr>5. Conclusiones</vt:lpstr>
      <vt:lpstr>¡Gracias por vuestra atención!  ¿Alguna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Aguilar Alhama</dc:creator>
  <cp:lastModifiedBy>Andrés Aguilar Alhama</cp:lastModifiedBy>
  <cp:revision>2</cp:revision>
  <dcterms:created xsi:type="dcterms:W3CDTF">2021-05-23T14:38:37Z</dcterms:created>
  <dcterms:modified xsi:type="dcterms:W3CDTF">2021-05-23T17:10:12Z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0x010100C2EF7860B8772942B26EB0B3C6B27663</vt:lpwstr>
  </property>
</Properties>
</file>