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A8D83-7075-4BD3-AB5D-6B0BD7AE6FDA}">
  <a:tblStyle styleId="{5ABA8D83-7075-4BD3-AB5D-6B0BD7AE6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965513-38A8-4502-9E69-0857490348D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04e3e94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c504e3e94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619e594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8619e594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19e594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619e594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19e5946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8619e5946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19e5946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8619e594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d9f7866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87d9f7866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7d9f7866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87d9f7866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 rot="5400000">
            <a:off x="1614457" y="838343"/>
            <a:ext cx="1847142" cy="507605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5463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467551" y="2715325"/>
            <a:ext cx="4563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467550" y="3762225"/>
            <a:ext cx="46086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27" name="Google Shape;27;p7"/>
          <p:cNvGrpSpPr/>
          <p:nvPr/>
        </p:nvGrpSpPr>
        <p:grpSpPr>
          <a:xfrm>
            <a:off x="0" y="0"/>
            <a:ext cx="9144000" cy="248304"/>
            <a:chOff x="0" y="0"/>
            <a:chExt cx="9144000" cy="248304"/>
          </a:xfrm>
        </p:grpSpPr>
        <p:sp>
          <p:nvSpPr>
            <p:cNvPr id="28" name="Google Shape;28;p7"/>
            <p:cNvSpPr/>
            <p:nvPr/>
          </p:nvSpPr>
          <p:spPr>
            <a:xfrm>
              <a:off x="0" y="0"/>
              <a:ext cx="9144000" cy="108000"/>
            </a:xfrm>
            <a:prstGeom prst="rect">
              <a:avLst/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 rot="10800000">
              <a:off x="4427984" y="1"/>
              <a:ext cx="288032" cy="248303"/>
            </a:xfrm>
            <a:prstGeom prst="triangle">
              <a:avLst>
                <a:gd name="adj" fmla="val 50000"/>
              </a:avLst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7"/>
          <p:cNvSpPr/>
          <p:nvPr/>
        </p:nvSpPr>
        <p:spPr>
          <a:xfrm>
            <a:off x="527931" y="1248643"/>
            <a:ext cx="1008000" cy="1008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535931" y="124864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540032" y="2725713"/>
            <a:ext cx="1008000" cy="100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>
            <a:spLocks noGrp="1"/>
          </p:cNvSpPr>
          <p:nvPr>
            <p:ph type="pic" idx="3"/>
          </p:nvPr>
        </p:nvSpPr>
        <p:spPr>
          <a:xfrm>
            <a:off x="1548032" y="272571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4703947" y="1248643"/>
            <a:ext cx="1008000" cy="100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>
            <a:spLocks noGrp="1"/>
          </p:cNvSpPr>
          <p:nvPr>
            <p:ph type="pic" idx="4"/>
          </p:nvPr>
        </p:nvSpPr>
        <p:spPr>
          <a:xfrm>
            <a:off x="5711947" y="124864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4718450" y="2725713"/>
            <a:ext cx="1008000" cy="1008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>
            <a:spLocks noGrp="1"/>
          </p:cNvSpPr>
          <p:nvPr>
            <p:ph type="pic" idx="5"/>
          </p:nvPr>
        </p:nvSpPr>
        <p:spPr>
          <a:xfrm>
            <a:off x="5726450" y="272571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36800" y="0"/>
            <a:ext cx="88074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879574"/>
            <a:ext cx="9144000" cy="108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2955479"/>
            <a:ext cx="9144000" cy="1512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21" name="Google Shape;121;p24"/>
          <p:cNvGrpSpPr/>
          <p:nvPr/>
        </p:nvGrpSpPr>
        <p:grpSpPr>
          <a:xfrm>
            <a:off x="0" y="0"/>
            <a:ext cx="9144000" cy="248304"/>
            <a:chOff x="0" y="0"/>
            <a:chExt cx="9144000" cy="248304"/>
          </a:xfrm>
        </p:grpSpPr>
        <p:sp>
          <p:nvSpPr>
            <p:cNvPr id="122" name="Google Shape;122;p24"/>
            <p:cNvSpPr/>
            <p:nvPr/>
          </p:nvSpPr>
          <p:spPr>
            <a:xfrm>
              <a:off x="0" y="0"/>
              <a:ext cx="9144000" cy="108000"/>
            </a:xfrm>
            <a:prstGeom prst="rect">
              <a:avLst/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 rot="10800000">
              <a:off x="4427984" y="1"/>
              <a:ext cx="288032" cy="248303"/>
            </a:xfrm>
            <a:prstGeom prst="triangle">
              <a:avLst>
                <a:gd name="adj" fmla="val 50000"/>
              </a:avLst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5" r:id="rId4"/>
    <p:sldLayoutId id="2147483666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Bank+Marke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467551" y="2715325"/>
            <a:ext cx="4563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Bank Marketing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467550" y="3762225"/>
            <a:ext cx="4608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200"/>
              <a:t>Andarisa Rachmadian Akbar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200"/>
              <a:t>JCDS08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3274804" y="801339"/>
            <a:ext cx="5315100" cy="3530400"/>
          </a:xfrm>
          <a:prstGeom prst="rect">
            <a:avLst/>
          </a:prstGeom>
          <a:noFill/>
          <a:ln w="63500" cap="flat" cmpd="sng">
            <a:solidFill>
              <a:srgbClr val="E546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24750" y="670950"/>
            <a:ext cx="2870100" cy="2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3600" b="1">
                <a:solidFill>
                  <a:srgbClr val="3F3F3F"/>
                </a:solidFill>
              </a:rPr>
              <a:t>Data Introduction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3466379" y="928382"/>
            <a:ext cx="4932000" cy="32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466379" y="928382"/>
            <a:ext cx="4932000" cy="24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marketing campaigns of a Portuguese banking institution.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T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marketing campaigns were based on phone calls. </a:t>
            </a:r>
            <a:r>
              <a:rPr lang="en" sz="13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3F3F3F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●"/>
            </a:pPr>
            <a:r>
              <a:rPr lang="en" sz="1300" dirty="0">
                <a:solidFill>
                  <a:srgbClr val="3F3F3F"/>
                </a:solidFill>
              </a:rPr>
              <a:t>Source : </a:t>
            </a:r>
            <a:r>
              <a:rPr lang="en" sz="1300" u="sng" dirty="0">
                <a:solidFill>
                  <a:schemeClr val="hlink"/>
                </a:solidFill>
                <a:hlinkClick r:id="rId3"/>
              </a:rPr>
              <a:t>https://archive.ics.uci.edu/ml/datasets/Bank+Marketing</a:t>
            </a:r>
            <a:endParaRPr sz="1300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3F3F3F"/>
              </a:solidFill>
            </a:endParaRPr>
          </a:p>
          <a:p>
            <a:pPr marL="457200" lvl="0" indent="-31115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 : Predict if the product (bank term deposit) would be (or not) subscribed. (Classification).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539552" y="670961"/>
            <a:ext cx="2160300" cy="2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3600" b="1">
                <a:solidFill>
                  <a:srgbClr val="3F3F3F"/>
                </a:solidFill>
              </a:rPr>
              <a:t>Features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8"/>
          <p:cNvGrpSpPr/>
          <p:nvPr/>
        </p:nvGrpSpPr>
        <p:grpSpPr>
          <a:xfrm>
            <a:off x="3274805" y="801339"/>
            <a:ext cx="2593200" cy="3530400"/>
            <a:chOff x="3274805" y="801339"/>
            <a:chExt cx="2593200" cy="3530400"/>
          </a:xfrm>
        </p:grpSpPr>
        <p:sp>
          <p:nvSpPr>
            <p:cNvPr id="146" name="Google Shape;146;p28"/>
            <p:cNvSpPr/>
            <p:nvPr/>
          </p:nvSpPr>
          <p:spPr>
            <a:xfrm>
              <a:off x="3274805" y="801339"/>
              <a:ext cx="2593200" cy="3530400"/>
            </a:xfrm>
            <a:prstGeom prst="rect">
              <a:avLst/>
            </a:prstGeom>
            <a:noFill/>
            <a:ln w="63500" cap="flat" cmpd="sng">
              <a:solidFill>
                <a:srgbClr val="E546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466380" y="928382"/>
              <a:ext cx="2243400" cy="327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8"/>
          <p:cNvSpPr txBox="1"/>
          <p:nvPr/>
        </p:nvSpPr>
        <p:spPr>
          <a:xfrm>
            <a:off x="3483750" y="959550"/>
            <a:ext cx="22017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Marital Status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</p:txBody>
      </p:sp>
      <p:grpSp>
        <p:nvGrpSpPr>
          <p:cNvPr id="149" name="Google Shape;149;p28"/>
          <p:cNvGrpSpPr/>
          <p:nvPr/>
        </p:nvGrpSpPr>
        <p:grpSpPr>
          <a:xfrm>
            <a:off x="6153455" y="806539"/>
            <a:ext cx="2593200" cy="3530400"/>
            <a:chOff x="3274805" y="801339"/>
            <a:chExt cx="2593200" cy="3530400"/>
          </a:xfrm>
        </p:grpSpPr>
        <p:sp>
          <p:nvSpPr>
            <p:cNvPr id="150" name="Google Shape;150;p28"/>
            <p:cNvSpPr/>
            <p:nvPr/>
          </p:nvSpPr>
          <p:spPr>
            <a:xfrm>
              <a:off x="3274805" y="801339"/>
              <a:ext cx="2593200" cy="3530400"/>
            </a:xfrm>
            <a:prstGeom prst="rect">
              <a:avLst/>
            </a:prstGeom>
            <a:noFill/>
            <a:ln w="63500" cap="flat" cmpd="sng">
              <a:solidFill>
                <a:srgbClr val="E546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466380" y="928382"/>
              <a:ext cx="2243400" cy="327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8"/>
          <p:cNvSpPr txBox="1"/>
          <p:nvPr/>
        </p:nvSpPr>
        <p:spPr>
          <a:xfrm>
            <a:off x="6362400" y="964750"/>
            <a:ext cx="22017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Pdays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Poutcome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648750" y="4593000"/>
            <a:ext cx="31461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200" b="1">
                <a:solidFill>
                  <a:srgbClr val="FFFFFF"/>
                </a:solidFill>
              </a:rPr>
              <a:t>Features Total : 16</a:t>
            </a:r>
            <a:endParaRPr sz="22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36800" y="0"/>
            <a:ext cx="88074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54632"/>
              </a:buClr>
              <a:buFont typeface="Arial"/>
              <a:buNone/>
            </a:pPr>
            <a:r>
              <a:rPr lang="en">
                <a:solidFill>
                  <a:srgbClr val="E54632"/>
                </a:solidFill>
              </a:rPr>
              <a:t>Process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29"/>
          <p:cNvGrpSpPr/>
          <p:nvPr/>
        </p:nvGrpSpPr>
        <p:grpSpPr>
          <a:xfrm>
            <a:off x="2174427" y="1993889"/>
            <a:ext cx="4320041" cy="2397523"/>
            <a:chOff x="1676822" y="1379471"/>
            <a:chExt cx="4767731" cy="2645980"/>
          </a:xfrm>
        </p:grpSpPr>
        <p:grpSp>
          <p:nvGrpSpPr>
            <p:cNvPr id="160" name="Google Shape;160;p29"/>
            <p:cNvGrpSpPr/>
            <p:nvPr/>
          </p:nvGrpSpPr>
          <p:grpSpPr>
            <a:xfrm rot="2700000">
              <a:off x="5168155" y="1359881"/>
              <a:ext cx="719993" cy="1871982"/>
              <a:chOff x="7526709" y="1059582"/>
              <a:chExt cx="720000" cy="1872000"/>
            </a:xfrm>
          </p:grpSpPr>
          <p:sp>
            <p:nvSpPr>
              <p:cNvPr id="161" name="Google Shape;161;p29"/>
              <p:cNvSpPr/>
              <p:nvPr/>
            </p:nvSpPr>
            <p:spPr>
              <a:xfrm>
                <a:off x="7526709" y="1059582"/>
                <a:ext cx="720000" cy="1872000"/>
              </a:xfrm>
              <a:prstGeom prst="roundRect">
                <a:avLst>
                  <a:gd name="adj" fmla="val 50000"/>
                </a:avLst>
              </a:prstGeom>
              <a:solidFill>
                <a:srgbClr val="E54632">
                  <a:alpha val="7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7526709" y="1059582"/>
                <a:ext cx="720000" cy="720000"/>
              </a:xfrm>
              <a:prstGeom prst="ellipse">
                <a:avLst/>
              </a:prstGeom>
              <a:solidFill>
                <a:srgbClr val="E5463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9"/>
            <p:cNvGrpSpPr/>
            <p:nvPr/>
          </p:nvGrpSpPr>
          <p:grpSpPr>
            <a:xfrm rot="5400000">
              <a:off x="2252822" y="2582152"/>
              <a:ext cx="720000" cy="1872000"/>
              <a:chOff x="6228184" y="1851750"/>
              <a:chExt cx="720000" cy="1872000"/>
            </a:xfrm>
          </p:grpSpPr>
          <p:sp>
            <p:nvSpPr>
              <p:cNvPr id="164" name="Google Shape;164;p29"/>
              <p:cNvSpPr/>
              <p:nvPr/>
            </p:nvSpPr>
            <p:spPr>
              <a:xfrm>
                <a:off x="6228184" y="1851750"/>
                <a:ext cx="720000" cy="1872000"/>
              </a:xfrm>
              <a:prstGeom prst="roundRect">
                <a:avLst>
                  <a:gd name="adj" fmla="val 50000"/>
                </a:avLst>
              </a:prstGeom>
              <a:solidFill>
                <a:srgbClr val="E54632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>
                <a:off x="6228184" y="3003750"/>
                <a:ext cx="720000" cy="720000"/>
              </a:xfrm>
              <a:prstGeom prst="ellipse">
                <a:avLst/>
              </a:prstGeom>
              <a:solidFill>
                <a:srgbClr val="E54632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29"/>
            <p:cNvSpPr/>
            <p:nvPr/>
          </p:nvSpPr>
          <p:spPr>
            <a:xfrm rot="5400000">
              <a:off x="4201501" y="1762891"/>
              <a:ext cx="720000" cy="1872000"/>
            </a:xfrm>
            <a:prstGeom prst="roundRect">
              <a:avLst>
                <a:gd name="adj" fmla="val 50000"/>
              </a:avLst>
            </a:prstGeom>
            <a:solidFill>
              <a:srgbClr val="E54632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 rot="2700000">
              <a:off x="3227455" y="2173174"/>
              <a:ext cx="719976" cy="1871853"/>
            </a:xfrm>
            <a:prstGeom prst="roundRect">
              <a:avLst>
                <a:gd name="adj" fmla="val 50000"/>
              </a:avLst>
            </a:prstGeom>
            <a:solidFill>
              <a:srgbClr val="E54632">
                <a:alpha val="5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9"/>
          <p:cNvGrpSpPr/>
          <p:nvPr/>
        </p:nvGrpSpPr>
        <p:grpSpPr>
          <a:xfrm>
            <a:off x="6136070" y="2861325"/>
            <a:ext cx="1894460" cy="858049"/>
            <a:chOff x="2376316" y="4312364"/>
            <a:chExt cx="3647401" cy="858049"/>
          </a:xfrm>
        </p:grpSpPr>
        <p:sp>
          <p:nvSpPr>
            <p:cNvPr id="169" name="Google Shape;169;p29"/>
            <p:cNvSpPr txBox="1"/>
            <p:nvPr/>
          </p:nvSpPr>
          <p:spPr>
            <a:xfrm>
              <a:off x="2376316" y="4524213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Deplot best model to flask app.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9"/>
            <p:cNvSpPr txBox="1"/>
            <p:nvPr/>
          </p:nvSpPr>
          <p:spPr>
            <a:xfrm>
              <a:off x="2376317" y="431236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Deploy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9"/>
          <p:cNvGrpSpPr/>
          <p:nvPr/>
        </p:nvGrpSpPr>
        <p:grpSpPr>
          <a:xfrm>
            <a:off x="2918000" y="1934000"/>
            <a:ext cx="2498350" cy="858025"/>
            <a:chOff x="1744731" y="4283326"/>
            <a:chExt cx="4499100" cy="858025"/>
          </a:xfrm>
        </p:grpSpPr>
        <p:sp>
          <p:nvSpPr>
            <p:cNvPr id="172" name="Google Shape;172;p29"/>
            <p:cNvSpPr txBox="1"/>
            <p:nvPr/>
          </p:nvSpPr>
          <p:spPr>
            <a:xfrm>
              <a:off x="1915991" y="4495151"/>
              <a:ext cx="3845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Using Logistic Regression, Decision Tree Classifier, and Random Forest Model.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 txBox="1"/>
            <p:nvPr/>
          </p:nvSpPr>
          <p:spPr>
            <a:xfrm>
              <a:off x="1744731" y="4283326"/>
              <a:ext cx="4499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Machine Learning Modelling.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9"/>
          <p:cNvGrpSpPr/>
          <p:nvPr/>
        </p:nvGrpSpPr>
        <p:grpSpPr>
          <a:xfrm>
            <a:off x="4560564" y="3576721"/>
            <a:ext cx="2878905" cy="858049"/>
            <a:chOff x="3188293" y="4129477"/>
            <a:chExt cx="4810200" cy="858049"/>
          </a:xfrm>
        </p:grpSpPr>
        <p:sp>
          <p:nvSpPr>
            <p:cNvPr id="175" name="Google Shape;175;p29"/>
            <p:cNvSpPr txBox="1"/>
            <p:nvPr/>
          </p:nvSpPr>
          <p:spPr>
            <a:xfrm>
              <a:off x="3188293" y="4341326"/>
              <a:ext cx="4810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Compare the score of each model and choose model that has a highest performance → Random Forest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9"/>
            <p:cNvSpPr txBox="1"/>
            <p:nvPr/>
          </p:nvSpPr>
          <p:spPr>
            <a:xfrm>
              <a:off x="3672931" y="4129477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Evaluating.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9"/>
          <p:cNvGrpSpPr/>
          <p:nvPr/>
        </p:nvGrpSpPr>
        <p:grpSpPr>
          <a:xfrm>
            <a:off x="1238771" y="2804039"/>
            <a:ext cx="2025402" cy="858049"/>
            <a:chOff x="1839211" y="4409780"/>
            <a:chExt cx="3647401" cy="858049"/>
          </a:xfrm>
        </p:grpSpPr>
        <p:sp>
          <p:nvSpPr>
            <p:cNvPr id="178" name="Google Shape;178;p29"/>
            <p:cNvSpPr txBox="1"/>
            <p:nvPr/>
          </p:nvSpPr>
          <p:spPr>
            <a:xfrm>
              <a:off x="1839211" y="4621629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Gathering insight from dataset.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1839212" y="4409780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EDA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9"/>
          <p:cNvGrpSpPr/>
          <p:nvPr/>
        </p:nvGrpSpPr>
        <p:grpSpPr>
          <a:xfrm>
            <a:off x="96336" y="3502707"/>
            <a:ext cx="2025402" cy="858049"/>
            <a:chOff x="2113657" y="4283314"/>
            <a:chExt cx="3647401" cy="858049"/>
          </a:xfrm>
        </p:grpSpPr>
        <p:sp>
          <p:nvSpPr>
            <p:cNvPr id="181" name="Google Shape;181;p29"/>
            <p:cNvSpPr txBox="1"/>
            <p:nvPr/>
          </p:nvSpPr>
          <p:spPr>
            <a:xfrm>
              <a:off x="2113657" y="4495163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- Removing unknown value in dataset.</a:t>
              </a:r>
              <a:endParaRPr sz="1200">
                <a:solidFill>
                  <a:srgbClr val="3F3F3F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- Grouping dataset 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2113658" y="428331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Clean &amp; Preprocess Data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9"/>
          <p:cNvSpPr/>
          <p:nvPr/>
        </p:nvSpPr>
        <p:spPr>
          <a:xfrm>
            <a:off x="5883156" y="2301668"/>
            <a:ext cx="325500" cy="32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3416572" y="3794832"/>
            <a:ext cx="292500" cy="27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5148027" y="3082224"/>
            <a:ext cx="347100" cy="204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2369589" y="3801119"/>
            <a:ext cx="262200" cy="26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4126889" y="3028965"/>
            <a:ext cx="310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 rot="5400000">
            <a:off x="6212395" y="1617683"/>
            <a:ext cx="652500" cy="1696200"/>
          </a:xfrm>
          <a:prstGeom prst="roundRect">
            <a:avLst>
              <a:gd name="adj" fmla="val 50000"/>
            </a:avLst>
          </a:prstGeom>
          <a:solidFill>
            <a:srgbClr val="E54632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 rot="2700000">
            <a:off x="5711008" y="2139505"/>
            <a:ext cx="652518" cy="652518"/>
          </a:xfrm>
          <a:prstGeom prst="ellipse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5874511" y="2301668"/>
            <a:ext cx="325500" cy="32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 rot="2700000">
            <a:off x="6719217" y="2139505"/>
            <a:ext cx="652518" cy="652518"/>
          </a:xfrm>
          <a:prstGeom prst="ellipse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909758" y="2292219"/>
            <a:ext cx="347100" cy="34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9"/>
          <p:cNvGrpSpPr/>
          <p:nvPr/>
        </p:nvGrpSpPr>
        <p:grpSpPr>
          <a:xfrm>
            <a:off x="6909745" y="1212175"/>
            <a:ext cx="1894460" cy="858049"/>
            <a:chOff x="2376316" y="4312364"/>
            <a:chExt cx="3647401" cy="858049"/>
          </a:xfrm>
        </p:grpSpPr>
        <p:sp>
          <p:nvSpPr>
            <p:cNvPr id="194" name="Google Shape;194;p29"/>
            <p:cNvSpPr txBox="1"/>
            <p:nvPr/>
          </p:nvSpPr>
          <p:spPr>
            <a:xfrm>
              <a:off x="2376316" y="4524213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Store Input Data into mysql.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2376317" y="431236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Store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336800" y="0"/>
            <a:ext cx="88074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54632"/>
              </a:buClr>
              <a:buFont typeface="Arial"/>
              <a:buNone/>
            </a:pPr>
            <a:r>
              <a:rPr lang="en">
                <a:solidFill>
                  <a:srgbClr val="E54632"/>
                </a:solidFill>
              </a:rPr>
              <a:t>Conclusion</a:t>
            </a:r>
            <a:endParaRPr sz="3600" b="1" i="0" u="none" strike="noStrike" cap="none">
              <a:solidFill>
                <a:srgbClr val="E546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6393500" y="1087723"/>
          <a:ext cx="1727775" cy="3500620"/>
        </p:xfrm>
        <a:graphic>
          <a:graphicData uri="http://schemas.openxmlformats.org/drawingml/2006/table">
            <a:tbl>
              <a:tblPr firstRow="1" bandRow="1">
                <a:noFill/>
                <a:tableStyleId>{5ABA8D83-7075-4BD3-AB5D-6B0BD7AE6FDA}</a:tableStyleId>
              </a:tblPr>
              <a:tblGrid>
                <a:gridCol w="223875"/>
                <a:gridCol w="1280025"/>
                <a:gridCol w="223875"/>
              </a:tblGrid>
              <a:tr h="2686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Predicted on ytest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182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</a:rPr>
                        <a:t>90.42</a:t>
                      </a:r>
                      <a:r>
                        <a:rPr lang="en" sz="2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</a:tr>
              <a:tr h="76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Comparing ytest actual to ytest predicted and got 90.42% accuracy.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</a:tr>
              <a:tr h="330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2" name="Google Shape;202;p30"/>
          <p:cNvSpPr/>
          <p:nvPr/>
        </p:nvSpPr>
        <p:spPr>
          <a:xfrm>
            <a:off x="7093409" y="1818614"/>
            <a:ext cx="292500" cy="27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6802609" y="1514447"/>
            <a:ext cx="864000" cy="864000"/>
          </a:xfrm>
          <a:prstGeom prst="donut">
            <a:avLst>
              <a:gd name="adj" fmla="val 16961"/>
            </a:avLst>
          </a:prstGeom>
          <a:solidFill>
            <a:srgbClr val="E54632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6799819" y="1510879"/>
            <a:ext cx="864000" cy="864000"/>
          </a:xfrm>
          <a:prstGeom prst="blockArc">
            <a:avLst>
              <a:gd name="adj1" fmla="val 16196677"/>
              <a:gd name="adj2" fmla="val 3607770"/>
              <a:gd name="adj3" fmla="val 16803"/>
            </a:avLst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00" y="1538413"/>
            <a:ext cx="4713625" cy="22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4313625" y="1374475"/>
            <a:ext cx="924900" cy="249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0" y="11901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Next</a:t>
            </a: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0000"/>
                </a:solidFill>
              </a:rPr>
              <a:t>Improvement</a:t>
            </a:r>
            <a:endParaRPr sz="36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716016" y="2255600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Apply one hot encoding to the input features.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539552" y="2255600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Using Over Estimate etc.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539552" y="3745823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Choosing the first 95% cumulative features before training the dataset.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4716016" y="3745823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Using another classification technique.</a:t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748261" y="1507841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4932040" y="1507841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748261" y="2981853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932040" y="2981853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535600" y="1372262"/>
            <a:ext cx="2880300" cy="884400"/>
          </a:xfrm>
          <a:prstGeom prst="rect">
            <a:avLst/>
          </a:prstGeom>
          <a:solidFill>
            <a:srgbClr val="E5463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5665925" y="1327262"/>
            <a:ext cx="2880300" cy="884400"/>
          </a:xfrm>
          <a:prstGeom prst="rect">
            <a:avLst/>
          </a:prstGeom>
          <a:solidFill>
            <a:srgbClr val="59595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1548025" y="2895944"/>
            <a:ext cx="2880300" cy="837900"/>
          </a:xfrm>
          <a:prstGeom prst="rect">
            <a:avLst/>
          </a:prstGeom>
          <a:solidFill>
            <a:srgbClr val="59595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5726450" y="2938991"/>
            <a:ext cx="2880300" cy="751800"/>
          </a:xfrm>
          <a:prstGeom prst="rect">
            <a:avLst/>
          </a:prstGeom>
          <a:solidFill>
            <a:srgbClr val="E5463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736929" y="1679244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Handle Unbalanced Data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867220" y="1679243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One Hot Encoding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5927743" y="3176457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Using Another Model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749350" y="3228144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Feature Selection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0" y="2955479"/>
            <a:ext cx="9144000" cy="1512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32"/>
          <p:cNvGrpSpPr/>
          <p:nvPr/>
        </p:nvGrpSpPr>
        <p:grpSpPr>
          <a:xfrm>
            <a:off x="1828381" y="3297304"/>
            <a:ext cx="5472600" cy="826168"/>
            <a:chOff x="1828381" y="3313206"/>
            <a:chExt cx="5472600" cy="826168"/>
          </a:xfrm>
        </p:grpSpPr>
        <p:sp>
          <p:nvSpPr>
            <p:cNvPr id="234" name="Google Shape;234;p32"/>
            <p:cNvSpPr txBox="1"/>
            <p:nvPr/>
          </p:nvSpPr>
          <p:spPr>
            <a:xfrm>
              <a:off x="1828381" y="3313206"/>
              <a:ext cx="5472600" cy="5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lang="en" sz="3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2"/>
            <p:cNvSpPr txBox="1"/>
            <p:nvPr/>
          </p:nvSpPr>
          <p:spPr>
            <a:xfrm>
              <a:off x="1828381" y="3862774"/>
              <a:ext cx="54726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1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Contents Slide Master</vt:lpstr>
      <vt:lpstr>Bank Marketing</vt:lpstr>
      <vt:lpstr>Data Introduction</vt:lpstr>
      <vt:lpstr>PowerPoint Presentation</vt:lpstr>
      <vt:lpstr>Process</vt:lpstr>
      <vt:lpstr>Conclusion</vt:lpstr>
      <vt:lpstr>Next Improvement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</dc:title>
  <cp:lastModifiedBy>Microsoft Office User</cp:lastModifiedBy>
  <cp:revision>1</cp:revision>
  <dcterms:modified xsi:type="dcterms:W3CDTF">2020-06-01T03:27:48Z</dcterms:modified>
</cp:coreProperties>
</file>