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2"/>
  </p:notesMasterIdLst>
  <p:handoutMasterIdLst>
    <p:handoutMasterId r:id="rId33"/>
  </p:handoutMasterIdLst>
  <p:sldIdLst>
    <p:sldId id="291" r:id="rId2"/>
    <p:sldId id="293" r:id="rId3"/>
    <p:sldId id="600" r:id="rId4"/>
    <p:sldId id="748" r:id="rId5"/>
    <p:sldId id="750" r:id="rId6"/>
    <p:sldId id="606" r:id="rId7"/>
    <p:sldId id="754" r:id="rId8"/>
    <p:sldId id="755" r:id="rId9"/>
    <p:sldId id="607" r:id="rId10"/>
    <p:sldId id="608" r:id="rId11"/>
    <p:sldId id="756" r:id="rId12"/>
    <p:sldId id="757" r:id="rId13"/>
    <p:sldId id="758" r:id="rId14"/>
    <p:sldId id="759" r:id="rId15"/>
    <p:sldId id="760" r:id="rId16"/>
    <p:sldId id="761" r:id="rId17"/>
    <p:sldId id="651" r:id="rId18"/>
    <p:sldId id="632" r:id="rId19"/>
    <p:sldId id="762" r:id="rId20"/>
    <p:sldId id="630" r:id="rId21"/>
    <p:sldId id="764" r:id="rId22"/>
    <p:sldId id="642" r:id="rId23"/>
    <p:sldId id="621" r:id="rId24"/>
    <p:sldId id="763" r:id="rId25"/>
    <p:sldId id="765" r:id="rId26"/>
    <p:sldId id="766" r:id="rId27"/>
    <p:sldId id="498" r:id="rId28"/>
    <p:sldId id="613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7221AE-871B-49B9-AFDD-8CCD3BB38B92}">
          <p14:sldIdLst>
            <p14:sldId id="291"/>
            <p14:sldId id="293"/>
          </p14:sldIdLst>
        </p14:section>
        <p14:section name="Exercises" id="{F3356231-6714-4A9E-BCAA-D064D6E47BAC}">
          <p14:sldIdLst>
            <p14:sldId id="600"/>
            <p14:sldId id="748"/>
            <p14:sldId id="750"/>
            <p14:sldId id="606"/>
            <p14:sldId id="754"/>
            <p14:sldId id="755"/>
            <p14:sldId id="607"/>
            <p14:sldId id="608"/>
            <p14:sldId id="756"/>
            <p14:sldId id="757"/>
            <p14:sldId id="758"/>
            <p14:sldId id="759"/>
            <p14:sldId id="760"/>
            <p14:sldId id="761"/>
            <p14:sldId id="651"/>
            <p14:sldId id="632"/>
            <p14:sldId id="762"/>
            <p14:sldId id="630"/>
            <p14:sldId id="764"/>
            <p14:sldId id="642"/>
            <p14:sldId id="621"/>
            <p14:sldId id="763"/>
            <p14:sldId id="765"/>
            <p14:sldId id="766"/>
          </p14:sldIdLst>
        </p14:section>
        <p14:section name="Conclusion" id="{018AB378-85C0-4259-BD5E-5C14A36B8784}">
          <p14:sldIdLst>
            <p14:sldId id="498"/>
            <p14:sldId id="6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931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81CCB-0A1E-49B8-9214-654FCE988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2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3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27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93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C37313-7ED8-477E-BB62-0C95A8E2A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5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D47B6C-B291-45F2-9221-B213E715A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15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9FEFDA-0C8E-5AA1-E2F9-CE389855E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928" y="729002"/>
            <a:ext cx="6075184" cy="1389118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380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3498" y="4319613"/>
            <a:ext cx="1537502" cy="207938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5" y="1371604"/>
            <a:ext cx="9676011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0642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779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2962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33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FC4ED3AB-13D1-D360-B856-35E5279722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CA2FA15A-6377-5E9D-A1BB-839D2D0CA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F6CC7809-749D-D643-9DCC-411CB94F8B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196126"/>
            <a:ext cx="11804831" cy="5471606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Sample source code:</a:t>
            </a: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77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05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0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395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395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395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395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395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395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395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39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39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34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24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hyperlink" Target="https://careers.flutterinternational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395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395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</a:t>
            </a:r>
            <a:r>
              <a:rPr lang="en-US">
                <a:hlinkClick r:id="rId3"/>
              </a:rPr>
              <a:t>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459699"/>
            <a:ext cx="11083636" cy="754301"/>
          </a:xfrm>
        </p:spPr>
        <p:txBody>
          <a:bodyPr>
            <a:normAutofit/>
          </a:bodyPr>
          <a:lstStyle/>
          <a:p>
            <a:r>
              <a:rPr lang="en-US" sz="4000" dirty="0"/>
              <a:t>Conditional Statements: 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7091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Practical Exercises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7A4817-7300-14D1-866A-63AA18B7B73B}"/>
              </a:ext>
            </a:extLst>
          </p:cNvPr>
          <p:cNvSpPr>
            <a:spLocks noChangeAspect="1"/>
          </p:cNvSpPr>
          <p:nvPr/>
        </p:nvSpPr>
        <p:spPr>
          <a:xfrm>
            <a:off x="633789" y="3695864"/>
            <a:ext cx="1907212" cy="77313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if-else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C4EF6-6C36-CDA0-00C2-7F442457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000" y="2377844"/>
            <a:ext cx="2536156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Greater Number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5F2088F-F21C-8606-C1B2-C69D953D50ED}"/>
              </a:ext>
            </a:extLst>
          </p:cNvPr>
          <p:cNvSpPr txBox="1">
            <a:spLocks/>
          </p:cNvSpPr>
          <p:nvPr/>
        </p:nvSpPr>
        <p:spPr>
          <a:xfrm>
            <a:off x="533400" y="1612452"/>
            <a:ext cx="9715594" cy="3681361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sz="2800" b="1" noProof="1">
                <a:latin typeface="Consolas" panose="020B0609020204030204" pitchFamily="49" charset="0"/>
              </a:rPr>
              <a:t> = int.Parse(Console.ReadLine());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sz="2800" b="1" noProof="1">
                <a:latin typeface="Consolas" panose="020B0609020204030204" pitchFamily="49" charset="0"/>
              </a:rPr>
              <a:t> = int.Parse(Console.ReadLine());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if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sz="2800" b="1" noProof="1">
                <a:latin typeface="Consolas" panose="020B0609020204030204" pitchFamily="49" charset="0"/>
              </a:rPr>
              <a:t> 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Console.WriteLine("Greater number: " +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sz="2800" b="1" noProof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Console.WriteLine("Greater number: " +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sz="28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3A071-D410-229B-FD25-9B1A1194ABE1}"/>
              </a:ext>
            </a:extLst>
          </p:cNvPr>
          <p:cNvSpPr txBox="1"/>
          <p:nvPr/>
        </p:nvSpPr>
        <p:spPr>
          <a:xfrm>
            <a:off x="426000" y="6129000"/>
            <a:ext cx="738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https://judge.softuni.org/Contests/Practice/Index/4395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41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911BE0-48F7-4C64-A3E5-FA05526B5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for </a:t>
            </a:r>
            <a:r>
              <a:rPr lang="en-US" b="1" dirty="0"/>
              <a:t>checking a password</a:t>
            </a:r>
            <a:r>
              <a:rPr lang="en-US" dirty="0"/>
              <a:t>, which:</a:t>
            </a:r>
          </a:p>
          <a:p>
            <a:pPr lvl="1"/>
            <a:r>
              <a:rPr lang="en-US" dirty="0"/>
              <a:t>Reads a string that holds a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</a:p>
          <a:p>
            <a:pPr lvl="1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Welcome</a:t>
            </a:r>
            <a:r>
              <a:rPr lang="en-US" dirty="0"/>
              <a:t>" if the password is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s3cr3t!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Wrong password!</a:t>
            </a:r>
            <a:r>
              <a:rPr lang="en-US" dirty="0"/>
              <a:t>" in all other cases </a:t>
            </a:r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7A69E2-8C90-4502-AA62-8002A77B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Guess the Password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75FF41D-8F3D-40ED-93B2-E2A7F07D031C}"/>
              </a:ext>
            </a:extLst>
          </p:cNvPr>
          <p:cNvSpPr txBox="1">
            <a:spLocks/>
          </p:cNvSpPr>
          <p:nvPr/>
        </p:nvSpPr>
        <p:spPr>
          <a:xfrm>
            <a:off x="1143000" y="5290728"/>
            <a:ext cx="177233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qwerty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957FECF-765F-4991-BA8F-47FB0E4442F2}"/>
              </a:ext>
            </a:extLst>
          </p:cNvPr>
          <p:cNvSpPr txBox="1">
            <a:spLocks/>
          </p:cNvSpPr>
          <p:nvPr/>
        </p:nvSpPr>
        <p:spPr>
          <a:xfrm>
            <a:off x="3820854" y="5294608"/>
            <a:ext cx="3341947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Wrong password!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74F880-0803-45D4-B150-860DAAD524CA}"/>
              </a:ext>
            </a:extLst>
          </p:cNvPr>
          <p:cNvSpPr txBox="1">
            <a:spLocks/>
          </p:cNvSpPr>
          <p:nvPr/>
        </p:nvSpPr>
        <p:spPr>
          <a:xfrm>
            <a:off x="1143000" y="4168440"/>
            <a:ext cx="177233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s3cr3t!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F42888-E2DB-4E57-9429-B9F21EC101F9}"/>
              </a:ext>
            </a:extLst>
          </p:cNvPr>
          <p:cNvSpPr txBox="1">
            <a:spLocks/>
          </p:cNvSpPr>
          <p:nvPr/>
        </p:nvSpPr>
        <p:spPr>
          <a:xfrm>
            <a:off x="3819332" y="4168440"/>
            <a:ext cx="3341947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Welcome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76F86EDF-9EB7-41B4-933C-A56957757D59}"/>
              </a:ext>
            </a:extLst>
          </p:cNvPr>
          <p:cNvSpPr/>
          <p:nvPr/>
        </p:nvSpPr>
        <p:spPr bwMode="auto">
          <a:xfrm>
            <a:off x="3152193" y="5461695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9">
            <a:extLst>
              <a:ext uri="{FF2B5EF4-FFF2-40B4-BE49-F238E27FC236}">
                <a16:creationId xmlns:a16="http://schemas.microsoft.com/office/drawing/2014/main" id="{931282FC-B051-46D6-B1C0-0BC935D21217}"/>
              </a:ext>
            </a:extLst>
          </p:cNvPr>
          <p:cNvSpPr/>
          <p:nvPr/>
        </p:nvSpPr>
        <p:spPr bwMode="auto">
          <a:xfrm>
            <a:off x="3152193" y="4340575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E41609-E6C3-4A1E-90B5-AC07734A43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000" y="1539000"/>
            <a:ext cx="9767022" cy="4506459"/>
          </a:xfr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string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en-US" sz="2800" b="1" noProof="1">
                <a:latin typeface="Consolas" panose="020B0609020204030204" pitchFamily="49" charset="0"/>
              </a:rPr>
              <a:t> = Console.ReadLine();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800" b="1" noProof="1">
                <a:latin typeface="Consolas" panose="020B0609020204030204" pitchFamily="49" charset="0"/>
              </a:rPr>
              <a:t> (password == 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s3cr3t!</a:t>
            </a:r>
            <a:r>
              <a:rPr lang="en-US" sz="28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Console.WriteLine("Welcome");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Console.WriteLine("Wrong password!");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5821A6-DA7D-4037-BDCB-F89BBB41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Guess the Password</a:t>
            </a:r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B0085-E5AD-DAAA-B36A-D535D8D00BCE}"/>
              </a:ext>
            </a:extLst>
          </p:cNvPr>
          <p:cNvSpPr txBox="1"/>
          <p:nvPr/>
        </p:nvSpPr>
        <p:spPr>
          <a:xfrm>
            <a:off x="426000" y="6162335"/>
            <a:ext cx="738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https://judge.softuni.org/Contests/Practice/Index/4395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011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Write a program to </a:t>
            </a:r>
            <a:r>
              <a:rPr lang="en-US" sz="3200" b="1" dirty="0"/>
              <a:t>check for boiling water</a:t>
            </a:r>
            <a:r>
              <a:rPr lang="en-US" sz="3200" dirty="0"/>
              <a:t>, which: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Reads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3200" b="1" dirty="0">
                <a:latin typeface="+mj-lt"/>
              </a:rPr>
              <a:t>: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the water temperature (in °C)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 water is boiling</a:t>
            </a:r>
            <a:r>
              <a:rPr lang="en-US" sz="3200" dirty="0"/>
              <a:t>" if the </a:t>
            </a:r>
            <a:r>
              <a:rPr lang="en-US" sz="3200" b="1" dirty="0"/>
              <a:t>number &gt; </a:t>
            </a:r>
            <a:r>
              <a:rPr lang="bg-BG" sz="3200" b="1" dirty="0"/>
              <a:t>100</a:t>
            </a:r>
            <a:endParaRPr lang="en-US" sz="3200" b="1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 water is not hot enough</a:t>
            </a:r>
            <a:r>
              <a:rPr lang="en-US" sz="3200" dirty="0"/>
              <a:t>" in all other cases </a:t>
            </a:r>
            <a:br>
              <a:rPr lang="en-US" sz="3200" dirty="0"/>
            </a:br>
            <a:endParaRPr lang="en-US" sz="3200" dirty="0"/>
          </a:p>
          <a:p>
            <a:pPr marL="457200" indent="-457200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Boiling Water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533592" y="4059977"/>
            <a:ext cx="13701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104.8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533592" y="5066008"/>
            <a:ext cx="13701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29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170352" y="4232113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170352" y="523814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95600" y="4059977"/>
            <a:ext cx="571519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The water is boiling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95601" y="5066008"/>
            <a:ext cx="571519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The water is not hot enough</a:t>
            </a:r>
          </a:p>
        </p:txBody>
      </p:sp>
    </p:spTree>
    <p:extLst>
      <p:ext uri="{BB962C8B-B14F-4D97-AF65-F5344CB8AC3E}">
        <p14:creationId xmlns:p14="http://schemas.microsoft.com/office/powerpoint/2010/main" val="26825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899-C15E-4CD3-8AFA-A798334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Boiling Water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F7561E-EEC1-CF0A-0163-32D31F1741DC}"/>
              </a:ext>
            </a:extLst>
          </p:cNvPr>
          <p:cNvSpPr txBox="1">
            <a:spLocks/>
          </p:cNvSpPr>
          <p:nvPr/>
        </p:nvSpPr>
        <p:spPr>
          <a:xfrm>
            <a:off x="516000" y="1577541"/>
            <a:ext cx="10477400" cy="45064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double degrees = double.Parse(Console.ReadLine());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800" b="1" noProof="1">
                <a:latin typeface="Consolas" panose="020B0609020204030204" pitchFamily="49" charset="0"/>
              </a:rPr>
              <a:t> (degrees &gt; 100)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Console.WriteLine("The water is boiling");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endParaRPr lang="en-US" sz="28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Console.WriteLine("The water is not hot enough");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B7CA5-28BC-5373-FAD6-AE8391807C90}"/>
              </a:ext>
            </a:extLst>
          </p:cNvPr>
          <p:cNvSpPr txBox="1"/>
          <p:nvPr/>
        </p:nvSpPr>
        <p:spPr>
          <a:xfrm>
            <a:off x="426000" y="6207335"/>
            <a:ext cx="738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https://judge.softuni.org/Contests/Practice/Index/4395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3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check for fast / slow speed</a:t>
            </a:r>
            <a:r>
              <a:rPr lang="en-US" dirty="0"/>
              <a:t>, which: 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dirty="0"/>
              <a:t>Reads 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number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speed</a:t>
            </a:r>
            <a:r>
              <a:rPr lang="en-US" dirty="0"/>
              <a:t>)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Slow</a:t>
            </a:r>
            <a:r>
              <a:rPr lang="en-US" dirty="0"/>
              <a:t>" if the number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 30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Fast</a:t>
            </a:r>
            <a:r>
              <a:rPr lang="en-US" dirty="0"/>
              <a:t>" if the number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30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Speed Info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8256" y="4095844"/>
            <a:ext cx="8296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30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484528" y="4267980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79787" y="4095844"/>
            <a:ext cx="131601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Slow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8257" y="5142208"/>
            <a:ext cx="8296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60</a:t>
            </a:r>
          </a:p>
        </p:txBody>
      </p:sp>
      <p:sp>
        <p:nvSpPr>
          <p:cNvPr id="12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484528" y="531434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79787" y="5142208"/>
            <a:ext cx="131601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9559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899-C15E-4CD3-8AFA-A798334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Speed Info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43E345-D291-F0E1-AEF4-576061CF616D}"/>
              </a:ext>
            </a:extLst>
          </p:cNvPr>
          <p:cNvSpPr txBox="1">
            <a:spLocks/>
          </p:cNvSpPr>
          <p:nvPr/>
        </p:nvSpPr>
        <p:spPr>
          <a:xfrm>
            <a:off x="516000" y="1539000"/>
            <a:ext cx="9896400" cy="45064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double speed = double.Parse(Console.ReadLine());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800" b="1" noProof="1">
                <a:latin typeface="Consolas" panose="020B0609020204030204" pitchFamily="49" charset="0"/>
              </a:rPr>
              <a:t> (speed &lt;= 30)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Slow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Fast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08975-7EE3-DB26-3B36-A0DE4A973CE2}"/>
              </a:ext>
            </a:extLst>
          </p:cNvPr>
          <p:cNvSpPr txBox="1"/>
          <p:nvPr/>
        </p:nvSpPr>
        <p:spPr>
          <a:xfrm>
            <a:off x="426000" y="6219000"/>
            <a:ext cx="738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https://judge.softuni.org/Contests/Practice/Index/4395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8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9CA12D-D4F7-4FE8-85A9-81FB38018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</a:t>
            </a:r>
            <a:r>
              <a:rPr lang="en-US" b="1" dirty="0"/>
              <a:t>calculate ticket price</a:t>
            </a:r>
            <a:r>
              <a:rPr lang="en-US" dirty="0"/>
              <a:t>, which: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ticket type</a:t>
            </a:r>
            <a:r>
              <a:rPr lang="en-US" dirty="0"/>
              <a:t>: either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regular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Prints the </a:t>
            </a:r>
            <a:r>
              <a:rPr lang="en-US" b="1" dirty="0">
                <a:solidFill>
                  <a:schemeClr val="bg1"/>
                </a:solidFill>
              </a:rPr>
              <a:t>price</a:t>
            </a:r>
            <a:r>
              <a:rPr lang="en-US" dirty="0"/>
              <a:t> in the following format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b="1" dirty="0"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  <a:r>
              <a:rPr lang="en-US" dirty="0"/>
              <a:t>":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Student</a:t>
            </a:r>
            <a:r>
              <a:rPr lang="en-US" dirty="0"/>
              <a:t> ticket price: </a:t>
            </a:r>
            <a:r>
              <a:rPr lang="en-US" b="1" dirty="0"/>
              <a:t>1.00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Regular</a:t>
            </a:r>
            <a:r>
              <a:rPr lang="en-US" dirty="0"/>
              <a:t> ticket price: </a:t>
            </a:r>
            <a:r>
              <a:rPr lang="en-US" b="1" dirty="0"/>
              <a:t>1.60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</a:t>
            </a:r>
            <a:r>
              <a:rPr lang="en-US" b="1" dirty="0"/>
              <a:t>invalid</a:t>
            </a:r>
            <a:r>
              <a:rPr lang="en-US" dirty="0"/>
              <a:t> type </a:t>
            </a:r>
            <a:r>
              <a:rPr lang="bg-BG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ticket type!</a:t>
            </a:r>
            <a:r>
              <a:rPr lang="bg-BG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4F8A6-AE7D-4FCB-A5DE-2D0EBBFD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Ticket Price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F6A77E6-5348-4F2E-847D-308F4B53ED5D}"/>
              </a:ext>
            </a:extLst>
          </p:cNvPr>
          <p:cNvSpPr txBox="1">
            <a:spLocks/>
          </p:cNvSpPr>
          <p:nvPr/>
        </p:nvSpPr>
        <p:spPr>
          <a:xfrm>
            <a:off x="1600201" y="5043065"/>
            <a:ext cx="182993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student</a:t>
            </a:r>
          </a:p>
        </p:txBody>
      </p:sp>
      <p:sp>
        <p:nvSpPr>
          <p:cNvPr id="5" name="Arrow: Right 9">
            <a:extLst>
              <a:ext uri="{FF2B5EF4-FFF2-40B4-BE49-F238E27FC236}">
                <a16:creationId xmlns:a16="http://schemas.microsoft.com/office/drawing/2014/main" id="{556CE2A7-6CD0-42DE-810A-EDB034185614}"/>
              </a:ext>
            </a:extLst>
          </p:cNvPr>
          <p:cNvSpPr/>
          <p:nvPr/>
        </p:nvSpPr>
        <p:spPr bwMode="auto">
          <a:xfrm>
            <a:off x="3602948" y="5215201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37D66-13F1-4EAB-B9CE-516133FC2684}"/>
              </a:ext>
            </a:extLst>
          </p:cNvPr>
          <p:cNvSpPr txBox="1">
            <a:spLocks/>
          </p:cNvSpPr>
          <p:nvPr/>
        </p:nvSpPr>
        <p:spPr>
          <a:xfrm>
            <a:off x="4234383" y="5043065"/>
            <a:ext cx="142775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$1.00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D7A9DC-EF2E-4BDE-B767-50DAFF0C7546}"/>
              </a:ext>
            </a:extLst>
          </p:cNvPr>
          <p:cNvSpPr txBox="1">
            <a:spLocks/>
          </p:cNvSpPr>
          <p:nvPr/>
        </p:nvSpPr>
        <p:spPr>
          <a:xfrm>
            <a:off x="1600201" y="5885007"/>
            <a:ext cx="182993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regular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A96141D5-4EC4-4547-AC7E-2E477655DFF3}"/>
              </a:ext>
            </a:extLst>
          </p:cNvPr>
          <p:cNvSpPr/>
          <p:nvPr/>
        </p:nvSpPr>
        <p:spPr bwMode="auto">
          <a:xfrm>
            <a:off x="3602948" y="6057143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2616510-52D8-4934-83D2-C46E8F29A17C}"/>
              </a:ext>
            </a:extLst>
          </p:cNvPr>
          <p:cNvSpPr txBox="1">
            <a:spLocks/>
          </p:cNvSpPr>
          <p:nvPr/>
        </p:nvSpPr>
        <p:spPr>
          <a:xfrm>
            <a:off x="4234383" y="5885007"/>
            <a:ext cx="142775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$1.60</a:t>
            </a:r>
          </a:p>
        </p:txBody>
      </p:sp>
    </p:spTree>
    <p:extLst>
      <p:ext uri="{BB962C8B-B14F-4D97-AF65-F5344CB8AC3E}">
        <p14:creationId xmlns:p14="http://schemas.microsoft.com/office/powerpoint/2010/main" val="172560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B1BF26-069F-4BE2-AF19-92119303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Ticket Price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B25725-BD83-DCEF-8679-95285DC2838B}"/>
              </a:ext>
            </a:extLst>
          </p:cNvPr>
          <p:cNvSpPr/>
          <p:nvPr/>
        </p:nvSpPr>
        <p:spPr bwMode="auto">
          <a:xfrm>
            <a:off x="533400" y="1632576"/>
            <a:ext cx="8757600" cy="391142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string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ticketType</a:t>
            </a:r>
            <a:r>
              <a:rPr lang="en-US" sz="3000" b="1" noProof="1">
                <a:latin typeface="Consolas" pitchFamily="49" charset="0"/>
              </a:rPr>
              <a:t> = Console.ReadLine();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000" b="1" noProof="1">
                <a:latin typeface="Consolas" pitchFamily="49" charset="0"/>
              </a:rPr>
              <a:t> (ticketType == "</a:t>
            </a:r>
            <a:r>
              <a:rPr lang="en-US" sz="3000" b="1" noProof="1">
                <a:solidFill>
                  <a:schemeClr val="bg1"/>
                </a:solidFill>
              </a:rPr>
              <a:t>student</a:t>
            </a:r>
            <a:r>
              <a:rPr lang="en-US" sz="3000" b="1" noProof="1">
                <a:latin typeface="Consolas" pitchFamily="49" charset="0"/>
              </a:rPr>
              <a:t>")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  Console.WriteLine("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$1.00</a:t>
            </a:r>
            <a:r>
              <a:rPr lang="en-US" sz="3000" b="1" noProof="1">
                <a:latin typeface="Consolas" pitchFamily="49" charset="0"/>
              </a:rPr>
              <a:t>");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else if </a:t>
            </a:r>
            <a:r>
              <a:rPr lang="en-US" sz="3000" b="1" noProof="1">
                <a:latin typeface="Consolas" pitchFamily="49" charset="0"/>
              </a:rPr>
              <a:t>(ticketType == "</a:t>
            </a:r>
            <a:r>
              <a:rPr lang="en-US" sz="3000" b="1" noProof="1">
                <a:solidFill>
                  <a:schemeClr val="bg1"/>
                </a:solidFill>
              </a:rPr>
              <a:t>regular</a:t>
            </a:r>
            <a:r>
              <a:rPr lang="en-US" sz="3000" b="1" noProof="1">
                <a:latin typeface="Consolas" pitchFamily="49" charset="0"/>
              </a:rPr>
              <a:t>")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  Console.WriteLine("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$1.60</a:t>
            </a:r>
            <a:r>
              <a:rPr lang="en-US" sz="3000" b="1" noProof="1">
                <a:latin typeface="Consolas" pitchFamily="49" charset="0"/>
              </a:rPr>
              <a:t>");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endParaRPr lang="en-US" sz="3000" b="1" noProof="1">
              <a:latin typeface="Consolas" pitchFamily="49" charset="0"/>
            </a:endParaRP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  Console.WriteLine("</a:t>
            </a:r>
            <a:r>
              <a:rPr lang="en-US" sz="3000" b="1" noProof="1">
                <a:solidFill>
                  <a:schemeClr val="bg1"/>
                </a:solidFill>
              </a:rPr>
              <a:t>Invalid ticket type!</a:t>
            </a:r>
            <a:r>
              <a:rPr lang="en-US" sz="3000" b="1" noProof="1">
                <a:latin typeface="Consolas" pitchFamily="49" charset="0"/>
              </a:rPr>
              <a:t>");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31D1E-4D36-EAB2-6E6F-3B6336D22282}"/>
              </a:ext>
            </a:extLst>
          </p:cNvPr>
          <p:cNvSpPr txBox="1"/>
          <p:nvPr/>
        </p:nvSpPr>
        <p:spPr>
          <a:xfrm>
            <a:off x="426000" y="6207335"/>
            <a:ext cx="738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https://judge.softuni.org/Contests/Practice/Index/4395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31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calculate figure area</a:t>
            </a:r>
            <a:r>
              <a:rPr lang="en-US" dirty="0"/>
              <a:t>, which: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figure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  <a:p>
            <a:pPr marL="1518674" lvl="2" indent="-457200"/>
            <a:r>
              <a:rPr lang="en-US" dirty="0"/>
              <a:t>Valid figures are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endParaRPr lang="bg-BG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figure (one or two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numbers</a:t>
            </a:r>
            <a:r>
              <a:rPr lang="en-US" dirty="0"/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calculated area, </a:t>
            </a:r>
            <a:r>
              <a:rPr lang="en-US" b="1" dirty="0">
                <a:solidFill>
                  <a:schemeClr val="bg1"/>
                </a:solidFill>
              </a:rPr>
              <a:t>formatted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decimal </a:t>
            </a:r>
          </a:p>
          <a:p>
            <a:pPr marL="457200" indent="-45720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Area of Figures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957562" y="4849066"/>
            <a:ext cx="1715223" cy="127993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square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2.5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892667" y="533667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571170" y="5133759"/>
            <a:ext cx="1534830" cy="71054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6.25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B9FE756-E650-006E-D78A-3089FA4D262C}"/>
              </a:ext>
            </a:extLst>
          </p:cNvPr>
          <p:cNvSpPr txBox="1">
            <a:spLocks/>
          </p:cNvSpPr>
          <p:nvPr/>
        </p:nvSpPr>
        <p:spPr>
          <a:xfrm>
            <a:off x="5817562" y="4849066"/>
            <a:ext cx="1715223" cy="127993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circle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3</a:t>
            </a:r>
          </a:p>
        </p:txBody>
      </p:sp>
      <p:sp>
        <p:nvSpPr>
          <p:cNvPr id="6" name="Arrow: Right 9">
            <a:extLst>
              <a:ext uri="{FF2B5EF4-FFF2-40B4-BE49-F238E27FC236}">
                <a16:creationId xmlns:a16="http://schemas.microsoft.com/office/drawing/2014/main" id="{51EDBEBB-896E-8AD3-CC43-E6EF89507E44}"/>
              </a:ext>
            </a:extLst>
          </p:cNvPr>
          <p:cNvSpPr/>
          <p:nvPr/>
        </p:nvSpPr>
        <p:spPr bwMode="auto">
          <a:xfrm>
            <a:off x="7752667" y="533667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C0263FC-E353-DAD4-6140-3F2D955F4057}"/>
              </a:ext>
            </a:extLst>
          </p:cNvPr>
          <p:cNvSpPr txBox="1">
            <a:spLocks/>
          </p:cNvSpPr>
          <p:nvPr/>
        </p:nvSpPr>
        <p:spPr>
          <a:xfrm>
            <a:off x="8431170" y="5133759"/>
            <a:ext cx="1534830" cy="71054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28.27</a:t>
            </a:r>
          </a:p>
        </p:txBody>
      </p:sp>
    </p:spTree>
    <p:extLst>
      <p:ext uri="{BB962C8B-B14F-4D97-AF65-F5344CB8AC3E}">
        <p14:creationId xmlns:p14="http://schemas.microsoft.com/office/powerpoint/2010/main" val="214431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prgm-for-qa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899-C15E-4CD3-8AFA-A798334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of Figures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CD682BA-F228-2838-EA79-A9331992E978}"/>
              </a:ext>
            </a:extLst>
          </p:cNvPr>
          <p:cNvSpPr txBox="1">
            <a:spLocks/>
          </p:cNvSpPr>
          <p:nvPr/>
        </p:nvSpPr>
        <p:spPr>
          <a:xfrm>
            <a:off x="516000" y="1554481"/>
            <a:ext cx="10665000" cy="446542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string figure = Console.ReadLine();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double area = 0;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 (figure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Read the side and calculate the area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 (figure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Read width and height and calculate the area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400" b="1" noProof="1">
                <a:latin typeface="Consolas" panose="020B0609020204030204" pitchFamily="49" charset="0"/>
              </a:rPr>
              <a:t>(figure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 // Read the radius and calculate the area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Console.WriteLine("{0:f2}", area);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34861-0B8E-8C0E-74EB-489152C0A4CD}"/>
              </a:ext>
            </a:extLst>
          </p:cNvPr>
          <p:cNvSpPr txBox="1"/>
          <p:nvPr/>
        </p:nvSpPr>
        <p:spPr>
          <a:xfrm>
            <a:off x="426000" y="6207335"/>
            <a:ext cx="738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https://judge.softuni.org/Contests/Practice/Index/4395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958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74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4E7BE-C5FD-4BCA-8AB1-D7DCBB230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Write a program to </a:t>
            </a:r>
            <a:r>
              <a:rPr lang="en-US" b="1" dirty="0"/>
              <a:t>check whether a triangle is valid</a:t>
            </a:r>
            <a:r>
              <a:rPr lang="en-US" dirty="0"/>
              <a:t>, which:</a:t>
            </a:r>
          </a:p>
          <a:p>
            <a:pPr lvl="1" latinLnBrk="0"/>
            <a:r>
              <a:rPr lang="en-US" dirty="0"/>
              <a:t>Reads </a:t>
            </a:r>
            <a:r>
              <a:rPr lang="en-US" b="1" dirty="0">
                <a:solidFill>
                  <a:schemeClr val="bg1"/>
                </a:solidFill>
              </a:rPr>
              <a:t>3 integers</a:t>
            </a:r>
            <a:r>
              <a:rPr lang="en-US" dirty="0"/>
              <a:t>: the </a:t>
            </a:r>
            <a:r>
              <a:rPr lang="en-US" b="1" dirty="0">
                <a:solidFill>
                  <a:schemeClr val="bg1"/>
                </a:solidFill>
              </a:rPr>
              <a:t>sides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triangle</a:t>
            </a:r>
          </a:p>
          <a:p>
            <a:pPr lvl="1" latinLnBrk="0"/>
            <a:r>
              <a:rPr lang="en-US" dirty="0"/>
              <a:t>Checks if each </a:t>
            </a:r>
            <a:r>
              <a:rPr lang="en-US" b="1" dirty="0">
                <a:solidFill>
                  <a:schemeClr val="bg1"/>
                </a:solidFill>
              </a:rPr>
              <a:t>side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shorter</a:t>
            </a:r>
            <a:r>
              <a:rPr lang="en-US" dirty="0"/>
              <a:t> than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other two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/>
              <a:t>Valid Triangle</a:t>
            </a:r>
            <a:r>
              <a:rPr lang="en-US" dirty="0"/>
              <a:t>" if the above condition is met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/>
              <a:t>Invalid Triangle</a:t>
            </a:r>
            <a:r>
              <a:rPr lang="en-US" dirty="0"/>
              <a:t>" otherwise 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F7F9B-37FF-4242-A2CE-C85D002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 Triangle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322A0-9FC2-4A04-A601-DDE1AD0F6EA5}"/>
              </a:ext>
            </a:extLst>
          </p:cNvPr>
          <p:cNvSpPr/>
          <p:nvPr/>
        </p:nvSpPr>
        <p:spPr bwMode="auto">
          <a:xfrm>
            <a:off x="921000" y="4676194"/>
            <a:ext cx="685800" cy="166465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3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4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5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A47CF0-5A11-4783-9A7E-62E3D29C0F01}"/>
              </a:ext>
            </a:extLst>
          </p:cNvPr>
          <p:cNvSpPr/>
          <p:nvPr/>
        </p:nvSpPr>
        <p:spPr bwMode="auto">
          <a:xfrm>
            <a:off x="1819653" y="5349804"/>
            <a:ext cx="4572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57AE9-A0A8-45FD-8105-586681A4690F}"/>
              </a:ext>
            </a:extLst>
          </p:cNvPr>
          <p:cNvSpPr/>
          <p:nvPr/>
        </p:nvSpPr>
        <p:spPr bwMode="auto">
          <a:xfrm>
            <a:off x="2454331" y="5177708"/>
            <a:ext cx="321906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Valid Triangle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DA71B-19BF-6432-3A3B-5F9966E321D8}"/>
              </a:ext>
            </a:extLst>
          </p:cNvPr>
          <p:cNvSpPr/>
          <p:nvPr/>
        </p:nvSpPr>
        <p:spPr bwMode="auto">
          <a:xfrm>
            <a:off x="6096000" y="4676194"/>
            <a:ext cx="820360" cy="166465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5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5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20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414454-FA64-99F4-D2F5-D521811E77DF}"/>
              </a:ext>
            </a:extLst>
          </p:cNvPr>
          <p:cNvSpPr/>
          <p:nvPr/>
        </p:nvSpPr>
        <p:spPr bwMode="auto">
          <a:xfrm>
            <a:off x="7129213" y="5349804"/>
            <a:ext cx="4572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52BD4-93EE-3957-8E3F-0157B1FE671B}"/>
              </a:ext>
            </a:extLst>
          </p:cNvPr>
          <p:cNvSpPr/>
          <p:nvPr/>
        </p:nvSpPr>
        <p:spPr bwMode="auto">
          <a:xfrm>
            <a:off x="7763890" y="5177708"/>
            <a:ext cx="3687109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Invalid Triangle</a:t>
            </a:r>
          </a:p>
        </p:txBody>
      </p:sp>
    </p:spTree>
    <p:extLst>
      <p:ext uri="{BB962C8B-B14F-4D97-AF65-F5344CB8AC3E}">
        <p14:creationId xmlns:p14="http://schemas.microsoft.com/office/powerpoint/2010/main" val="182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4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6C854-63A9-401E-94B3-CEF41836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 Triangle</a:t>
            </a:r>
            <a:endParaRPr lang="en-US" noProof="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92515F5-40C2-4417-B306-9F180F55F509}"/>
              </a:ext>
            </a:extLst>
          </p:cNvPr>
          <p:cNvSpPr txBox="1">
            <a:spLocks/>
          </p:cNvSpPr>
          <p:nvPr/>
        </p:nvSpPr>
        <p:spPr>
          <a:xfrm>
            <a:off x="471000" y="1449000"/>
            <a:ext cx="9715594" cy="471164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3 integers: a, b and c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bool isValidTriangle = true;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if (a + b &lt;= c)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 // Set isValidTriangle to false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 if (a + c &lt;= b)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isValidTriangle to false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 if (b + c &lt;= a)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isValidTriangle to false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Print the result: valid / invalid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B1616-9548-8C86-E0BF-82BC41E6694B}"/>
              </a:ext>
            </a:extLst>
          </p:cNvPr>
          <p:cNvSpPr txBox="1"/>
          <p:nvPr/>
        </p:nvSpPr>
        <p:spPr>
          <a:xfrm>
            <a:off x="426000" y="6252335"/>
            <a:ext cx="738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https://judge.softuni.org/Contests/Practice/Index/4395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91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A747B6-D50E-4B8A-B412-2283CD55A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</a:t>
            </a:r>
            <a:r>
              <a:rPr lang="en-US" b="1" dirty="0"/>
              <a:t>calculate the price for a drink</a:t>
            </a:r>
            <a:r>
              <a:rPr lang="en-US" dirty="0"/>
              <a:t>, which:</a:t>
            </a:r>
          </a:p>
          <a:p>
            <a:pPr lvl="1"/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drink</a:t>
            </a:r>
            <a:r>
              <a:rPr lang="en-US" dirty="0"/>
              <a:t> name: either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coffee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tea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Reads an </a:t>
            </a:r>
            <a:r>
              <a:rPr lang="en-US" b="1" dirty="0">
                <a:solidFill>
                  <a:schemeClr val="bg1"/>
                </a:solidFill>
              </a:rPr>
              <a:t>extra</a:t>
            </a:r>
            <a:r>
              <a:rPr lang="bg-BG" dirty="0"/>
              <a:t>:</a:t>
            </a:r>
            <a:r>
              <a:rPr lang="en-US" dirty="0"/>
              <a:t> either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sugar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Prints the price in format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price: ${price}</a:t>
            </a:r>
            <a:r>
              <a:rPr lang="en-US" dirty="0"/>
              <a:t>"</a:t>
            </a:r>
          </a:p>
          <a:p>
            <a:r>
              <a:rPr lang="en-US" dirty="0"/>
              <a:t>Prices:</a:t>
            </a:r>
          </a:p>
          <a:p>
            <a:pPr lvl="1"/>
            <a:r>
              <a:rPr lang="en-US" dirty="0"/>
              <a:t>Coffee: $1.00</a:t>
            </a:r>
          </a:p>
          <a:p>
            <a:pPr lvl="1"/>
            <a:r>
              <a:rPr lang="en-US" dirty="0"/>
              <a:t>Tea: $0.60</a:t>
            </a:r>
          </a:p>
          <a:p>
            <a:pPr lvl="1"/>
            <a:r>
              <a:rPr lang="en-US" dirty="0"/>
              <a:t>Sugar: $0.40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E96DD8-212C-40B5-86D4-43A1492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noProof="1"/>
              <a:t>Coffee Shop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059AF4C-CAEE-4E7A-826B-8756D8A51D4D}"/>
              </a:ext>
            </a:extLst>
          </p:cNvPr>
          <p:cNvSpPr txBox="1">
            <a:spLocks/>
          </p:cNvSpPr>
          <p:nvPr/>
        </p:nvSpPr>
        <p:spPr>
          <a:xfrm>
            <a:off x="3749399" y="3969000"/>
            <a:ext cx="1584000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coffee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sugar</a:t>
            </a:r>
          </a:p>
        </p:txBody>
      </p:sp>
      <p:sp>
        <p:nvSpPr>
          <p:cNvPr id="5" name="Arrow: Right 9">
            <a:extLst>
              <a:ext uri="{FF2B5EF4-FFF2-40B4-BE49-F238E27FC236}">
                <a16:creationId xmlns:a16="http://schemas.microsoft.com/office/drawing/2014/main" id="{60945B02-8573-404B-8E64-31CA30257CC6}"/>
              </a:ext>
            </a:extLst>
          </p:cNvPr>
          <p:cNvSpPr/>
          <p:nvPr/>
        </p:nvSpPr>
        <p:spPr bwMode="auto">
          <a:xfrm>
            <a:off x="5543538" y="4356581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20C2-B4FE-4CEA-BE37-BF75B95BD99E}"/>
              </a:ext>
            </a:extLst>
          </p:cNvPr>
          <p:cNvSpPr txBox="1">
            <a:spLocks/>
          </p:cNvSpPr>
          <p:nvPr/>
        </p:nvSpPr>
        <p:spPr>
          <a:xfrm>
            <a:off x="6174973" y="3969000"/>
            <a:ext cx="2756027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Final price: $1.40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442803C-1667-493B-9697-9354D904471E}"/>
              </a:ext>
            </a:extLst>
          </p:cNvPr>
          <p:cNvSpPr txBox="1">
            <a:spLocks/>
          </p:cNvSpPr>
          <p:nvPr/>
        </p:nvSpPr>
        <p:spPr>
          <a:xfrm>
            <a:off x="3749399" y="5357527"/>
            <a:ext cx="1584000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no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5A4E205E-4536-4B0B-A7C8-6EDEADA775B9}"/>
              </a:ext>
            </a:extLst>
          </p:cNvPr>
          <p:cNvSpPr/>
          <p:nvPr/>
        </p:nvSpPr>
        <p:spPr bwMode="auto">
          <a:xfrm>
            <a:off x="5543538" y="5745108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7A3F386-5791-471C-9CD4-F5A9ED0452A7}"/>
              </a:ext>
            </a:extLst>
          </p:cNvPr>
          <p:cNvSpPr txBox="1">
            <a:spLocks/>
          </p:cNvSpPr>
          <p:nvPr/>
        </p:nvSpPr>
        <p:spPr>
          <a:xfrm>
            <a:off x="6174973" y="5357527"/>
            <a:ext cx="2756027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Final price: $0.60</a:t>
            </a:r>
          </a:p>
        </p:txBody>
      </p:sp>
    </p:spTree>
    <p:extLst>
      <p:ext uri="{BB962C8B-B14F-4D97-AF65-F5344CB8AC3E}">
        <p14:creationId xmlns:p14="http://schemas.microsoft.com/office/powerpoint/2010/main" val="351816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6C854-63A9-401E-94B3-CEF41836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Coffee Shop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6A087D2-FE8B-9E08-684E-F5E486E31C03}"/>
              </a:ext>
            </a:extLst>
          </p:cNvPr>
          <p:cNvSpPr txBox="1">
            <a:spLocks/>
          </p:cNvSpPr>
          <p:nvPr/>
        </p:nvSpPr>
        <p:spPr>
          <a:xfrm>
            <a:off x="533400" y="1448135"/>
            <a:ext cx="9522600" cy="468086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string order = Console.ReadLine();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string extra = Console.ReadLine();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double price = 0;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if (order ==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coffee</a:t>
            </a:r>
            <a:r>
              <a:rPr lang="en-US" sz="26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1.00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else if (order ==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tea</a:t>
            </a:r>
            <a:r>
              <a:rPr lang="en-US" sz="26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0.60</a:t>
            </a:r>
            <a:endParaRPr lang="en-US" sz="26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if (extra ==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sugar</a:t>
            </a:r>
            <a:r>
              <a:rPr lang="en-US" sz="26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Increase the price with 0.40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Console.WriteLine("Final price: ${0:f2}", price);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81D1B-6565-04B1-D062-E504E3EE345E}"/>
              </a:ext>
            </a:extLst>
          </p:cNvPr>
          <p:cNvSpPr txBox="1"/>
          <p:nvPr/>
        </p:nvSpPr>
        <p:spPr>
          <a:xfrm>
            <a:off x="426000" y="6207335"/>
            <a:ext cx="738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https://judge.softuni.org/Contests/Practice/Index/4395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71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A747B6-D50E-4B8A-B412-2283CD55A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program to </a:t>
            </a:r>
            <a:r>
              <a:rPr lang="en-US" b="1" dirty="0"/>
              <a:t>calculate the price for a drink</a:t>
            </a:r>
            <a:r>
              <a:rPr lang="en-US" dirty="0"/>
              <a:t>, which:</a:t>
            </a:r>
          </a:p>
          <a:p>
            <a:pPr lvl="1"/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drink</a:t>
            </a:r>
            <a:r>
              <a:rPr lang="en-US" dirty="0"/>
              <a:t> name: either "</a:t>
            </a:r>
            <a:r>
              <a:rPr lang="en-US" b="1" dirty="0">
                <a:solidFill>
                  <a:schemeClr val="bg1"/>
                </a:solidFill>
              </a:rPr>
              <a:t>coffee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tea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</a:rPr>
              <a:t>Unknown drink</a:t>
            </a:r>
            <a:r>
              <a:rPr lang="en-US" dirty="0"/>
              <a:t>" if the drink name is invalid and stops</a:t>
            </a:r>
          </a:p>
          <a:p>
            <a:pPr lvl="1"/>
            <a:r>
              <a:rPr lang="en-US" dirty="0"/>
              <a:t>Reads an </a:t>
            </a:r>
            <a:r>
              <a:rPr lang="en-US" b="1" dirty="0">
                <a:solidFill>
                  <a:schemeClr val="bg1"/>
                </a:solidFill>
              </a:rPr>
              <a:t>extra</a:t>
            </a:r>
            <a:r>
              <a:rPr lang="bg-BG" dirty="0"/>
              <a:t>:</a:t>
            </a:r>
            <a:r>
              <a:rPr lang="en-US" dirty="0"/>
              <a:t> either "</a:t>
            </a:r>
            <a:r>
              <a:rPr lang="en-US" b="1" dirty="0">
                <a:solidFill>
                  <a:schemeClr val="bg1"/>
                </a:solidFill>
              </a:rPr>
              <a:t>sugar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</a:rPr>
              <a:t>Unknown extra</a:t>
            </a:r>
            <a:r>
              <a:rPr lang="en-US" dirty="0"/>
              <a:t>" if the extra is invalid and stops</a:t>
            </a:r>
          </a:p>
          <a:p>
            <a:pPr lvl="1"/>
            <a:r>
              <a:rPr lang="en-US" dirty="0"/>
              <a:t>Calculate and prints the price in format "</a:t>
            </a:r>
            <a:r>
              <a:rPr lang="en-US" b="1" dirty="0">
                <a:solidFill>
                  <a:schemeClr val="bg1"/>
                </a:solidFill>
              </a:rPr>
              <a:t>Final price: ${price}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Coffee: $1.00</a:t>
            </a:r>
          </a:p>
          <a:p>
            <a:pPr lvl="2"/>
            <a:r>
              <a:rPr lang="en-US" dirty="0"/>
              <a:t>Tea: $0.60</a:t>
            </a:r>
          </a:p>
          <a:p>
            <a:pPr lvl="2"/>
            <a:r>
              <a:rPr lang="en-US" dirty="0"/>
              <a:t>Sugar: $0.40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E96DD8-212C-40B5-86D4-43A1492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Problem: </a:t>
            </a:r>
            <a:r>
              <a:rPr lang="en-US" noProof="1"/>
              <a:t>Coffee Shop with Checks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059AF4C-CAEE-4E7A-826B-8756D8A51D4D}"/>
              </a:ext>
            </a:extLst>
          </p:cNvPr>
          <p:cNvSpPr txBox="1">
            <a:spLocks/>
          </p:cNvSpPr>
          <p:nvPr/>
        </p:nvSpPr>
        <p:spPr>
          <a:xfrm>
            <a:off x="3983079" y="4881697"/>
            <a:ext cx="1584000" cy="7609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72000" rIns="179997" bIns="7200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coffee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sugar</a:t>
            </a:r>
          </a:p>
        </p:txBody>
      </p:sp>
      <p:sp>
        <p:nvSpPr>
          <p:cNvPr id="5" name="Arrow: Right 9">
            <a:extLst>
              <a:ext uri="{FF2B5EF4-FFF2-40B4-BE49-F238E27FC236}">
                <a16:creationId xmlns:a16="http://schemas.microsoft.com/office/drawing/2014/main" id="{60945B02-8573-404B-8E64-31CA30257CC6}"/>
              </a:ext>
            </a:extLst>
          </p:cNvPr>
          <p:cNvSpPr/>
          <p:nvPr/>
        </p:nvSpPr>
        <p:spPr bwMode="auto">
          <a:xfrm>
            <a:off x="5756550" y="5115388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20C2-B4FE-4CEA-BE37-BF75B95BD99E}"/>
              </a:ext>
            </a:extLst>
          </p:cNvPr>
          <p:cNvSpPr txBox="1">
            <a:spLocks/>
          </p:cNvSpPr>
          <p:nvPr/>
        </p:nvSpPr>
        <p:spPr>
          <a:xfrm>
            <a:off x="6380517" y="5004807"/>
            <a:ext cx="2979239" cy="52588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Final price: $1.40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442803C-1667-493B-9697-9354D904471E}"/>
              </a:ext>
            </a:extLst>
          </p:cNvPr>
          <p:cNvSpPr txBox="1">
            <a:spLocks/>
          </p:cNvSpPr>
          <p:nvPr/>
        </p:nvSpPr>
        <p:spPr>
          <a:xfrm>
            <a:off x="3983079" y="5802537"/>
            <a:ext cx="1584000" cy="7609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72000" rIns="179997" bIns="7200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water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honey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5A4E205E-4536-4B0B-A7C8-6EDEADA775B9}"/>
              </a:ext>
            </a:extLst>
          </p:cNvPr>
          <p:cNvSpPr/>
          <p:nvPr/>
        </p:nvSpPr>
        <p:spPr bwMode="auto">
          <a:xfrm>
            <a:off x="5755110" y="6036228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7A3F386-5791-471C-9CD4-F5A9ED0452A7}"/>
              </a:ext>
            </a:extLst>
          </p:cNvPr>
          <p:cNvSpPr txBox="1">
            <a:spLocks/>
          </p:cNvSpPr>
          <p:nvPr/>
        </p:nvSpPr>
        <p:spPr>
          <a:xfrm>
            <a:off x="6380517" y="5925647"/>
            <a:ext cx="2979239" cy="52588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Unknown drink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6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6C854-63A9-401E-94B3-CEF41836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Solution: </a:t>
            </a:r>
            <a:r>
              <a:rPr lang="en-US" noProof="1"/>
              <a:t>Coffee Shop with Checks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6A087D2-FE8B-9E08-684E-F5E486E31C03}"/>
              </a:ext>
            </a:extLst>
          </p:cNvPr>
          <p:cNvSpPr txBox="1">
            <a:spLocks/>
          </p:cNvSpPr>
          <p:nvPr/>
        </p:nvSpPr>
        <p:spPr>
          <a:xfrm>
            <a:off x="426000" y="1448135"/>
            <a:ext cx="6372600" cy="465008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string order = Console.ReadLine();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bool orderValid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double price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if (order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coffee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1.00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else if (order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tea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0.60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Console.WriteLine("</a:t>
            </a:r>
            <a:r>
              <a:rPr lang="en-US" sz="2400" b="1" noProof="1">
                <a:solidFill>
                  <a:schemeClr val="bg1"/>
                </a:solidFill>
              </a:rPr>
              <a:t>Unknown drink</a:t>
            </a:r>
            <a:r>
              <a:rPr lang="en-US" sz="24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orderValid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81D1B-6565-04B1-D062-E504E3EE345E}"/>
              </a:ext>
            </a:extLst>
          </p:cNvPr>
          <p:cNvSpPr txBox="1"/>
          <p:nvPr/>
        </p:nvSpPr>
        <p:spPr>
          <a:xfrm>
            <a:off x="426000" y="6207335"/>
            <a:ext cx="738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https://judge.softuni.org/Contests/Practice/Index/4395</a:t>
            </a:r>
            <a:endParaRPr lang="en-US" sz="240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D7B8698-7261-CFF5-8CEE-B0DB7BBF0C51}"/>
              </a:ext>
            </a:extLst>
          </p:cNvPr>
          <p:cNvSpPr txBox="1">
            <a:spLocks/>
          </p:cNvSpPr>
          <p:nvPr/>
        </p:nvSpPr>
        <p:spPr>
          <a:xfrm>
            <a:off x="7131000" y="1448135"/>
            <a:ext cx="4617600" cy="354209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if (orderValid)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</a:rPr>
              <a:t>Read extra, add it to price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</a:rPr>
              <a:t>Unknown extra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orderValid = false</a:t>
            </a:r>
            <a:endParaRPr lang="en-US" sz="2400" b="1" noProof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if (orderValid)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</a:rPr>
              <a:t>Print the final price</a:t>
            </a:r>
          </a:p>
        </p:txBody>
      </p:sp>
    </p:spTree>
    <p:extLst>
      <p:ext uri="{BB962C8B-B14F-4D97-AF65-F5344CB8AC3E}">
        <p14:creationId xmlns:p14="http://schemas.microsoft.com/office/powerpoint/2010/main" val="37848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42A1315-3AAA-A328-DC65-0EC67BF0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8" y="729002"/>
            <a:ext cx="6075184" cy="1389118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672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SoftUni Diamond Partners</a:t>
            </a:r>
            <a:endParaRPr lang="en-US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EE287F-C028-4FC3-A8A0-D4983AEF53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Write a program to </a:t>
            </a:r>
            <a:r>
              <a:rPr lang="en-US" b="1" dirty="0"/>
              <a:t>check for freezing water</a:t>
            </a:r>
            <a:r>
              <a:rPr lang="en-US" dirty="0"/>
              <a:t>, which:</a:t>
            </a:r>
          </a:p>
          <a:p>
            <a:pPr lvl="1" latinLnBrk="0"/>
            <a:r>
              <a:rPr lang="en-US" dirty="0"/>
              <a:t>Reads a temperature in Celsius</a:t>
            </a:r>
          </a:p>
          <a:p>
            <a:pPr lvl="1"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whether the temperature is </a:t>
            </a:r>
            <a:r>
              <a:rPr lang="en-US" b="1" dirty="0">
                <a:solidFill>
                  <a:schemeClr val="bg1"/>
                </a:solidFill>
              </a:rPr>
              <a:t>below</a:t>
            </a:r>
            <a:r>
              <a:rPr lang="en-US" dirty="0"/>
              <a:t> zero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Freezing weather!</a:t>
            </a:r>
            <a:r>
              <a:rPr lang="en-US" dirty="0"/>
              <a:t>", if the temperature is equal or </a:t>
            </a:r>
            <a:br>
              <a:rPr lang="en-US" dirty="0"/>
            </a:br>
            <a:r>
              <a:rPr lang="en-US" dirty="0"/>
              <a:t>smaller than 0, otherwise print nothing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Freezing Weather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323393" y="4541939"/>
            <a:ext cx="6858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 anchor="ctr" anchorCtr="0">
            <a:norm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4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323393" y="5583760"/>
            <a:ext cx="6858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none" lIns="179997" tIns="107998" rIns="179997" bIns="107998" anchor="ctr" anchorCtr="0">
            <a:no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-2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192510" y="4714034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192511" y="5755855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34567" y="4541939"/>
            <a:ext cx="374088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i="1" dirty="0"/>
              <a:t>(no output)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34567" y="5583760"/>
            <a:ext cx="374088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Freezing weather!</a:t>
            </a:r>
          </a:p>
        </p:txBody>
      </p:sp>
      <p:pic>
        <p:nvPicPr>
          <p:cNvPr id="1026" name="Picture 2" descr="Cold - Free weather icons">
            <a:extLst>
              <a:ext uri="{FF2B5EF4-FFF2-40B4-BE49-F238E27FC236}">
                <a16:creationId xmlns:a16="http://schemas.microsoft.com/office/drawing/2014/main" id="{0E18558F-6F69-2FA2-C9E8-647CCDAA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993" y="1538093"/>
            <a:ext cx="1458007" cy="14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4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1350E02-B38F-4AB1-9D00-1DBE2FF7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Freezing Weather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1C96A84-4BDC-471D-C27F-B10D31AF1335}"/>
              </a:ext>
            </a:extLst>
          </p:cNvPr>
          <p:cNvSpPr txBox="1">
            <a:spLocks/>
          </p:cNvSpPr>
          <p:nvPr/>
        </p:nvSpPr>
        <p:spPr>
          <a:xfrm>
            <a:off x="561000" y="1600201"/>
            <a:ext cx="8839200" cy="368379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double temperature =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double.Parse(Console.ReadLine());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temperature &lt; 0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noProof="1">
                <a:latin typeface="Consolas" panose="020B0609020204030204" pitchFamily="49" charset="0"/>
              </a:rPr>
              <a:t>Console.WriteLine("Freezing weather!");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Cold - Free weather icons">
            <a:extLst>
              <a:ext uri="{FF2B5EF4-FFF2-40B4-BE49-F238E27FC236}">
                <a16:creationId xmlns:a16="http://schemas.microsoft.com/office/drawing/2014/main" id="{C3012159-934F-7239-C899-FF9132780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993" y="1538093"/>
            <a:ext cx="1458007" cy="14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check for odd / even number</a:t>
            </a:r>
            <a:r>
              <a:rPr lang="en-US" dirty="0"/>
              <a:t>, which: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an </a:t>
            </a:r>
            <a:r>
              <a:rPr lang="en-US" b="1" dirty="0"/>
              <a:t>integer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it's even, 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it's odd, 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odd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or Odd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33435" y="4075408"/>
            <a:ext cx="7001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defPPr>
              <a:defRPr lang="en-US"/>
            </a:defPPr>
            <a:lvl1pPr indent="0" algn="ctr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33435" y="5142208"/>
            <a:ext cx="7001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defPPr>
              <a:defRPr lang="en-US"/>
            </a:defPPr>
            <a:lvl1pPr indent="0" algn="ctr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354249" y="4247503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354248" y="5314303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033636" y="4075408"/>
            <a:ext cx="13097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033636" y="5142208"/>
            <a:ext cx="13097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8284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or Odd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EF2FCB7-D96F-E2A6-530F-56EFF77E7DAB}"/>
              </a:ext>
            </a:extLst>
          </p:cNvPr>
          <p:cNvSpPr txBox="1">
            <a:spLocks/>
          </p:cNvSpPr>
          <p:nvPr/>
        </p:nvSpPr>
        <p:spPr>
          <a:xfrm>
            <a:off x="516000" y="1544786"/>
            <a:ext cx="8231400" cy="426921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num = int.Parse(Console.ReadLine());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if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 % 2 == 0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even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odd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307BF-AE34-0AC6-21F0-7FB7A8B7C285}"/>
              </a:ext>
            </a:extLst>
          </p:cNvPr>
          <p:cNvSpPr txBox="1"/>
          <p:nvPr/>
        </p:nvSpPr>
        <p:spPr>
          <a:xfrm>
            <a:off x="286688" y="601980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https://judge.softuni.org/Contests/Practice/Index/4395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685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print a number as words</a:t>
            </a:r>
            <a:r>
              <a:rPr lang="en-US" dirty="0"/>
              <a:t>, which: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and checks its value [1 … 9]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value in the form of </a:t>
            </a:r>
            <a:r>
              <a:rPr lang="en-US" b="1" dirty="0">
                <a:solidFill>
                  <a:schemeClr val="bg1"/>
                </a:solidFill>
              </a:rPr>
              <a:t>English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 number is out of range, prints "</a:t>
            </a:r>
            <a:r>
              <a:rPr lang="en-US" b="1" dirty="0">
                <a:solidFill>
                  <a:schemeClr val="bg1"/>
                </a:solidFill>
              </a:rPr>
              <a:t>Out of range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1…9 as Words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0476" y="4002424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0476" y="4925964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458616" y="4180739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458615" y="5098059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10708" y="4008644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seven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10708" y="4925964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Out of range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0E1B87-44E1-4759-9A48-FD0E63215BDB}"/>
              </a:ext>
            </a:extLst>
          </p:cNvPr>
          <p:cNvSpPr txBox="1">
            <a:spLocks/>
          </p:cNvSpPr>
          <p:nvPr/>
        </p:nvSpPr>
        <p:spPr>
          <a:xfrm>
            <a:off x="1410476" y="5840007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2</a:t>
            </a:r>
          </a:p>
        </p:txBody>
      </p:sp>
      <p:sp>
        <p:nvSpPr>
          <p:cNvPr id="12" name="Arrow: Right 9">
            <a:extLst>
              <a:ext uri="{FF2B5EF4-FFF2-40B4-BE49-F238E27FC236}">
                <a16:creationId xmlns:a16="http://schemas.microsoft.com/office/drawing/2014/main" id="{6AE7896C-D3AB-4D66-86D2-1CEC1D76158E}"/>
              </a:ext>
            </a:extLst>
          </p:cNvPr>
          <p:cNvSpPr/>
          <p:nvPr/>
        </p:nvSpPr>
        <p:spPr bwMode="auto">
          <a:xfrm>
            <a:off x="2458616" y="6012102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F1E8091-A43D-4039-8D11-C6C27B2E742D}"/>
              </a:ext>
            </a:extLst>
          </p:cNvPr>
          <p:cNvSpPr txBox="1">
            <a:spLocks/>
          </p:cNvSpPr>
          <p:nvPr/>
        </p:nvSpPr>
        <p:spPr>
          <a:xfrm>
            <a:off x="3110708" y="5840007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4583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1…9 as Words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38A47F9-9F73-6A34-303B-3C569FAC7882}"/>
              </a:ext>
            </a:extLst>
          </p:cNvPr>
          <p:cNvSpPr txBox="1">
            <a:spLocks/>
          </p:cNvSpPr>
          <p:nvPr/>
        </p:nvSpPr>
        <p:spPr>
          <a:xfrm>
            <a:off x="561000" y="1449000"/>
            <a:ext cx="8460000" cy="471164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num = int.Parse(Console.ReadLine());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noProof="1">
                <a:latin typeface="Consolas" panose="020B0609020204030204" pitchFamily="49" charset="0"/>
              </a:rPr>
              <a:t>(num == 1)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Console.WriteLine("one");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1" noProof="1">
                <a:latin typeface="Consolas" panose="020B0609020204030204" pitchFamily="49" charset="0"/>
              </a:rPr>
              <a:t>(num == 2)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Console.WriteLine("two");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1" noProof="1">
                <a:latin typeface="Consolas" panose="020B0609020204030204" pitchFamily="49" charset="0"/>
              </a:rPr>
              <a:t>(…) …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Add the rest of the conditions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endParaRPr lang="en-US" sz="28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Console.WriteLine("Out of range");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D32FF-21A5-E055-81DC-4354167F5495}"/>
              </a:ext>
            </a:extLst>
          </p:cNvPr>
          <p:cNvSpPr txBox="1"/>
          <p:nvPr/>
        </p:nvSpPr>
        <p:spPr>
          <a:xfrm>
            <a:off x="286688" y="621900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https://judge.softuni.org/Contests/Practice/Index/4395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21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Write a program to </a:t>
            </a:r>
            <a:r>
              <a:rPr lang="en-US" b="1" dirty="0"/>
              <a:t>find the greater of two numbers</a:t>
            </a:r>
            <a:r>
              <a:rPr lang="en-US" dirty="0"/>
              <a:t>, which:</a:t>
            </a:r>
          </a:p>
          <a:p>
            <a:pPr lvl="1" latinLnBrk="0"/>
            <a:r>
              <a:rPr lang="en-US" dirty="0"/>
              <a:t>Reads two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lvl="1" latinLnBrk="0"/>
            <a:r>
              <a:rPr lang="en-US" dirty="0"/>
              <a:t>Finds the greater number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Greater number:</a:t>
            </a:r>
            <a:r>
              <a:rPr lang="en-US" dirty="0"/>
              <a:t> " + the </a:t>
            </a:r>
            <a:r>
              <a:rPr lang="en-US" b="1" dirty="0">
                <a:solidFill>
                  <a:schemeClr val="bg1"/>
                </a:solidFill>
              </a:rPr>
              <a:t>greater</a:t>
            </a:r>
            <a:r>
              <a:rPr lang="en-US" dirty="0"/>
              <a:t> 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Number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143000" y="4038600"/>
            <a:ext cx="762000" cy="115682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5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8</a:t>
            </a:r>
          </a:p>
        </p:txBody>
      </p:sp>
      <p:sp>
        <p:nvSpPr>
          <p:cNvPr id="6" name="Arrow: Right 11">
            <a:extLst>
              <a:ext uri="{FF2B5EF4-FFF2-40B4-BE49-F238E27FC236}">
                <a16:creationId xmlns:a16="http://schemas.microsoft.com/office/drawing/2014/main" id="{EB8E5B51-F00A-4620-9308-0BF44E9AC29B}"/>
              </a:ext>
            </a:extLst>
          </p:cNvPr>
          <p:cNvSpPr/>
          <p:nvPr/>
        </p:nvSpPr>
        <p:spPr bwMode="auto">
          <a:xfrm>
            <a:off x="2141847" y="4464612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37431" y="4292516"/>
            <a:ext cx="38862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Greater number: 8</a:t>
            </a:r>
          </a:p>
        </p:txBody>
      </p:sp>
    </p:spTree>
    <p:extLst>
      <p:ext uri="{BB962C8B-B14F-4D97-AF65-F5344CB8AC3E}">
        <p14:creationId xmlns:p14="http://schemas.microsoft.com/office/powerpoint/2010/main" val="12419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13785</TotalTime>
  <Words>1893</Words>
  <Application>Microsoft Office PowerPoint</Application>
  <PresentationFormat>Widescreen</PresentationFormat>
  <Paragraphs>313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Practical Exercises</vt:lpstr>
      <vt:lpstr>Have a Question?</vt:lpstr>
      <vt:lpstr>Problem: Freezing Weather</vt:lpstr>
      <vt:lpstr>Solution: Freezing Weather</vt:lpstr>
      <vt:lpstr>Problem: Even or Odd</vt:lpstr>
      <vt:lpstr>Solution: Even or Odd</vt:lpstr>
      <vt:lpstr>Problem: Number 1…9 as Words</vt:lpstr>
      <vt:lpstr>Solution: Number 1…9 as Words</vt:lpstr>
      <vt:lpstr>Problem: Greater Number</vt:lpstr>
      <vt:lpstr>Solution: Greater Number</vt:lpstr>
      <vt:lpstr>Problem: Guess the Password</vt:lpstr>
      <vt:lpstr>Solution: Guess the Password</vt:lpstr>
      <vt:lpstr>Problem: Boiling Water</vt:lpstr>
      <vt:lpstr>Solution: Boiling Water</vt:lpstr>
      <vt:lpstr>Problem: Speed Info</vt:lpstr>
      <vt:lpstr>Solution: Speed Info</vt:lpstr>
      <vt:lpstr>Problem: Ticket Price</vt:lpstr>
      <vt:lpstr>Solution: Ticket Price</vt:lpstr>
      <vt:lpstr>Problem: Area of Figures</vt:lpstr>
      <vt:lpstr>Solution: Area of Figures</vt:lpstr>
      <vt:lpstr>Problem: Valid Triangle</vt:lpstr>
      <vt:lpstr>Solution: Valid Triangle</vt:lpstr>
      <vt:lpstr>Problem: Coffee Shop</vt:lpstr>
      <vt:lpstr>Solution: Coffee Shop</vt:lpstr>
      <vt:lpstr>* Problem: Coffee Shop with Checks</vt:lpstr>
      <vt:lpstr>* Solution: Coffee Shop with Checks</vt:lpstr>
      <vt:lpstr>Questions?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- Exercises</dc:title>
  <dc:subject>Programming Fumdamentals for QA – Practical Training Course @ SoftUni</dc:subject>
  <dc:creator>Software University</dc:creator>
  <cp:keywords>C#; QA Profession;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177</cp:revision>
  <dcterms:created xsi:type="dcterms:W3CDTF">2018-05-23T13:08:44Z</dcterms:created>
  <dcterms:modified xsi:type="dcterms:W3CDTF">2023-09-24T19:09:31Z</dcterms:modified>
  <cp:category>programming;education;software engineering;software development</cp:category>
</cp:coreProperties>
</file>