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27e9a2cd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27e9a2cd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08c3ff6a3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08c3ff6a3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8c3ff6a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8c3ff6a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a:p>
            <a:pPr marL="0" lvl="0" indent="0" algn="l" rtl="0">
              <a:spcBef>
                <a:spcPts val="0"/>
              </a:spcBef>
              <a:spcAft>
                <a:spcPts val="0"/>
              </a:spcAft>
              <a:buNone/>
            </a:pPr>
            <a:endParaRPr/>
          </a:p>
          <a:p>
            <a:pPr marL="0" lvl="0" indent="0" algn="l" rtl="0">
              <a:spcBef>
                <a:spcPts val="0"/>
              </a:spcBef>
              <a:spcAft>
                <a:spcPts val="0"/>
              </a:spcAft>
              <a:buNone/>
            </a:pPr>
            <a:r>
              <a:rPr lang="en"/>
              <a:t>Hypothesis - There will be a correlation between video game sales and the job market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08c3ff6a3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08c3ff6a3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a:p>
            <a:pPr marL="0" lvl="0" indent="0" algn="l" rtl="0">
              <a:spcBef>
                <a:spcPts val="0"/>
              </a:spcBef>
              <a:spcAft>
                <a:spcPts val="0"/>
              </a:spcAft>
              <a:buNone/>
            </a:pPr>
            <a:endParaRPr/>
          </a:p>
          <a:p>
            <a:pPr marL="0" lvl="0" indent="0" algn="l" rtl="0">
              <a:spcBef>
                <a:spcPts val="0"/>
              </a:spcBef>
              <a:spcAft>
                <a:spcPts val="0"/>
              </a:spcAft>
              <a:buNone/>
            </a:pPr>
            <a:r>
              <a:rPr lang="en"/>
              <a:t>We see a relatively high unemployment trend during the early 2000’s, which might be attributed to the dot com bust and then we see unemployment rate lower during 2003-2008.</a:t>
            </a:r>
            <a:endParaRPr/>
          </a:p>
          <a:p>
            <a:pPr marL="0" lvl="0" indent="0" algn="l" rtl="0">
              <a:spcBef>
                <a:spcPts val="0"/>
              </a:spcBef>
              <a:spcAft>
                <a:spcPts val="0"/>
              </a:spcAft>
              <a:buNone/>
            </a:pPr>
            <a:endParaRPr/>
          </a:p>
          <a:p>
            <a:pPr marL="0" lvl="0" indent="0" algn="l" rtl="0">
              <a:spcBef>
                <a:spcPts val="0"/>
              </a:spcBef>
              <a:spcAft>
                <a:spcPts val="0"/>
              </a:spcAft>
              <a:buNone/>
            </a:pPr>
            <a:r>
              <a:rPr lang="en"/>
              <a:t>Then we see the effect of the Great recession from 2008 take a large effect on the US Unemployment rate from 2008 to 2012 and we see a low recovery of the unemployment rate from 2010/2012.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08c3ff6a3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08c3ff6a3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types of video games that publishers may focus in developing to better increase their sales in the North American market.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8c3ff6a3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8c3ff6a3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a:p>
            <a:pPr marL="0" lvl="0" indent="0" algn="l" rtl="0">
              <a:spcBef>
                <a:spcPts val="0"/>
              </a:spcBef>
              <a:spcAft>
                <a:spcPts val="0"/>
              </a:spcAft>
              <a:buNone/>
            </a:pPr>
            <a:endParaRPr/>
          </a:p>
          <a:p>
            <a:pPr marL="0" lvl="0" indent="0" algn="l" rtl="0">
              <a:spcBef>
                <a:spcPts val="0"/>
              </a:spcBef>
              <a:spcAft>
                <a:spcPts val="0"/>
              </a:spcAft>
              <a:buNone/>
            </a:pPr>
            <a:r>
              <a:rPr lang="en"/>
              <a:t>We believe this supports our hypothesis in that around 2008 the great recession started and we can see a downward trend in console video games from that point 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8c3ff6a3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8c3ff6a3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8c3ff6a3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8c3ff6a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8c3ff6a3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8c3ff6a3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Gabriel</a:t>
            </a:r>
            <a:endParaRPr/>
          </a:p>
          <a:p>
            <a:pPr marL="457200" lvl="0" indent="-298450" algn="l" rtl="0">
              <a:spcBef>
                <a:spcPts val="0"/>
              </a:spcBef>
              <a:spcAft>
                <a:spcPts val="0"/>
              </a:spcAft>
              <a:buSzPts val="1100"/>
              <a:buChar char="●"/>
            </a:pPr>
            <a:endParaRPr/>
          </a:p>
          <a:p>
            <a:pPr marL="457200" lvl="0" indent="-298450" algn="l" rtl="0">
              <a:spcBef>
                <a:spcPts val="0"/>
              </a:spcBef>
              <a:spcAft>
                <a:spcPts val="0"/>
              </a:spcAft>
              <a:buSzPts val="1100"/>
              <a:buChar char="●"/>
            </a:pPr>
            <a:r>
              <a:rPr lang="en"/>
              <a:t>Through merging both csv files, we see from the graph provided that there is some correlation between unemployment rate and video game sales in North America.</a:t>
            </a:r>
            <a:endParaRPr/>
          </a:p>
          <a:p>
            <a:pPr marL="0" lvl="0" indent="0" algn="l" rtl="0">
              <a:spcBef>
                <a:spcPts val="0"/>
              </a:spcBef>
              <a:spcAft>
                <a:spcPts val="0"/>
              </a:spcAft>
              <a:buClr>
                <a:schemeClr val="dk1"/>
              </a:buClr>
              <a:buSzPts val="1100"/>
              <a:buFont typeface="Arial"/>
              <a:buNone/>
            </a:pPr>
            <a:endParaRPr/>
          </a:p>
          <a:p>
            <a:pPr marL="457200" lvl="0" indent="-298450" algn="l" rtl="0">
              <a:spcBef>
                <a:spcPts val="0"/>
              </a:spcBef>
              <a:spcAft>
                <a:spcPts val="0"/>
              </a:spcAft>
              <a:buSzPts val="1100"/>
              <a:buChar char="●"/>
            </a:pPr>
            <a:r>
              <a:rPr lang="en"/>
              <a:t>As unemployment shrinks, sales of video games rise as seen in years between 2005 and 2008. We see as unemployment rises, video games in North America fall, as seen between the years 2001 and 2004.</a:t>
            </a:r>
            <a:endParaRPr/>
          </a:p>
          <a:p>
            <a:pPr marL="0" lvl="0" indent="0" algn="l" rtl="0">
              <a:spcBef>
                <a:spcPts val="0"/>
              </a:spcBef>
              <a:spcAft>
                <a:spcPts val="0"/>
              </a:spcAft>
              <a:buClr>
                <a:schemeClr val="dk1"/>
              </a:buClr>
              <a:buSzPts val="1100"/>
              <a:buFont typeface="Arial"/>
              <a:buNone/>
            </a:pPr>
            <a:endParaRPr/>
          </a:p>
          <a:p>
            <a:pPr marL="457200" lvl="0" indent="-298450" algn="l" rtl="0">
              <a:spcBef>
                <a:spcPts val="0"/>
              </a:spcBef>
              <a:spcAft>
                <a:spcPts val="0"/>
              </a:spcAft>
              <a:buSzPts val="1100"/>
              <a:buChar char="●"/>
            </a:pPr>
            <a:r>
              <a:rPr lang="en"/>
              <a:t>Another instance of low sales or lowering of sales and high unemployment is between years 2009 and 2013 during the Great Recession time frame.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8c3ff6a30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8c3ff6a3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fred.stlouisfed.org/series/UNRAT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statista.com/statistics/420621/number-of-pc-gamers/" TargetMode="External"/><Relationship Id="rId5" Type="http://schemas.openxmlformats.org/officeDocument/2006/relationships/hyperlink" Target="https://github.com/Andaya334/Project-1.git" TargetMode="External"/><Relationship Id="rId4" Type="http://schemas.openxmlformats.org/officeDocument/2006/relationships/hyperlink" Target="https://www.kaggle.com/datasets/gregorut/videogamesa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75853" y="0"/>
            <a:ext cx="5925300" cy="9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580"/>
              <a:t>The Invasion of Unemployment and Video Games</a:t>
            </a:r>
            <a:endParaRPr sz="2580"/>
          </a:p>
        </p:txBody>
      </p:sp>
      <p:sp>
        <p:nvSpPr>
          <p:cNvPr id="55" name="Google Shape;55;p13"/>
          <p:cNvSpPr txBox="1">
            <a:spLocks noGrp="1"/>
          </p:cNvSpPr>
          <p:nvPr>
            <p:ph type="subTitle" idx="1"/>
          </p:nvPr>
        </p:nvSpPr>
        <p:spPr>
          <a:xfrm>
            <a:off x="389325" y="40264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solidFill>
                  <a:schemeClr val="dk1"/>
                </a:solidFill>
              </a:rPr>
              <a:t>By: Gabriel Andaya,</a:t>
            </a:r>
            <a:endParaRPr>
              <a:solidFill>
                <a:schemeClr val="dk1"/>
              </a:solidFill>
            </a:endParaRPr>
          </a:p>
          <a:p>
            <a:pPr marL="0" lvl="0" indent="0" algn="ctr" rtl="0">
              <a:spcBef>
                <a:spcPts val="0"/>
              </a:spcBef>
              <a:spcAft>
                <a:spcPts val="0"/>
              </a:spcAft>
              <a:buNone/>
            </a:pPr>
            <a:r>
              <a:rPr lang="en">
                <a:solidFill>
                  <a:schemeClr val="dk1"/>
                </a:solidFill>
              </a:rPr>
              <a:t>Alex Heang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Conclusion </a:t>
            </a:r>
            <a:endParaRPr/>
          </a:p>
        </p:txBody>
      </p:sp>
      <p:sp>
        <p:nvSpPr>
          <p:cNvPr id="113" name="Google Shape;113;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This bar chart shows the growth rate of PC gamers annually from 2008-2024</a:t>
            </a:r>
            <a:br>
              <a:rPr lang="en">
                <a:solidFill>
                  <a:schemeClr val="dk1"/>
                </a:solidFill>
              </a:rPr>
            </a:br>
            <a:br>
              <a:rPr lang="en">
                <a:solidFill>
                  <a:schemeClr val="dk1"/>
                </a:solidFill>
              </a:rPr>
            </a:br>
            <a:r>
              <a:rPr lang="en">
                <a:solidFill>
                  <a:schemeClr val="dk1"/>
                </a:solidFill>
              </a:rPr>
              <a:t>The information can shed some light onto why console gaming has decreased amongst gamers in our original dataset</a:t>
            </a:r>
            <a:endParaRPr>
              <a:solidFill>
                <a:schemeClr val="dk1"/>
              </a:solidFill>
            </a:endParaRPr>
          </a:p>
        </p:txBody>
      </p:sp>
      <p:pic>
        <p:nvPicPr>
          <p:cNvPr id="114" name="Google Shape;114;p22"/>
          <p:cNvPicPr preferRelativeResize="0"/>
          <p:nvPr/>
        </p:nvPicPr>
        <p:blipFill>
          <a:blip r:embed="rId3">
            <a:alphaModFix/>
          </a:blip>
          <a:stretch>
            <a:fillRect/>
          </a:stretch>
        </p:blipFill>
        <p:spPr>
          <a:xfrm>
            <a:off x="3791125" y="726850"/>
            <a:ext cx="4966040" cy="3689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FRED: </a:t>
            </a:r>
            <a:r>
              <a:rPr lang="en" u="sng">
                <a:solidFill>
                  <a:schemeClr val="hlink"/>
                </a:solidFill>
                <a:hlinkClick r:id="rId3"/>
              </a:rPr>
              <a:t>https://fred.stlouisfed.org/series/UNRATE</a:t>
            </a:r>
            <a:endParaRPr>
              <a:solidFill>
                <a:schemeClr val="dk1"/>
              </a:solidFill>
            </a:endParaRPr>
          </a:p>
          <a:p>
            <a:pPr marL="0" lvl="0" indent="0" algn="l" rtl="0">
              <a:spcBef>
                <a:spcPts val="1200"/>
              </a:spcBef>
              <a:spcAft>
                <a:spcPts val="0"/>
              </a:spcAft>
              <a:buNone/>
            </a:pPr>
            <a:r>
              <a:rPr lang="en">
                <a:solidFill>
                  <a:schemeClr val="dk1"/>
                </a:solidFill>
              </a:rPr>
              <a:t>Kaggle: </a:t>
            </a:r>
            <a:r>
              <a:rPr lang="en" u="sng">
                <a:solidFill>
                  <a:schemeClr val="hlink"/>
                </a:solidFill>
                <a:hlinkClick r:id="rId4"/>
              </a:rPr>
              <a:t>https://www.kaggle.com/datasets/gregorut/videogamesales</a:t>
            </a:r>
            <a:endParaRPr>
              <a:solidFill>
                <a:schemeClr val="dk1"/>
              </a:solidFill>
            </a:endParaRPr>
          </a:p>
          <a:p>
            <a:pPr marL="0" lvl="0" indent="0" algn="l" rtl="0">
              <a:spcBef>
                <a:spcPts val="1200"/>
              </a:spcBef>
              <a:spcAft>
                <a:spcPts val="0"/>
              </a:spcAft>
              <a:buNone/>
            </a:pPr>
            <a:r>
              <a:rPr lang="en">
                <a:solidFill>
                  <a:schemeClr val="dk1"/>
                </a:solidFill>
              </a:rPr>
              <a:t>GitHub: </a:t>
            </a:r>
            <a:r>
              <a:rPr lang="en" u="sng">
                <a:solidFill>
                  <a:schemeClr val="hlink"/>
                </a:solidFill>
                <a:hlinkClick r:id="rId5"/>
              </a:rPr>
              <a:t>https://github.com/Andaya334/Project-1.git</a:t>
            </a:r>
            <a:endParaRPr>
              <a:solidFill>
                <a:schemeClr val="dk1"/>
              </a:solidFill>
            </a:endParaRPr>
          </a:p>
          <a:p>
            <a:pPr marL="0" lvl="0" indent="0" algn="l" rtl="0">
              <a:spcBef>
                <a:spcPts val="1200"/>
              </a:spcBef>
              <a:spcAft>
                <a:spcPts val="0"/>
              </a:spcAft>
              <a:buNone/>
            </a:pPr>
            <a:r>
              <a:rPr lang="en">
                <a:solidFill>
                  <a:schemeClr val="dk1"/>
                </a:solidFill>
              </a:rPr>
              <a:t>Statista: </a:t>
            </a:r>
            <a:r>
              <a:rPr lang="en" u="sng">
                <a:solidFill>
                  <a:schemeClr val="hlink"/>
                </a:solidFill>
                <a:hlinkClick r:id="rId6"/>
              </a:rPr>
              <a:t>https://www.statista.com/statistics/420621/number-of-pc-gamers/</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Our goal is to find any correlation between Unemployment Rate in the United States and the sales of video games in the North American region from 2000-2017.</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Our research will define high unemployment in the US as any year or month above 5%</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Anything below 5% as low unemployment rate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Video games will be analyzed by their platform popularity and at what years were sales highest inside the US</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Platforms include: Xbox360, Wii, 3DS, Xbox, PS2, PS3, etc.</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 correlation will be presented between unemployment rate by year with the sales of video games in North America by year</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Unemployment Rate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There have been 149 months of high unemployment, and 68 months of low unemployment from 2000-2017.</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highest unemployment rate period being at 9.8% in September, 2009</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lowest unemployment rate period being at 3.8% in April, 2000</a:t>
            </a:r>
            <a:endParaRPr>
              <a:solidFill>
                <a:schemeClr val="dk1"/>
              </a:solidFill>
            </a:endParaRPr>
          </a:p>
          <a:p>
            <a:pPr marL="457200" lvl="0" indent="0" algn="l" rtl="0">
              <a:spcBef>
                <a:spcPts val="1200"/>
              </a:spcBef>
              <a:spcAft>
                <a:spcPts val="1200"/>
              </a:spcAft>
              <a:buNone/>
            </a:pPr>
            <a:endParaRPr>
              <a:solidFill>
                <a:schemeClr val="dk1"/>
              </a:solidFill>
            </a:endParaRPr>
          </a:p>
        </p:txBody>
      </p:sp>
      <p:pic>
        <p:nvPicPr>
          <p:cNvPr id="68" name="Google Shape;68;p15"/>
          <p:cNvPicPr preferRelativeResize="0"/>
          <p:nvPr/>
        </p:nvPicPr>
        <p:blipFill rotWithShape="1">
          <a:blip r:embed="rId3">
            <a:alphaModFix/>
          </a:blip>
          <a:srcRect l="10336" t="6488" r="8269" b="3889"/>
          <a:stretch/>
        </p:blipFill>
        <p:spPr>
          <a:xfrm>
            <a:off x="311700" y="2462850"/>
            <a:ext cx="8520602" cy="2453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Video Game Sales NA</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 North America, consumers prefer platform and shooter type of video games.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Platform games include the games such as Super Mario Bros.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Shooter style include games such as Call of Duty and Grand Theft Auto</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128250" y="2367850"/>
            <a:ext cx="4930576" cy="2596300"/>
          </a:xfrm>
          <a:prstGeom prst="rect">
            <a:avLst/>
          </a:prstGeom>
          <a:noFill/>
          <a:ln>
            <a:noFill/>
          </a:ln>
        </p:spPr>
      </p:pic>
      <p:pic>
        <p:nvPicPr>
          <p:cNvPr id="76" name="Google Shape;76;p16"/>
          <p:cNvPicPr preferRelativeResize="0"/>
          <p:nvPr/>
        </p:nvPicPr>
        <p:blipFill>
          <a:blip r:embed="rId4">
            <a:alphaModFix/>
          </a:blip>
          <a:stretch>
            <a:fillRect/>
          </a:stretch>
        </p:blipFill>
        <p:spPr>
          <a:xfrm>
            <a:off x="5164675" y="2367850"/>
            <a:ext cx="3901725" cy="259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9455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Annual Sales</a:t>
            </a:r>
            <a:endParaRPr/>
          </a:p>
        </p:txBody>
      </p:sp>
      <p:sp>
        <p:nvSpPr>
          <p:cNvPr id="82" name="Google Shape;82;p17"/>
          <p:cNvSpPr txBox="1">
            <a:spLocks noGrp="1"/>
          </p:cNvSpPr>
          <p:nvPr>
            <p:ph type="body" idx="1"/>
          </p:nvPr>
        </p:nvSpPr>
        <p:spPr>
          <a:xfrm>
            <a:off x="311700" y="1068475"/>
            <a:ext cx="3879300" cy="369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en" sz="1300">
                <a:solidFill>
                  <a:schemeClr val="dk1"/>
                </a:solidFill>
              </a:rPr>
              <a:t>The year 2008 had the most sales in North America with 256.25 million sales, and with 2007 coming second with 235.61 million sales in the region.</a:t>
            </a:r>
            <a:endParaRPr sz="1300">
              <a:solidFill>
                <a:schemeClr val="dk1"/>
              </a:solidFill>
            </a:endParaRPr>
          </a:p>
          <a:p>
            <a:pPr marL="0" lvl="0" indent="0" algn="l" rtl="0">
              <a:spcBef>
                <a:spcPts val="1200"/>
              </a:spcBef>
              <a:spcAft>
                <a:spcPts val="0"/>
              </a:spcAft>
              <a:buNone/>
            </a:pP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The year 2016 recorded the least amount of annual video game sales in the North American region with 34.52 million sales</a:t>
            </a:r>
            <a:endParaRPr sz="1300">
              <a:solidFill>
                <a:schemeClr val="dk1"/>
              </a:solidFill>
            </a:endParaRPr>
          </a:p>
        </p:txBody>
      </p:sp>
      <p:pic>
        <p:nvPicPr>
          <p:cNvPr id="83" name="Google Shape;83;p17"/>
          <p:cNvPicPr preferRelativeResize="0"/>
          <p:nvPr/>
        </p:nvPicPr>
        <p:blipFill rotWithShape="1">
          <a:blip r:embed="rId3">
            <a:alphaModFix/>
          </a:blip>
          <a:srcRect l="6480" t="7791" r="55710"/>
          <a:stretch/>
        </p:blipFill>
        <p:spPr>
          <a:xfrm>
            <a:off x="4466175" y="550325"/>
            <a:ext cx="3457225" cy="42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22525"/>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Platform Sales</a:t>
            </a:r>
            <a:endParaRPr/>
          </a:p>
        </p:txBody>
      </p:sp>
      <p:sp>
        <p:nvSpPr>
          <p:cNvPr id="89" name="Google Shape;89;p18"/>
          <p:cNvSpPr txBox="1">
            <a:spLocks noGrp="1"/>
          </p:cNvSpPr>
          <p:nvPr>
            <p:ph type="body" idx="1"/>
          </p:nvPr>
        </p:nvSpPr>
        <p:spPr>
          <a:xfrm>
            <a:off x="311700" y="1178225"/>
            <a:ext cx="4415400" cy="3542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en" sz="1300">
                <a:solidFill>
                  <a:schemeClr val="dk1"/>
                </a:solidFill>
              </a:rPr>
              <a:t>Xbox 360 video games were the most popular in the North America region with 533 million sales from 2000-2017.</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Publisher: Microsoft (USA)</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2006 saw the highest sold video game with Wii Sports reporting 41.36 million sales in North America.</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Publisher: Nintendo (Japan)</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Five most popular consoles in NA from 2000-2017: Xbox 360, PS2, Wii, PS3, &amp; DS</a:t>
            </a:r>
            <a:endParaRPr sz="1300">
              <a:solidFill>
                <a:schemeClr val="dk1"/>
              </a:solidFill>
            </a:endParaRPr>
          </a:p>
        </p:txBody>
      </p:sp>
      <p:pic>
        <p:nvPicPr>
          <p:cNvPr id="90" name="Google Shape;90;p18"/>
          <p:cNvPicPr preferRelativeResize="0"/>
          <p:nvPr/>
        </p:nvPicPr>
        <p:blipFill rotWithShape="1">
          <a:blip r:embed="rId3">
            <a:alphaModFix/>
          </a:blip>
          <a:srcRect l="3995" t="8584" r="54170" b="9809"/>
          <a:stretch/>
        </p:blipFill>
        <p:spPr>
          <a:xfrm>
            <a:off x="5023575" y="422513"/>
            <a:ext cx="3443074" cy="429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There may be a correlation between the unemployment rate and video game sales. Evidence that helps support this:</a:t>
            </a:r>
            <a:endParaRPr>
              <a:solidFill>
                <a:schemeClr val="dk1"/>
              </a:solidFill>
            </a:endParaRPr>
          </a:p>
          <a:p>
            <a:pPr marL="457200" lvl="0" indent="0" algn="l" rtl="0">
              <a:spcBef>
                <a:spcPts val="1200"/>
              </a:spcBef>
              <a:spcAft>
                <a:spcPts val="0"/>
              </a:spcAft>
              <a:buNone/>
            </a:pPr>
            <a:endParaRPr>
              <a:solidFill>
                <a:schemeClr val="dk1"/>
              </a:solidFill>
            </a:endParaRPr>
          </a:p>
          <a:p>
            <a:pPr marL="914400" lvl="1" indent="-317500" algn="l" rtl="0">
              <a:lnSpc>
                <a:spcPct val="200000"/>
              </a:lnSpc>
              <a:spcBef>
                <a:spcPts val="1200"/>
              </a:spcBef>
              <a:spcAft>
                <a:spcPts val="0"/>
              </a:spcAft>
              <a:buClr>
                <a:schemeClr val="dk1"/>
              </a:buClr>
              <a:buSzPts val="1400"/>
              <a:buChar char="○"/>
            </a:pPr>
            <a:r>
              <a:rPr lang="en">
                <a:solidFill>
                  <a:schemeClr val="dk1"/>
                </a:solidFill>
              </a:rPr>
              <a:t>The decrease in video game sales as the job economy improved.</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The impact of the 2008 recession where we saw the largest sales volume two years prior  (in 2007 and 2008) which was also the start of the greatest job loss in recent history</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In 2001 was the dot.com burst where many tech businesses were shuttered and jobs were loss (a mini recession), we can see a decline in video game sales after this period of time.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951088" y="637902"/>
            <a:ext cx="7241825" cy="386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Although we see a correlation between these two datasets, there may be other contributing factors which may influence video game sales. Some of these are: </a:t>
            </a:r>
            <a:br>
              <a:rPr lang="en">
                <a:solidFill>
                  <a:schemeClr val="dk1"/>
                </a:solidFill>
              </a:rPr>
            </a:br>
            <a:r>
              <a:rPr lang="en">
                <a:solidFill>
                  <a:schemeClr val="dk1"/>
                </a:solidFill>
              </a:rPr>
              <a:t>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change in consumer behavior after 2010 from console gaming to mobile or PC gaming as they became more readily available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growing popularity in casual gaming produced by independent studios which were not captured by these datasets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advent of cloud video game streaming services and digital purchases</a:t>
            </a:r>
            <a:endParaRPr>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853</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The Invasion of Unemployment and Video Games</vt:lpstr>
      <vt:lpstr>Introduction</vt:lpstr>
      <vt:lpstr>Unemployment Rate</vt:lpstr>
      <vt:lpstr>Video Game Sales NA</vt:lpstr>
      <vt:lpstr>Annual Sales</vt:lpstr>
      <vt:lpstr>Platform Sales</vt:lpstr>
      <vt:lpstr>Correlation</vt:lpstr>
      <vt:lpstr>PowerPoint Presentation</vt:lpstr>
      <vt:lpstr>Conclusion</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Invasion of Unemployment and Video Games</dc:title>
  <dc:creator>Gabriel Andaya</dc:creator>
  <cp:lastModifiedBy>Gabriel Andaya</cp:lastModifiedBy>
  <cp:revision>1</cp:revision>
  <dcterms:modified xsi:type="dcterms:W3CDTF">2023-02-16T00:45:11Z</dcterms:modified>
</cp:coreProperties>
</file>