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00A3F-125E-4F2B-83A1-7F767C1083AA}"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CAABA999-E441-432A-877E-EF50DAAD3B8F}">
      <dgm:prSet/>
      <dgm:spPr/>
      <dgm:t>
        <a:bodyPr/>
        <a:lstStyle/>
        <a:p>
          <a:r>
            <a:rPr lang="en-US"/>
            <a:t>GOAL</a:t>
          </a:r>
        </a:p>
      </dgm:t>
    </dgm:pt>
    <dgm:pt modelId="{97B6CC9C-8EC2-467A-866D-6A81D3A9F0C9}" type="parTrans" cxnId="{EDB630F6-4F75-48B9-BBB4-39FE39C3B0E0}">
      <dgm:prSet/>
      <dgm:spPr/>
      <dgm:t>
        <a:bodyPr/>
        <a:lstStyle/>
        <a:p>
          <a:endParaRPr lang="en-US"/>
        </a:p>
      </dgm:t>
    </dgm:pt>
    <dgm:pt modelId="{40888FCE-C788-48D7-912D-1A5812A856BE}" type="sibTrans" cxnId="{EDB630F6-4F75-48B9-BBB4-39FE39C3B0E0}">
      <dgm:prSet/>
      <dgm:spPr/>
      <dgm:t>
        <a:bodyPr/>
        <a:lstStyle/>
        <a:p>
          <a:endParaRPr lang="en-US"/>
        </a:p>
      </dgm:t>
    </dgm:pt>
    <dgm:pt modelId="{A96D593C-78A5-4C52-AB6D-08F415107613}">
      <dgm:prSet/>
      <dgm:spPr/>
      <dgm:t>
        <a:bodyPr/>
        <a:lstStyle/>
        <a:p>
          <a:r>
            <a:rPr lang="en-US"/>
            <a:t>GOAL: Our goal was to identify energy usage and greenhouse gas emission trends, patterns, and relationships for commercial and residential buildings in San Francisco</a:t>
          </a:r>
        </a:p>
      </dgm:t>
    </dgm:pt>
    <dgm:pt modelId="{69D6D538-6943-4EC8-92E3-A9888898E522}" type="parTrans" cxnId="{23C18D68-BD27-4E2E-ABEF-893936F2FCAA}">
      <dgm:prSet/>
      <dgm:spPr/>
      <dgm:t>
        <a:bodyPr/>
        <a:lstStyle/>
        <a:p>
          <a:endParaRPr lang="en-US"/>
        </a:p>
      </dgm:t>
    </dgm:pt>
    <dgm:pt modelId="{D7786E17-D470-4EF9-83BA-1C6D32670D57}" type="sibTrans" cxnId="{23C18D68-BD27-4E2E-ABEF-893936F2FCAA}">
      <dgm:prSet/>
      <dgm:spPr/>
      <dgm:t>
        <a:bodyPr/>
        <a:lstStyle/>
        <a:p>
          <a:endParaRPr lang="en-US"/>
        </a:p>
      </dgm:t>
    </dgm:pt>
    <dgm:pt modelId="{841D39AC-4BF1-43B0-BCB0-7657AC98B8B9}">
      <dgm:prSet/>
      <dgm:spPr/>
      <dgm:t>
        <a:bodyPr/>
        <a:lstStyle/>
        <a:p>
          <a:r>
            <a:rPr lang="en-US"/>
            <a:t>ACTION</a:t>
          </a:r>
        </a:p>
      </dgm:t>
    </dgm:pt>
    <dgm:pt modelId="{434D3432-DCB4-4DA5-A3C9-243B01BD6D24}" type="parTrans" cxnId="{6E04EB7E-74EF-49B8-B141-1B1B859DE6E2}">
      <dgm:prSet/>
      <dgm:spPr/>
      <dgm:t>
        <a:bodyPr/>
        <a:lstStyle/>
        <a:p>
          <a:endParaRPr lang="en-US"/>
        </a:p>
      </dgm:t>
    </dgm:pt>
    <dgm:pt modelId="{D548A907-863E-4BAA-8013-23F008549386}" type="sibTrans" cxnId="{6E04EB7E-74EF-49B8-B141-1B1B859DE6E2}">
      <dgm:prSet/>
      <dgm:spPr/>
      <dgm:t>
        <a:bodyPr/>
        <a:lstStyle/>
        <a:p>
          <a:endParaRPr lang="en-US"/>
        </a:p>
      </dgm:t>
    </dgm:pt>
    <dgm:pt modelId="{096953DF-8C0D-406E-BDF5-FF5C40DACD9F}">
      <dgm:prSet/>
      <dgm:spPr/>
      <dgm:t>
        <a:bodyPr/>
        <a:lstStyle/>
        <a:p>
          <a:r>
            <a:rPr lang="en-US" dirty="0"/>
            <a:t>ACTION ITEMS: Using the insights from the data, we can advise and modify policies for reducing energy use and greenhouse gas emissions</a:t>
          </a:r>
        </a:p>
      </dgm:t>
    </dgm:pt>
    <dgm:pt modelId="{84352509-0530-438C-BCC9-07160FBD9251}" type="parTrans" cxnId="{A9BECE63-93E3-48CC-BD03-C5718029B097}">
      <dgm:prSet/>
      <dgm:spPr/>
      <dgm:t>
        <a:bodyPr/>
        <a:lstStyle/>
        <a:p>
          <a:endParaRPr lang="en-US"/>
        </a:p>
      </dgm:t>
    </dgm:pt>
    <dgm:pt modelId="{F5DFC398-4E31-47E6-AD94-3663B763C165}" type="sibTrans" cxnId="{A9BECE63-93E3-48CC-BD03-C5718029B097}">
      <dgm:prSet/>
      <dgm:spPr/>
      <dgm:t>
        <a:bodyPr/>
        <a:lstStyle/>
        <a:p>
          <a:endParaRPr lang="en-US"/>
        </a:p>
      </dgm:t>
    </dgm:pt>
    <dgm:pt modelId="{F5AE71A6-6BF8-4179-B21C-EF630425AAFD}">
      <dgm:prSet/>
      <dgm:spPr/>
      <dgm:t>
        <a:bodyPr/>
        <a:lstStyle/>
        <a:p>
          <a:r>
            <a:rPr lang="en-US"/>
            <a:t>RESOURCE</a:t>
          </a:r>
        </a:p>
      </dgm:t>
    </dgm:pt>
    <dgm:pt modelId="{2FDE1EF7-AFB1-4B13-BA93-562E5D5C02C2}" type="parTrans" cxnId="{33C378B6-FE05-4912-9B7E-F0CAE10F3105}">
      <dgm:prSet/>
      <dgm:spPr/>
      <dgm:t>
        <a:bodyPr/>
        <a:lstStyle/>
        <a:p>
          <a:endParaRPr lang="en-US"/>
        </a:p>
      </dgm:t>
    </dgm:pt>
    <dgm:pt modelId="{2F45B318-DCBC-4B6B-9A15-C02D78640036}" type="sibTrans" cxnId="{33C378B6-FE05-4912-9B7E-F0CAE10F3105}">
      <dgm:prSet/>
      <dgm:spPr/>
      <dgm:t>
        <a:bodyPr/>
        <a:lstStyle/>
        <a:p>
          <a:endParaRPr lang="en-US"/>
        </a:p>
      </dgm:t>
    </dgm:pt>
    <dgm:pt modelId="{79CBAD3E-5106-4BA7-B109-E158F1E9CA75}">
      <dgm:prSet/>
      <dgm:spPr/>
      <dgm:t>
        <a:bodyPr/>
        <a:lstStyle/>
        <a:p>
          <a:r>
            <a:rPr lang="en-US" dirty="0"/>
            <a:t>RESOURCE: Open Source Data from the City of San Francisco through the Existing Buildings Energy Performance Ordinance Report</a:t>
          </a:r>
        </a:p>
      </dgm:t>
    </dgm:pt>
    <dgm:pt modelId="{07F2B917-28D4-4C1A-AB35-EA938DADA6B5}" type="parTrans" cxnId="{808925C2-1D48-4E3B-B961-AC6B929259C6}">
      <dgm:prSet/>
      <dgm:spPr/>
      <dgm:t>
        <a:bodyPr/>
        <a:lstStyle/>
        <a:p>
          <a:endParaRPr lang="en-US"/>
        </a:p>
      </dgm:t>
    </dgm:pt>
    <dgm:pt modelId="{518A1F8E-9F71-40A4-AA0D-CB075071E10C}" type="sibTrans" cxnId="{808925C2-1D48-4E3B-B961-AC6B929259C6}">
      <dgm:prSet/>
      <dgm:spPr/>
      <dgm:t>
        <a:bodyPr/>
        <a:lstStyle/>
        <a:p>
          <a:endParaRPr lang="en-US"/>
        </a:p>
      </dgm:t>
    </dgm:pt>
    <dgm:pt modelId="{240A6956-8376-461A-9A34-953E73A89760}" type="pres">
      <dgm:prSet presAssocID="{F0D00A3F-125E-4F2B-83A1-7F767C1083AA}" presName="Name0" presStyleCnt="0">
        <dgm:presLayoutVars>
          <dgm:dir/>
          <dgm:animLvl val="lvl"/>
          <dgm:resizeHandles val="exact"/>
        </dgm:presLayoutVars>
      </dgm:prSet>
      <dgm:spPr/>
    </dgm:pt>
    <dgm:pt modelId="{317FC39C-11E9-4844-83D7-DCB77C29D8C4}" type="pres">
      <dgm:prSet presAssocID="{F5AE71A6-6BF8-4179-B21C-EF630425AAFD}" presName="boxAndChildren" presStyleCnt="0"/>
      <dgm:spPr/>
    </dgm:pt>
    <dgm:pt modelId="{D17A5990-847D-4959-BAE6-944573EE8682}" type="pres">
      <dgm:prSet presAssocID="{F5AE71A6-6BF8-4179-B21C-EF630425AAFD}" presName="parentTextBox" presStyleLbl="alignNode1" presStyleIdx="0" presStyleCnt="3"/>
      <dgm:spPr/>
    </dgm:pt>
    <dgm:pt modelId="{4F9F919D-97BF-4753-9701-80E2F741D884}" type="pres">
      <dgm:prSet presAssocID="{F5AE71A6-6BF8-4179-B21C-EF630425AAFD}" presName="descendantBox" presStyleLbl="bgAccFollowNode1" presStyleIdx="0" presStyleCnt="3"/>
      <dgm:spPr/>
    </dgm:pt>
    <dgm:pt modelId="{C48B32DC-B42B-42F7-89A6-81F7C907A311}" type="pres">
      <dgm:prSet presAssocID="{D548A907-863E-4BAA-8013-23F008549386}" presName="sp" presStyleCnt="0"/>
      <dgm:spPr/>
    </dgm:pt>
    <dgm:pt modelId="{78852D65-C62C-4398-ADC1-7474E8A4AEF4}" type="pres">
      <dgm:prSet presAssocID="{841D39AC-4BF1-43B0-BCB0-7657AC98B8B9}" presName="arrowAndChildren" presStyleCnt="0"/>
      <dgm:spPr/>
    </dgm:pt>
    <dgm:pt modelId="{B0411563-0AD8-4BB6-B513-141AF8EB2037}" type="pres">
      <dgm:prSet presAssocID="{841D39AC-4BF1-43B0-BCB0-7657AC98B8B9}" presName="parentTextArrow" presStyleLbl="node1" presStyleIdx="0" presStyleCnt="0"/>
      <dgm:spPr/>
    </dgm:pt>
    <dgm:pt modelId="{852A3882-3E37-4B59-9E4D-6003EB4F5038}" type="pres">
      <dgm:prSet presAssocID="{841D39AC-4BF1-43B0-BCB0-7657AC98B8B9}" presName="arrow" presStyleLbl="alignNode1" presStyleIdx="1" presStyleCnt="3"/>
      <dgm:spPr/>
    </dgm:pt>
    <dgm:pt modelId="{5F70352A-45F6-43E3-88F6-A61F28738772}" type="pres">
      <dgm:prSet presAssocID="{841D39AC-4BF1-43B0-BCB0-7657AC98B8B9}" presName="descendantArrow" presStyleLbl="bgAccFollowNode1" presStyleIdx="1" presStyleCnt="3"/>
      <dgm:spPr/>
    </dgm:pt>
    <dgm:pt modelId="{A40F1B79-BD92-4A81-B4C7-C48B9473E1D5}" type="pres">
      <dgm:prSet presAssocID="{40888FCE-C788-48D7-912D-1A5812A856BE}" presName="sp" presStyleCnt="0"/>
      <dgm:spPr/>
    </dgm:pt>
    <dgm:pt modelId="{88C124DE-427B-4FDB-B80E-2FDE2DBF1FBE}" type="pres">
      <dgm:prSet presAssocID="{CAABA999-E441-432A-877E-EF50DAAD3B8F}" presName="arrowAndChildren" presStyleCnt="0"/>
      <dgm:spPr/>
    </dgm:pt>
    <dgm:pt modelId="{5484C414-B081-4583-8435-396D29A9A0EA}" type="pres">
      <dgm:prSet presAssocID="{CAABA999-E441-432A-877E-EF50DAAD3B8F}" presName="parentTextArrow" presStyleLbl="node1" presStyleIdx="0" presStyleCnt="0"/>
      <dgm:spPr/>
    </dgm:pt>
    <dgm:pt modelId="{14568307-490B-4E3A-A928-233CD6B2C60B}" type="pres">
      <dgm:prSet presAssocID="{CAABA999-E441-432A-877E-EF50DAAD3B8F}" presName="arrow" presStyleLbl="alignNode1" presStyleIdx="2" presStyleCnt="3"/>
      <dgm:spPr/>
    </dgm:pt>
    <dgm:pt modelId="{58DE516D-D27A-4D7F-8EC7-C36C38ED7104}" type="pres">
      <dgm:prSet presAssocID="{CAABA999-E441-432A-877E-EF50DAAD3B8F}" presName="descendantArrow" presStyleLbl="bgAccFollowNode1" presStyleIdx="2" presStyleCnt="3"/>
      <dgm:spPr/>
    </dgm:pt>
  </dgm:ptLst>
  <dgm:cxnLst>
    <dgm:cxn modelId="{5B95FC01-7757-4644-976D-19D8021AA27A}" type="presOf" srcId="{096953DF-8C0D-406E-BDF5-FF5C40DACD9F}" destId="{5F70352A-45F6-43E3-88F6-A61F28738772}" srcOrd="0" destOrd="0" presId="urn:microsoft.com/office/officeart/2016/7/layout/VerticalDownArrowProcess"/>
    <dgm:cxn modelId="{EA4BE608-C036-4D5E-BC1F-E1F41FFD5675}" type="presOf" srcId="{F5AE71A6-6BF8-4179-B21C-EF630425AAFD}" destId="{D17A5990-847D-4959-BAE6-944573EE8682}" srcOrd="0" destOrd="0" presId="urn:microsoft.com/office/officeart/2016/7/layout/VerticalDownArrowProcess"/>
    <dgm:cxn modelId="{C206501E-7958-490E-A651-8A0E038E57E1}" type="presOf" srcId="{CAABA999-E441-432A-877E-EF50DAAD3B8F}" destId="{5484C414-B081-4583-8435-396D29A9A0EA}" srcOrd="0" destOrd="0" presId="urn:microsoft.com/office/officeart/2016/7/layout/VerticalDownArrowProcess"/>
    <dgm:cxn modelId="{A9BECE63-93E3-48CC-BD03-C5718029B097}" srcId="{841D39AC-4BF1-43B0-BCB0-7657AC98B8B9}" destId="{096953DF-8C0D-406E-BDF5-FF5C40DACD9F}" srcOrd="0" destOrd="0" parTransId="{84352509-0530-438C-BCC9-07160FBD9251}" sibTransId="{F5DFC398-4E31-47E6-AD94-3663B763C165}"/>
    <dgm:cxn modelId="{8FED5247-FAE6-4270-8574-5489461E1EDF}" type="presOf" srcId="{F0D00A3F-125E-4F2B-83A1-7F767C1083AA}" destId="{240A6956-8376-461A-9A34-953E73A89760}" srcOrd="0" destOrd="0" presId="urn:microsoft.com/office/officeart/2016/7/layout/VerticalDownArrowProcess"/>
    <dgm:cxn modelId="{23C18D68-BD27-4E2E-ABEF-893936F2FCAA}" srcId="{CAABA999-E441-432A-877E-EF50DAAD3B8F}" destId="{A96D593C-78A5-4C52-AB6D-08F415107613}" srcOrd="0" destOrd="0" parTransId="{69D6D538-6943-4EC8-92E3-A9888898E522}" sibTransId="{D7786E17-D470-4EF9-83BA-1C6D32670D57}"/>
    <dgm:cxn modelId="{587A2259-294B-441C-BEB5-F02CACA60716}" type="presOf" srcId="{A96D593C-78A5-4C52-AB6D-08F415107613}" destId="{58DE516D-D27A-4D7F-8EC7-C36C38ED7104}" srcOrd="0" destOrd="0" presId="urn:microsoft.com/office/officeart/2016/7/layout/VerticalDownArrowProcess"/>
    <dgm:cxn modelId="{6E04EB7E-74EF-49B8-B141-1B1B859DE6E2}" srcId="{F0D00A3F-125E-4F2B-83A1-7F767C1083AA}" destId="{841D39AC-4BF1-43B0-BCB0-7657AC98B8B9}" srcOrd="1" destOrd="0" parTransId="{434D3432-DCB4-4DA5-A3C9-243B01BD6D24}" sibTransId="{D548A907-863E-4BAA-8013-23F008549386}"/>
    <dgm:cxn modelId="{70CD718C-1551-4BAA-910F-A0602F24ADF5}" type="presOf" srcId="{841D39AC-4BF1-43B0-BCB0-7657AC98B8B9}" destId="{852A3882-3E37-4B59-9E4D-6003EB4F5038}" srcOrd="1" destOrd="0" presId="urn:microsoft.com/office/officeart/2016/7/layout/VerticalDownArrowProcess"/>
    <dgm:cxn modelId="{65DEE68C-E618-4C59-A173-ED26F6363E2F}" type="presOf" srcId="{79CBAD3E-5106-4BA7-B109-E158F1E9CA75}" destId="{4F9F919D-97BF-4753-9701-80E2F741D884}" srcOrd="0" destOrd="0" presId="urn:microsoft.com/office/officeart/2016/7/layout/VerticalDownArrowProcess"/>
    <dgm:cxn modelId="{33C378B6-FE05-4912-9B7E-F0CAE10F3105}" srcId="{F0D00A3F-125E-4F2B-83A1-7F767C1083AA}" destId="{F5AE71A6-6BF8-4179-B21C-EF630425AAFD}" srcOrd="2" destOrd="0" parTransId="{2FDE1EF7-AFB1-4B13-BA93-562E5D5C02C2}" sibTransId="{2F45B318-DCBC-4B6B-9A15-C02D78640036}"/>
    <dgm:cxn modelId="{808925C2-1D48-4E3B-B961-AC6B929259C6}" srcId="{F5AE71A6-6BF8-4179-B21C-EF630425AAFD}" destId="{79CBAD3E-5106-4BA7-B109-E158F1E9CA75}" srcOrd="0" destOrd="0" parTransId="{07F2B917-28D4-4C1A-AB35-EA938DADA6B5}" sibTransId="{518A1F8E-9F71-40A4-AA0D-CB075071E10C}"/>
    <dgm:cxn modelId="{4A9C8FC7-1797-43D3-96CF-FB3E05190BC1}" type="presOf" srcId="{841D39AC-4BF1-43B0-BCB0-7657AC98B8B9}" destId="{B0411563-0AD8-4BB6-B513-141AF8EB2037}" srcOrd="0" destOrd="0" presId="urn:microsoft.com/office/officeart/2016/7/layout/VerticalDownArrowProcess"/>
    <dgm:cxn modelId="{4A5ADFCE-F6F3-4031-9D44-136067D416F5}" type="presOf" srcId="{CAABA999-E441-432A-877E-EF50DAAD3B8F}" destId="{14568307-490B-4E3A-A928-233CD6B2C60B}" srcOrd="1" destOrd="0" presId="urn:microsoft.com/office/officeart/2016/7/layout/VerticalDownArrowProcess"/>
    <dgm:cxn modelId="{EDB630F6-4F75-48B9-BBB4-39FE39C3B0E0}" srcId="{F0D00A3F-125E-4F2B-83A1-7F767C1083AA}" destId="{CAABA999-E441-432A-877E-EF50DAAD3B8F}" srcOrd="0" destOrd="0" parTransId="{97B6CC9C-8EC2-467A-866D-6A81D3A9F0C9}" sibTransId="{40888FCE-C788-48D7-912D-1A5812A856BE}"/>
    <dgm:cxn modelId="{C8753439-68DD-47AB-B9D8-D306BE8813F0}" type="presParOf" srcId="{240A6956-8376-461A-9A34-953E73A89760}" destId="{317FC39C-11E9-4844-83D7-DCB77C29D8C4}" srcOrd="0" destOrd="0" presId="urn:microsoft.com/office/officeart/2016/7/layout/VerticalDownArrowProcess"/>
    <dgm:cxn modelId="{FC52437C-8242-436A-9D41-2150FC9C6D1B}" type="presParOf" srcId="{317FC39C-11E9-4844-83D7-DCB77C29D8C4}" destId="{D17A5990-847D-4959-BAE6-944573EE8682}" srcOrd="0" destOrd="0" presId="urn:microsoft.com/office/officeart/2016/7/layout/VerticalDownArrowProcess"/>
    <dgm:cxn modelId="{686CECE1-09E2-46B9-9D5C-A4769208F1A4}" type="presParOf" srcId="{317FC39C-11E9-4844-83D7-DCB77C29D8C4}" destId="{4F9F919D-97BF-4753-9701-80E2F741D884}" srcOrd="1" destOrd="0" presId="urn:microsoft.com/office/officeart/2016/7/layout/VerticalDownArrowProcess"/>
    <dgm:cxn modelId="{0A697594-F691-4523-98E5-C9EA5FF15CC1}" type="presParOf" srcId="{240A6956-8376-461A-9A34-953E73A89760}" destId="{C48B32DC-B42B-42F7-89A6-81F7C907A311}" srcOrd="1" destOrd="0" presId="urn:microsoft.com/office/officeart/2016/7/layout/VerticalDownArrowProcess"/>
    <dgm:cxn modelId="{F33FAB6F-2CA1-4B75-807A-58F50EC3A5A5}" type="presParOf" srcId="{240A6956-8376-461A-9A34-953E73A89760}" destId="{78852D65-C62C-4398-ADC1-7474E8A4AEF4}" srcOrd="2" destOrd="0" presId="urn:microsoft.com/office/officeart/2016/7/layout/VerticalDownArrowProcess"/>
    <dgm:cxn modelId="{0793BDE3-219B-4EA0-95F1-F967F5F1A6E5}" type="presParOf" srcId="{78852D65-C62C-4398-ADC1-7474E8A4AEF4}" destId="{B0411563-0AD8-4BB6-B513-141AF8EB2037}" srcOrd="0" destOrd="0" presId="urn:microsoft.com/office/officeart/2016/7/layout/VerticalDownArrowProcess"/>
    <dgm:cxn modelId="{06D8CD2C-5DAF-40C7-986F-D155A8525425}" type="presParOf" srcId="{78852D65-C62C-4398-ADC1-7474E8A4AEF4}" destId="{852A3882-3E37-4B59-9E4D-6003EB4F5038}" srcOrd="1" destOrd="0" presId="urn:microsoft.com/office/officeart/2016/7/layout/VerticalDownArrowProcess"/>
    <dgm:cxn modelId="{A8EDC7DC-7E5E-490E-B63E-489A57EB1D57}" type="presParOf" srcId="{78852D65-C62C-4398-ADC1-7474E8A4AEF4}" destId="{5F70352A-45F6-43E3-88F6-A61F28738772}" srcOrd="2" destOrd="0" presId="urn:microsoft.com/office/officeart/2016/7/layout/VerticalDownArrowProcess"/>
    <dgm:cxn modelId="{ACF70788-5F5F-4B78-9406-7B7F32452FFE}" type="presParOf" srcId="{240A6956-8376-461A-9A34-953E73A89760}" destId="{A40F1B79-BD92-4A81-B4C7-C48B9473E1D5}" srcOrd="3" destOrd="0" presId="urn:microsoft.com/office/officeart/2016/7/layout/VerticalDownArrowProcess"/>
    <dgm:cxn modelId="{1B119712-26A9-44D9-B645-48BEAD673217}" type="presParOf" srcId="{240A6956-8376-461A-9A34-953E73A89760}" destId="{88C124DE-427B-4FDB-B80E-2FDE2DBF1FBE}" srcOrd="4" destOrd="0" presId="urn:microsoft.com/office/officeart/2016/7/layout/VerticalDownArrowProcess"/>
    <dgm:cxn modelId="{93F7792B-9D1E-44F1-BD08-B6F0378B6BE1}" type="presParOf" srcId="{88C124DE-427B-4FDB-B80E-2FDE2DBF1FBE}" destId="{5484C414-B081-4583-8435-396D29A9A0EA}" srcOrd="0" destOrd="0" presId="urn:microsoft.com/office/officeart/2016/7/layout/VerticalDownArrowProcess"/>
    <dgm:cxn modelId="{CE2F58FB-FA28-4B0A-BEE8-1FE9F53A4CC9}" type="presParOf" srcId="{88C124DE-427B-4FDB-B80E-2FDE2DBF1FBE}" destId="{14568307-490B-4E3A-A928-233CD6B2C60B}" srcOrd="1" destOrd="0" presId="urn:microsoft.com/office/officeart/2016/7/layout/VerticalDownArrowProcess"/>
    <dgm:cxn modelId="{9F43E8BC-76D6-4300-A08A-254AD3502D6D}" type="presParOf" srcId="{88C124DE-427B-4FDB-B80E-2FDE2DBF1FBE}" destId="{58DE516D-D27A-4D7F-8EC7-C36C38ED710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A5990-847D-4959-BAE6-944573EE8682}">
      <dsp:nvSpPr>
        <dsp:cNvPr id="0" name=""/>
        <dsp:cNvSpPr/>
      </dsp:nvSpPr>
      <dsp:spPr>
        <a:xfrm>
          <a:off x="0" y="2921263"/>
          <a:ext cx="2149167" cy="95882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849" tIns="220472" rIns="152849" bIns="220472" numCol="1" spcCol="1270" anchor="ctr" anchorCtr="0">
          <a:noAutofit/>
        </a:bodyPr>
        <a:lstStyle/>
        <a:p>
          <a:pPr marL="0" lvl="0" indent="0" algn="ctr" defTabSz="1377950">
            <a:lnSpc>
              <a:spcPct val="90000"/>
            </a:lnSpc>
            <a:spcBef>
              <a:spcPct val="0"/>
            </a:spcBef>
            <a:spcAft>
              <a:spcPct val="35000"/>
            </a:spcAft>
            <a:buNone/>
          </a:pPr>
          <a:r>
            <a:rPr lang="en-US" sz="3100" kern="1200"/>
            <a:t>RESOURCE</a:t>
          </a:r>
        </a:p>
      </dsp:txBody>
      <dsp:txXfrm>
        <a:off x="0" y="2921263"/>
        <a:ext cx="2149167" cy="958823"/>
      </dsp:txXfrm>
    </dsp:sp>
    <dsp:sp modelId="{4F9F919D-97BF-4753-9701-80E2F741D884}">
      <dsp:nvSpPr>
        <dsp:cNvPr id="0" name=""/>
        <dsp:cNvSpPr/>
      </dsp:nvSpPr>
      <dsp:spPr>
        <a:xfrm>
          <a:off x="2149166" y="2921263"/>
          <a:ext cx="6447501" cy="95882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786" tIns="177800" rIns="130786" bIns="177800" numCol="1" spcCol="1270" anchor="ctr" anchorCtr="0">
          <a:noAutofit/>
        </a:bodyPr>
        <a:lstStyle/>
        <a:p>
          <a:pPr marL="0" lvl="0" indent="0" algn="l" defTabSz="622300">
            <a:lnSpc>
              <a:spcPct val="90000"/>
            </a:lnSpc>
            <a:spcBef>
              <a:spcPct val="0"/>
            </a:spcBef>
            <a:spcAft>
              <a:spcPct val="35000"/>
            </a:spcAft>
            <a:buNone/>
          </a:pPr>
          <a:r>
            <a:rPr lang="en-US" sz="1400" kern="1200" dirty="0"/>
            <a:t>RESOURCE: Open Source Data from the City of San Francisco through the Existing Buildings Energy Performance Ordinance Report</a:t>
          </a:r>
        </a:p>
      </dsp:txBody>
      <dsp:txXfrm>
        <a:off x="2149166" y="2921263"/>
        <a:ext cx="6447501" cy="958823"/>
      </dsp:txXfrm>
    </dsp:sp>
    <dsp:sp modelId="{852A3882-3E37-4B59-9E4D-6003EB4F5038}">
      <dsp:nvSpPr>
        <dsp:cNvPr id="0" name=""/>
        <dsp:cNvSpPr/>
      </dsp:nvSpPr>
      <dsp:spPr>
        <a:xfrm rot="10800000">
          <a:off x="0" y="1460974"/>
          <a:ext cx="2149167" cy="147467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849" tIns="220472" rIns="152849" bIns="220472" numCol="1" spcCol="1270" anchor="ctr" anchorCtr="0">
          <a:noAutofit/>
        </a:bodyPr>
        <a:lstStyle/>
        <a:p>
          <a:pPr marL="0" lvl="0" indent="0" algn="ctr" defTabSz="1377950">
            <a:lnSpc>
              <a:spcPct val="90000"/>
            </a:lnSpc>
            <a:spcBef>
              <a:spcPct val="0"/>
            </a:spcBef>
            <a:spcAft>
              <a:spcPct val="35000"/>
            </a:spcAft>
            <a:buNone/>
          </a:pPr>
          <a:r>
            <a:rPr lang="en-US" sz="3100" kern="1200"/>
            <a:t>ACTION</a:t>
          </a:r>
        </a:p>
      </dsp:txBody>
      <dsp:txXfrm rot="-10800000">
        <a:off x="0" y="1460974"/>
        <a:ext cx="2149167" cy="958536"/>
      </dsp:txXfrm>
    </dsp:sp>
    <dsp:sp modelId="{5F70352A-45F6-43E3-88F6-A61F28738772}">
      <dsp:nvSpPr>
        <dsp:cNvPr id="0" name=""/>
        <dsp:cNvSpPr/>
      </dsp:nvSpPr>
      <dsp:spPr>
        <a:xfrm>
          <a:off x="2149166" y="1460974"/>
          <a:ext cx="6447501" cy="95853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786" tIns="177800" rIns="130786" bIns="177800" numCol="1" spcCol="1270" anchor="ctr" anchorCtr="0">
          <a:noAutofit/>
        </a:bodyPr>
        <a:lstStyle/>
        <a:p>
          <a:pPr marL="0" lvl="0" indent="0" algn="l" defTabSz="622300">
            <a:lnSpc>
              <a:spcPct val="90000"/>
            </a:lnSpc>
            <a:spcBef>
              <a:spcPct val="0"/>
            </a:spcBef>
            <a:spcAft>
              <a:spcPct val="35000"/>
            </a:spcAft>
            <a:buNone/>
          </a:pPr>
          <a:r>
            <a:rPr lang="en-US" sz="1400" kern="1200" dirty="0"/>
            <a:t>ACTION ITEMS: Using the insights from the data, we can advise and modify policies for reducing energy use and greenhouse gas emissions</a:t>
          </a:r>
        </a:p>
      </dsp:txBody>
      <dsp:txXfrm>
        <a:off x="2149166" y="1460974"/>
        <a:ext cx="6447501" cy="958536"/>
      </dsp:txXfrm>
    </dsp:sp>
    <dsp:sp modelId="{14568307-490B-4E3A-A928-233CD6B2C60B}">
      <dsp:nvSpPr>
        <dsp:cNvPr id="0" name=""/>
        <dsp:cNvSpPr/>
      </dsp:nvSpPr>
      <dsp:spPr>
        <a:xfrm rot="10800000">
          <a:off x="0" y="685"/>
          <a:ext cx="2149167" cy="147467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849" tIns="220472" rIns="152849" bIns="220472" numCol="1" spcCol="1270" anchor="ctr" anchorCtr="0">
          <a:noAutofit/>
        </a:bodyPr>
        <a:lstStyle/>
        <a:p>
          <a:pPr marL="0" lvl="0" indent="0" algn="ctr" defTabSz="1377950">
            <a:lnSpc>
              <a:spcPct val="90000"/>
            </a:lnSpc>
            <a:spcBef>
              <a:spcPct val="0"/>
            </a:spcBef>
            <a:spcAft>
              <a:spcPct val="35000"/>
            </a:spcAft>
            <a:buNone/>
          </a:pPr>
          <a:r>
            <a:rPr lang="en-US" sz="3100" kern="1200"/>
            <a:t>GOAL</a:t>
          </a:r>
        </a:p>
      </dsp:txBody>
      <dsp:txXfrm rot="-10800000">
        <a:off x="0" y="685"/>
        <a:ext cx="2149167" cy="958536"/>
      </dsp:txXfrm>
    </dsp:sp>
    <dsp:sp modelId="{58DE516D-D27A-4D7F-8EC7-C36C38ED7104}">
      <dsp:nvSpPr>
        <dsp:cNvPr id="0" name=""/>
        <dsp:cNvSpPr/>
      </dsp:nvSpPr>
      <dsp:spPr>
        <a:xfrm>
          <a:off x="2149166" y="685"/>
          <a:ext cx="6447501" cy="95853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786" tIns="177800" rIns="130786" bIns="177800" numCol="1" spcCol="1270" anchor="ctr" anchorCtr="0">
          <a:noAutofit/>
        </a:bodyPr>
        <a:lstStyle/>
        <a:p>
          <a:pPr marL="0" lvl="0" indent="0" algn="l" defTabSz="622300">
            <a:lnSpc>
              <a:spcPct val="90000"/>
            </a:lnSpc>
            <a:spcBef>
              <a:spcPct val="0"/>
            </a:spcBef>
            <a:spcAft>
              <a:spcPct val="35000"/>
            </a:spcAft>
            <a:buNone/>
          </a:pPr>
          <a:r>
            <a:rPr lang="en-US" sz="1400" kern="1200"/>
            <a:t>GOAL: Our goal was to identify energy usage and greenhouse gas emission trends, patterns, and relationships for commercial and residential buildings in San Francisco</a:t>
          </a:r>
        </a:p>
      </dsp:txBody>
      <dsp:txXfrm>
        <a:off x="2149166" y="685"/>
        <a:ext cx="6447501" cy="95853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70115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10922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380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94621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98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495781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131105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293330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420537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4363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8C191-0409-4CE0-AC43-F36E56B77086}"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93992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8C191-0409-4CE0-AC43-F36E56B77086}"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79447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8C191-0409-4CE0-AC43-F36E56B77086}"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03737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8C191-0409-4CE0-AC43-F36E56B77086}"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60792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8C191-0409-4CE0-AC43-F36E56B77086}"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00980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8C191-0409-4CE0-AC43-F36E56B77086}"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12194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08C191-0409-4CE0-AC43-F36E56B77086}" type="datetimeFigureOut">
              <a:rPr lang="en-US" smtClean="0"/>
              <a:t>6/1/2023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4FA90D-A0F2-48AA-B0F7-F803B52E6448}" type="slidenum">
              <a:rPr lang="en-US" smtClean="0"/>
              <a:t>‹#›</a:t>
            </a:fld>
            <a:endParaRPr lang="en-US"/>
          </a:p>
        </p:txBody>
      </p:sp>
    </p:spTree>
    <p:extLst>
      <p:ext uri="{BB962C8B-B14F-4D97-AF65-F5344CB8AC3E}">
        <p14:creationId xmlns:p14="http://schemas.microsoft.com/office/powerpoint/2010/main" val="1270141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6ED3-8BCF-1514-7176-741153FB3241}"/>
              </a:ext>
            </a:extLst>
          </p:cNvPr>
          <p:cNvSpPr>
            <a:spLocks noGrp="1"/>
          </p:cNvSpPr>
          <p:nvPr>
            <p:ph type="ctrTitle"/>
          </p:nvPr>
        </p:nvSpPr>
        <p:spPr/>
        <p:txBody>
          <a:bodyPr/>
          <a:lstStyle/>
          <a:p>
            <a:r>
              <a:rPr lang="en-US" dirty="0"/>
              <a:t>Energy Consumption Analysis for Buildings in San Francisco</a:t>
            </a:r>
          </a:p>
        </p:txBody>
      </p:sp>
      <p:sp>
        <p:nvSpPr>
          <p:cNvPr id="3" name="Subtitle 2">
            <a:extLst>
              <a:ext uri="{FF2B5EF4-FFF2-40B4-BE49-F238E27FC236}">
                <a16:creationId xmlns:a16="http://schemas.microsoft.com/office/drawing/2014/main" id="{3AF9EF41-54D5-7932-B079-43BB0562DD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05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dirty="0"/>
              <a:t>Question #3</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dirty="0"/>
              <a:t>Has the greenhouse gas emission intensity for commercial and residential buildings decreased since 2018? Create boxplots for the 2022 GHG Emissions to calculate the quartiles and IQR and list the potential outlying properties for commercial and residential buildings.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118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screenshot, diagram, line&#10;&#10;Description automatically generated">
            <a:extLst>
              <a:ext uri="{FF2B5EF4-FFF2-40B4-BE49-F238E27FC236}">
                <a16:creationId xmlns:a16="http://schemas.microsoft.com/office/drawing/2014/main" id="{4301F515-E5BE-9271-A57D-407D805C63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858934"/>
            <a:ext cx="4184650" cy="3087371"/>
          </a:xfrm>
        </p:spPr>
      </p:pic>
      <p:pic>
        <p:nvPicPr>
          <p:cNvPr id="10" name="Content Placeholder 9" descr="A picture containing text, screenshot, line, diagram&#10;&#10;Description automatically generated">
            <a:extLst>
              <a:ext uri="{FF2B5EF4-FFF2-40B4-BE49-F238E27FC236}">
                <a16:creationId xmlns:a16="http://schemas.microsoft.com/office/drawing/2014/main" id="{22074039-A718-8088-2036-57D89AA34F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902380"/>
            <a:ext cx="4186237" cy="3043925"/>
          </a:xfrm>
        </p:spPr>
      </p:pic>
      <p:sp>
        <p:nvSpPr>
          <p:cNvPr id="11" name="Text Placeholder 2">
            <a:extLst>
              <a:ext uri="{FF2B5EF4-FFF2-40B4-BE49-F238E27FC236}">
                <a16:creationId xmlns:a16="http://schemas.microsoft.com/office/drawing/2014/main" id="{A8A2767E-0E39-4E2B-7836-B8164FA06430}"/>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Commercial Buildings</a:t>
            </a:r>
          </a:p>
        </p:txBody>
      </p:sp>
      <p:sp>
        <p:nvSpPr>
          <p:cNvPr id="12" name="Text Placeholder 2">
            <a:extLst>
              <a:ext uri="{FF2B5EF4-FFF2-40B4-BE49-F238E27FC236}">
                <a16:creationId xmlns:a16="http://schemas.microsoft.com/office/drawing/2014/main" id="{35418343-28F0-F050-9B1D-0E60954A0A0B}"/>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Residential Buildings</a:t>
            </a:r>
          </a:p>
        </p:txBody>
      </p:sp>
      <p:sp>
        <p:nvSpPr>
          <p:cNvPr id="13" name="TextBox 12">
            <a:extLst>
              <a:ext uri="{FF2B5EF4-FFF2-40B4-BE49-F238E27FC236}">
                <a16:creationId xmlns:a16="http://schemas.microsoft.com/office/drawing/2014/main" id="{70746438-D75E-7DF8-CB07-C83CFF0A056F}"/>
              </a:ext>
            </a:extLst>
          </p:cNvPr>
          <p:cNvSpPr txBox="1"/>
          <p:nvPr/>
        </p:nvSpPr>
        <p:spPr>
          <a:xfrm>
            <a:off x="1045180" y="4341585"/>
            <a:ext cx="3446752" cy="1477328"/>
          </a:xfrm>
          <a:prstGeom prst="rect">
            <a:avLst/>
          </a:prstGeom>
          <a:noFill/>
        </p:spPr>
        <p:txBody>
          <a:bodyPr wrap="square" rtlCol="0">
            <a:spAutoFit/>
          </a:bodyPr>
          <a:lstStyle/>
          <a:p>
            <a:r>
              <a:rPr lang="en-US" dirty="0"/>
              <a:t>PROCEDURE: Used </a:t>
            </a:r>
            <a:r>
              <a:rPr lang="en-US" dirty="0">
                <a:latin typeface="Courier New" panose="02070309020205020404" pitchFamily="49" charset="0"/>
                <a:cs typeface="Courier New" panose="02070309020205020404" pitchFamily="49" charset="0"/>
              </a:rPr>
              <a:t>median</a:t>
            </a:r>
            <a:r>
              <a:rPr lang="en-US" dirty="0"/>
              <a:t> for statistical analysis of GHG emissions and EUI since there are potential outliers in the data.</a:t>
            </a:r>
          </a:p>
        </p:txBody>
      </p:sp>
      <p:sp>
        <p:nvSpPr>
          <p:cNvPr id="14" name="TextBox 13">
            <a:extLst>
              <a:ext uri="{FF2B5EF4-FFF2-40B4-BE49-F238E27FC236}">
                <a16:creationId xmlns:a16="http://schemas.microsoft.com/office/drawing/2014/main" id="{14EA6EA9-A6D6-6836-2D85-94026FF64C72}"/>
              </a:ext>
            </a:extLst>
          </p:cNvPr>
          <p:cNvSpPr txBox="1"/>
          <p:nvPr/>
        </p:nvSpPr>
        <p:spPr>
          <a:xfrm>
            <a:off x="5782039" y="4341585"/>
            <a:ext cx="3492136" cy="1477328"/>
          </a:xfrm>
          <a:prstGeom prst="rect">
            <a:avLst/>
          </a:prstGeom>
          <a:noFill/>
        </p:spPr>
        <p:txBody>
          <a:bodyPr wrap="square" rtlCol="0">
            <a:spAutoFit/>
          </a:bodyPr>
          <a:lstStyle/>
          <a:p>
            <a:r>
              <a:rPr lang="en-US" dirty="0"/>
              <a:t>FINDINGS: The GHG emissions and EUI consumption has reduced after 2018 as expected since the ordinance went in place.</a:t>
            </a:r>
          </a:p>
        </p:txBody>
      </p:sp>
    </p:spTree>
    <p:extLst>
      <p:ext uri="{BB962C8B-B14F-4D97-AF65-F5344CB8AC3E}">
        <p14:creationId xmlns:p14="http://schemas.microsoft.com/office/powerpoint/2010/main" val="10210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01F515-E5BE-9271-A57D-407D805C63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275" y="858934"/>
            <a:ext cx="4184650" cy="3087371"/>
          </a:xfrm>
        </p:spPr>
      </p:pic>
      <p:pic>
        <p:nvPicPr>
          <p:cNvPr id="10" name="Content Placeholder 9">
            <a:extLst>
              <a:ext uri="{FF2B5EF4-FFF2-40B4-BE49-F238E27FC236}">
                <a16:creationId xmlns:a16="http://schemas.microsoft.com/office/drawing/2014/main" id="{22074039-A718-8088-2036-57D89AA34F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5087938" y="902380"/>
            <a:ext cx="4186237" cy="3043925"/>
          </a:xfrm>
        </p:spPr>
      </p:pic>
      <p:sp>
        <p:nvSpPr>
          <p:cNvPr id="11" name="Text Placeholder 2">
            <a:extLst>
              <a:ext uri="{FF2B5EF4-FFF2-40B4-BE49-F238E27FC236}">
                <a16:creationId xmlns:a16="http://schemas.microsoft.com/office/drawing/2014/main" id="{A8A2767E-0E39-4E2B-7836-B8164FA06430}"/>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GHG Emissions boxplots</a:t>
            </a:r>
          </a:p>
        </p:txBody>
      </p:sp>
      <p:sp>
        <p:nvSpPr>
          <p:cNvPr id="12" name="Text Placeholder 2">
            <a:extLst>
              <a:ext uri="{FF2B5EF4-FFF2-40B4-BE49-F238E27FC236}">
                <a16:creationId xmlns:a16="http://schemas.microsoft.com/office/drawing/2014/main" id="{35418343-28F0-F050-9B1D-0E60954A0A0B}"/>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Source EUI boxplots</a:t>
            </a:r>
          </a:p>
        </p:txBody>
      </p:sp>
      <p:sp>
        <p:nvSpPr>
          <p:cNvPr id="14" name="TextBox 13">
            <a:extLst>
              <a:ext uri="{FF2B5EF4-FFF2-40B4-BE49-F238E27FC236}">
                <a16:creationId xmlns:a16="http://schemas.microsoft.com/office/drawing/2014/main" id="{14EA6EA9-A6D6-6836-2D85-94026FF64C72}"/>
              </a:ext>
            </a:extLst>
          </p:cNvPr>
          <p:cNvSpPr txBox="1"/>
          <p:nvPr/>
        </p:nvSpPr>
        <p:spPr>
          <a:xfrm>
            <a:off x="675745" y="4257695"/>
            <a:ext cx="8747700" cy="1862048"/>
          </a:xfrm>
          <a:prstGeom prst="rect">
            <a:avLst/>
          </a:prstGeom>
          <a:noFill/>
        </p:spPr>
        <p:txBody>
          <a:bodyPr wrap="square" rtlCol="0">
            <a:spAutoFit/>
          </a:bodyPr>
          <a:lstStyle/>
          <a:p>
            <a:pPr rtl="0" fontAlgn="base">
              <a:spcBef>
                <a:spcPts val="0"/>
              </a:spcBef>
              <a:spcAft>
                <a:spcPts val="0"/>
              </a:spcAft>
            </a:pPr>
            <a:r>
              <a:rPr lang="en-US" dirty="0"/>
              <a:t>FINDINGS and CONCLUSION: </a:t>
            </a:r>
          </a:p>
          <a:p>
            <a:pPr rtl="0" fontAlgn="base">
              <a:spcBef>
                <a:spcPts val="0"/>
              </a:spcBef>
              <a:spcAft>
                <a:spcPts val="0"/>
              </a:spcAft>
            </a:pPr>
            <a:r>
              <a:rPr lang="en-US" sz="1300" b="0" i="0" u="none" strike="noStrike" dirty="0">
                <a:solidFill>
                  <a:srgbClr val="424242"/>
                </a:solidFill>
                <a:effectLst/>
              </a:rPr>
              <a:t>The Boxplot and IQR analysis for year 2022 shows that:</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424242"/>
                </a:solidFill>
                <a:effectLst/>
              </a:rPr>
              <a:t>33.33% of commercial properties are outliers for GHG emission and 31.25% of commercial properties are outliers for Energy consumption with Data Center being the top for both.</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424242"/>
                </a:solidFill>
                <a:effectLst/>
              </a:rPr>
              <a:t>14.29% of residential properties are outliers for GHG emission and 14.29% of residential  properties are outliers for Energy consumption with Multifamily Housing being the top for both.</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424242"/>
                </a:solidFill>
                <a:effectLst/>
              </a:rPr>
              <a:t>This analysis </a:t>
            </a:r>
            <a:r>
              <a:rPr lang="en-US" sz="1100" dirty="0" err="1">
                <a:solidFill>
                  <a:srgbClr val="424242"/>
                </a:solidFill>
              </a:rPr>
              <a:t>s</a:t>
            </a:r>
            <a:r>
              <a:rPr lang="en-US" sz="1100" b="0" i="0" u="none" strike="noStrike" dirty="0" err="1">
                <a:solidFill>
                  <a:srgbClr val="424242"/>
                </a:solidFill>
                <a:effectLst/>
              </a:rPr>
              <a:t>olidfies</a:t>
            </a:r>
            <a:r>
              <a:rPr lang="en-US" sz="1100" b="0" i="0" u="none" strike="noStrike" dirty="0">
                <a:solidFill>
                  <a:srgbClr val="424242"/>
                </a:solidFill>
                <a:effectLst/>
              </a:rPr>
              <a:t>  the correlation between energy consumption and greenhouse gases emission, the properties with highest energy consumption seems to have the highest GHG emission as well</a:t>
            </a:r>
          </a:p>
          <a:p>
            <a:endParaRPr lang="en-US" dirty="0"/>
          </a:p>
        </p:txBody>
      </p:sp>
    </p:spTree>
    <p:extLst>
      <p:ext uri="{BB962C8B-B14F-4D97-AF65-F5344CB8AC3E}">
        <p14:creationId xmlns:p14="http://schemas.microsoft.com/office/powerpoint/2010/main" val="375177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dirty="0"/>
              <a:t>Question #4</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dirty="0"/>
              <a:t>Is there a correlation between energy use and building floor area?</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43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01F515-E5BE-9271-A57D-407D805C63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275" y="858934"/>
            <a:ext cx="4184650" cy="3087371"/>
          </a:xfrm>
        </p:spPr>
      </p:pic>
      <p:pic>
        <p:nvPicPr>
          <p:cNvPr id="10" name="Content Placeholder 9">
            <a:extLst>
              <a:ext uri="{FF2B5EF4-FFF2-40B4-BE49-F238E27FC236}">
                <a16:creationId xmlns:a16="http://schemas.microsoft.com/office/drawing/2014/main" id="{22074039-A718-8088-2036-57D89AA34F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5087938" y="902380"/>
            <a:ext cx="4186237" cy="3043925"/>
          </a:xfrm>
        </p:spPr>
      </p:pic>
      <p:sp>
        <p:nvSpPr>
          <p:cNvPr id="11" name="Text Placeholder 2">
            <a:extLst>
              <a:ext uri="{FF2B5EF4-FFF2-40B4-BE49-F238E27FC236}">
                <a16:creationId xmlns:a16="http://schemas.microsoft.com/office/drawing/2014/main" id="{A8A2767E-0E39-4E2B-7836-B8164FA06430}"/>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Residential Buildings</a:t>
            </a:r>
          </a:p>
        </p:txBody>
      </p:sp>
      <p:sp>
        <p:nvSpPr>
          <p:cNvPr id="12" name="Text Placeholder 2">
            <a:extLst>
              <a:ext uri="{FF2B5EF4-FFF2-40B4-BE49-F238E27FC236}">
                <a16:creationId xmlns:a16="http://schemas.microsoft.com/office/drawing/2014/main" id="{35418343-28F0-F050-9B1D-0E60954A0A0B}"/>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Commercial Buildings</a:t>
            </a:r>
          </a:p>
        </p:txBody>
      </p:sp>
      <p:sp>
        <p:nvSpPr>
          <p:cNvPr id="2" name="TextBox 1">
            <a:extLst>
              <a:ext uri="{FF2B5EF4-FFF2-40B4-BE49-F238E27FC236}">
                <a16:creationId xmlns:a16="http://schemas.microsoft.com/office/drawing/2014/main" id="{3DDF8FC2-98B5-6E5F-0114-7CAC60B58D5A}"/>
              </a:ext>
            </a:extLst>
          </p:cNvPr>
          <p:cNvSpPr txBox="1"/>
          <p:nvPr/>
        </p:nvSpPr>
        <p:spPr>
          <a:xfrm>
            <a:off x="880844" y="3946305"/>
            <a:ext cx="8542601" cy="1754326"/>
          </a:xfrm>
          <a:prstGeom prst="rect">
            <a:avLst/>
          </a:prstGeom>
          <a:noFill/>
        </p:spPr>
        <p:txBody>
          <a:bodyPr wrap="square" rtlCol="0">
            <a:spAutoFit/>
          </a:bodyPr>
          <a:lstStyle/>
          <a:p>
            <a:pPr rtl="0">
              <a:spcBef>
                <a:spcPts val="0"/>
              </a:spcBef>
              <a:spcAft>
                <a:spcPts val="0"/>
              </a:spcAft>
            </a:pP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Mean correlation of commercial buildings (floor area vs energy use) from 2018 to 2022 is: 0.0805832669848815</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Mean p-value of commercial buildings (floor area vs energy use) from 2018 to 2022 is: 0.05119773066264244</a:t>
            </a:r>
            <a:endParaRPr lang="en-US" sz="1200" b="0" dirty="0">
              <a:effectLst/>
            </a:endParaRPr>
          </a:p>
          <a:p>
            <a:pPr rtl="0">
              <a:spcBef>
                <a:spcPts val="0"/>
              </a:spcBef>
              <a:spcAft>
                <a:spcPts val="0"/>
              </a:spcAft>
            </a:pP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Mean correlation of mixed residential buildings (floor area vs energy use) from 2018 to 2022 is:  -0.07641699519445266</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Mean p-value of mixed residential buildings (floor area vs energy use) from 2018 to 2022 is: 0.5112473898708946</a:t>
            </a:r>
            <a:endParaRPr lang="en-US" sz="1200" b="0" dirty="0">
              <a:effectLst/>
            </a:endParaRPr>
          </a:p>
          <a:p>
            <a:br>
              <a:rPr lang="en-US" dirty="0"/>
            </a:br>
            <a:endParaRPr lang="en-US" dirty="0"/>
          </a:p>
        </p:txBody>
      </p:sp>
    </p:spTree>
    <p:extLst>
      <p:ext uri="{BB962C8B-B14F-4D97-AF65-F5344CB8AC3E}">
        <p14:creationId xmlns:p14="http://schemas.microsoft.com/office/powerpoint/2010/main" val="106321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 rectangle&#10;&#10;Description automatically generated">
            <a:extLst>
              <a:ext uri="{FF2B5EF4-FFF2-40B4-BE49-F238E27FC236}">
                <a16:creationId xmlns:a16="http://schemas.microsoft.com/office/drawing/2014/main" id="{EAA9F394-97EC-102C-79CD-874BC8ECF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24" y="281454"/>
            <a:ext cx="7182318" cy="3881437"/>
          </a:xfrm>
        </p:spPr>
      </p:pic>
      <p:sp>
        <p:nvSpPr>
          <p:cNvPr id="6" name="TextBox 5">
            <a:extLst>
              <a:ext uri="{FF2B5EF4-FFF2-40B4-BE49-F238E27FC236}">
                <a16:creationId xmlns:a16="http://schemas.microsoft.com/office/drawing/2014/main" id="{A22AB759-8738-4AA0-F40B-F1F56EE7362D}"/>
              </a:ext>
            </a:extLst>
          </p:cNvPr>
          <p:cNvSpPr txBox="1"/>
          <p:nvPr/>
        </p:nvSpPr>
        <p:spPr>
          <a:xfrm>
            <a:off x="763398" y="4162891"/>
            <a:ext cx="10226180" cy="2677656"/>
          </a:xfrm>
          <a:prstGeom prst="rect">
            <a:avLst/>
          </a:prstGeom>
          <a:noFill/>
        </p:spPr>
        <p:txBody>
          <a:bodyPr wrap="square" rtlCol="0">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The mean correlation of commercial buildings (floor area vs energy use) from 2018 to 2022 indicates a weak positive correlation between the variables being analyzed. It shows that floor area has some what little  impact on energy use in commercial buildings. </a:t>
            </a:r>
          </a:p>
          <a:p>
            <a:pPr rtl="0">
              <a:spcBef>
                <a:spcPts val="0"/>
              </a:spcBef>
              <a:spcAft>
                <a:spcPts val="0"/>
              </a:spcAft>
            </a:pP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On the other hand, A weak negative correlation between energy use and floor area in mixed residential property types suggests that larger floor areas in such buildings are associated with lower energy consumption. This finding can have several potential explanations. It could be due to more efficient building designs, the use of energy-saving technologies, or a higher adoption of sustainable practices in larger mixed residential properties. These buildings might have implemented energy-efficient systems, insulation, or renewable energy sources, resulting in reduced energy consumption.</a:t>
            </a:r>
            <a:endParaRPr lang="en-US" sz="1200" b="0" dirty="0">
              <a:effectLst/>
            </a:endParaRPr>
          </a:p>
          <a:p>
            <a:pPr rtl="0">
              <a:spcBef>
                <a:spcPts val="0"/>
              </a:spcBef>
              <a:spcAft>
                <a:spcPts val="0"/>
              </a:spcAft>
            </a:pPr>
            <a:br>
              <a:rPr lang="en-US" sz="1200" b="0" dirty="0">
                <a:effectLst/>
              </a:rPr>
            </a:br>
            <a:r>
              <a:rPr lang="en-US" sz="1200" b="0" i="0" u="none" strike="noStrike" dirty="0">
                <a:solidFill>
                  <a:srgbClr val="000000"/>
                </a:solidFill>
                <a:effectLst/>
                <a:latin typeface="Arial" panose="020B0604020202020204" pitchFamily="34" charset="0"/>
              </a:rPr>
              <a:t>These findings underscore the significance of implementing energy management strategies and sustainable practices in commercial buildings, while highlighting the potential for energy-efficient designs and technologies in larger mixed residential properties.</a:t>
            </a:r>
            <a:endParaRPr lang="en-US" sz="1200" b="0" dirty="0">
              <a:effectLst/>
            </a:endParaRPr>
          </a:p>
          <a:p>
            <a:br>
              <a:rPr lang="en-US" dirty="0"/>
            </a:br>
            <a:endParaRPr lang="en-US" dirty="0"/>
          </a:p>
        </p:txBody>
      </p:sp>
    </p:spTree>
    <p:extLst>
      <p:ext uri="{BB962C8B-B14F-4D97-AF65-F5344CB8AC3E}">
        <p14:creationId xmlns:p14="http://schemas.microsoft.com/office/powerpoint/2010/main" val="137478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0A64-CBCF-24B3-E9C2-2F69EFB791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835654-0A12-22C0-EA80-0767D67FB66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1526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85FE-CED6-16FA-F9AC-C5DB1B2CD84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1335661-0506-B9BB-9D8F-A721744B5D28}"/>
              </a:ext>
            </a:extLst>
          </p:cNvPr>
          <p:cNvSpPr>
            <a:spLocks noGrp="1"/>
          </p:cNvSpPr>
          <p:nvPr>
            <p:ph idx="1"/>
          </p:nvPr>
        </p:nvSpPr>
        <p:spPr/>
        <p:txBody>
          <a:bodyPr/>
          <a:lstStyle/>
          <a:p>
            <a:pPr marL="0" indent="0" rtl="0" fontAlgn="base">
              <a:spcBef>
                <a:spcPts val="0"/>
              </a:spcBef>
              <a:spcAft>
                <a:spcPts val="0"/>
              </a:spcAft>
              <a:buNone/>
            </a:pPr>
            <a:endParaRPr lang="en-US" sz="1200" b="0" i="0" u="none" strike="noStrike" dirty="0">
              <a:solidFill>
                <a:srgbClr val="484848"/>
              </a:solidFill>
              <a:effectLst/>
              <a:latin typeface="Arial" panose="020B0604020202020204" pitchFamily="34" charset="0"/>
            </a:endParaRPr>
          </a:p>
        </p:txBody>
      </p:sp>
    </p:spTree>
    <p:extLst>
      <p:ext uri="{BB962C8B-B14F-4D97-AF65-F5344CB8AC3E}">
        <p14:creationId xmlns:p14="http://schemas.microsoft.com/office/powerpoint/2010/main" val="411095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F3EE-ED8C-44CC-00C9-505E1355E31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EA7E65-F2A8-5E40-7947-3DE600CCD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814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5C05066-A4C8-A5B8-3AA0-9B600AADD4A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Background</a:t>
            </a:r>
          </a:p>
        </p:txBody>
      </p:sp>
      <p:sp>
        <p:nvSpPr>
          <p:cNvPr id="3" name="Content Placeholder 2">
            <a:extLst>
              <a:ext uri="{FF2B5EF4-FFF2-40B4-BE49-F238E27FC236}">
                <a16:creationId xmlns:a16="http://schemas.microsoft.com/office/drawing/2014/main" id="{69B34065-BC43-76A8-8F4A-E819D72F2685}"/>
              </a:ext>
            </a:extLst>
          </p:cNvPr>
          <p:cNvSpPr>
            <a:spLocks noGrp="1"/>
          </p:cNvSpPr>
          <p:nvPr>
            <p:ph idx="1"/>
          </p:nvPr>
        </p:nvSpPr>
        <p:spPr>
          <a:xfrm>
            <a:off x="673754" y="2160590"/>
            <a:ext cx="3973943" cy="3440110"/>
          </a:xfrm>
        </p:spPr>
        <p:txBody>
          <a:bodyPr>
            <a:normAutofit/>
          </a:bodyPr>
          <a:lstStyle/>
          <a:p>
            <a:r>
              <a:rPr lang="en-US" b="0" i="0" dirty="0">
                <a:solidFill>
                  <a:schemeClr val="bg1"/>
                </a:solidFill>
                <a:effectLst/>
                <a:latin typeface="Roboto" panose="02000000000000000000" pitchFamily="2" charset="0"/>
              </a:rPr>
              <a:t>The Existing Buildings Energy Performance Ordinance in the City of San Francisco requires commercial and non-residential buildings that meet certain square footage requirements to report energy use and greenhouse gas emission data to the City.</a:t>
            </a:r>
          </a:p>
        </p:txBody>
      </p:sp>
      <p:pic>
        <p:nvPicPr>
          <p:cNvPr id="7" name="Graphic 6" descr="City">
            <a:extLst>
              <a:ext uri="{FF2B5EF4-FFF2-40B4-BE49-F238E27FC236}">
                <a16:creationId xmlns:a16="http://schemas.microsoft.com/office/drawing/2014/main" id="{DCEABCAF-6CDB-C1E2-C1B6-A83C47F91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1020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436C-28F1-6012-D1DF-A8C69371C32D}"/>
              </a:ext>
            </a:extLst>
          </p:cNvPr>
          <p:cNvSpPr>
            <a:spLocks noGrp="1"/>
          </p:cNvSpPr>
          <p:nvPr>
            <p:ph type="title"/>
          </p:nvPr>
        </p:nvSpPr>
        <p:spPr/>
        <p:txBody>
          <a:bodyPr/>
          <a:lstStyle/>
          <a:p>
            <a:r>
              <a:rPr lang="en-US" dirty="0"/>
              <a:t>Project Overview</a:t>
            </a:r>
          </a:p>
        </p:txBody>
      </p:sp>
      <p:graphicFrame>
        <p:nvGraphicFramePr>
          <p:cNvPr id="5" name="Content Placeholder 2">
            <a:extLst>
              <a:ext uri="{FF2B5EF4-FFF2-40B4-BE49-F238E27FC236}">
                <a16:creationId xmlns:a16="http://schemas.microsoft.com/office/drawing/2014/main" id="{4CC5CAA2-7711-FA74-E197-E06590617BD5}"/>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45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55A9-29BF-C8AD-37DC-235DD1EFCE6D}"/>
              </a:ext>
            </a:extLst>
          </p:cNvPr>
          <p:cNvSpPr>
            <a:spLocks noGrp="1"/>
          </p:cNvSpPr>
          <p:nvPr>
            <p:ph type="title"/>
          </p:nvPr>
        </p:nvSpPr>
        <p:spPr/>
        <p:txBody>
          <a:bodyPr/>
          <a:lstStyle/>
          <a:p>
            <a:r>
              <a:rPr lang="en-US" dirty="0"/>
              <a:t>Dataset and Cleaning</a:t>
            </a:r>
          </a:p>
        </p:txBody>
      </p:sp>
      <p:sp>
        <p:nvSpPr>
          <p:cNvPr id="3" name="Text Placeholder 2">
            <a:extLst>
              <a:ext uri="{FF2B5EF4-FFF2-40B4-BE49-F238E27FC236}">
                <a16:creationId xmlns:a16="http://schemas.microsoft.com/office/drawing/2014/main" id="{79EEAB99-393D-0188-4A74-6701920249F0}"/>
              </a:ext>
            </a:extLst>
          </p:cNvPr>
          <p:cNvSpPr>
            <a:spLocks noGrp="1"/>
          </p:cNvSpPr>
          <p:nvPr>
            <p:ph type="body" idx="1"/>
          </p:nvPr>
        </p:nvSpPr>
        <p:spPr/>
        <p:txBody>
          <a:bodyPr/>
          <a:lstStyle/>
          <a:p>
            <a:r>
              <a:rPr lang="en-US" dirty="0"/>
              <a:t>Data Fields Used</a:t>
            </a:r>
          </a:p>
        </p:txBody>
      </p:sp>
      <p:sp>
        <p:nvSpPr>
          <p:cNvPr id="4" name="Content Placeholder 3">
            <a:extLst>
              <a:ext uri="{FF2B5EF4-FFF2-40B4-BE49-F238E27FC236}">
                <a16:creationId xmlns:a16="http://schemas.microsoft.com/office/drawing/2014/main" id="{7F64ED5D-3589-DA2A-947F-6418F4E84759}"/>
              </a:ext>
            </a:extLst>
          </p:cNvPr>
          <p:cNvSpPr>
            <a:spLocks noGrp="1"/>
          </p:cNvSpPr>
          <p:nvPr>
            <p:ph sz="half" idx="2"/>
          </p:nvPr>
        </p:nvSpPr>
        <p:spPr/>
        <p:txBody>
          <a:bodyPr/>
          <a:lstStyle/>
          <a:p>
            <a:r>
              <a:rPr lang="en-US" dirty="0"/>
              <a:t>Building Name</a:t>
            </a:r>
          </a:p>
          <a:p>
            <a:r>
              <a:rPr lang="en-US" dirty="0"/>
              <a:t>Floor Area</a:t>
            </a:r>
          </a:p>
          <a:p>
            <a:r>
              <a:rPr lang="en-US" dirty="0"/>
              <a:t>Property Type</a:t>
            </a:r>
          </a:p>
          <a:p>
            <a:r>
              <a:rPr lang="en-US" dirty="0"/>
              <a:t>Property Subcategory</a:t>
            </a:r>
          </a:p>
          <a:p>
            <a:r>
              <a:rPr lang="en-US" dirty="0"/>
              <a:t>Source Energy Use Intensity (EUI) from years 2018-2022 (</a:t>
            </a:r>
            <a:r>
              <a:rPr lang="en-US" dirty="0" err="1"/>
              <a:t>kBtu</a:t>
            </a:r>
            <a:r>
              <a:rPr lang="en-US" dirty="0"/>
              <a:t>/sq-ft)</a:t>
            </a:r>
          </a:p>
          <a:p>
            <a:r>
              <a:rPr lang="en-US" dirty="0"/>
              <a:t>Total Greenhouse Gas Emissions (GHG) from years 2018-2022 (kGCO2e/sq-ft)</a:t>
            </a:r>
          </a:p>
        </p:txBody>
      </p:sp>
      <p:sp>
        <p:nvSpPr>
          <p:cNvPr id="5" name="Text Placeholder 4">
            <a:extLst>
              <a:ext uri="{FF2B5EF4-FFF2-40B4-BE49-F238E27FC236}">
                <a16:creationId xmlns:a16="http://schemas.microsoft.com/office/drawing/2014/main" id="{F945D1DE-32F9-9CB1-0DCC-15726E74F801}"/>
              </a:ext>
            </a:extLst>
          </p:cNvPr>
          <p:cNvSpPr>
            <a:spLocks noGrp="1"/>
          </p:cNvSpPr>
          <p:nvPr>
            <p:ph type="body" sz="quarter" idx="3"/>
          </p:nvPr>
        </p:nvSpPr>
        <p:spPr/>
        <p:txBody>
          <a:bodyPr/>
          <a:lstStyle/>
          <a:p>
            <a:r>
              <a:rPr lang="en-US" dirty="0"/>
              <a:t>Data Cleaning</a:t>
            </a:r>
          </a:p>
        </p:txBody>
      </p:sp>
      <p:sp>
        <p:nvSpPr>
          <p:cNvPr id="6" name="Content Placeholder 5">
            <a:extLst>
              <a:ext uri="{FF2B5EF4-FFF2-40B4-BE49-F238E27FC236}">
                <a16:creationId xmlns:a16="http://schemas.microsoft.com/office/drawing/2014/main" id="{D824343F-B0CF-4EA1-736F-89C4DFE42C16}"/>
              </a:ext>
            </a:extLst>
          </p:cNvPr>
          <p:cNvSpPr>
            <a:spLocks noGrp="1"/>
          </p:cNvSpPr>
          <p:nvPr>
            <p:ph sz="quarter" idx="4"/>
          </p:nvPr>
        </p:nvSpPr>
        <p:spPr/>
        <p:txBody>
          <a:bodyPr/>
          <a:lstStyle/>
          <a:p>
            <a:r>
              <a:rPr lang="en-US" dirty="0"/>
              <a:t>Renamed column headings in </a:t>
            </a:r>
            <a:r>
              <a:rPr lang="en-US" dirty="0" err="1"/>
              <a:t>dataframe</a:t>
            </a:r>
            <a:r>
              <a:rPr lang="en-US" dirty="0"/>
              <a:t> for easy extraction</a:t>
            </a:r>
          </a:p>
          <a:p>
            <a:r>
              <a:rPr lang="en-US" dirty="0"/>
              <a:t>Dropped rows with “Not Available” or “</a:t>
            </a:r>
            <a:r>
              <a:rPr lang="en-US" dirty="0" err="1"/>
              <a:t>NaN</a:t>
            </a:r>
            <a:r>
              <a:rPr lang="en-US" dirty="0"/>
              <a:t>” values</a:t>
            </a:r>
          </a:p>
        </p:txBody>
      </p:sp>
    </p:spTree>
    <p:extLst>
      <p:ext uri="{BB962C8B-B14F-4D97-AF65-F5344CB8AC3E}">
        <p14:creationId xmlns:p14="http://schemas.microsoft.com/office/powerpoint/2010/main" val="403914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a:t>Question #1</a:t>
            </a:r>
            <a:endParaRPr lang="en-US" dirty="0"/>
          </a:p>
        </p:txBody>
      </p:sp>
      <p:sp>
        <p:nvSpPr>
          <p:cNvPr id="29"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a:t>What property subcategory type has the highest source EUI and GHG emissions per square footage in the year 2022? Is there a correlation between GHG emissions and source EUI?</a:t>
            </a:r>
            <a:endParaRPr lang="en-US" dirty="0"/>
          </a:p>
        </p:txBody>
      </p:sp>
      <p:sp>
        <p:nvSpPr>
          <p:cNvPr id="31"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541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15202C-D901-D259-CC88-1ADEC0AB651A}"/>
              </a:ext>
            </a:extLst>
          </p:cNvPr>
          <p:cNvSpPr>
            <a:spLocks noGrp="1"/>
          </p:cNvSpPr>
          <p:nvPr>
            <p:ph type="body" idx="1"/>
          </p:nvPr>
        </p:nvSpPr>
        <p:spPr>
          <a:xfrm>
            <a:off x="675745" y="282672"/>
            <a:ext cx="4185623" cy="576262"/>
          </a:xfrm>
        </p:spPr>
        <p:txBody>
          <a:bodyPr/>
          <a:lstStyle/>
          <a:p>
            <a:pPr algn="ctr"/>
            <a:r>
              <a:rPr lang="en-US" dirty="0"/>
              <a:t>GHG Emissions</a:t>
            </a:r>
          </a:p>
        </p:txBody>
      </p:sp>
      <p:pic>
        <p:nvPicPr>
          <p:cNvPr id="8" name="Content Placeholder 7" descr="A picture containing text, screenshot, font, diagram&#10;&#10;Description automatically generated">
            <a:extLst>
              <a:ext uri="{FF2B5EF4-FFF2-40B4-BE49-F238E27FC236}">
                <a16:creationId xmlns:a16="http://schemas.microsoft.com/office/drawing/2014/main" id="{D57C2F8C-4452-CE48-8449-91F382FAA2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745" y="1009159"/>
            <a:ext cx="3879912" cy="4110077"/>
          </a:xfrm>
        </p:spPr>
      </p:pic>
      <p:sp>
        <p:nvSpPr>
          <p:cNvPr id="5" name="Text Placeholder 4">
            <a:extLst>
              <a:ext uri="{FF2B5EF4-FFF2-40B4-BE49-F238E27FC236}">
                <a16:creationId xmlns:a16="http://schemas.microsoft.com/office/drawing/2014/main" id="{C4DFD0E1-5A8E-7347-3668-D4C718802768}"/>
              </a:ext>
            </a:extLst>
          </p:cNvPr>
          <p:cNvSpPr>
            <a:spLocks noGrp="1"/>
          </p:cNvSpPr>
          <p:nvPr>
            <p:ph type="body" sz="quarter" idx="3"/>
          </p:nvPr>
        </p:nvSpPr>
        <p:spPr>
          <a:xfrm>
            <a:off x="5088383" y="282672"/>
            <a:ext cx="4185618" cy="576262"/>
          </a:xfrm>
        </p:spPr>
        <p:txBody>
          <a:bodyPr/>
          <a:lstStyle/>
          <a:p>
            <a:pPr algn="ctr"/>
            <a:r>
              <a:rPr lang="en-US" dirty="0"/>
              <a:t>Source EUI</a:t>
            </a:r>
          </a:p>
        </p:txBody>
      </p:sp>
      <p:pic>
        <p:nvPicPr>
          <p:cNvPr id="10" name="Content Placeholder 9" descr="A picture containing text, screenshot, font, line&#10;&#10;Description automatically generated">
            <a:extLst>
              <a:ext uri="{FF2B5EF4-FFF2-40B4-BE49-F238E27FC236}">
                <a16:creationId xmlns:a16="http://schemas.microsoft.com/office/drawing/2014/main" id="{B17AA6BF-78E8-71BE-CE5D-763C3C20CB0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87919" y="1009159"/>
            <a:ext cx="3879912" cy="4138132"/>
          </a:xfrm>
        </p:spPr>
      </p:pic>
      <p:sp>
        <p:nvSpPr>
          <p:cNvPr id="11" name="TextBox 10">
            <a:extLst>
              <a:ext uri="{FF2B5EF4-FFF2-40B4-BE49-F238E27FC236}">
                <a16:creationId xmlns:a16="http://schemas.microsoft.com/office/drawing/2014/main" id="{AFEFAD2C-0B93-2CF7-F492-A80E71463524}"/>
              </a:ext>
            </a:extLst>
          </p:cNvPr>
          <p:cNvSpPr txBox="1"/>
          <p:nvPr/>
        </p:nvSpPr>
        <p:spPr>
          <a:xfrm>
            <a:off x="5641544" y="5531233"/>
            <a:ext cx="4185618" cy="1200329"/>
          </a:xfrm>
          <a:prstGeom prst="rect">
            <a:avLst/>
          </a:prstGeom>
          <a:noFill/>
        </p:spPr>
        <p:txBody>
          <a:bodyPr wrap="square" rtlCol="0">
            <a:spAutoFit/>
          </a:bodyPr>
          <a:lstStyle/>
          <a:p>
            <a:r>
              <a:rPr lang="en-US" dirty="0"/>
              <a:t>FINDINGS: Highest Source EUI and GHG Emitters are buildings that are continuously in use in the tech industry.</a:t>
            </a:r>
          </a:p>
        </p:txBody>
      </p:sp>
      <p:sp>
        <p:nvSpPr>
          <p:cNvPr id="13" name="TextBox 12">
            <a:extLst>
              <a:ext uri="{FF2B5EF4-FFF2-40B4-BE49-F238E27FC236}">
                <a16:creationId xmlns:a16="http://schemas.microsoft.com/office/drawing/2014/main" id="{D0CAB805-C526-6EE9-778D-52F18966C240}"/>
              </a:ext>
            </a:extLst>
          </p:cNvPr>
          <p:cNvSpPr txBox="1"/>
          <p:nvPr/>
        </p:nvSpPr>
        <p:spPr>
          <a:xfrm>
            <a:off x="813705" y="5531233"/>
            <a:ext cx="4274678" cy="923330"/>
          </a:xfrm>
          <a:prstGeom prst="rect">
            <a:avLst/>
          </a:prstGeom>
          <a:noFill/>
        </p:spPr>
        <p:txBody>
          <a:bodyPr wrap="square" rtlCol="0">
            <a:spAutoFit/>
          </a:bodyPr>
          <a:lstStyle/>
          <a:p>
            <a:r>
              <a:rPr lang="en-US" dirty="0"/>
              <a:t>PROCEDURE: Used </a:t>
            </a:r>
            <a:r>
              <a:rPr lang="en-US" dirty="0" err="1">
                <a:latin typeface="Courier New" panose="02070309020205020404" pitchFamily="49" charset="0"/>
                <a:cs typeface="Courier New" panose="02070309020205020404" pitchFamily="49" charset="0"/>
              </a:rPr>
              <a:t>groupby</a:t>
            </a:r>
            <a:r>
              <a:rPr lang="en-US" dirty="0"/>
              <a:t> function in pandas to create bar chart broken down by property subcategory</a:t>
            </a:r>
          </a:p>
        </p:txBody>
      </p:sp>
    </p:spTree>
    <p:extLst>
      <p:ext uri="{BB962C8B-B14F-4D97-AF65-F5344CB8AC3E}">
        <p14:creationId xmlns:p14="http://schemas.microsoft.com/office/powerpoint/2010/main" val="327258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7C54-C2F5-C018-48D7-D21074DA89B9}"/>
              </a:ext>
            </a:extLst>
          </p:cNvPr>
          <p:cNvSpPr>
            <a:spLocks noGrp="1"/>
          </p:cNvSpPr>
          <p:nvPr>
            <p:ph type="title"/>
          </p:nvPr>
        </p:nvSpPr>
        <p:spPr>
          <a:xfrm>
            <a:off x="677333" y="609600"/>
            <a:ext cx="8743503" cy="1320800"/>
          </a:xfrm>
        </p:spPr>
        <p:txBody>
          <a:bodyPr/>
          <a:lstStyle/>
          <a:p>
            <a:r>
              <a:rPr lang="en-US" dirty="0"/>
              <a:t>Correlation between GHG and Source EUI</a:t>
            </a:r>
          </a:p>
        </p:txBody>
      </p:sp>
      <p:pic>
        <p:nvPicPr>
          <p:cNvPr id="5" name="Content Placeholder 4" descr="A picture containing text, screenshot, plot, line&#10;&#10;Description automatically generated">
            <a:extLst>
              <a:ext uri="{FF2B5EF4-FFF2-40B4-BE49-F238E27FC236}">
                <a16:creationId xmlns:a16="http://schemas.microsoft.com/office/drawing/2014/main" id="{44B222A0-94FD-F004-D2E5-FF7DA2F53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615" y="1930400"/>
            <a:ext cx="5058446" cy="3881437"/>
          </a:xfrm>
        </p:spPr>
      </p:pic>
      <p:sp>
        <p:nvSpPr>
          <p:cNvPr id="6" name="TextBox 5">
            <a:extLst>
              <a:ext uri="{FF2B5EF4-FFF2-40B4-BE49-F238E27FC236}">
                <a16:creationId xmlns:a16="http://schemas.microsoft.com/office/drawing/2014/main" id="{2AAACF48-47A4-DAAE-057C-43EDBA5A814A}"/>
              </a:ext>
            </a:extLst>
          </p:cNvPr>
          <p:cNvSpPr txBox="1"/>
          <p:nvPr/>
        </p:nvSpPr>
        <p:spPr>
          <a:xfrm>
            <a:off x="6946084" y="1930400"/>
            <a:ext cx="2474752" cy="369332"/>
          </a:xfrm>
          <a:prstGeom prst="rect">
            <a:avLst/>
          </a:prstGeom>
          <a:noFill/>
        </p:spPr>
        <p:txBody>
          <a:bodyPr wrap="square" rtlCol="0">
            <a:spAutoFit/>
          </a:bodyPr>
          <a:lstStyle/>
          <a:p>
            <a:r>
              <a:rPr lang="en-US" dirty="0"/>
              <a:t>The </a:t>
            </a:r>
            <a:r>
              <a:rPr lang="en-US" dirty="0" err="1"/>
              <a:t>r-value</a:t>
            </a:r>
            <a:r>
              <a:rPr lang="en-US" dirty="0"/>
              <a:t> is 0.948</a:t>
            </a:r>
          </a:p>
        </p:txBody>
      </p:sp>
      <p:sp>
        <p:nvSpPr>
          <p:cNvPr id="3" name="TextBox 2">
            <a:extLst>
              <a:ext uri="{FF2B5EF4-FFF2-40B4-BE49-F238E27FC236}">
                <a16:creationId xmlns:a16="http://schemas.microsoft.com/office/drawing/2014/main" id="{437B7B1E-4A22-7FA5-2C53-C76C69E5756C}"/>
              </a:ext>
            </a:extLst>
          </p:cNvPr>
          <p:cNvSpPr txBox="1"/>
          <p:nvPr/>
        </p:nvSpPr>
        <p:spPr>
          <a:xfrm>
            <a:off x="6549487" y="4338488"/>
            <a:ext cx="3492136" cy="1477328"/>
          </a:xfrm>
          <a:prstGeom prst="rect">
            <a:avLst/>
          </a:prstGeom>
          <a:noFill/>
        </p:spPr>
        <p:txBody>
          <a:bodyPr wrap="square" rtlCol="0">
            <a:spAutoFit/>
          </a:bodyPr>
          <a:lstStyle/>
          <a:p>
            <a:r>
              <a:rPr lang="en-US" dirty="0"/>
              <a:t>FINDINGS: Strong correlation between Source EUI and GHG Emissions. The more energy you use, the more emissions you have.</a:t>
            </a:r>
          </a:p>
        </p:txBody>
      </p:sp>
      <p:sp>
        <p:nvSpPr>
          <p:cNvPr id="4" name="TextBox 3">
            <a:extLst>
              <a:ext uri="{FF2B5EF4-FFF2-40B4-BE49-F238E27FC236}">
                <a16:creationId xmlns:a16="http://schemas.microsoft.com/office/drawing/2014/main" id="{E77F16DE-3339-EA86-B172-978B578FAD67}"/>
              </a:ext>
            </a:extLst>
          </p:cNvPr>
          <p:cNvSpPr txBox="1"/>
          <p:nvPr/>
        </p:nvSpPr>
        <p:spPr>
          <a:xfrm>
            <a:off x="6594871" y="2857445"/>
            <a:ext cx="3446752" cy="1200329"/>
          </a:xfrm>
          <a:prstGeom prst="rect">
            <a:avLst/>
          </a:prstGeom>
          <a:noFill/>
        </p:spPr>
        <p:txBody>
          <a:bodyPr wrap="square" rtlCol="0">
            <a:spAutoFit/>
          </a:bodyPr>
          <a:lstStyle/>
          <a:p>
            <a:r>
              <a:rPr lang="en-US" dirty="0"/>
              <a:t>PROCEDURE: Used </a:t>
            </a:r>
            <a:r>
              <a:rPr lang="en-US" dirty="0" err="1">
                <a:latin typeface="Courier New" panose="02070309020205020404" pitchFamily="49" charset="0"/>
                <a:cs typeface="Courier New" panose="02070309020205020404" pitchFamily="49" charset="0"/>
              </a:rPr>
              <a:t>linregress</a:t>
            </a:r>
            <a:r>
              <a:rPr lang="en-US" dirty="0"/>
              <a:t> function in pandas to obtain parameters for a regression analysis</a:t>
            </a:r>
          </a:p>
        </p:txBody>
      </p:sp>
    </p:spTree>
    <p:extLst>
      <p:ext uri="{BB962C8B-B14F-4D97-AF65-F5344CB8AC3E}">
        <p14:creationId xmlns:p14="http://schemas.microsoft.com/office/powerpoint/2010/main" val="155237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dirty="0"/>
              <a:t>Question #2</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dirty="0"/>
              <a:t>For commercial and residential buildings, is there is a relationship between year built and greenhouse gas emission intensity?</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44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graph with red lines&#10;&#10;Description automatically generated with low confidence">
            <a:extLst>
              <a:ext uri="{FF2B5EF4-FFF2-40B4-BE49-F238E27FC236}">
                <a16:creationId xmlns:a16="http://schemas.microsoft.com/office/drawing/2014/main" id="{D74E3DC0-FA25-18D0-F761-026CF9B3B6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740322"/>
            <a:ext cx="4184650" cy="3602630"/>
          </a:xfrm>
        </p:spPr>
      </p:pic>
      <p:pic>
        <p:nvPicPr>
          <p:cNvPr id="16" name="Content Placeholder 15" descr="A picture containing text, line, diagram, plot&#10;&#10;Description automatically generated">
            <a:extLst>
              <a:ext uri="{FF2B5EF4-FFF2-40B4-BE49-F238E27FC236}">
                <a16:creationId xmlns:a16="http://schemas.microsoft.com/office/drawing/2014/main" id="{2A79BF1D-2B0C-4851-21C9-CFC83993E3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740322"/>
            <a:ext cx="4183062" cy="3601263"/>
          </a:xfrm>
        </p:spPr>
      </p:pic>
      <p:sp>
        <p:nvSpPr>
          <p:cNvPr id="19" name="Text Placeholder 2">
            <a:extLst>
              <a:ext uri="{FF2B5EF4-FFF2-40B4-BE49-F238E27FC236}">
                <a16:creationId xmlns:a16="http://schemas.microsoft.com/office/drawing/2014/main" id="{D95403F2-A0D1-6EC8-92F2-4CF42E1208B3}"/>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Residential Buildings</a:t>
            </a:r>
          </a:p>
        </p:txBody>
      </p:sp>
      <p:sp>
        <p:nvSpPr>
          <p:cNvPr id="20" name="Text Placeholder 2">
            <a:extLst>
              <a:ext uri="{FF2B5EF4-FFF2-40B4-BE49-F238E27FC236}">
                <a16:creationId xmlns:a16="http://schemas.microsoft.com/office/drawing/2014/main" id="{8A700E3C-9D92-F381-1F92-A980AD996D32}"/>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Commercial Buildings</a:t>
            </a:r>
          </a:p>
        </p:txBody>
      </p:sp>
      <p:sp>
        <p:nvSpPr>
          <p:cNvPr id="21" name="TextBox 20">
            <a:extLst>
              <a:ext uri="{FF2B5EF4-FFF2-40B4-BE49-F238E27FC236}">
                <a16:creationId xmlns:a16="http://schemas.microsoft.com/office/drawing/2014/main" id="{A165BC15-AC5F-DCB7-1F4E-60FDB5BD48CF}"/>
              </a:ext>
            </a:extLst>
          </p:cNvPr>
          <p:cNvSpPr txBox="1"/>
          <p:nvPr/>
        </p:nvSpPr>
        <p:spPr>
          <a:xfrm>
            <a:off x="1045180" y="4341585"/>
            <a:ext cx="3446752" cy="1477328"/>
          </a:xfrm>
          <a:prstGeom prst="rect">
            <a:avLst/>
          </a:prstGeom>
          <a:noFill/>
        </p:spPr>
        <p:txBody>
          <a:bodyPr wrap="square" rtlCol="0">
            <a:spAutoFit/>
          </a:bodyPr>
          <a:lstStyle/>
          <a:p>
            <a:r>
              <a:rPr lang="en-US" dirty="0"/>
              <a:t>PROCEDURE: Created </a:t>
            </a:r>
            <a:r>
              <a:rPr lang="en-US" dirty="0">
                <a:latin typeface="Courier New" panose="02070309020205020404" pitchFamily="49" charset="0"/>
                <a:cs typeface="Courier New" panose="02070309020205020404" pitchFamily="49" charset="0"/>
              </a:rPr>
              <a:t>bins</a:t>
            </a:r>
            <a:r>
              <a:rPr lang="en-US" dirty="0"/>
              <a:t> and used the </a:t>
            </a:r>
            <a:r>
              <a:rPr lang="en-US" dirty="0" err="1">
                <a:latin typeface="Courier New" panose="02070309020205020404" pitchFamily="49" charset="0"/>
                <a:cs typeface="Courier New" panose="02070309020205020404" pitchFamily="49" charset="0"/>
              </a:rPr>
              <a:t>groupby</a:t>
            </a:r>
            <a:r>
              <a:rPr lang="en-US" dirty="0"/>
              <a:t> function to plot the 2022 GHG emissions based on the year the building was built.</a:t>
            </a:r>
          </a:p>
        </p:txBody>
      </p:sp>
      <p:sp>
        <p:nvSpPr>
          <p:cNvPr id="22" name="TextBox 21">
            <a:extLst>
              <a:ext uri="{FF2B5EF4-FFF2-40B4-BE49-F238E27FC236}">
                <a16:creationId xmlns:a16="http://schemas.microsoft.com/office/drawing/2014/main" id="{293982C3-C140-A76E-5A4E-609C75C01DE4}"/>
              </a:ext>
            </a:extLst>
          </p:cNvPr>
          <p:cNvSpPr txBox="1"/>
          <p:nvPr/>
        </p:nvSpPr>
        <p:spPr>
          <a:xfrm>
            <a:off x="5782039" y="4341585"/>
            <a:ext cx="3492136" cy="2031325"/>
          </a:xfrm>
          <a:prstGeom prst="rect">
            <a:avLst/>
          </a:prstGeom>
          <a:noFill/>
        </p:spPr>
        <p:txBody>
          <a:bodyPr wrap="square" rtlCol="0">
            <a:spAutoFit/>
          </a:bodyPr>
          <a:lstStyle/>
          <a:p>
            <a:r>
              <a:rPr lang="en-US" dirty="0"/>
              <a:t>FINDINGS: Newer residential buildings are emitting less GHG. There was an uptick for GHG emissions for commercial buildings built in the new millennia – this is due to high emitting property types such as </a:t>
            </a:r>
          </a:p>
        </p:txBody>
      </p:sp>
    </p:spTree>
    <p:extLst>
      <p:ext uri="{BB962C8B-B14F-4D97-AF65-F5344CB8AC3E}">
        <p14:creationId xmlns:p14="http://schemas.microsoft.com/office/powerpoint/2010/main" val="3331582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192</TotalTime>
  <Words>870</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Roboto</vt:lpstr>
      <vt:lpstr>Trebuchet MS</vt:lpstr>
      <vt:lpstr>Wingdings 3</vt:lpstr>
      <vt:lpstr>Facet</vt:lpstr>
      <vt:lpstr>Energy Consumption Analysis for Buildings in San Francisco</vt:lpstr>
      <vt:lpstr>Background</vt:lpstr>
      <vt:lpstr>Project Overview</vt:lpstr>
      <vt:lpstr>Dataset and Cleaning</vt:lpstr>
      <vt:lpstr>Question #1</vt:lpstr>
      <vt:lpstr>PowerPoint Presentation</vt:lpstr>
      <vt:lpstr>Correlation between GHG and Source EUI</vt:lpstr>
      <vt:lpstr>Question #2</vt:lpstr>
      <vt:lpstr>PowerPoint Presentation</vt:lpstr>
      <vt:lpstr>Question #3</vt:lpstr>
      <vt:lpstr>PowerPoint Presentation</vt:lpstr>
      <vt:lpstr>PowerPoint Presentation</vt:lpstr>
      <vt:lpstr>Question #4</vt:lpstr>
      <vt:lpstr>PowerPoint Presentation</vt:lpstr>
      <vt:lpstr>PowerPoint Presentation</vt:lpstr>
      <vt:lpstr>Conclusion</vt:lpstr>
      <vt:lpstr>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 for Buildings in San Francisco</dc:title>
  <dc:creator>Zohair Zulfiqar</dc:creator>
  <cp:lastModifiedBy>Zohair Zulfiqar</cp:lastModifiedBy>
  <cp:revision>4</cp:revision>
  <dcterms:created xsi:type="dcterms:W3CDTF">2023-06-02T01:03:25Z</dcterms:created>
  <dcterms:modified xsi:type="dcterms:W3CDTF">2023-06-02T04:33:44Z</dcterms:modified>
</cp:coreProperties>
</file>