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D00A3F-125E-4F2B-83A1-7F767C1083A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ABA999-E441-432A-877E-EF50DAAD3B8F}">
      <dgm:prSet/>
      <dgm:spPr/>
      <dgm:t>
        <a:bodyPr/>
        <a:lstStyle/>
        <a:p>
          <a:r>
            <a:rPr lang="en-US"/>
            <a:t>GOAL</a:t>
          </a:r>
        </a:p>
      </dgm:t>
    </dgm:pt>
    <dgm:pt modelId="{97B6CC9C-8EC2-467A-866D-6A81D3A9F0C9}" type="parTrans" cxnId="{EDB630F6-4F75-48B9-BBB4-39FE39C3B0E0}">
      <dgm:prSet/>
      <dgm:spPr/>
      <dgm:t>
        <a:bodyPr/>
        <a:lstStyle/>
        <a:p>
          <a:endParaRPr lang="en-US"/>
        </a:p>
      </dgm:t>
    </dgm:pt>
    <dgm:pt modelId="{40888FCE-C788-48D7-912D-1A5812A856BE}" type="sibTrans" cxnId="{EDB630F6-4F75-48B9-BBB4-39FE39C3B0E0}">
      <dgm:prSet/>
      <dgm:spPr/>
      <dgm:t>
        <a:bodyPr/>
        <a:lstStyle/>
        <a:p>
          <a:endParaRPr lang="en-US"/>
        </a:p>
      </dgm:t>
    </dgm:pt>
    <dgm:pt modelId="{A96D593C-78A5-4C52-AB6D-08F415107613}">
      <dgm:prSet/>
      <dgm:spPr/>
      <dgm:t>
        <a:bodyPr/>
        <a:lstStyle/>
        <a:p>
          <a:r>
            <a:rPr lang="en-US"/>
            <a:t>GOAL: Our goal was to identify energy usage and greenhouse gas emission trends, patterns, and relationships for commercial and residential buildings in San Francisco</a:t>
          </a:r>
        </a:p>
      </dgm:t>
    </dgm:pt>
    <dgm:pt modelId="{69D6D538-6943-4EC8-92E3-A9888898E522}" type="parTrans" cxnId="{23C18D68-BD27-4E2E-ABEF-893936F2FCAA}">
      <dgm:prSet/>
      <dgm:spPr/>
      <dgm:t>
        <a:bodyPr/>
        <a:lstStyle/>
        <a:p>
          <a:endParaRPr lang="en-US"/>
        </a:p>
      </dgm:t>
    </dgm:pt>
    <dgm:pt modelId="{D7786E17-D470-4EF9-83BA-1C6D32670D57}" type="sibTrans" cxnId="{23C18D68-BD27-4E2E-ABEF-893936F2FCAA}">
      <dgm:prSet/>
      <dgm:spPr/>
      <dgm:t>
        <a:bodyPr/>
        <a:lstStyle/>
        <a:p>
          <a:endParaRPr lang="en-US"/>
        </a:p>
      </dgm:t>
    </dgm:pt>
    <dgm:pt modelId="{841D39AC-4BF1-43B0-BCB0-7657AC98B8B9}">
      <dgm:prSet/>
      <dgm:spPr/>
      <dgm:t>
        <a:bodyPr/>
        <a:lstStyle/>
        <a:p>
          <a:r>
            <a:rPr lang="en-US"/>
            <a:t>ACTION</a:t>
          </a:r>
        </a:p>
      </dgm:t>
    </dgm:pt>
    <dgm:pt modelId="{434D3432-DCB4-4DA5-A3C9-243B01BD6D24}" type="parTrans" cxnId="{6E04EB7E-74EF-49B8-B141-1B1B859DE6E2}">
      <dgm:prSet/>
      <dgm:spPr/>
      <dgm:t>
        <a:bodyPr/>
        <a:lstStyle/>
        <a:p>
          <a:endParaRPr lang="en-US"/>
        </a:p>
      </dgm:t>
    </dgm:pt>
    <dgm:pt modelId="{D548A907-863E-4BAA-8013-23F008549386}" type="sibTrans" cxnId="{6E04EB7E-74EF-49B8-B141-1B1B859DE6E2}">
      <dgm:prSet/>
      <dgm:spPr/>
      <dgm:t>
        <a:bodyPr/>
        <a:lstStyle/>
        <a:p>
          <a:endParaRPr lang="en-US"/>
        </a:p>
      </dgm:t>
    </dgm:pt>
    <dgm:pt modelId="{096953DF-8C0D-406E-BDF5-FF5C40DACD9F}">
      <dgm:prSet/>
      <dgm:spPr/>
      <dgm:t>
        <a:bodyPr/>
        <a:lstStyle/>
        <a:p>
          <a:r>
            <a:rPr lang="en-US" dirty="0"/>
            <a:t>ACTION ITEMS: Using the insights from the data, we can advise and modify policies for reducing energy use and greenhouse gas emissions</a:t>
          </a:r>
        </a:p>
      </dgm:t>
    </dgm:pt>
    <dgm:pt modelId="{84352509-0530-438C-BCC9-07160FBD9251}" type="parTrans" cxnId="{A9BECE63-93E3-48CC-BD03-C5718029B097}">
      <dgm:prSet/>
      <dgm:spPr/>
      <dgm:t>
        <a:bodyPr/>
        <a:lstStyle/>
        <a:p>
          <a:endParaRPr lang="en-US"/>
        </a:p>
      </dgm:t>
    </dgm:pt>
    <dgm:pt modelId="{F5DFC398-4E31-47E6-AD94-3663B763C165}" type="sibTrans" cxnId="{A9BECE63-93E3-48CC-BD03-C5718029B097}">
      <dgm:prSet/>
      <dgm:spPr/>
      <dgm:t>
        <a:bodyPr/>
        <a:lstStyle/>
        <a:p>
          <a:endParaRPr lang="en-US"/>
        </a:p>
      </dgm:t>
    </dgm:pt>
    <dgm:pt modelId="{F5AE71A6-6BF8-4179-B21C-EF630425AAFD}">
      <dgm:prSet/>
      <dgm:spPr/>
      <dgm:t>
        <a:bodyPr/>
        <a:lstStyle/>
        <a:p>
          <a:r>
            <a:rPr lang="en-US"/>
            <a:t>RESOURCE</a:t>
          </a:r>
        </a:p>
      </dgm:t>
    </dgm:pt>
    <dgm:pt modelId="{2FDE1EF7-AFB1-4B13-BA93-562E5D5C02C2}" type="parTrans" cxnId="{33C378B6-FE05-4912-9B7E-F0CAE10F3105}">
      <dgm:prSet/>
      <dgm:spPr/>
      <dgm:t>
        <a:bodyPr/>
        <a:lstStyle/>
        <a:p>
          <a:endParaRPr lang="en-US"/>
        </a:p>
      </dgm:t>
    </dgm:pt>
    <dgm:pt modelId="{2F45B318-DCBC-4B6B-9A15-C02D78640036}" type="sibTrans" cxnId="{33C378B6-FE05-4912-9B7E-F0CAE10F3105}">
      <dgm:prSet/>
      <dgm:spPr/>
      <dgm:t>
        <a:bodyPr/>
        <a:lstStyle/>
        <a:p>
          <a:endParaRPr lang="en-US"/>
        </a:p>
      </dgm:t>
    </dgm:pt>
    <dgm:pt modelId="{79CBAD3E-5106-4BA7-B109-E158F1E9CA75}">
      <dgm:prSet/>
      <dgm:spPr/>
      <dgm:t>
        <a:bodyPr/>
        <a:lstStyle/>
        <a:p>
          <a:r>
            <a:rPr lang="en-US"/>
            <a:t>RESOURCE: Open Source Data from the City of San Francisco through the Existing Buildings Energy Performance Ordinance Report</a:t>
          </a:r>
        </a:p>
      </dgm:t>
    </dgm:pt>
    <dgm:pt modelId="{07F2B917-28D4-4C1A-AB35-EA938DADA6B5}" type="parTrans" cxnId="{808925C2-1D48-4E3B-B961-AC6B929259C6}">
      <dgm:prSet/>
      <dgm:spPr/>
      <dgm:t>
        <a:bodyPr/>
        <a:lstStyle/>
        <a:p>
          <a:endParaRPr lang="en-US"/>
        </a:p>
      </dgm:t>
    </dgm:pt>
    <dgm:pt modelId="{518A1F8E-9F71-40A4-AA0D-CB075071E10C}" type="sibTrans" cxnId="{808925C2-1D48-4E3B-B961-AC6B929259C6}">
      <dgm:prSet/>
      <dgm:spPr/>
      <dgm:t>
        <a:bodyPr/>
        <a:lstStyle/>
        <a:p>
          <a:endParaRPr lang="en-US"/>
        </a:p>
      </dgm:t>
    </dgm:pt>
    <dgm:pt modelId="{240A6956-8376-461A-9A34-953E73A89760}" type="pres">
      <dgm:prSet presAssocID="{F0D00A3F-125E-4F2B-83A1-7F767C1083AA}" presName="Name0" presStyleCnt="0">
        <dgm:presLayoutVars>
          <dgm:dir/>
          <dgm:animLvl val="lvl"/>
          <dgm:resizeHandles val="exact"/>
        </dgm:presLayoutVars>
      </dgm:prSet>
      <dgm:spPr/>
    </dgm:pt>
    <dgm:pt modelId="{317FC39C-11E9-4844-83D7-DCB77C29D8C4}" type="pres">
      <dgm:prSet presAssocID="{F5AE71A6-6BF8-4179-B21C-EF630425AAFD}" presName="boxAndChildren" presStyleCnt="0"/>
      <dgm:spPr/>
    </dgm:pt>
    <dgm:pt modelId="{D17A5990-847D-4959-BAE6-944573EE8682}" type="pres">
      <dgm:prSet presAssocID="{F5AE71A6-6BF8-4179-B21C-EF630425AAFD}" presName="parentTextBox" presStyleLbl="alignNode1" presStyleIdx="0" presStyleCnt="3"/>
      <dgm:spPr/>
    </dgm:pt>
    <dgm:pt modelId="{4F9F919D-97BF-4753-9701-80E2F741D884}" type="pres">
      <dgm:prSet presAssocID="{F5AE71A6-6BF8-4179-B21C-EF630425AAFD}" presName="descendantBox" presStyleLbl="bgAccFollowNode1" presStyleIdx="0" presStyleCnt="3"/>
      <dgm:spPr/>
    </dgm:pt>
    <dgm:pt modelId="{C48B32DC-B42B-42F7-89A6-81F7C907A311}" type="pres">
      <dgm:prSet presAssocID="{D548A907-863E-4BAA-8013-23F008549386}" presName="sp" presStyleCnt="0"/>
      <dgm:spPr/>
    </dgm:pt>
    <dgm:pt modelId="{78852D65-C62C-4398-ADC1-7474E8A4AEF4}" type="pres">
      <dgm:prSet presAssocID="{841D39AC-4BF1-43B0-BCB0-7657AC98B8B9}" presName="arrowAndChildren" presStyleCnt="0"/>
      <dgm:spPr/>
    </dgm:pt>
    <dgm:pt modelId="{B0411563-0AD8-4BB6-B513-141AF8EB2037}" type="pres">
      <dgm:prSet presAssocID="{841D39AC-4BF1-43B0-BCB0-7657AC98B8B9}" presName="parentTextArrow" presStyleLbl="node1" presStyleIdx="0" presStyleCnt="0"/>
      <dgm:spPr/>
    </dgm:pt>
    <dgm:pt modelId="{852A3882-3E37-4B59-9E4D-6003EB4F5038}" type="pres">
      <dgm:prSet presAssocID="{841D39AC-4BF1-43B0-BCB0-7657AC98B8B9}" presName="arrow" presStyleLbl="alignNode1" presStyleIdx="1" presStyleCnt="3"/>
      <dgm:spPr/>
    </dgm:pt>
    <dgm:pt modelId="{5F70352A-45F6-43E3-88F6-A61F28738772}" type="pres">
      <dgm:prSet presAssocID="{841D39AC-4BF1-43B0-BCB0-7657AC98B8B9}" presName="descendantArrow" presStyleLbl="bgAccFollowNode1" presStyleIdx="1" presStyleCnt="3"/>
      <dgm:spPr/>
    </dgm:pt>
    <dgm:pt modelId="{A40F1B79-BD92-4A81-B4C7-C48B9473E1D5}" type="pres">
      <dgm:prSet presAssocID="{40888FCE-C788-48D7-912D-1A5812A856BE}" presName="sp" presStyleCnt="0"/>
      <dgm:spPr/>
    </dgm:pt>
    <dgm:pt modelId="{88C124DE-427B-4FDB-B80E-2FDE2DBF1FBE}" type="pres">
      <dgm:prSet presAssocID="{CAABA999-E441-432A-877E-EF50DAAD3B8F}" presName="arrowAndChildren" presStyleCnt="0"/>
      <dgm:spPr/>
    </dgm:pt>
    <dgm:pt modelId="{5484C414-B081-4583-8435-396D29A9A0EA}" type="pres">
      <dgm:prSet presAssocID="{CAABA999-E441-432A-877E-EF50DAAD3B8F}" presName="parentTextArrow" presStyleLbl="node1" presStyleIdx="0" presStyleCnt="0"/>
      <dgm:spPr/>
    </dgm:pt>
    <dgm:pt modelId="{14568307-490B-4E3A-A928-233CD6B2C60B}" type="pres">
      <dgm:prSet presAssocID="{CAABA999-E441-432A-877E-EF50DAAD3B8F}" presName="arrow" presStyleLbl="alignNode1" presStyleIdx="2" presStyleCnt="3"/>
      <dgm:spPr/>
    </dgm:pt>
    <dgm:pt modelId="{58DE516D-D27A-4D7F-8EC7-C36C38ED7104}" type="pres">
      <dgm:prSet presAssocID="{CAABA999-E441-432A-877E-EF50DAAD3B8F}" presName="descendantArrow" presStyleLbl="bgAccFollowNode1" presStyleIdx="2" presStyleCnt="3"/>
      <dgm:spPr/>
    </dgm:pt>
  </dgm:ptLst>
  <dgm:cxnLst>
    <dgm:cxn modelId="{5B95FC01-7757-4644-976D-19D8021AA27A}" type="presOf" srcId="{096953DF-8C0D-406E-BDF5-FF5C40DACD9F}" destId="{5F70352A-45F6-43E3-88F6-A61F28738772}" srcOrd="0" destOrd="0" presId="urn:microsoft.com/office/officeart/2016/7/layout/VerticalDownArrowProcess"/>
    <dgm:cxn modelId="{EA4BE608-C036-4D5E-BC1F-E1F41FFD5675}" type="presOf" srcId="{F5AE71A6-6BF8-4179-B21C-EF630425AAFD}" destId="{D17A5990-847D-4959-BAE6-944573EE8682}" srcOrd="0" destOrd="0" presId="urn:microsoft.com/office/officeart/2016/7/layout/VerticalDownArrowProcess"/>
    <dgm:cxn modelId="{C206501E-7958-490E-A651-8A0E038E57E1}" type="presOf" srcId="{CAABA999-E441-432A-877E-EF50DAAD3B8F}" destId="{5484C414-B081-4583-8435-396D29A9A0EA}" srcOrd="0" destOrd="0" presId="urn:microsoft.com/office/officeart/2016/7/layout/VerticalDownArrowProcess"/>
    <dgm:cxn modelId="{A9BECE63-93E3-48CC-BD03-C5718029B097}" srcId="{841D39AC-4BF1-43B0-BCB0-7657AC98B8B9}" destId="{096953DF-8C0D-406E-BDF5-FF5C40DACD9F}" srcOrd="0" destOrd="0" parTransId="{84352509-0530-438C-BCC9-07160FBD9251}" sibTransId="{F5DFC398-4E31-47E6-AD94-3663B763C165}"/>
    <dgm:cxn modelId="{8FED5247-FAE6-4270-8574-5489461E1EDF}" type="presOf" srcId="{F0D00A3F-125E-4F2B-83A1-7F767C1083AA}" destId="{240A6956-8376-461A-9A34-953E73A89760}" srcOrd="0" destOrd="0" presId="urn:microsoft.com/office/officeart/2016/7/layout/VerticalDownArrowProcess"/>
    <dgm:cxn modelId="{23C18D68-BD27-4E2E-ABEF-893936F2FCAA}" srcId="{CAABA999-E441-432A-877E-EF50DAAD3B8F}" destId="{A96D593C-78A5-4C52-AB6D-08F415107613}" srcOrd="0" destOrd="0" parTransId="{69D6D538-6943-4EC8-92E3-A9888898E522}" sibTransId="{D7786E17-D470-4EF9-83BA-1C6D32670D57}"/>
    <dgm:cxn modelId="{587A2259-294B-441C-BEB5-F02CACA60716}" type="presOf" srcId="{A96D593C-78A5-4C52-AB6D-08F415107613}" destId="{58DE516D-D27A-4D7F-8EC7-C36C38ED7104}" srcOrd="0" destOrd="0" presId="urn:microsoft.com/office/officeart/2016/7/layout/VerticalDownArrowProcess"/>
    <dgm:cxn modelId="{6E04EB7E-74EF-49B8-B141-1B1B859DE6E2}" srcId="{F0D00A3F-125E-4F2B-83A1-7F767C1083AA}" destId="{841D39AC-4BF1-43B0-BCB0-7657AC98B8B9}" srcOrd="1" destOrd="0" parTransId="{434D3432-DCB4-4DA5-A3C9-243B01BD6D24}" sibTransId="{D548A907-863E-4BAA-8013-23F008549386}"/>
    <dgm:cxn modelId="{70CD718C-1551-4BAA-910F-A0602F24ADF5}" type="presOf" srcId="{841D39AC-4BF1-43B0-BCB0-7657AC98B8B9}" destId="{852A3882-3E37-4B59-9E4D-6003EB4F5038}" srcOrd="1" destOrd="0" presId="urn:microsoft.com/office/officeart/2016/7/layout/VerticalDownArrowProcess"/>
    <dgm:cxn modelId="{65DEE68C-E618-4C59-A173-ED26F6363E2F}" type="presOf" srcId="{79CBAD3E-5106-4BA7-B109-E158F1E9CA75}" destId="{4F9F919D-97BF-4753-9701-80E2F741D884}" srcOrd="0" destOrd="0" presId="urn:microsoft.com/office/officeart/2016/7/layout/VerticalDownArrowProcess"/>
    <dgm:cxn modelId="{33C378B6-FE05-4912-9B7E-F0CAE10F3105}" srcId="{F0D00A3F-125E-4F2B-83A1-7F767C1083AA}" destId="{F5AE71A6-6BF8-4179-B21C-EF630425AAFD}" srcOrd="2" destOrd="0" parTransId="{2FDE1EF7-AFB1-4B13-BA93-562E5D5C02C2}" sibTransId="{2F45B318-DCBC-4B6B-9A15-C02D78640036}"/>
    <dgm:cxn modelId="{808925C2-1D48-4E3B-B961-AC6B929259C6}" srcId="{F5AE71A6-6BF8-4179-B21C-EF630425AAFD}" destId="{79CBAD3E-5106-4BA7-B109-E158F1E9CA75}" srcOrd="0" destOrd="0" parTransId="{07F2B917-28D4-4C1A-AB35-EA938DADA6B5}" sibTransId="{518A1F8E-9F71-40A4-AA0D-CB075071E10C}"/>
    <dgm:cxn modelId="{4A9C8FC7-1797-43D3-96CF-FB3E05190BC1}" type="presOf" srcId="{841D39AC-4BF1-43B0-BCB0-7657AC98B8B9}" destId="{B0411563-0AD8-4BB6-B513-141AF8EB2037}" srcOrd="0" destOrd="0" presId="urn:microsoft.com/office/officeart/2016/7/layout/VerticalDownArrowProcess"/>
    <dgm:cxn modelId="{4A5ADFCE-F6F3-4031-9D44-136067D416F5}" type="presOf" srcId="{CAABA999-E441-432A-877E-EF50DAAD3B8F}" destId="{14568307-490B-4E3A-A928-233CD6B2C60B}" srcOrd="1" destOrd="0" presId="urn:microsoft.com/office/officeart/2016/7/layout/VerticalDownArrowProcess"/>
    <dgm:cxn modelId="{EDB630F6-4F75-48B9-BBB4-39FE39C3B0E0}" srcId="{F0D00A3F-125E-4F2B-83A1-7F767C1083AA}" destId="{CAABA999-E441-432A-877E-EF50DAAD3B8F}" srcOrd="0" destOrd="0" parTransId="{97B6CC9C-8EC2-467A-866D-6A81D3A9F0C9}" sibTransId="{40888FCE-C788-48D7-912D-1A5812A856BE}"/>
    <dgm:cxn modelId="{C8753439-68DD-47AB-B9D8-D306BE8813F0}" type="presParOf" srcId="{240A6956-8376-461A-9A34-953E73A89760}" destId="{317FC39C-11E9-4844-83D7-DCB77C29D8C4}" srcOrd="0" destOrd="0" presId="urn:microsoft.com/office/officeart/2016/7/layout/VerticalDownArrowProcess"/>
    <dgm:cxn modelId="{FC52437C-8242-436A-9D41-2150FC9C6D1B}" type="presParOf" srcId="{317FC39C-11E9-4844-83D7-DCB77C29D8C4}" destId="{D17A5990-847D-4959-BAE6-944573EE8682}" srcOrd="0" destOrd="0" presId="urn:microsoft.com/office/officeart/2016/7/layout/VerticalDownArrowProcess"/>
    <dgm:cxn modelId="{686CECE1-09E2-46B9-9D5C-A4769208F1A4}" type="presParOf" srcId="{317FC39C-11E9-4844-83D7-DCB77C29D8C4}" destId="{4F9F919D-97BF-4753-9701-80E2F741D884}" srcOrd="1" destOrd="0" presId="urn:microsoft.com/office/officeart/2016/7/layout/VerticalDownArrowProcess"/>
    <dgm:cxn modelId="{0A697594-F691-4523-98E5-C9EA5FF15CC1}" type="presParOf" srcId="{240A6956-8376-461A-9A34-953E73A89760}" destId="{C48B32DC-B42B-42F7-89A6-81F7C907A311}" srcOrd="1" destOrd="0" presId="urn:microsoft.com/office/officeart/2016/7/layout/VerticalDownArrowProcess"/>
    <dgm:cxn modelId="{F33FAB6F-2CA1-4B75-807A-58F50EC3A5A5}" type="presParOf" srcId="{240A6956-8376-461A-9A34-953E73A89760}" destId="{78852D65-C62C-4398-ADC1-7474E8A4AEF4}" srcOrd="2" destOrd="0" presId="urn:microsoft.com/office/officeart/2016/7/layout/VerticalDownArrowProcess"/>
    <dgm:cxn modelId="{0793BDE3-219B-4EA0-95F1-F967F5F1A6E5}" type="presParOf" srcId="{78852D65-C62C-4398-ADC1-7474E8A4AEF4}" destId="{B0411563-0AD8-4BB6-B513-141AF8EB2037}" srcOrd="0" destOrd="0" presId="urn:microsoft.com/office/officeart/2016/7/layout/VerticalDownArrowProcess"/>
    <dgm:cxn modelId="{06D8CD2C-5DAF-40C7-986F-D155A8525425}" type="presParOf" srcId="{78852D65-C62C-4398-ADC1-7474E8A4AEF4}" destId="{852A3882-3E37-4B59-9E4D-6003EB4F5038}" srcOrd="1" destOrd="0" presId="urn:microsoft.com/office/officeart/2016/7/layout/VerticalDownArrowProcess"/>
    <dgm:cxn modelId="{A8EDC7DC-7E5E-490E-B63E-489A57EB1D57}" type="presParOf" srcId="{78852D65-C62C-4398-ADC1-7474E8A4AEF4}" destId="{5F70352A-45F6-43E3-88F6-A61F28738772}" srcOrd="2" destOrd="0" presId="urn:microsoft.com/office/officeart/2016/7/layout/VerticalDownArrowProcess"/>
    <dgm:cxn modelId="{ACF70788-5F5F-4B78-9406-7B7F32452FFE}" type="presParOf" srcId="{240A6956-8376-461A-9A34-953E73A89760}" destId="{A40F1B79-BD92-4A81-B4C7-C48B9473E1D5}" srcOrd="3" destOrd="0" presId="urn:microsoft.com/office/officeart/2016/7/layout/VerticalDownArrowProcess"/>
    <dgm:cxn modelId="{1B119712-26A9-44D9-B645-48BEAD673217}" type="presParOf" srcId="{240A6956-8376-461A-9A34-953E73A89760}" destId="{88C124DE-427B-4FDB-B80E-2FDE2DBF1FBE}" srcOrd="4" destOrd="0" presId="urn:microsoft.com/office/officeart/2016/7/layout/VerticalDownArrowProcess"/>
    <dgm:cxn modelId="{93F7792B-9D1E-44F1-BD08-B6F0378B6BE1}" type="presParOf" srcId="{88C124DE-427B-4FDB-B80E-2FDE2DBF1FBE}" destId="{5484C414-B081-4583-8435-396D29A9A0EA}" srcOrd="0" destOrd="0" presId="urn:microsoft.com/office/officeart/2016/7/layout/VerticalDownArrowProcess"/>
    <dgm:cxn modelId="{CE2F58FB-FA28-4B0A-BEE8-1FE9F53A4CC9}" type="presParOf" srcId="{88C124DE-427B-4FDB-B80E-2FDE2DBF1FBE}" destId="{14568307-490B-4E3A-A928-233CD6B2C60B}" srcOrd="1" destOrd="0" presId="urn:microsoft.com/office/officeart/2016/7/layout/VerticalDownArrowProcess"/>
    <dgm:cxn modelId="{9F43E8BC-76D6-4300-A08A-254AD3502D6D}" type="presParOf" srcId="{88C124DE-427B-4FDB-B80E-2FDE2DBF1FBE}" destId="{58DE516D-D27A-4D7F-8EC7-C36C38ED710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A5990-847D-4959-BAE6-944573EE8682}">
      <dsp:nvSpPr>
        <dsp:cNvPr id="0" name=""/>
        <dsp:cNvSpPr/>
      </dsp:nvSpPr>
      <dsp:spPr>
        <a:xfrm>
          <a:off x="0" y="2921263"/>
          <a:ext cx="2149167" cy="958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9" tIns="220472" rIns="152849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RESOURCE</a:t>
          </a:r>
        </a:p>
      </dsp:txBody>
      <dsp:txXfrm>
        <a:off x="0" y="2921263"/>
        <a:ext cx="2149167" cy="958823"/>
      </dsp:txXfrm>
    </dsp:sp>
    <dsp:sp modelId="{4F9F919D-97BF-4753-9701-80E2F741D884}">
      <dsp:nvSpPr>
        <dsp:cNvPr id="0" name=""/>
        <dsp:cNvSpPr/>
      </dsp:nvSpPr>
      <dsp:spPr>
        <a:xfrm>
          <a:off x="2149166" y="2921263"/>
          <a:ext cx="6447501" cy="958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6" tIns="177800" rIns="130786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RESOURCE: Open Source Data from the City of San Francisco through the Existing Buildings Energy Performance Ordinance Report</a:t>
          </a:r>
        </a:p>
      </dsp:txBody>
      <dsp:txXfrm>
        <a:off x="2149166" y="2921263"/>
        <a:ext cx="6447501" cy="958823"/>
      </dsp:txXfrm>
    </dsp:sp>
    <dsp:sp modelId="{852A3882-3E37-4B59-9E4D-6003EB4F5038}">
      <dsp:nvSpPr>
        <dsp:cNvPr id="0" name=""/>
        <dsp:cNvSpPr/>
      </dsp:nvSpPr>
      <dsp:spPr>
        <a:xfrm rot="10800000">
          <a:off x="0" y="1460974"/>
          <a:ext cx="2149167" cy="14746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9" tIns="220472" rIns="152849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ACTION</a:t>
          </a:r>
        </a:p>
      </dsp:txBody>
      <dsp:txXfrm rot="-10800000">
        <a:off x="0" y="1460974"/>
        <a:ext cx="2149167" cy="958536"/>
      </dsp:txXfrm>
    </dsp:sp>
    <dsp:sp modelId="{5F70352A-45F6-43E3-88F6-A61F28738772}">
      <dsp:nvSpPr>
        <dsp:cNvPr id="0" name=""/>
        <dsp:cNvSpPr/>
      </dsp:nvSpPr>
      <dsp:spPr>
        <a:xfrm>
          <a:off x="2149166" y="1460974"/>
          <a:ext cx="6447501" cy="958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6" tIns="177800" rIns="130786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 ITEMS: Using the insights from the data, we can advise and modify policies for reducing energy use and greenhouse gas emissions</a:t>
          </a:r>
        </a:p>
      </dsp:txBody>
      <dsp:txXfrm>
        <a:off x="2149166" y="1460974"/>
        <a:ext cx="6447501" cy="958536"/>
      </dsp:txXfrm>
    </dsp:sp>
    <dsp:sp modelId="{14568307-490B-4E3A-A928-233CD6B2C60B}">
      <dsp:nvSpPr>
        <dsp:cNvPr id="0" name=""/>
        <dsp:cNvSpPr/>
      </dsp:nvSpPr>
      <dsp:spPr>
        <a:xfrm rot="10800000">
          <a:off x="0" y="685"/>
          <a:ext cx="2149167" cy="147467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9" tIns="220472" rIns="152849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GOAL</a:t>
          </a:r>
        </a:p>
      </dsp:txBody>
      <dsp:txXfrm rot="-10800000">
        <a:off x="0" y="685"/>
        <a:ext cx="2149167" cy="958536"/>
      </dsp:txXfrm>
    </dsp:sp>
    <dsp:sp modelId="{58DE516D-D27A-4D7F-8EC7-C36C38ED7104}">
      <dsp:nvSpPr>
        <dsp:cNvPr id="0" name=""/>
        <dsp:cNvSpPr/>
      </dsp:nvSpPr>
      <dsp:spPr>
        <a:xfrm>
          <a:off x="2149166" y="685"/>
          <a:ext cx="6447501" cy="958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6" tIns="177800" rIns="130786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GOAL: Our goal was to identify energy usage and greenhouse gas emission trends, patterns, and relationships for commercial and residential buildings in San Francisco</a:t>
          </a:r>
        </a:p>
      </dsp:txBody>
      <dsp:txXfrm>
        <a:off x="2149166" y="685"/>
        <a:ext cx="6447501" cy="958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80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1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982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1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8C191-0409-4CE0-AC43-F36E56B7708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4FA90D-A0F2-48AA-B0F7-F803B52E6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6ED3-8BCF-1514-7176-741153FB3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Consumption Analysis for Buildings in San Francisco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9EF41-54D5-7932-B079-43BB0562D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05066-A4C8-A5B8-3AA0-9B600AAD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4065-BC43-76A8-8F4A-E819D72F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Existing Buildings Energy Performance Ordinance in the City of San Francisco requires commercial and non-residential buildings that meet certain square footage requirements to report energy use and greenhouse gas emission data to the City.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DCEABCAF-6CDB-C1E2-C1B6-A83C47F9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0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436C-28F1-6012-D1DF-A8C6937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C5CAA2-7711-FA74-E197-E06590617B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445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55A9-29BF-C8AD-37DC-235DD1EF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AB99-393D-0188-4A74-67019202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Fields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4ED5D-3589-DA2A-947F-6418F4E847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Building Name</a:t>
            </a:r>
          </a:p>
          <a:p>
            <a:r>
              <a:rPr lang="en-US" dirty="0"/>
              <a:t>Floor Area</a:t>
            </a:r>
          </a:p>
          <a:p>
            <a:r>
              <a:rPr lang="en-US" dirty="0"/>
              <a:t>Property Type</a:t>
            </a:r>
          </a:p>
          <a:p>
            <a:r>
              <a:rPr lang="en-US" dirty="0"/>
              <a:t>Property Subcategory</a:t>
            </a:r>
          </a:p>
          <a:p>
            <a:r>
              <a:rPr lang="en-US" dirty="0"/>
              <a:t>Source Energy Use Intensity (EUI) from years 2018-2022 (</a:t>
            </a:r>
            <a:r>
              <a:rPr lang="en-US" dirty="0" err="1"/>
              <a:t>kBtu</a:t>
            </a:r>
            <a:r>
              <a:rPr lang="en-US" dirty="0"/>
              <a:t>/sq-ft)</a:t>
            </a:r>
          </a:p>
          <a:p>
            <a:r>
              <a:rPr lang="en-US" dirty="0"/>
              <a:t>Total Greenhouse Gas Emissions (GHG) from years 2018-2022 (kGCO2e/sq-ft)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5D1DE-32F9-9CB1-0DCC-15726E74F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4343F-B0CF-4EA1-736F-89C4DFE42C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Renamed column headings in </a:t>
            </a:r>
            <a:r>
              <a:rPr lang="en-US" dirty="0" err="1"/>
              <a:t>dataframe</a:t>
            </a:r>
            <a:r>
              <a:rPr lang="en-US" dirty="0"/>
              <a:t> for easy extraction</a:t>
            </a:r>
          </a:p>
          <a:p>
            <a:r>
              <a:rPr lang="en-US" dirty="0"/>
              <a:t>Dropped rows with “Not Available” or “</a:t>
            </a:r>
            <a:r>
              <a:rPr lang="en-US" dirty="0" err="1"/>
              <a:t>NaN</a:t>
            </a:r>
            <a:r>
              <a:rPr lang="en-US" dirty="0"/>
              <a:t>” values</a:t>
            </a:r>
          </a:p>
        </p:txBody>
      </p:sp>
    </p:spTree>
    <p:extLst>
      <p:ext uri="{BB962C8B-B14F-4D97-AF65-F5344CB8AC3E}">
        <p14:creationId xmlns:p14="http://schemas.microsoft.com/office/powerpoint/2010/main" val="403914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6DD9F-41DE-DF01-1867-AB1A9E52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Question #1</a:t>
            </a:r>
            <a:endParaRPr lang="en-US" dirty="0"/>
          </a:p>
        </p:txBody>
      </p:sp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31D7-6E20-C434-3029-997FB8C62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What property subcategory type has the highest source EUI and GHG emissions per square footage in the year 2022? Is there a correlation between GHG emissions and source EUI?</a:t>
            </a:r>
            <a:endParaRPr lang="en-US" dirty="0"/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54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02C-D901-D259-CC88-1ADEC0AB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82672"/>
            <a:ext cx="4185623" cy="576262"/>
          </a:xfrm>
        </p:spPr>
        <p:txBody>
          <a:bodyPr/>
          <a:lstStyle/>
          <a:p>
            <a:pPr algn="ctr"/>
            <a:r>
              <a:rPr lang="en-US" dirty="0"/>
              <a:t>GHG Emissions</a:t>
            </a:r>
          </a:p>
        </p:txBody>
      </p:sp>
      <p:pic>
        <p:nvPicPr>
          <p:cNvPr id="8" name="Content Placeholder 7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D57C2F8C-4452-CE48-8449-91F382FAA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1009159"/>
            <a:ext cx="3879912" cy="411007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FD0E1-5A8E-7347-3668-D4C71880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82672"/>
            <a:ext cx="4185618" cy="576262"/>
          </a:xfrm>
        </p:spPr>
        <p:txBody>
          <a:bodyPr/>
          <a:lstStyle/>
          <a:p>
            <a:pPr algn="ctr"/>
            <a:r>
              <a:rPr lang="en-US" dirty="0"/>
              <a:t>Source EUI</a:t>
            </a:r>
          </a:p>
        </p:txBody>
      </p:sp>
      <p:pic>
        <p:nvPicPr>
          <p:cNvPr id="10" name="Content Placeholder 9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B17AA6BF-78E8-71BE-CE5D-763C3C20CB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19" y="1009159"/>
            <a:ext cx="3879912" cy="413813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FAD2C-0B93-2CF7-F492-A80E71463524}"/>
              </a:ext>
            </a:extLst>
          </p:cNvPr>
          <p:cNvSpPr txBox="1"/>
          <p:nvPr/>
        </p:nvSpPr>
        <p:spPr>
          <a:xfrm>
            <a:off x="5641544" y="5531233"/>
            <a:ext cx="4185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FINDINGS: Highest Source EUI and GHG Emitters are buildings that are continuously in use.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AB805-C526-6EE9-778D-52F18966C240}"/>
              </a:ext>
            </a:extLst>
          </p:cNvPr>
          <p:cNvSpPr txBox="1"/>
          <p:nvPr/>
        </p:nvSpPr>
        <p:spPr>
          <a:xfrm>
            <a:off x="813705" y="5531233"/>
            <a:ext cx="427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/>
              <a:t> function in pandas to create bar chart broken down by property subcategory</a:t>
            </a:r>
          </a:p>
        </p:txBody>
      </p:sp>
    </p:spTree>
    <p:extLst>
      <p:ext uri="{BB962C8B-B14F-4D97-AF65-F5344CB8AC3E}">
        <p14:creationId xmlns:p14="http://schemas.microsoft.com/office/powerpoint/2010/main" val="327258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7C54-C2F5-C018-48D7-D21074DA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43503" cy="1320800"/>
          </a:xfrm>
        </p:spPr>
        <p:txBody>
          <a:bodyPr/>
          <a:lstStyle/>
          <a:p>
            <a:r>
              <a:rPr lang="en-US" dirty="0"/>
              <a:t>Correlation between GHG and Source EUI</a:t>
            </a:r>
          </a:p>
        </p:txBody>
      </p:sp>
      <p:pic>
        <p:nvPicPr>
          <p:cNvPr id="5" name="Content Placeholder 4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44B222A0-94FD-F004-D2E5-FF7DA2F5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15" y="1930400"/>
            <a:ext cx="5058446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ACF48-47A4-DAAE-057C-43EDBA5A814A}"/>
              </a:ext>
            </a:extLst>
          </p:cNvPr>
          <p:cNvSpPr txBox="1"/>
          <p:nvPr/>
        </p:nvSpPr>
        <p:spPr>
          <a:xfrm>
            <a:off x="6946084" y="2927758"/>
            <a:ext cx="247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r-value</a:t>
            </a:r>
            <a:r>
              <a:rPr lang="en-US" dirty="0"/>
              <a:t> is 0.948</a:t>
            </a:r>
          </a:p>
        </p:txBody>
      </p:sp>
    </p:spTree>
    <p:extLst>
      <p:ext uri="{BB962C8B-B14F-4D97-AF65-F5344CB8AC3E}">
        <p14:creationId xmlns:p14="http://schemas.microsoft.com/office/powerpoint/2010/main" val="155237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5F69-9DD9-DEE1-1E45-165BB9C2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A7339-51FE-E356-8A57-71A054DF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center super polluting, find a way to reduce source EUI we will reduce GHG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07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285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Roboto</vt:lpstr>
      <vt:lpstr>Trebuchet MS</vt:lpstr>
      <vt:lpstr>Wingdings 3</vt:lpstr>
      <vt:lpstr>Facet</vt:lpstr>
      <vt:lpstr>Energy Consumption Analysis for Buildings in San Francisco</vt:lpstr>
      <vt:lpstr>Background</vt:lpstr>
      <vt:lpstr>Project Overview</vt:lpstr>
      <vt:lpstr>Dataset and Cleaning</vt:lpstr>
      <vt:lpstr>Question #1</vt:lpstr>
      <vt:lpstr>PowerPoint Presentation</vt:lpstr>
      <vt:lpstr>Correlation between GHG and Source EUI</vt:lpstr>
      <vt:lpstr>Conclusions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 for Buildings in San Francisco</dc:title>
  <dc:creator>Zohair Zulfiqar</dc:creator>
  <cp:lastModifiedBy>Zohair Zulfiqar</cp:lastModifiedBy>
  <cp:revision>2</cp:revision>
  <dcterms:created xsi:type="dcterms:W3CDTF">2023-06-02T01:03:25Z</dcterms:created>
  <dcterms:modified xsi:type="dcterms:W3CDTF">2023-06-02T02:48:13Z</dcterms:modified>
</cp:coreProperties>
</file>