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710" autoAdjust="0"/>
  </p:normalViewPr>
  <p:slideViewPr>
    <p:cSldViewPr snapToGrid="0">
      <p:cViewPr>
        <p:scale>
          <a:sx n="50" d="100"/>
          <a:sy n="50" d="100"/>
        </p:scale>
        <p:origin x="75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8EACF-52BF-405B-96A9-6D9A4D60BC51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69C04-C7E9-4257-9D17-A6994B0C14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712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 err="1">
                <a:solidFill>
                  <a:srgbClr val="202124"/>
                </a:solidFill>
                <a:effectLst/>
                <a:latin typeface="Moderat" panose="00000500000000000000" pitchFamily="2" charset="0"/>
              </a:rPr>
              <a:t>Flutterwave</a:t>
            </a:r>
            <a:r>
              <a:rPr lang="en-US" dirty="0">
                <a:solidFill>
                  <a:srgbClr val="202124"/>
                </a:solidFill>
                <a:latin typeface="Moderat" panose="00000500000000000000" pitchFamily="2" charset="0"/>
              </a:rPr>
              <a:t> is</a:t>
            </a:r>
            <a:r>
              <a:rPr lang="en-US" b="0" i="0" dirty="0">
                <a:solidFill>
                  <a:srgbClr val="202124"/>
                </a:solidFill>
                <a:effectLst/>
                <a:latin typeface="Moderat" panose="00000500000000000000" pitchFamily="2" charset="0"/>
              </a:rPr>
              <a:t> </a:t>
            </a:r>
            <a:r>
              <a:rPr lang="en-US" i="0" dirty="0">
                <a:solidFill>
                  <a:srgbClr val="202124"/>
                </a:solidFill>
                <a:effectLst/>
                <a:latin typeface="Moderat" panose="00000500000000000000" pitchFamily="2" charset="0"/>
              </a:rPr>
              <a:t>a Fintech company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Moderat" panose="00000500000000000000" pitchFamily="2" charset="0"/>
              </a:rPr>
              <a:t>This app lets you buy:</a:t>
            </a:r>
          </a:p>
          <a:p>
            <a:pPr marL="0" indent="0">
              <a:buNone/>
            </a:pPr>
            <a:endParaRPr lang="en-US" b="0" i="0" dirty="0">
              <a:solidFill>
                <a:srgbClr val="202124"/>
              </a:solidFill>
              <a:effectLst/>
              <a:latin typeface="Moderat" panose="00000500000000000000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Moderat" panose="00000500000000000000" pitchFamily="2" charset="0"/>
              </a:rPr>
              <a:t> </a:t>
            </a:r>
            <a:r>
              <a:rPr lang="en-US" b="0" dirty="0">
                <a:solidFill>
                  <a:srgbClr val="202124"/>
                </a:solidFill>
                <a:latin typeface="Moderat" panose="00000500000000000000" pitchFamily="2" charset="0"/>
              </a:rPr>
              <a:t>B</a:t>
            </a:r>
            <a:r>
              <a:rPr lang="en-US" i="0" dirty="0">
                <a:solidFill>
                  <a:srgbClr val="202124"/>
                </a:solidFill>
                <a:effectLst/>
                <a:latin typeface="Moderat" panose="00000500000000000000" pitchFamily="2" charset="0"/>
              </a:rPr>
              <a:t>uy airtime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i="0" dirty="0">
              <a:solidFill>
                <a:srgbClr val="202124"/>
              </a:solidFill>
              <a:effectLst/>
              <a:latin typeface="Moderat" panose="00000500000000000000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rgbClr val="202124"/>
                </a:solidFill>
                <a:effectLst/>
                <a:latin typeface="Moderat" panose="00000500000000000000" pitchFamily="2" charset="0"/>
              </a:rPr>
              <a:t> Pay certain utility bills</a:t>
            </a:r>
          </a:p>
          <a:p>
            <a:pPr marL="0" indent="0">
              <a:buNone/>
            </a:pPr>
            <a:endParaRPr lang="en-US" i="0" dirty="0">
              <a:solidFill>
                <a:srgbClr val="202124"/>
              </a:solidFill>
              <a:effectLst/>
              <a:latin typeface="Moderat" panose="00000500000000000000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02124"/>
                </a:solidFill>
                <a:latin typeface="Moderat" panose="00000500000000000000" pitchFamily="2" charset="0"/>
              </a:rPr>
              <a:t> S</a:t>
            </a:r>
            <a:r>
              <a:rPr lang="en-US" i="0" dirty="0">
                <a:solidFill>
                  <a:srgbClr val="202124"/>
                </a:solidFill>
                <a:effectLst/>
                <a:latin typeface="Moderat" panose="00000500000000000000" pitchFamily="2" charset="0"/>
              </a:rPr>
              <a:t>end money to any bank account anywhere in the world</a:t>
            </a:r>
          </a:p>
          <a:p>
            <a:pPr marL="0" indent="0">
              <a:buNone/>
            </a:pPr>
            <a:endParaRPr lang="en-US" i="0" dirty="0">
              <a:solidFill>
                <a:srgbClr val="202124"/>
              </a:solidFill>
              <a:effectLst/>
              <a:latin typeface="Moderat" panose="00000500000000000000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02124"/>
                </a:solidFill>
                <a:latin typeface="Moderat" panose="00000500000000000000" pitchFamily="2" charset="0"/>
              </a:rPr>
              <a:t> C</a:t>
            </a:r>
            <a:r>
              <a:rPr lang="en-US" b="0" i="0" dirty="0">
                <a:solidFill>
                  <a:srgbClr val="202124"/>
                </a:solidFill>
                <a:effectLst/>
                <a:latin typeface="Moderat" panose="00000500000000000000" pitchFamily="2" charset="0"/>
              </a:rPr>
              <a:t>reate virtual Visa Dollar cards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69C04-C7E9-4257-9D17-A6994B0C143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33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69C04-C7E9-4257-9D17-A6994B0C143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527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lutterwave bags switching, processing license, enables eNaira for  businesses">
            <a:extLst>
              <a:ext uri="{FF2B5EF4-FFF2-40B4-BE49-F238E27FC236}">
                <a16:creationId xmlns:a16="http://schemas.microsoft.com/office/drawing/2014/main" id="{068AB78D-0EFD-F9D5-B99D-6B91D12E566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69" r="78235" b="29049"/>
          <a:stretch/>
        </p:blipFill>
        <p:spPr bwMode="auto">
          <a:xfrm>
            <a:off x="0" y="-454020"/>
            <a:ext cx="9645444" cy="776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97450C-5E2C-D962-BCDA-0F6BB679CB5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6896737-EAF9-3ED1-F702-819BA8F8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C4D0E74-88B9-5DF4-FA6B-2757EADD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487A3BA-BB8B-25C2-B296-FF417FA5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8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4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7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lutterwave bags switching, processing license, enables eNaira for  businesses">
            <a:extLst>
              <a:ext uri="{FF2B5EF4-FFF2-40B4-BE49-F238E27FC236}">
                <a16:creationId xmlns:a16="http://schemas.microsoft.com/office/drawing/2014/main" id="{C3E39B18-E60A-0E00-AADB-9CB3CCC255B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69" r="78235" b="29049"/>
          <a:stretch/>
        </p:blipFill>
        <p:spPr bwMode="auto">
          <a:xfrm>
            <a:off x="0" y="-454020"/>
            <a:ext cx="9645444" cy="776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CA76CA-22E5-0A3E-3865-C40D7261D2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72FD8AD-C8BD-D036-A50F-06783AD459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50542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FDBA37F-9F1D-9E7C-E3A7-706C66C8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50542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2B0BDE1-95D3-EE3B-60A0-642D74E8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0542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8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5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2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18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37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4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5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95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2AC4C3-3C4F-7DF5-6DA4-6BCD4030352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2506568"/>
            <a:ext cx="9144000" cy="92243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9900"/>
                </a:solidFill>
                <a:latin typeface="Millik" pitchFamily="2" charset="0"/>
              </a:rPr>
              <a:t>FLUTTERWAVE CLONE</a:t>
            </a:r>
            <a:endParaRPr lang="en-CM" b="1" dirty="0">
              <a:solidFill>
                <a:srgbClr val="FF9900"/>
              </a:solidFill>
              <a:latin typeface="Millik" pitchFamily="2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B3032C6-B4B5-1CEF-F22D-6221FE1A357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528545"/>
            <a:ext cx="9144000" cy="92243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>
                <a:latin typeface="IBM Plex Mono" panose="020B0509050203000203" pitchFamily="49" charset="0"/>
                <a:cs typeface="Times New Roman" panose="02020603050405020304" pitchFamily="18" charset="0"/>
              </a:rPr>
              <a:t>PRESENTED BY: </a:t>
            </a:r>
          </a:p>
          <a:p>
            <a:pPr marL="0" indent="0" algn="ctr">
              <a:buNone/>
            </a:pPr>
            <a:r>
              <a:rPr lang="en-US" b="1" dirty="0">
                <a:latin typeface="IBM Plex Mono" panose="020B0509050203000203" pitchFamily="49" charset="0"/>
                <a:cs typeface="Times New Roman" panose="02020603050405020304" pitchFamily="18" charset="0"/>
              </a:rPr>
              <a:t>NTUNG NJUKANG &amp; ANDE TRACY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8D3843F-ECFB-9C50-96AC-2A5F00B79E25}"/>
              </a:ext>
            </a:extLst>
          </p:cNvPr>
          <p:cNvSpPr txBox="1"/>
          <p:nvPr/>
        </p:nvSpPr>
        <p:spPr>
          <a:xfrm>
            <a:off x="0" y="6252692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IBM Plex Mono" panose="020B0509050203000203" pitchFamily="49" charset="0"/>
                <a:cs typeface="Times New Roman" panose="02020603050405020304" pitchFamily="18" charset="0"/>
              </a:rPr>
              <a:t>Academy year 2022</a:t>
            </a:r>
            <a:endParaRPr lang="en-CM" b="1" dirty="0">
              <a:latin typeface="IBM Plex Mono" panose="020B0509050203000203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79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2D1E62-3B8D-8395-6E70-DE23DE67D984}"/>
              </a:ext>
            </a:extLst>
          </p:cNvPr>
          <p:cNvSpPr txBox="1">
            <a:spLocks/>
          </p:cNvSpPr>
          <p:nvPr/>
        </p:nvSpPr>
        <p:spPr>
          <a:xfrm>
            <a:off x="-916" y="718263"/>
            <a:ext cx="12192000" cy="92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9900"/>
                </a:solidFill>
                <a:latin typeface="Millik" pitchFamily="2" charset="0"/>
              </a:rPr>
              <a:t>   PLAN</a:t>
            </a:r>
            <a:endParaRPr lang="en-CM" b="1" dirty="0">
              <a:solidFill>
                <a:srgbClr val="FF9900"/>
              </a:solidFill>
              <a:latin typeface="Millik" pitchFamily="2" charset="0"/>
            </a:endParaRP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B9A7A9EC-E512-1547-9835-9D5E50FF1C73}"/>
              </a:ext>
            </a:extLst>
          </p:cNvPr>
          <p:cNvSpPr/>
          <p:nvPr/>
        </p:nvSpPr>
        <p:spPr>
          <a:xfrm>
            <a:off x="2239923" y="2358776"/>
            <a:ext cx="3236957" cy="803969"/>
          </a:xfrm>
          <a:prstGeom prst="roundRect">
            <a:avLst>
              <a:gd name="adj" fmla="val 50000"/>
            </a:avLst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2B0143A8-A3E0-359E-F2C2-3725DBF5DC7A}"/>
              </a:ext>
            </a:extLst>
          </p:cNvPr>
          <p:cNvGrpSpPr/>
          <p:nvPr/>
        </p:nvGrpSpPr>
        <p:grpSpPr>
          <a:xfrm>
            <a:off x="2151433" y="2356968"/>
            <a:ext cx="805777" cy="805777"/>
            <a:chOff x="2742286" y="1990522"/>
            <a:chExt cx="1080000" cy="108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D001F73F-F224-251E-031C-BAF659772F78}"/>
                </a:ext>
              </a:extLst>
            </p:cNvPr>
            <p:cNvSpPr/>
            <p:nvPr/>
          </p:nvSpPr>
          <p:spPr>
            <a:xfrm>
              <a:off x="2742286" y="1990522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7" name="Picture 2" descr="Flutterwave bags switching, processing license, enables eNaira for  businesses">
              <a:extLst>
                <a:ext uri="{FF2B5EF4-FFF2-40B4-BE49-F238E27FC236}">
                  <a16:creationId xmlns:a16="http://schemas.microsoft.com/office/drawing/2014/main" id="{32BE87E5-28E7-D6BE-3891-ACED018741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69" r="78235" b="29049"/>
            <a:stretch/>
          </p:blipFill>
          <p:spPr bwMode="auto">
            <a:xfrm>
              <a:off x="2894272" y="2217944"/>
              <a:ext cx="852228" cy="686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865B09E5-03D1-BBD6-140A-CF104B4B1BE9}"/>
              </a:ext>
            </a:extLst>
          </p:cNvPr>
          <p:cNvSpPr txBox="1"/>
          <p:nvPr/>
        </p:nvSpPr>
        <p:spPr>
          <a:xfrm>
            <a:off x="3045700" y="2597952"/>
            <a:ext cx="2170793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llik" pitchFamily="2" charset="0"/>
                <a:cs typeface="Times New Roman" panose="02020603050405020304" pitchFamily="18" charset="0"/>
              </a:rPr>
              <a:t>INTRODUCTION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llik" pitchFamily="2" charset="0"/>
            </a:endParaRP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8D04668A-EB48-C171-75DE-BB08647268AE}"/>
              </a:ext>
            </a:extLst>
          </p:cNvPr>
          <p:cNvSpPr/>
          <p:nvPr/>
        </p:nvSpPr>
        <p:spPr>
          <a:xfrm>
            <a:off x="2239923" y="4640959"/>
            <a:ext cx="3236957" cy="803969"/>
          </a:xfrm>
          <a:prstGeom prst="roundRect">
            <a:avLst>
              <a:gd name="adj" fmla="val 50000"/>
            </a:avLst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E109A13C-1BAD-5C18-EB48-A8C8BE058A87}"/>
              </a:ext>
            </a:extLst>
          </p:cNvPr>
          <p:cNvGrpSpPr/>
          <p:nvPr/>
        </p:nvGrpSpPr>
        <p:grpSpPr>
          <a:xfrm>
            <a:off x="2151433" y="4639151"/>
            <a:ext cx="805777" cy="805777"/>
            <a:chOff x="2742286" y="1990522"/>
            <a:chExt cx="1080000" cy="1080000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1A913499-EF78-F8CD-B897-1B07D23DE95A}"/>
                </a:ext>
              </a:extLst>
            </p:cNvPr>
            <p:cNvSpPr/>
            <p:nvPr/>
          </p:nvSpPr>
          <p:spPr>
            <a:xfrm>
              <a:off x="2742286" y="1990522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5" name="Picture 2" descr="Flutterwave bags switching, processing license, enables eNaira for  businesses">
              <a:extLst>
                <a:ext uri="{FF2B5EF4-FFF2-40B4-BE49-F238E27FC236}">
                  <a16:creationId xmlns:a16="http://schemas.microsoft.com/office/drawing/2014/main" id="{BF625D76-62AE-C4F5-6989-1609451C20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69" r="78235" b="29049"/>
            <a:stretch/>
          </p:blipFill>
          <p:spPr bwMode="auto">
            <a:xfrm>
              <a:off x="2894272" y="2217944"/>
              <a:ext cx="852228" cy="686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D81F4CFB-EE6C-1F7A-A569-FCE8C37CC946}"/>
              </a:ext>
            </a:extLst>
          </p:cNvPr>
          <p:cNvSpPr txBox="1"/>
          <p:nvPr/>
        </p:nvSpPr>
        <p:spPr>
          <a:xfrm>
            <a:off x="3045700" y="4880135"/>
            <a:ext cx="2170793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llik" pitchFamily="2" charset="0"/>
                <a:cs typeface="Times New Roman" panose="02020603050405020304" pitchFamily="18" charset="0"/>
              </a:rPr>
              <a:t>PROBLEM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llik" pitchFamily="2" charset="0"/>
            </a:endParaRP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ED08A788-EC0C-BA30-DAE9-0EBEA3E1C142}"/>
              </a:ext>
            </a:extLst>
          </p:cNvPr>
          <p:cNvSpPr/>
          <p:nvPr/>
        </p:nvSpPr>
        <p:spPr>
          <a:xfrm>
            <a:off x="6860772" y="2356968"/>
            <a:ext cx="3236957" cy="803969"/>
          </a:xfrm>
          <a:prstGeom prst="roundRect">
            <a:avLst>
              <a:gd name="adj" fmla="val 50000"/>
            </a:avLst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726773EB-B5AA-3743-341C-C4B466AA006C}"/>
              </a:ext>
            </a:extLst>
          </p:cNvPr>
          <p:cNvGrpSpPr/>
          <p:nvPr/>
        </p:nvGrpSpPr>
        <p:grpSpPr>
          <a:xfrm>
            <a:off x="6772282" y="2355160"/>
            <a:ext cx="805777" cy="805777"/>
            <a:chOff x="2742286" y="1990522"/>
            <a:chExt cx="1080000" cy="1080000"/>
          </a:xfrm>
        </p:grpSpPr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37C365B6-8EBC-A80C-F811-5DB2FAE37391}"/>
                </a:ext>
              </a:extLst>
            </p:cNvPr>
            <p:cNvSpPr/>
            <p:nvPr/>
          </p:nvSpPr>
          <p:spPr>
            <a:xfrm>
              <a:off x="2742286" y="1990522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0" name="Picture 2" descr="Flutterwave bags switching, processing license, enables eNaira for  businesses">
              <a:extLst>
                <a:ext uri="{FF2B5EF4-FFF2-40B4-BE49-F238E27FC236}">
                  <a16:creationId xmlns:a16="http://schemas.microsoft.com/office/drawing/2014/main" id="{99C8DD5A-FB60-B7E6-86B5-67F803BCC0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69" r="78235" b="29049"/>
            <a:stretch/>
          </p:blipFill>
          <p:spPr bwMode="auto">
            <a:xfrm>
              <a:off x="2894272" y="2217944"/>
              <a:ext cx="852228" cy="686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3E9A4E54-6CD7-1D60-649E-749441E9EEB9}"/>
              </a:ext>
            </a:extLst>
          </p:cNvPr>
          <p:cNvSpPr txBox="1"/>
          <p:nvPr/>
        </p:nvSpPr>
        <p:spPr>
          <a:xfrm>
            <a:off x="7666549" y="2596144"/>
            <a:ext cx="2170793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llik" pitchFamily="2" charset="0"/>
                <a:cs typeface="Times New Roman" panose="02020603050405020304" pitchFamily="18" charset="0"/>
              </a:rPr>
              <a:t>SOLUTION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llik" pitchFamily="2" charset="0"/>
            </a:endParaRP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72F8445B-6E9C-8EE6-28DF-E63708DDDC63}"/>
              </a:ext>
            </a:extLst>
          </p:cNvPr>
          <p:cNvSpPr/>
          <p:nvPr/>
        </p:nvSpPr>
        <p:spPr>
          <a:xfrm>
            <a:off x="6860772" y="4642767"/>
            <a:ext cx="3236957" cy="803969"/>
          </a:xfrm>
          <a:prstGeom prst="roundRect">
            <a:avLst>
              <a:gd name="adj" fmla="val 50000"/>
            </a:avLst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314A4CC6-B08B-FC31-DE90-FF859C145141}"/>
              </a:ext>
            </a:extLst>
          </p:cNvPr>
          <p:cNvGrpSpPr/>
          <p:nvPr/>
        </p:nvGrpSpPr>
        <p:grpSpPr>
          <a:xfrm>
            <a:off x="6772282" y="4640959"/>
            <a:ext cx="805777" cy="805777"/>
            <a:chOff x="2742286" y="1990522"/>
            <a:chExt cx="1080000" cy="1080000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41695656-182B-34CD-84FC-C34AAB69ABA7}"/>
                </a:ext>
              </a:extLst>
            </p:cNvPr>
            <p:cNvSpPr/>
            <p:nvPr/>
          </p:nvSpPr>
          <p:spPr>
            <a:xfrm>
              <a:off x="2742286" y="1990522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5" name="Picture 2" descr="Flutterwave bags switching, processing license, enables eNaira for  businesses">
              <a:extLst>
                <a:ext uri="{FF2B5EF4-FFF2-40B4-BE49-F238E27FC236}">
                  <a16:creationId xmlns:a16="http://schemas.microsoft.com/office/drawing/2014/main" id="{E791B37F-C74A-4906-1721-D145F79CDF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69" r="78235" b="29049"/>
            <a:stretch/>
          </p:blipFill>
          <p:spPr bwMode="auto">
            <a:xfrm>
              <a:off x="2894272" y="2217944"/>
              <a:ext cx="852228" cy="686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77DE4DDB-FED5-CD87-719A-60809574A467}"/>
              </a:ext>
            </a:extLst>
          </p:cNvPr>
          <p:cNvSpPr txBox="1"/>
          <p:nvPr/>
        </p:nvSpPr>
        <p:spPr>
          <a:xfrm>
            <a:off x="7666549" y="4881943"/>
            <a:ext cx="2170793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llik" pitchFamily="2" charset="0"/>
                <a:cs typeface="Times New Roman" panose="02020603050405020304" pitchFamily="18" charset="0"/>
              </a:rPr>
              <a:t>CONCLUSION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lli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90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6" grpId="0"/>
      <p:bldP spid="41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5EEF22-EBD6-28FF-79B4-1CFBF045356B}"/>
              </a:ext>
            </a:extLst>
          </p:cNvPr>
          <p:cNvSpPr txBox="1">
            <a:spLocks/>
          </p:cNvSpPr>
          <p:nvPr/>
        </p:nvSpPr>
        <p:spPr>
          <a:xfrm>
            <a:off x="-916" y="718263"/>
            <a:ext cx="12192000" cy="92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9900"/>
                </a:solidFill>
                <a:latin typeface="Millik" pitchFamily="2" charset="0"/>
              </a:rPr>
              <a:t>   INTRODUCTION</a:t>
            </a:r>
            <a:endParaRPr lang="en-CM" b="1" dirty="0">
              <a:solidFill>
                <a:srgbClr val="FF9900"/>
              </a:solidFill>
              <a:latin typeface="Millik" pitchFamily="2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4C9A90E-2303-C5DD-B9BC-C95759555436}"/>
              </a:ext>
            </a:extLst>
          </p:cNvPr>
          <p:cNvSpPr/>
          <p:nvPr/>
        </p:nvSpPr>
        <p:spPr>
          <a:xfrm>
            <a:off x="1325523" y="2105245"/>
            <a:ext cx="3236957" cy="803969"/>
          </a:xfrm>
          <a:prstGeom prst="roundRect">
            <a:avLst>
              <a:gd name="adj" fmla="val 50000"/>
            </a:avLst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8C5DD836-8F29-9A38-766A-B2B373B02D6B}"/>
              </a:ext>
            </a:extLst>
          </p:cNvPr>
          <p:cNvGrpSpPr/>
          <p:nvPr/>
        </p:nvGrpSpPr>
        <p:grpSpPr>
          <a:xfrm>
            <a:off x="1237033" y="2103437"/>
            <a:ext cx="805777" cy="805777"/>
            <a:chOff x="2742286" y="1990522"/>
            <a:chExt cx="1080000" cy="108000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3E7FF0CA-3977-16A1-392A-A7C480274074}"/>
                </a:ext>
              </a:extLst>
            </p:cNvPr>
            <p:cNvSpPr/>
            <p:nvPr/>
          </p:nvSpPr>
          <p:spPr>
            <a:xfrm>
              <a:off x="2742286" y="1990522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" name="Picture 2" descr="Flutterwave bags switching, processing license, enables eNaira for  businesses">
              <a:extLst>
                <a:ext uri="{FF2B5EF4-FFF2-40B4-BE49-F238E27FC236}">
                  <a16:creationId xmlns:a16="http://schemas.microsoft.com/office/drawing/2014/main" id="{40DB5322-97E4-5A2C-C938-85B7A493D2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69" r="78235" b="29049"/>
            <a:stretch/>
          </p:blipFill>
          <p:spPr bwMode="auto">
            <a:xfrm>
              <a:off x="2894272" y="2217944"/>
              <a:ext cx="852228" cy="686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8DB82D09-8077-D11C-7DB5-7B3FE7CD5AF8}"/>
              </a:ext>
            </a:extLst>
          </p:cNvPr>
          <p:cNvSpPr txBox="1"/>
          <p:nvPr/>
        </p:nvSpPr>
        <p:spPr>
          <a:xfrm>
            <a:off x="2131300" y="2344421"/>
            <a:ext cx="2170793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llik" pitchFamily="2" charset="0"/>
                <a:cs typeface="Times New Roman" panose="02020603050405020304" pitchFamily="18" charset="0"/>
              </a:rPr>
              <a:t>CONTEXT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llik" pitchFamily="2" charset="0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7FAD540E-A27C-E96A-232E-7BB0B7F042D4}"/>
              </a:ext>
            </a:extLst>
          </p:cNvPr>
          <p:cNvGrpSpPr/>
          <p:nvPr/>
        </p:nvGrpSpPr>
        <p:grpSpPr>
          <a:xfrm>
            <a:off x="692774" y="2958325"/>
            <a:ext cx="4582689" cy="2790769"/>
            <a:chOff x="157468" y="3178118"/>
            <a:chExt cx="5004933" cy="3047907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E167998A-9367-C354-9C5C-1719354CDDFF}"/>
                </a:ext>
              </a:extLst>
            </p:cNvPr>
            <p:cNvGrpSpPr/>
            <p:nvPr/>
          </p:nvGrpSpPr>
          <p:grpSpPr>
            <a:xfrm>
              <a:off x="157468" y="3207384"/>
              <a:ext cx="5004933" cy="3018641"/>
              <a:chOff x="157468" y="3207384"/>
              <a:chExt cx="5004933" cy="3018641"/>
            </a:xfrm>
          </p:grpSpPr>
          <p:pic>
            <p:nvPicPr>
              <p:cNvPr id="2054" name="Picture 6" descr="Deuxième consultation Formation du personnel - CCITunis">
                <a:extLst>
                  <a:ext uri="{FF2B5EF4-FFF2-40B4-BE49-F238E27FC236}">
                    <a16:creationId xmlns:a16="http://schemas.microsoft.com/office/drawing/2014/main" id="{0F8463C3-AD58-5ED7-DBE3-32EFD24422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5F5F5"/>
                  </a:clrFrom>
                  <a:clrTo>
                    <a:srgbClr val="F5F5F5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468" y="3207384"/>
                <a:ext cx="5004933" cy="30186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AE8AD8E-78C9-5EDB-2F49-E862D06C8902}"/>
                  </a:ext>
                </a:extLst>
              </p:cNvPr>
              <p:cNvSpPr txBox="1"/>
              <p:nvPr/>
            </p:nvSpPr>
            <p:spPr>
              <a:xfrm>
                <a:off x="2731376" y="3373764"/>
                <a:ext cx="1316750" cy="523220"/>
              </a:xfrm>
              <a:prstGeom prst="rect">
                <a:avLst/>
              </a:prstGeom>
              <a:noFill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llik" pitchFamily="2" charset="0"/>
                    <a:cs typeface="Times New Roman" panose="02020603050405020304" pitchFamily="18" charset="0"/>
                  </a:rPr>
                  <a:t>LEVEL</a:t>
                </a:r>
              </a:p>
              <a:p>
                <a:pPr algn="ctr"/>
                <a:r>
                  <a:rPr lang="en-US" sz="1400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llik" pitchFamily="2" charset="0"/>
                    <a:cs typeface="Times New Roman" panose="02020603050405020304" pitchFamily="18" charset="0"/>
                  </a:rPr>
                  <a:t>ONE</a:t>
                </a:r>
                <a:endParaRPr lang="fr-FR" sz="1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llik" pitchFamily="2" charset="0"/>
                </a:endParaRPr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8DF6C216-9E57-8C7D-E4DF-012F46BDBB9D}"/>
                  </a:ext>
                </a:extLst>
              </p:cNvPr>
              <p:cNvSpPr txBox="1"/>
              <p:nvPr/>
            </p:nvSpPr>
            <p:spPr>
              <a:xfrm>
                <a:off x="3062493" y="4042983"/>
                <a:ext cx="1094321" cy="235295"/>
              </a:xfrm>
              <a:prstGeom prst="rect">
                <a:avLst/>
              </a:prstGeom>
              <a:noFill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accent6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derat" panose="00000500000000000000" pitchFamily="2" charset="0"/>
                    <a:cs typeface="Times New Roman" panose="02020603050405020304" pitchFamily="18" charset="0"/>
                  </a:rPr>
                  <a:t>Seven academy</a:t>
                </a:r>
                <a:endParaRPr lang="fr-FR" sz="800" dirty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derat" panose="00000500000000000000" pitchFamily="2" charset="0"/>
                </a:endParaRPr>
              </a:p>
            </p:txBody>
          </p:sp>
        </p:grpSp>
        <p:pic>
          <p:nvPicPr>
            <p:cNvPr id="2056" name="Picture 8" descr="Climatiseur UNO 10 000 BTU / Froid">
              <a:extLst>
                <a:ext uri="{FF2B5EF4-FFF2-40B4-BE49-F238E27FC236}">
                  <a16:creationId xmlns:a16="http://schemas.microsoft.com/office/drawing/2014/main" id="{1A33697E-38B6-3DC4-6403-8B3D015EE7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671" b="32500"/>
            <a:stretch/>
          </p:blipFill>
          <p:spPr bwMode="auto">
            <a:xfrm>
              <a:off x="1665606" y="3178118"/>
              <a:ext cx="1052646" cy="387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ADF4C68-719B-6111-F57B-4F601010C5F2}"/>
              </a:ext>
            </a:extLst>
          </p:cNvPr>
          <p:cNvSpPr/>
          <p:nvPr/>
        </p:nvSpPr>
        <p:spPr>
          <a:xfrm>
            <a:off x="7718010" y="2109006"/>
            <a:ext cx="3236957" cy="803969"/>
          </a:xfrm>
          <a:prstGeom prst="roundRect">
            <a:avLst>
              <a:gd name="adj" fmla="val 50000"/>
            </a:avLst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163A4DB5-997F-211A-64D0-562982F7144C}"/>
              </a:ext>
            </a:extLst>
          </p:cNvPr>
          <p:cNvGrpSpPr/>
          <p:nvPr/>
        </p:nvGrpSpPr>
        <p:grpSpPr>
          <a:xfrm>
            <a:off x="7629520" y="2107198"/>
            <a:ext cx="805777" cy="805777"/>
            <a:chOff x="2742286" y="1990522"/>
            <a:chExt cx="1080000" cy="1080000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000D5959-9179-311A-98BD-783E142A1B7E}"/>
                </a:ext>
              </a:extLst>
            </p:cNvPr>
            <p:cNvSpPr/>
            <p:nvPr/>
          </p:nvSpPr>
          <p:spPr>
            <a:xfrm>
              <a:off x="2742286" y="1990522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7" name="Picture 2" descr="Flutterwave bags switching, processing license, enables eNaira for  businesses">
              <a:extLst>
                <a:ext uri="{FF2B5EF4-FFF2-40B4-BE49-F238E27FC236}">
                  <a16:creationId xmlns:a16="http://schemas.microsoft.com/office/drawing/2014/main" id="{E94BEB91-D697-9420-03C0-A32AACA96F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69" r="78235" b="29049"/>
            <a:stretch/>
          </p:blipFill>
          <p:spPr bwMode="auto">
            <a:xfrm>
              <a:off x="2894272" y="2217944"/>
              <a:ext cx="852228" cy="686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8893E1F3-42C3-B7F6-99A3-FBA3CA4D69FF}"/>
              </a:ext>
            </a:extLst>
          </p:cNvPr>
          <p:cNvSpPr txBox="1"/>
          <p:nvPr/>
        </p:nvSpPr>
        <p:spPr>
          <a:xfrm>
            <a:off x="8504737" y="2348182"/>
            <a:ext cx="2342690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llik" pitchFamily="2" charset="0"/>
                <a:cs typeface="Times New Roman" panose="02020603050405020304" pitchFamily="18" charset="0"/>
              </a:rPr>
              <a:t>PROBLEMATIC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llik" pitchFamily="2" charset="0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AC6FC57-2917-7108-9846-D3F89D276F00}"/>
              </a:ext>
            </a:extLst>
          </p:cNvPr>
          <p:cNvGrpSpPr/>
          <p:nvPr/>
        </p:nvGrpSpPr>
        <p:grpSpPr>
          <a:xfrm>
            <a:off x="7704815" y="3155849"/>
            <a:ext cx="3292475" cy="2893306"/>
            <a:chOff x="7704815" y="3314599"/>
            <a:chExt cx="3292475" cy="2893306"/>
          </a:xfrm>
        </p:grpSpPr>
        <p:pic>
          <p:nvPicPr>
            <p:cNvPr id="2058" name="Picture 10" descr="Comment rédiger une lettre de motivation convaincante">
              <a:extLst>
                <a:ext uri="{FF2B5EF4-FFF2-40B4-BE49-F238E27FC236}">
                  <a16:creationId xmlns:a16="http://schemas.microsoft.com/office/drawing/2014/main" id="{1AD930F2-9F3C-7059-E21B-97C45C4821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4815" y="3314599"/>
              <a:ext cx="3292475" cy="2893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C165C920-35CC-1E55-636E-4734CA270CAE}"/>
                </a:ext>
              </a:extLst>
            </p:cNvPr>
            <p:cNvSpPr txBox="1"/>
            <p:nvPr/>
          </p:nvSpPr>
          <p:spPr>
            <a:xfrm rot="21014371">
              <a:off x="9164164" y="4558304"/>
              <a:ext cx="291779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llik" pitchFamily="2" charset="0"/>
                  <a:cs typeface="Times New Roman" panose="02020603050405020304" pitchFamily="18" charset="0"/>
                </a:rPr>
                <a:t>?</a:t>
              </a:r>
              <a:endParaRPr lang="fr-FR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llik" pitchFamily="2" charset="0"/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2259595-31B0-8EAE-2C64-50766CAB0C28}"/>
                </a:ext>
              </a:extLst>
            </p:cNvPr>
            <p:cNvSpPr txBox="1"/>
            <p:nvPr/>
          </p:nvSpPr>
          <p:spPr>
            <a:xfrm rot="21014371">
              <a:off x="9553051" y="3907989"/>
              <a:ext cx="291779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llik" pitchFamily="2" charset="0"/>
                  <a:cs typeface="Times New Roman" panose="02020603050405020304" pitchFamily="18" charset="0"/>
                </a:rPr>
                <a:t>?</a:t>
              </a:r>
              <a:endParaRPr lang="fr-FR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llik" pitchFamily="2" charset="0"/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9FE09BD2-F7F2-CF86-AB83-01629A5E6E4B}"/>
                </a:ext>
              </a:extLst>
            </p:cNvPr>
            <p:cNvSpPr txBox="1"/>
            <p:nvPr/>
          </p:nvSpPr>
          <p:spPr>
            <a:xfrm rot="1025413">
              <a:off x="9635671" y="3866886"/>
              <a:ext cx="416198" cy="40011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llik" pitchFamily="2" charset="0"/>
                  <a:cs typeface="Times New Roman" panose="02020603050405020304" pitchFamily="18" charset="0"/>
                </a:rPr>
                <a:t>?</a:t>
              </a:r>
              <a:endParaRPr lang="fr-F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llik" pitchFamily="2" charset="0"/>
              </a:endParaRP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B688F535-D048-FF60-292E-1ADD426D9056}"/>
                </a:ext>
              </a:extLst>
            </p:cNvPr>
            <p:cNvSpPr txBox="1"/>
            <p:nvPr/>
          </p:nvSpPr>
          <p:spPr>
            <a:xfrm rot="18277441">
              <a:off x="9384819" y="3970341"/>
              <a:ext cx="416198" cy="40011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llik" pitchFamily="2" charset="0"/>
                  <a:cs typeface="Times New Roman" panose="02020603050405020304" pitchFamily="18" charset="0"/>
                </a:rPr>
                <a:t>?</a:t>
              </a:r>
              <a:endParaRPr lang="fr-F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llik" pitchFamily="2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40B6883-F5D2-9E20-3613-9FD044AE5BCA}"/>
              </a:ext>
            </a:extLst>
          </p:cNvPr>
          <p:cNvSpPr/>
          <p:nvPr/>
        </p:nvSpPr>
        <p:spPr>
          <a:xfrm>
            <a:off x="157417" y="5691973"/>
            <a:ext cx="5760198" cy="82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dirty="0">
                <a:solidFill>
                  <a:sysClr val="windowText" lastClr="000000"/>
                </a:solidFill>
                <a:latin typeface="Moderat" panose="00000500000000000000" pitchFamily="2" charset="0"/>
              </a:rPr>
              <a:t>In the curse of </a:t>
            </a:r>
            <a:r>
              <a:rPr lang="en-GB" dirty="0" err="1">
                <a:solidFill>
                  <a:sysClr val="windowText" lastClr="000000"/>
                </a:solidFill>
                <a:latin typeface="Moderat" panose="00000500000000000000" pitchFamily="2" charset="0"/>
              </a:rPr>
              <a:t>endding</a:t>
            </a:r>
            <a:r>
              <a:rPr lang="en-GB" dirty="0">
                <a:solidFill>
                  <a:sysClr val="windowText" lastClr="000000"/>
                </a:solidFill>
                <a:latin typeface="Moderat" panose="00000500000000000000" pitchFamily="2" charset="0"/>
              </a:rPr>
              <a:t> our level one training as web </a:t>
            </a:r>
            <a:r>
              <a:rPr lang="en-GB" dirty="0" err="1">
                <a:solidFill>
                  <a:sysClr val="windowText" lastClr="000000"/>
                </a:solidFill>
                <a:latin typeface="Moderat" panose="00000500000000000000" pitchFamily="2" charset="0"/>
              </a:rPr>
              <a:t>developper</a:t>
            </a:r>
            <a:r>
              <a:rPr lang="en-GB" dirty="0">
                <a:solidFill>
                  <a:sysClr val="windowText" lastClr="000000"/>
                </a:solidFill>
                <a:latin typeface="Moderat" panose="00000500000000000000" pitchFamily="2" charset="0"/>
              </a:rPr>
              <a:t>, we were assigned to work on </a:t>
            </a:r>
            <a:r>
              <a:rPr lang="en-GB" b="1" dirty="0">
                <a:solidFill>
                  <a:sysClr val="windowText" lastClr="000000"/>
                </a:solidFill>
                <a:latin typeface="Moderat" panose="00000500000000000000" pitchFamily="2" charset="0"/>
              </a:rPr>
              <a:t>cloning of </a:t>
            </a:r>
            <a:r>
              <a:rPr lang="en-GB" b="1" dirty="0" err="1">
                <a:solidFill>
                  <a:sysClr val="windowText" lastClr="000000"/>
                </a:solidFill>
                <a:latin typeface="Moderat" panose="00000500000000000000" pitchFamily="2" charset="0"/>
              </a:rPr>
              <a:t>fluterwave</a:t>
            </a:r>
            <a:r>
              <a:rPr lang="en-GB" b="1" dirty="0">
                <a:solidFill>
                  <a:sysClr val="windowText" lastClr="000000"/>
                </a:solidFill>
                <a:latin typeface="Moderat" panose="00000500000000000000" pitchFamily="2" charset="0"/>
              </a:rPr>
              <a:t> website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4183E3-1048-764E-116B-9E4B03F85956}"/>
              </a:ext>
            </a:extLst>
          </p:cNvPr>
          <p:cNvSpPr/>
          <p:nvPr/>
        </p:nvSpPr>
        <p:spPr>
          <a:xfrm>
            <a:off x="6456389" y="5848524"/>
            <a:ext cx="5760198" cy="82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dirty="0">
                <a:solidFill>
                  <a:sysClr val="windowText" lastClr="000000"/>
                </a:solidFill>
                <a:latin typeface="Moderat" panose="00000500000000000000" pitchFamily="2" charset="0"/>
              </a:rPr>
              <a:t>What is </a:t>
            </a:r>
            <a:r>
              <a:rPr lang="en-GB" dirty="0" err="1">
                <a:solidFill>
                  <a:sysClr val="windowText" lastClr="000000"/>
                </a:solidFill>
                <a:latin typeface="Moderat" panose="00000500000000000000" pitchFamily="2" charset="0"/>
              </a:rPr>
              <a:t>flutterwave</a:t>
            </a:r>
            <a:r>
              <a:rPr lang="en-GB" dirty="0">
                <a:solidFill>
                  <a:sysClr val="windowText" lastClr="000000"/>
                </a:solidFill>
                <a:latin typeface="Moderat" panose="00000500000000000000" pitchFamily="2" charset="0"/>
              </a:rPr>
              <a:t> ?</a:t>
            </a:r>
            <a:endParaRPr lang="en-GB" b="1" dirty="0">
              <a:solidFill>
                <a:sysClr val="windowText" lastClr="000000"/>
              </a:solidFill>
              <a:latin typeface="Mode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78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4" grpId="0" animBg="1"/>
      <p:bldP spid="18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3A3F11-00D0-C6F0-9989-EC74FE629E05}"/>
              </a:ext>
            </a:extLst>
          </p:cNvPr>
          <p:cNvSpPr txBox="1">
            <a:spLocks/>
          </p:cNvSpPr>
          <p:nvPr/>
        </p:nvSpPr>
        <p:spPr>
          <a:xfrm>
            <a:off x="-916" y="718263"/>
            <a:ext cx="12192000" cy="92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9900"/>
                </a:solidFill>
                <a:latin typeface="Millik" pitchFamily="2" charset="0"/>
              </a:rPr>
              <a:t>   PROBLEM</a:t>
            </a:r>
            <a:endParaRPr lang="en-CM" b="1" dirty="0">
              <a:solidFill>
                <a:srgbClr val="FF9900"/>
              </a:solidFill>
              <a:latin typeface="Millik" pitchFamily="2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6D064FB-86CD-FD81-3DC0-F7C18124A6AA}"/>
              </a:ext>
            </a:extLst>
          </p:cNvPr>
          <p:cNvSpPr/>
          <p:nvPr/>
        </p:nvSpPr>
        <p:spPr>
          <a:xfrm>
            <a:off x="1325523" y="2105245"/>
            <a:ext cx="3236957" cy="803969"/>
          </a:xfrm>
          <a:prstGeom prst="roundRect">
            <a:avLst>
              <a:gd name="adj" fmla="val 50000"/>
            </a:avLst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E8AD22D-8E64-0122-EEF1-3FF8A02E5405}"/>
              </a:ext>
            </a:extLst>
          </p:cNvPr>
          <p:cNvGrpSpPr/>
          <p:nvPr/>
        </p:nvGrpSpPr>
        <p:grpSpPr>
          <a:xfrm>
            <a:off x="1237033" y="2103437"/>
            <a:ext cx="805777" cy="805777"/>
            <a:chOff x="2742286" y="1990522"/>
            <a:chExt cx="1080000" cy="108000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9A09CC7E-DAB2-A0E7-82BF-6C771C6DF275}"/>
                </a:ext>
              </a:extLst>
            </p:cNvPr>
            <p:cNvSpPr/>
            <p:nvPr/>
          </p:nvSpPr>
          <p:spPr>
            <a:xfrm>
              <a:off x="2742286" y="1990522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" name="Picture 2" descr="Flutterwave bags switching, processing license, enables eNaira for  businesses">
              <a:extLst>
                <a:ext uri="{FF2B5EF4-FFF2-40B4-BE49-F238E27FC236}">
                  <a16:creationId xmlns:a16="http://schemas.microsoft.com/office/drawing/2014/main" id="{EB2032A1-9DC8-DCC1-367C-BAF483FB38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69" r="78235" b="29049"/>
            <a:stretch/>
          </p:blipFill>
          <p:spPr bwMode="auto">
            <a:xfrm>
              <a:off x="2894272" y="2217944"/>
              <a:ext cx="852228" cy="686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A7727403-4111-53F8-A740-20D9A675530B}"/>
              </a:ext>
            </a:extLst>
          </p:cNvPr>
          <p:cNvSpPr txBox="1"/>
          <p:nvPr/>
        </p:nvSpPr>
        <p:spPr>
          <a:xfrm>
            <a:off x="2131300" y="2344421"/>
            <a:ext cx="2170793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llik" pitchFamily="2" charset="0"/>
                <a:cs typeface="Times New Roman" panose="02020603050405020304" pitchFamily="18" charset="0"/>
              </a:rPr>
              <a:t>COMPETENCES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llik" pitchFamily="2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DD99107-012F-F752-FF7D-54F1370FB635}"/>
              </a:ext>
            </a:extLst>
          </p:cNvPr>
          <p:cNvSpPr/>
          <p:nvPr/>
        </p:nvSpPr>
        <p:spPr>
          <a:xfrm>
            <a:off x="7718010" y="2109006"/>
            <a:ext cx="3236957" cy="803969"/>
          </a:xfrm>
          <a:prstGeom prst="roundRect">
            <a:avLst>
              <a:gd name="adj" fmla="val 50000"/>
            </a:avLst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0031F29-F17F-94F0-2426-B95CD8682976}"/>
              </a:ext>
            </a:extLst>
          </p:cNvPr>
          <p:cNvGrpSpPr/>
          <p:nvPr/>
        </p:nvGrpSpPr>
        <p:grpSpPr>
          <a:xfrm>
            <a:off x="7629520" y="2107198"/>
            <a:ext cx="805777" cy="805777"/>
            <a:chOff x="2742286" y="1990522"/>
            <a:chExt cx="1080000" cy="1080000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7F7CE4AF-4A67-C004-C03C-EEC95B328EA9}"/>
                </a:ext>
              </a:extLst>
            </p:cNvPr>
            <p:cNvSpPr/>
            <p:nvPr/>
          </p:nvSpPr>
          <p:spPr>
            <a:xfrm>
              <a:off x="2742286" y="1990522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9" name="Picture 2" descr="Flutterwave bags switching, processing license, enables eNaira for  businesses">
              <a:extLst>
                <a:ext uri="{FF2B5EF4-FFF2-40B4-BE49-F238E27FC236}">
                  <a16:creationId xmlns:a16="http://schemas.microsoft.com/office/drawing/2014/main" id="{DDF64BEA-712B-8314-FD8B-7F4FFEDCB6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69" r="78235" b="29049"/>
            <a:stretch/>
          </p:blipFill>
          <p:spPr bwMode="auto">
            <a:xfrm>
              <a:off x="2894272" y="2217944"/>
              <a:ext cx="852228" cy="686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03E08FF6-6B51-16CE-C7CF-ECE9D39CDCDA}"/>
              </a:ext>
            </a:extLst>
          </p:cNvPr>
          <p:cNvSpPr txBox="1"/>
          <p:nvPr/>
        </p:nvSpPr>
        <p:spPr>
          <a:xfrm>
            <a:off x="8504737" y="2348182"/>
            <a:ext cx="2342690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llik" pitchFamily="2" charset="0"/>
                <a:cs typeface="Times New Roman" panose="02020603050405020304" pitchFamily="18" charset="0"/>
              </a:rPr>
              <a:t>TEAM WORK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llik" pitchFamily="2" charset="0"/>
            </a:endParaRPr>
          </a:p>
        </p:txBody>
      </p:sp>
      <p:grpSp>
        <p:nvGrpSpPr>
          <p:cNvPr id="6151" name="Groupe 6150">
            <a:extLst>
              <a:ext uri="{FF2B5EF4-FFF2-40B4-BE49-F238E27FC236}">
                <a16:creationId xmlns:a16="http://schemas.microsoft.com/office/drawing/2014/main" id="{605FA8A4-5B56-5560-A608-31A243BAB6FB}"/>
              </a:ext>
            </a:extLst>
          </p:cNvPr>
          <p:cNvGrpSpPr/>
          <p:nvPr/>
        </p:nvGrpSpPr>
        <p:grpSpPr>
          <a:xfrm>
            <a:off x="6134100" y="2915459"/>
            <a:ext cx="6095084" cy="3942541"/>
            <a:chOff x="6134100" y="2915459"/>
            <a:chExt cx="6095084" cy="3942541"/>
          </a:xfrm>
        </p:grpSpPr>
        <p:grpSp>
          <p:nvGrpSpPr>
            <p:cNvPr id="6147" name="Groupe 6146">
              <a:extLst>
                <a:ext uri="{FF2B5EF4-FFF2-40B4-BE49-F238E27FC236}">
                  <a16:creationId xmlns:a16="http://schemas.microsoft.com/office/drawing/2014/main" id="{4B03932F-4505-96F1-6BCC-DD647D9E9920}"/>
                </a:ext>
              </a:extLst>
            </p:cNvPr>
            <p:cNvGrpSpPr/>
            <p:nvPr/>
          </p:nvGrpSpPr>
          <p:grpSpPr>
            <a:xfrm>
              <a:off x="6134100" y="3010724"/>
              <a:ext cx="6095084" cy="3847276"/>
              <a:chOff x="6134100" y="3010724"/>
              <a:chExt cx="6095084" cy="3847276"/>
            </a:xfrm>
          </p:grpSpPr>
          <p:pic>
            <p:nvPicPr>
              <p:cNvPr id="6146" name="Picture 2" descr="Envie de changement : pourquoi ne pas faire un bilan de compétences ? |  Ordre des architectes">
                <a:extLst>
                  <a:ext uri="{FF2B5EF4-FFF2-40B4-BE49-F238E27FC236}">
                    <a16:creationId xmlns:a16="http://schemas.microsoft.com/office/drawing/2014/main" id="{A5E2CBA4-0BA6-F553-59F6-E86EA6146F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4100" y="3010724"/>
                <a:ext cx="6095084" cy="38472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00EDC3F3-D1FC-C2FE-9B31-3E7CFD8135AB}"/>
                  </a:ext>
                </a:extLst>
              </p:cNvPr>
              <p:cNvSpPr/>
              <p:nvPr/>
            </p:nvSpPr>
            <p:spPr>
              <a:xfrm rot="275199">
                <a:off x="7178998" y="5280219"/>
                <a:ext cx="360000" cy="3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39F04E6-2022-9CB6-F785-9B10EF730314}"/>
                  </a:ext>
                </a:extLst>
              </p:cNvPr>
              <p:cNvSpPr txBox="1"/>
              <p:nvPr/>
            </p:nvSpPr>
            <p:spPr>
              <a:xfrm rot="459434">
                <a:off x="6564795" y="5284106"/>
                <a:ext cx="1588406" cy="307777"/>
              </a:xfrm>
              <a:prstGeom prst="rect">
                <a:avLst/>
              </a:prstGeom>
              <a:noFill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llik" pitchFamily="2" charset="0"/>
                    <a:cs typeface="Times New Roman" panose="02020603050405020304" pitchFamily="18" charset="0"/>
                  </a:rPr>
                  <a:t>hp</a:t>
                </a:r>
                <a:endParaRPr lang="fr-F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llik" pitchFamily="2" charset="0"/>
                </a:endParaRPr>
              </a:p>
            </p:txBody>
          </p:sp>
          <p:pic>
            <p:nvPicPr>
              <p:cNvPr id="6150" name="Picture 6" descr="CSS To My HTML Funny Quote' Sticker | Spreadshirt">
                <a:extLst>
                  <a:ext uri="{FF2B5EF4-FFF2-40B4-BE49-F238E27FC236}">
                    <a16:creationId xmlns:a16="http://schemas.microsoft.com/office/drawing/2014/main" id="{71C1F631-DC92-0272-7862-25F533B4FC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2F2F2"/>
                  </a:clrFrom>
                  <a:clrTo>
                    <a:srgbClr val="F2F2F2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75864">
                <a:off x="6588288" y="5528582"/>
                <a:ext cx="458740" cy="458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145" name="ZoneTexte 6144">
                <a:extLst>
                  <a:ext uri="{FF2B5EF4-FFF2-40B4-BE49-F238E27FC236}">
                    <a16:creationId xmlns:a16="http://schemas.microsoft.com/office/drawing/2014/main" id="{CFB7FB47-3CE6-8271-569C-884C3E7440C5}"/>
                  </a:ext>
                </a:extLst>
              </p:cNvPr>
              <p:cNvSpPr txBox="1"/>
              <p:nvPr/>
            </p:nvSpPr>
            <p:spPr>
              <a:xfrm rot="13222023">
                <a:off x="8380486" y="5849882"/>
                <a:ext cx="1057094" cy="169277"/>
              </a:xfrm>
              <a:prstGeom prst="rect">
                <a:avLst/>
              </a:prstGeom>
              <a:noFill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500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llik" pitchFamily="2" charset="0"/>
                    <a:cs typeface="Times New Roman" panose="02020603050405020304" pitchFamily="18" charset="0"/>
                  </a:rPr>
                  <a:t>flutterwave</a:t>
                </a:r>
                <a:endParaRPr lang="fr-FR" sz="5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llik" pitchFamily="2" charset="0"/>
                </a:endParaRPr>
              </a:p>
            </p:txBody>
          </p:sp>
        </p:grpSp>
        <p:sp>
          <p:nvSpPr>
            <p:cNvPr id="6148" name="ZoneTexte 6147">
              <a:extLst>
                <a:ext uri="{FF2B5EF4-FFF2-40B4-BE49-F238E27FC236}">
                  <a16:creationId xmlns:a16="http://schemas.microsoft.com/office/drawing/2014/main" id="{A43247F7-869B-7765-2520-22870F6B6FCF}"/>
                </a:ext>
              </a:extLst>
            </p:cNvPr>
            <p:cNvSpPr txBox="1"/>
            <p:nvPr/>
          </p:nvSpPr>
          <p:spPr>
            <a:xfrm rot="2200607">
              <a:off x="8550907" y="2915459"/>
              <a:ext cx="277777" cy="848073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llik" pitchFamily="2" charset="0"/>
                  <a:cs typeface="Times New Roman" panose="02020603050405020304" pitchFamily="18" charset="0"/>
                </a:rPr>
                <a:t>?</a:t>
              </a:r>
              <a:endParaRPr lang="fr-FR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llik" pitchFamily="2" charset="0"/>
              </a:endParaRPr>
            </a:p>
          </p:txBody>
        </p:sp>
        <p:sp>
          <p:nvSpPr>
            <p:cNvPr id="6149" name="ZoneTexte 6148">
              <a:extLst>
                <a:ext uri="{FF2B5EF4-FFF2-40B4-BE49-F238E27FC236}">
                  <a16:creationId xmlns:a16="http://schemas.microsoft.com/office/drawing/2014/main" id="{4484EECB-ADF7-DF0A-BF33-603E34418B62}"/>
                </a:ext>
              </a:extLst>
            </p:cNvPr>
            <p:cNvSpPr txBox="1"/>
            <p:nvPr/>
          </p:nvSpPr>
          <p:spPr>
            <a:xfrm rot="21290335">
              <a:off x="10758732" y="3088491"/>
              <a:ext cx="316269" cy="83099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llik" pitchFamily="2" charset="0"/>
                  <a:cs typeface="Times New Roman" panose="02020603050405020304" pitchFamily="18" charset="0"/>
                </a:rPr>
                <a:t>!</a:t>
              </a:r>
              <a:endParaRPr lang="fr-F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llik" pitchFamily="2" charset="0"/>
              </a:endParaRPr>
            </a:p>
          </p:txBody>
        </p:sp>
      </p:grpSp>
      <p:pic>
        <p:nvPicPr>
          <p:cNvPr id="6152" name="Picture 8" descr="HTML and CSS sticker | Stickykart">
            <a:extLst>
              <a:ext uri="{FF2B5EF4-FFF2-40B4-BE49-F238E27FC236}">
                <a16:creationId xmlns:a16="http://schemas.microsoft.com/office/drawing/2014/main" id="{3DDC747A-A2A7-3714-9BB0-71CAD618E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91" y="2523253"/>
            <a:ext cx="4351974" cy="435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ZoneTexte 6153">
            <a:extLst>
              <a:ext uri="{FF2B5EF4-FFF2-40B4-BE49-F238E27FC236}">
                <a16:creationId xmlns:a16="http://schemas.microsoft.com/office/drawing/2014/main" id="{B3957F0C-4053-1F7A-EFF8-269D78532209}"/>
              </a:ext>
            </a:extLst>
          </p:cNvPr>
          <p:cNvSpPr txBox="1"/>
          <p:nvPr/>
        </p:nvSpPr>
        <p:spPr>
          <a:xfrm>
            <a:off x="1634254" y="2785061"/>
            <a:ext cx="2868346" cy="450892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287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llik" pitchFamily="2" charset="0"/>
                <a:cs typeface="Times New Roman" panose="02020603050405020304" pitchFamily="18" charset="0"/>
              </a:rPr>
              <a:t>x</a:t>
            </a:r>
            <a:endParaRPr lang="fr-FR" sz="287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lli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11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ECF5E8-8367-7F13-F7E9-6ADB3B4111E3}"/>
              </a:ext>
            </a:extLst>
          </p:cNvPr>
          <p:cNvSpPr txBox="1">
            <a:spLocks/>
          </p:cNvSpPr>
          <p:nvPr/>
        </p:nvSpPr>
        <p:spPr>
          <a:xfrm>
            <a:off x="-916" y="718263"/>
            <a:ext cx="12192000" cy="92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9900"/>
                </a:solidFill>
                <a:latin typeface="Millik" pitchFamily="2" charset="0"/>
              </a:rPr>
              <a:t>   SOLUTION</a:t>
            </a:r>
            <a:endParaRPr lang="en-CM" b="1" dirty="0">
              <a:solidFill>
                <a:srgbClr val="FF9900"/>
              </a:solidFill>
              <a:latin typeface="Millik" pitchFamily="2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0D8B46A7-8A49-436B-476A-58E49747CF99}"/>
              </a:ext>
            </a:extLst>
          </p:cNvPr>
          <p:cNvSpPr/>
          <p:nvPr/>
        </p:nvSpPr>
        <p:spPr>
          <a:xfrm>
            <a:off x="1325523" y="2105245"/>
            <a:ext cx="3236957" cy="803969"/>
          </a:xfrm>
          <a:prstGeom prst="roundRect">
            <a:avLst>
              <a:gd name="adj" fmla="val 50000"/>
            </a:avLst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C1007867-92C6-4419-A2FC-55D473B2AC77}"/>
              </a:ext>
            </a:extLst>
          </p:cNvPr>
          <p:cNvGrpSpPr/>
          <p:nvPr/>
        </p:nvGrpSpPr>
        <p:grpSpPr>
          <a:xfrm>
            <a:off x="1237033" y="2103437"/>
            <a:ext cx="805777" cy="805777"/>
            <a:chOff x="2742286" y="1990522"/>
            <a:chExt cx="1080000" cy="108000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FCEA6064-C0A6-B11A-DF6E-B37FBE16B95E}"/>
                </a:ext>
              </a:extLst>
            </p:cNvPr>
            <p:cNvSpPr/>
            <p:nvPr/>
          </p:nvSpPr>
          <p:spPr>
            <a:xfrm>
              <a:off x="2742286" y="1990522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" name="Picture 2" descr="Flutterwave bags switching, processing license, enables eNaira for  businesses">
              <a:extLst>
                <a:ext uri="{FF2B5EF4-FFF2-40B4-BE49-F238E27FC236}">
                  <a16:creationId xmlns:a16="http://schemas.microsoft.com/office/drawing/2014/main" id="{C4B72956-1669-28AF-9601-73C6DD9CB9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69" r="78235" b="29049"/>
            <a:stretch/>
          </p:blipFill>
          <p:spPr bwMode="auto">
            <a:xfrm>
              <a:off x="2894272" y="2217944"/>
              <a:ext cx="852228" cy="686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CE9D167F-90D1-1154-8FA4-8FB2522FF2A3}"/>
              </a:ext>
            </a:extLst>
          </p:cNvPr>
          <p:cNvSpPr txBox="1"/>
          <p:nvPr/>
        </p:nvSpPr>
        <p:spPr>
          <a:xfrm>
            <a:off x="2131300" y="2344421"/>
            <a:ext cx="2170793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llik" pitchFamily="2" charset="0"/>
                <a:cs typeface="Times New Roman" panose="02020603050405020304" pitchFamily="18" charset="0"/>
              </a:rPr>
              <a:t>COMPETENCES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llik" pitchFamily="2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251D683-E011-D1BF-2EF2-61FCA5F96ED4}"/>
              </a:ext>
            </a:extLst>
          </p:cNvPr>
          <p:cNvSpPr/>
          <p:nvPr/>
        </p:nvSpPr>
        <p:spPr>
          <a:xfrm>
            <a:off x="7718010" y="2109006"/>
            <a:ext cx="3236957" cy="803969"/>
          </a:xfrm>
          <a:prstGeom prst="roundRect">
            <a:avLst>
              <a:gd name="adj" fmla="val 50000"/>
            </a:avLst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A97DF848-77D5-DC18-38E6-EA5A7BCF1B15}"/>
              </a:ext>
            </a:extLst>
          </p:cNvPr>
          <p:cNvGrpSpPr/>
          <p:nvPr/>
        </p:nvGrpSpPr>
        <p:grpSpPr>
          <a:xfrm>
            <a:off x="7629520" y="2107198"/>
            <a:ext cx="805777" cy="805777"/>
            <a:chOff x="2742286" y="1990522"/>
            <a:chExt cx="1080000" cy="1080000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1BA30C87-5C92-58D6-E378-407BB41994DD}"/>
                </a:ext>
              </a:extLst>
            </p:cNvPr>
            <p:cNvSpPr/>
            <p:nvPr/>
          </p:nvSpPr>
          <p:spPr>
            <a:xfrm>
              <a:off x="2742286" y="1990522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" name="Picture 2" descr="Flutterwave bags switching, processing license, enables eNaira for  businesses">
              <a:extLst>
                <a:ext uri="{FF2B5EF4-FFF2-40B4-BE49-F238E27FC236}">
                  <a16:creationId xmlns:a16="http://schemas.microsoft.com/office/drawing/2014/main" id="{4E123857-CBFC-C08C-313B-AF40BD3D50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69" r="78235" b="29049"/>
            <a:stretch/>
          </p:blipFill>
          <p:spPr bwMode="auto">
            <a:xfrm>
              <a:off x="2894272" y="2217944"/>
              <a:ext cx="852228" cy="686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C52F1DD8-EA33-3325-0BA2-6A1A3E14678C}"/>
              </a:ext>
            </a:extLst>
          </p:cNvPr>
          <p:cNvSpPr txBox="1"/>
          <p:nvPr/>
        </p:nvSpPr>
        <p:spPr>
          <a:xfrm>
            <a:off x="8504737" y="2348182"/>
            <a:ext cx="2342690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llik" pitchFamily="2" charset="0"/>
                <a:cs typeface="Times New Roman" panose="02020603050405020304" pitchFamily="18" charset="0"/>
              </a:rPr>
              <a:t>TEAM WORK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llik" pitchFamily="2" charset="0"/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3E3526EC-2C39-E869-A1D8-B94E441162DD}"/>
              </a:ext>
            </a:extLst>
          </p:cNvPr>
          <p:cNvGrpSpPr/>
          <p:nvPr/>
        </p:nvGrpSpPr>
        <p:grpSpPr>
          <a:xfrm>
            <a:off x="6007509" y="2868006"/>
            <a:ext cx="6133184" cy="4019491"/>
            <a:chOff x="6134100" y="2913096"/>
            <a:chExt cx="6095084" cy="3944904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D9B3EE18-FE84-A937-FF10-EE6098C2454B}"/>
                </a:ext>
              </a:extLst>
            </p:cNvPr>
            <p:cNvGrpSpPr/>
            <p:nvPr/>
          </p:nvGrpSpPr>
          <p:grpSpPr>
            <a:xfrm>
              <a:off x="6134100" y="3010724"/>
              <a:ext cx="6095084" cy="3847276"/>
              <a:chOff x="6134100" y="3010724"/>
              <a:chExt cx="6095084" cy="3847276"/>
            </a:xfrm>
          </p:grpSpPr>
          <p:pic>
            <p:nvPicPr>
              <p:cNvPr id="19" name="Picture 2" descr="Envie de changement : pourquoi ne pas faire un bilan de compétences ? |  Ordre des architectes">
                <a:extLst>
                  <a:ext uri="{FF2B5EF4-FFF2-40B4-BE49-F238E27FC236}">
                    <a16:creationId xmlns:a16="http://schemas.microsoft.com/office/drawing/2014/main" id="{809FC981-4B68-70DC-BCD0-13759EA0C4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4100" y="3010724"/>
                <a:ext cx="6095084" cy="38472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A46F51EB-79BC-3524-0460-2787F3E11120}"/>
                  </a:ext>
                </a:extLst>
              </p:cNvPr>
              <p:cNvSpPr/>
              <p:nvPr/>
            </p:nvSpPr>
            <p:spPr>
              <a:xfrm rot="275199">
                <a:off x="7178998" y="5280219"/>
                <a:ext cx="360000" cy="3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0EDF3B55-04FB-1523-5F0E-C7DA5A8FD1C2}"/>
                  </a:ext>
                </a:extLst>
              </p:cNvPr>
              <p:cNvSpPr txBox="1"/>
              <p:nvPr/>
            </p:nvSpPr>
            <p:spPr>
              <a:xfrm rot="459434">
                <a:off x="6549805" y="5284106"/>
                <a:ext cx="1588406" cy="307777"/>
              </a:xfrm>
              <a:prstGeom prst="rect">
                <a:avLst/>
              </a:prstGeom>
              <a:noFill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llik" pitchFamily="2" charset="0"/>
                    <a:cs typeface="Times New Roman" panose="02020603050405020304" pitchFamily="18" charset="0"/>
                  </a:rPr>
                  <a:t>hp</a:t>
                </a:r>
                <a:endParaRPr lang="fr-F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llik" pitchFamily="2" charset="0"/>
                </a:endParaRPr>
              </a:p>
            </p:txBody>
          </p:sp>
          <p:pic>
            <p:nvPicPr>
              <p:cNvPr id="22" name="Picture 6" descr="CSS To My HTML Funny Quote' Sticker | Spreadshirt">
                <a:extLst>
                  <a:ext uri="{FF2B5EF4-FFF2-40B4-BE49-F238E27FC236}">
                    <a16:creationId xmlns:a16="http://schemas.microsoft.com/office/drawing/2014/main" id="{5D62BD46-4891-39F5-9D1C-2B93A74517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2F2F2"/>
                  </a:clrFrom>
                  <a:clrTo>
                    <a:srgbClr val="F2F2F2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75864">
                <a:off x="6588288" y="5528582"/>
                <a:ext cx="458740" cy="458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A9A3196F-5A5D-CB17-D71C-7D63EC1BDB0A}"/>
                  </a:ext>
                </a:extLst>
              </p:cNvPr>
              <p:cNvSpPr txBox="1"/>
              <p:nvPr/>
            </p:nvSpPr>
            <p:spPr>
              <a:xfrm rot="13222023">
                <a:off x="8380486" y="5849882"/>
                <a:ext cx="1057094" cy="169277"/>
              </a:xfrm>
              <a:prstGeom prst="rect">
                <a:avLst/>
              </a:prstGeom>
              <a:noFill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500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llik" pitchFamily="2" charset="0"/>
                    <a:cs typeface="Times New Roman" panose="02020603050405020304" pitchFamily="18" charset="0"/>
                  </a:rPr>
                  <a:t>flutterwave</a:t>
                </a:r>
                <a:endParaRPr lang="fr-FR" sz="5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llik" pitchFamily="2" charset="0"/>
                </a:endParaRPr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856FE7B2-ECCF-F7ED-063F-D6574146B270}"/>
                </a:ext>
              </a:extLst>
            </p:cNvPr>
            <p:cNvSpPr txBox="1"/>
            <p:nvPr/>
          </p:nvSpPr>
          <p:spPr>
            <a:xfrm rot="1618617">
              <a:off x="8524614" y="2913096"/>
              <a:ext cx="316269" cy="83099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llik" pitchFamily="2" charset="0"/>
                  <a:cs typeface="Times New Roman" panose="02020603050405020304" pitchFamily="18" charset="0"/>
                </a:rPr>
                <a:t>!</a:t>
              </a:r>
              <a:endParaRPr lang="fr-FR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llik" pitchFamily="2" charset="0"/>
              </a:endParaRP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DD0EF08-233D-5D2A-10BC-F149B1C7CD0D}"/>
                </a:ext>
              </a:extLst>
            </p:cNvPr>
            <p:cNvSpPr txBox="1"/>
            <p:nvPr/>
          </p:nvSpPr>
          <p:spPr>
            <a:xfrm>
              <a:off x="10796832" y="3143450"/>
              <a:ext cx="316269" cy="83099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llik" pitchFamily="2" charset="0"/>
                  <a:cs typeface="Times New Roman" panose="02020603050405020304" pitchFamily="18" charset="0"/>
                </a:rPr>
                <a:t>!</a:t>
              </a:r>
              <a:endParaRPr lang="fr-FR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llik" pitchFamily="2" charset="0"/>
              </a:endParaRPr>
            </a:p>
          </p:txBody>
        </p:sp>
      </p:grpSp>
      <p:pic>
        <p:nvPicPr>
          <p:cNvPr id="24" name="Picture 8" descr="HTML and CSS sticker | Stickykart">
            <a:extLst>
              <a:ext uri="{FF2B5EF4-FFF2-40B4-BE49-F238E27FC236}">
                <a16:creationId xmlns:a16="http://schemas.microsoft.com/office/drawing/2014/main" id="{162B86BA-E020-7B34-D6EC-03A79564A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99" y="2575389"/>
            <a:ext cx="4351974" cy="435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Mini Green Tick Stamper - SuperStickers">
            <a:extLst>
              <a:ext uri="{FF2B5EF4-FFF2-40B4-BE49-F238E27FC236}">
                <a16:creationId xmlns:a16="http://schemas.microsoft.com/office/drawing/2014/main" id="{75D35D64-2058-38CD-31F9-294D5050F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655" y="4387770"/>
            <a:ext cx="2465068" cy="246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F7335AE4-69F3-56F4-4DF1-3D6BD40C5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959" y="2249584"/>
            <a:ext cx="493392" cy="49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ow To Install And Use Git On Windows End to End | by Sahil Tiwari | Medium">
            <a:extLst>
              <a:ext uri="{FF2B5EF4-FFF2-40B4-BE49-F238E27FC236}">
                <a16:creationId xmlns:a16="http://schemas.microsoft.com/office/drawing/2014/main" id="{A0CD979A-3999-442B-CE97-D0C5B9BBEB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0" t="27344" r="49211" b="32248"/>
          <a:stretch/>
        </p:blipFill>
        <p:spPr bwMode="auto">
          <a:xfrm>
            <a:off x="9275373" y="3924304"/>
            <a:ext cx="1133659" cy="61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How To Install And Use Git On Windows End to End | by Sahil Tiwari | Medium">
            <a:extLst>
              <a:ext uri="{FF2B5EF4-FFF2-40B4-BE49-F238E27FC236}">
                <a16:creationId xmlns:a16="http://schemas.microsoft.com/office/drawing/2014/main" id="{114FBF34-EACA-E180-CA96-85B15D872B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1" t="11462" r="7304" b="20204"/>
          <a:stretch/>
        </p:blipFill>
        <p:spPr bwMode="auto">
          <a:xfrm>
            <a:off x="9520967" y="4581304"/>
            <a:ext cx="774290" cy="82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A1B166ED-1605-7287-CA54-CA6FE4DCE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837" y="2268634"/>
            <a:ext cx="493392" cy="49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e 30">
            <a:extLst>
              <a:ext uri="{FF2B5EF4-FFF2-40B4-BE49-F238E27FC236}">
                <a16:creationId xmlns:a16="http://schemas.microsoft.com/office/drawing/2014/main" id="{43623F1A-44E3-62A0-134A-EA44D7909274}"/>
              </a:ext>
            </a:extLst>
          </p:cNvPr>
          <p:cNvGrpSpPr/>
          <p:nvPr/>
        </p:nvGrpSpPr>
        <p:grpSpPr>
          <a:xfrm>
            <a:off x="10173141" y="299704"/>
            <a:ext cx="1702938" cy="505190"/>
            <a:chOff x="3835400" y="5944633"/>
            <a:chExt cx="2401307" cy="828340"/>
          </a:xfrm>
        </p:grpSpPr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CF1B287A-3AF4-E0A6-5139-13020EFDB611}"/>
                </a:ext>
              </a:extLst>
            </p:cNvPr>
            <p:cNvSpPr/>
            <p:nvPr/>
          </p:nvSpPr>
          <p:spPr>
            <a:xfrm>
              <a:off x="3835400" y="5969004"/>
              <a:ext cx="2401307" cy="803969"/>
            </a:xfrm>
            <a:prstGeom prst="roundRect">
              <a:avLst>
                <a:gd name="adj" fmla="val 19987"/>
              </a:avLst>
            </a:prstGeom>
            <a:solidFill>
              <a:schemeClr val="tx1">
                <a:lumMod val="95000"/>
                <a:lumOff val="5000"/>
                <a:alpha val="9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8D876B43-5D9A-C00B-3838-8C1007005342}"/>
                </a:ext>
              </a:extLst>
            </p:cNvPr>
            <p:cNvSpPr txBox="1"/>
            <p:nvPr/>
          </p:nvSpPr>
          <p:spPr>
            <a:xfrm>
              <a:off x="3988302" y="5944633"/>
              <a:ext cx="2095501" cy="756973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derat" panose="00000500000000000000" pitchFamily="2" charset="0"/>
                  <a:cs typeface="Times New Roman" panose="02020603050405020304" pitchFamily="18" charset="0"/>
                </a:rPr>
                <a:t>demo</a:t>
              </a:r>
              <a:endParaRPr lang="fr-F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601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BF593E-5819-8A05-9B06-E1BD8FBFF534}"/>
              </a:ext>
            </a:extLst>
          </p:cNvPr>
          <p:cNvSpPr txBox="1">
            <a:spLocks/>
          </p:cNvSpPr>
          <p:nvPr/>
        </p:nvSpPr>
        <p:spPr>
          <a:xfrm>
            <a:off x="-916" y="718263"/>
            <a:ext cx="12192000" cy="92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9900"/>
                </a:solidFill>
                <a:latin typeface="Millik" pitchFamily="2" charset="0"/>
              </a:rPr>
              <a:t>   CONCLUSION</a:t>
            </a:r>
            <a:endParaRPr lang="en-CM" b="1" dirty="0">
              <a:solidFill>
                <a:srgbClr val="FF9900"/>
              </a:solidFill>
              <a:latin typeface="Millik" pitchFamily="2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B7C1B13-1CD4-A487-7CE0-389F0828F9E0}"/>
              </a:ext>
            </a:extLst>
          </p:cNvPr>
          <p:cNvSpPr/>
          <p:nvPr/>
        </p:nvSpPr>
        <p:spPr>
          <a:xfrm>
            <a:off x="1325523" y="2105245"/>
            <a:ext cx="3727784" cy="803969"/>
          </a:xfrm>
          <a:prstGeom prst="roundRect">
            <a:avLst>
              <a:gd name="adj" fmla="val 50000"/>
            </a:avLst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0DB1C90-5A8E-D0A0-C4B9-2FB729A4BC3F}"/>
              </a:ext>
            </a:extLst>
          </p:cNvPr>
          <p:cNvGrpSpPr/>
          <p:nvPr/>
        </p:nvGrpSpPr>
        <p:grpSpPr>
          <a:xfrm>
            <a:off x="1237033" y="2103437"/>
            <a:ext cx="805777" cy="805777"/>
            <a:chOff x="2742286" y="1990522"/>
            <a:chExt cx="1080000" cy="108000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8EB89741-7504-0DB1-5FA3-59B7793C9028}"/>
                </a:ext>
              </a:extLst>
            </p:cNvPr>
            <p:cNvSpPr/>
            <p:nvPr/>
          </p:nvSpPr>
          <p:spPr>
            <a:xfrm>
              <a:off x="2742286" y="1990522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" name="Picture 2" descr="Flutterwave bags switching, processing license, enables eNaira for  businesses">
              <a:extLst>
                <a:ext uri="{FF2B5EF4-FFF2-40B4-BE49-F238E27FC236}">
                  <a16:creationId xmlns:a16="http://schemas.microsoft.com/office/drawing/2014/main" id="{BB5F0DB9-25CD-616C-1DAD-AA502EE42E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69" r="78235" b="29049"/>
            <a:stretch/>
          </p:blipFill>
          <p:spPr bwMode="auto">
            <a:xfrm>
              <a:off x="2894272" y="2217944"/>
              <a:ext cx="852228" cy="686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87F079CE-2721-8672-4622-F81716910ABE}"/>
              </a:ext>
            </a:extLst>
          </p:cNvPr>
          <p:cNvSpPr txBox="1"/>
          <p:nvPr/>
        </p:nvSpPr>
        <p:spPr>
          <a:xfrm>
            <a:off x="2087758" y="2344421"/>
            <a:ext cx="2922007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llik" pitchFamily="2" charset="0"/>
                <a:cs typeface="Times New Roman" panose="02020603050405020304" pitchFamily="18" charset="0"/>
              </a:rPr>
              <a:t>RECAP &amp; DIFFICULTIES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llik" pitchFamily="2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29828E5-DD54-EBEC-BAF3-7D6004A8D817}"/>
              </a:ext>
            </a:extLst>
          </p:cNvPr>
          <p:cNvSpPr/>
          <p:nvPr/>
        </p:nvSpPr>
        <p:spPr>
          <a:xfrm>
            <a:off x="7718010" y="2109006"/>
            <a:ext cx="3236957" cy="803969"/>
          </a:xfrm>
          <a:prstGeom prst="roundRect">
            <a:avLst>
              <a:gd name="adj" fmla="val 50000"/>
            </a:avLst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E53B1C7-B4C3-D454-0337-55F9AF59DB0E}"/>
              </a:ext>
            </a:extLst>
          </p:cNvPr>
          <p:cNvGrpSpPr/>
          <p:nvPr/>
        </p:nvGrpSpPr>
        <p:grpSpPr>
          <a:xfrm>
            <a:off x="7629520" y="2107198"/>
            <a:ext cx="805777" cy="805777"/>
            <a:chOff x="2742286" y="1990522"/>
            <a:chExt cx="1080000" cy="1080000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888DEBF0-1407-1B9C-A944-C8C3CC8406EE}"/>
                </a:ext>
              </a:extLst>
            </p:cNvPr>
            <p:cNvSpPr/>
            <p:nvPr/>
          </p:nvSpPr>
          <p:spPr>
            <a:xfrm>
              <a:off x="2742286" y="1990522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9" name="Picture 2" descr="Flutterwave bags switching, processing license, enables eNaira for  businesses">
              <a:extLst>
                <a:ext uri="{FF2B5EF4-FFF2-40B4-BE49-F238E27FC236}">
                  <a16:creationId xmlns:a16="http://schemas.microsoft.com/office/drawing/2014/main" id="{970798F4-C04D-E3FD-6A54-D47A39C86A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69" r="78235" b="29049"/>
            <a:stretch/>
          </p:blipFill>
          <p:spPr bwMode="auto">
            <a:xfrm>
              <a:off x="2894272" y="2217944"/>
              <a:ext cx="852228" cy="686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D518C703-F4C7-3615-2705-348024C925E6}"/>
              </a:ext>
            </a:extLst>
          </p:cNvPr>
          <p:cNvSpPr txBox="1"/>
          <p:nvPr/>
        </p:nvSpPr>
        <p:spPr>
          <a:xfrm>
            <a:off x="8504737" y="2348182"/>
            <a:ext cx="2342690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llik" pitchFamily="2" charset="0"/>
                <a:cs typeface="Times New Roman" panose="02020603050405020304" pitchFamily="18" charset="0"/>
              </a:rPr>
              <a:t>PERSPECTIVES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llik" pitchFamily="2" charset="0"/>
            </a:endParaRPr>
          </a:p>
        </p:txBody>
      </p:sp>
      <p:pic>
        <p:nvPicPr>
          <p:cNvPr id="8194" name="Picture 2" descr="Cocher - Icônes panneaux gratuites">
            <a:extLst>
              <a:ext uri="{FF2B5EF4-FFF2-40B4-BE49-F238E27FC236}">
                <a16:creationId xmlns:a16="http://schemas.microsoft.com/office/drawing/2014/main" id="{3E345038-0DFA-3766-1F3B-2FB1C26B3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70" y="3865051"/>
            <a:ext cx="1900540" cy="190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93" name="Groupe 8192">
            <a:extLst>
              <a:ext uri="{FF2B5EF4-FFF2-40B4-BE49-F238E27FC236}">
                <a16:creationId xmlns:a16="http://schemas.microsoft.com/office/drawing/2014/main" id="{DD258CF3-3196-FD43-EFDD-AB3CAA7D5AC0}"/>
              </a:ext>
            </a:extLst>
          </p:cNvPr>
          <p:cNvGrpSpPr/>
          <p:nvPr/>
        </p:nvGrpSpPr>
        <p:grpSpPr>
          <a:xfrm>
            <a:off x="2087758" y="3196842"/>
            <a:ext cx="2103242" cy="651093"/>
            <a:chOff x="2087758" y="3615942"/>
            <a:chExt cx="2103242" cy="651093"/>
          </a:xfrm>
        </p:grpSpPr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D090490E-601E-C2B6-8EFE-AB3DA3A8B3C9}"/>
                </a:ext>
              </a:extLst>
            </p:cNvPr>
            <p:cNvSpPr/>
            <p:nvPr/>
          </p:nvSpPr>
          <p:spPr>
            <a:xfrm>
              <a:off x="2087758" y="3615942"/>
              <a:ext cx="2103242" cy="651093"/>
            </a:xfrm>
            <a:prstGeom prst="roundRect">
              <a:avLst>
                <a:gd name="adj" fmla="val 50000"/>
              </a:avLst>
            </a:prstGeom>
            <a:solidFill>
              <a:srgbClr val="C00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192" name="ZoneTexte 8191">
              <a:extLst>
                <a:ext uri="{FF2B5EF4-FFF2-40B4-BE49-F238E27FC236}">
                  <a16:creationId xmlns:a16="http://schemas.microsoft.com/office/drawing/2014/main" id="{532BE8E5-1097-08F0-293F-B90FDCE3E785}"/>
                </a:ext>
              </a:extLst>
            </p:cNvPr>
            <p:cNvSpPr txBox="1"/>
            <p:nvPr/>
          </p:nvSpPr>
          <p:spPr>
            <a:xfrm>
              <a:off x="2233498" y="3756822"/>
              <a:ext cx="1811762" cy="369332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r>
                <a:rPr lang="en-US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llik" pitchFamily="2" charset="0"/>
                  <a:cs typeface="Times New Roman" panose="02020603050405020304" pitchFamily="18" charset="0"/>
                </a:rPr>
                <a:t>Comunication</a:t>
              </a:r>
              <a:endPara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llik" pitchFamily="2" charset="0"/>
              </a:endParaRPr>
            </a:p>
          </p:txBody>
        </p:sp>
      </p:grpSp>
      <p:grpSp>
        <p:nvGrpSpPr>
          <p:cNvPr id="8195" name="Groupe 8194">
            <a:extLst>
              <a:ext uri="{FF2B5EF4-FFF2-40B4-BE49-F238E27FC236}">
                <a16:creationId xmlns:a16="http://schemas.microsoft.com/office/drawing/2014/main" id="{3D290C9D-9F6E-2433-4330-367F714C5EE1}"/>
              </a:ext>
            </a:extLst>
          </p:cNvPr>
          <p:cNvGrpSpPr/>
          <p:nvPr/>
        </p:nvGrpSpPr>
        <p:grpSpPr>
          <a:xfrm>
            <a:off x="8414929" y="3196841"/>
            <a:ext cx="2103242" cy="651093"/>
            <a:chOff x="2087758" y="3615942"/>
            <a:chExt cx="2103242" cy="651093"/>
          </a:xfrm>
        </p:grpSpPr>
        <p:sp>
          <p:nvSpPr>
            <p:cNvPr id="8196" name="Rectangle : coins arrondis 8195">
              <a:extLst>
                <a:ext uri="{FF2B5EF4-FFF2-40B4-BE49-F238E27FC236}">
                  <a16:creationId xmlns:a16="http://schemas.microsoft.com/office/drawing/2014/main" id="{B97218E6-5BCB-37AF-4E88-E6F742DE0866}"/>
                </a:ext>
              </a:extLst>
            </p:cNvPr>
            <p:cNvSpPr/>
            <p:nvPr/>
          </p:nvSpPr>
          <p:spPr>
            <a:xfrm>
              <a:off x="2087758" y="3615942"/>
              <a:ext cx="2103242" cy="65109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197" name="ZoneTexte 8196">
              <a:extLst>
                <a:ext uri="{FF2B5EF4-FFF2-40B4-BE49-F238E27FC236}">
                  <a16:creationId xmlns:a16="http://schemas.microsoft.com/office/drawing/2014/main" id="{E64E4371-F6AF-C972-E29A-886ECA39553C}"/>
                </a:ext>
              </a:extLst>
            </p:cNvPr>
            <p:cNvSpPr txBox="1"/>
            <p:nvPr/>
          </p:nvSpPr>
          <p:spPr>
            <a:xfrm>
              <a:off x="2233498" y="3756822"/>
              <a:ext cx="1811762" cy="369332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r>
                <a:rPr lang="en-US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llik" pitchFamily="2" charset="0"/>
                  <a:cs typeface="Times New Roman" panose="02020603050405020304" pitchFamily="18" charset="0"/>
                </a:rPr>
                <a:t>Comunication</a:t>
              </a:r>
              <a:endPara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llik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5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2AC4C3-3C4F-7DF5-6DA4-6BCD4030352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2967784"/>
            <a:ext cx="9144000" cy="92243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9900"/>
                </a:solidFill>
                <a:latin typeface="Millik" pitchFamily="2" charset="0"/>
              </a:rPr>
              <a:t>THANKS FOR LISTENING</a:t>
            </a:r>
            <a:endParaRPr lang="en-CM" b="1" dirty="0">
              <a:solidFill>
                <a:srgbClr val="FF9900"/>
              </a:solidFill>
              <a:latin typeface="Millik" pitchFamily="2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8D3843F-ECFB-9C50-96AC-2A5F00B79E25}"/>
              </a:ext>
            </a:extLst>
          </p:cNvPr>
          <p:cNvSpPr txBox="1"/>
          <p:nvPr/>
        </p:nvSpPr>
        <p:spPr>
          <a:xfrm>
            <a:off x="0" y="6252692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IBM Plex Mono" panose="020B0509050203000203" pitchFamily="49" charset="0"/>
                <a:cs typeface="Times New Roman" panose="02020603050405020304" pitchFamily="18" charset="0"/>
              </a:rPr>
              <a:t>Academy year 2022</a:t>
            </a:r>
            <a:endParaRPr lang="en-CM" b="1" dirty="0">
              <a:latin typeface="IBM Plex Mono" panose="020B0509050203000203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000200D-B613-D52E-C40E-4DA5F6F92E72}"/>
              </a:ext>
            </a:extLst>
          </p:cNvPr>
          <p:cNvSpPr txBox="1"/>
          <p:nvPr/>
        </p:nvSpPr>
        <p:spPr>
          <a:xfrm>
            <a:off x="2062162" y="3705550"/>
            <a:ext cx="8143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pc="300" dirty="0">
                <a:latin typeface="Moderat" panose="00000500000000000000" pitchFamily="2" charset="0"/>
              </a:rPr>
              <a:t>Don’t stop when you are tired stop when you are done</a:t>
            </a:r>
          </a:p>
        </p:txBody>
      </p:sp>
    </p:spTree>
    <p:extLst>
      <p:ext uri="{BB962C8B-B14F-4D97-AF65-F5344CB8AC3E}">
        <p14:creationId xmlns:p14="http://schemas.microsoft.com/office/powerpoint/2010/main" val="2685559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1158</TotalTime>
  <Words>141</Words>
  <Application>Microsoft Office PowerPoint</Application>
  <PresentationFormat>Grand écran</PresentationFormat>
  <Paragraphs>57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IBM Plex Mono</vt:lpstr>
      <vt:lpstr>Millik</vt:lpstr>
      <vt:lpstr>Moderat</vt:lpstr>
      <vt:lpstr>Wingdings</vt:lpstr>
      <vt:lpstr>Office Theme</vt:lpstr>
      <vt:lpstr>FLUTTERWAVE CLONE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FLUTTERWAVE CLONE</dc:title>
  <dc:creator>ANA</dc:creator>
  <cp:lastModifiedBy>Mathieu</cp:lastModifiedBy>
  <cp:revision>8</cp:revision>
  <dcterms:created xsi:type="dcterms:W3CDTF">2022-10-14T01:14:36Z</dcterms:created>
  <dcterms:modified xsi:type="dcterms:W3CDTF">2022-10-20T03:12:13Z</dcterms:modified>
</cp:coreProperties>
</file>