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9" r:id="rId4"/>
  </p:sldMasterIdLst>
  <p:notesMasterIdLst>
    <p:notesMasterId r:id="rId24"/>
  </p:notesMasterIdLst>
  <p:handoutMasterIdLst>
    <p:handoutMasterId r:id="rId25"/>
  </p:handoutMasterIdLst>
  <p:sldIdLst>
    <p:sldId id="731" r:id="rId5"/>
    <p:sldId id="260" r:id="rId6"/>
    <p:sldId id="723" r:id="rId7"/>
    <p:sldId id="3369" r:id="rId8"/>
    <p:sldId id="3367" r:id="rId9"/>
    <p:sldId id="263" r:id="rId10"/>
    <p:sldId id="3378" r:id="rId11"/>
    <p:sldId id="3381" r:id="rId12"/>
    <p:sldId id="3372" r:id="rId13"/>
    <p:sldId id="3371" r:id="rId14"/>
    <p:sldId id="3374" r:id="rId15"/>
    <p:sldId id="3383" r:id="rId16"/>
    <p:sldId id="3375" r:id="rId17"/>
    <p:sldId id="1387" r:id="rId18"/>
    <p:sldId id="3376" r:id="rId19"/>
    <p:sldId id="3377" r:id="rId20"/>
    <p:sldId id="547" r:id="rId21"/>
    <p:sldId id="3382" r:id="rId22"/>
    <p:sldId id="829" r:id="rId23"/>
  </p:sldIdLst>
  <p:sldSz cx="9144000" cy="5143500" type="screen16x9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BC78E2-DF3B-4DCE-83BB-1269F2F94E16}">
          <p14:sldIdLst>
            <p14:sldId id="731"/>
            <p14:sldId id="260"/>
            <p14:sldId id="723"/>
            <p14:sldId id="3369"/>
            <p14:sldId id="3367"/>
            <p14:sldId id="263"/>
            <p14:sldId id="3378"/>
            <p14:sldId id="3381"/>
            <p14:sldId id="3372"/>
            <p14:sldId id="3371"/>
            <p14:sldId id="3374"/>
            <p14:sldId id="3383"/>
            <p14:sldId id="3375"/>
            <p14:sldId id="1387"/>
            <p14:sldId id="3376"/>
            <p14:sldId id="3377"/>
            <p14:sldId id="547"/>
            <p14:sldId id="3382"/>
            <p14:sldId id="8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o" initials="s" lastIdx="2" clrIdx="0"/>
  <p:cmAuthor id="1" name="Alessia Bozzini" initials="AB" lastIdx="4" clrIdx="1">
    <p:extLst>
      <p:ext uri="{19B8F6BF-5375-455C-9EA6-DF929625EA0E}">
        <p15:presenceInfo xmlns:p15="http://schemas.microsoft.com/office/powerpoint/2012/main" userId="Alessia Bozzini" providerId="None"/>
      </p:ext>
    </p:extLst>
  </p:cmAuthor>
  <p:cmAuthor id="2" name="Utente guest" initials="Ug" lastIdx="1" clrIdx="2">
    <p:extLst>
      <p:ext uri="{19B8F6BF-5375-455C-9EA6-DF929625EA0E}">
        <p15:presenceInfo xmlns:p15="http://schemas.microsoft.com/office/powerpoint/2012/main" userId="S::urn:spo:anon#f9d2151ddc7cbc7032a16a13d3479dfdf211b218244c300f725eb9b9dda8ae89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757A"/>
    <a:srgbClr val="000000"/>
    <a:srgbClr val="FFFFFF"/>
    <a:srgbClr val="A6C2C6"/>
    <a:srgbClr val="D9B541"/>
    <a:srgbClr val="486B70"/>
    <a:srgbClr val="588389"/>
    <a:srgbClr val="FFFF00"/>
    <a:srgbClr val="78CB3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8" autoAdjust="0"/>
    <p:restoredTop sz="73987" autoAdjust="0"/>
  </p:normalViewPr>
  <p:slideViewPr>
    <p:cSldViewPr snapToGrid="0">
      <p:cViewPr varScale="1">
        <p:scale>
          <a:sx n="76" d="100"/>
          <a:sy n="76" d="100"/>
        </p:scale>
        <p:origin x="1454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84E245-B5A0-47D5-87CC-147578DADA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E7327-C872-472C-88D2-681BC8B0B8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790A485-6416-43AD-8EA8-9AB4021210E8}" type="datetimeFigureOut">
              <a:rPr lang="en-US" altLang="it-IT"/>
              <a:pPr>
                <a:defRPr/>
              </a:pPr>
              <a:t>7/6/2023</a:t>
            </a:fld>
            <a:endParaRPr lang="en-US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62B19-2075-46D4-90D4-88B66BAEC4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0A42C-D4BA-4B57-8810-2714EF7E80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04743EB-F053-4EB0-B667-D66F0FE415E3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52446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71CFC63-76EE-4C9F-A897-82314CDCE8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9A7D3CE-DD5A-4884-90F5-F968DA0A72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4804E0D8-8B5E-4615-B9C4-D99DA5FC31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3926CD4B-EA52-4A35-ACD1-53E31ED8E8E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C34C6D3B-D2DB-4D5F-B47B-BAC5A6830E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A0687926-11A6-4219-AC1F-0E059A65D5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15E51E3-9A27-4F9D-92A0-CC2B6D7DC9D8}" type="slidenum">
              <a:rPr lang="nl-NL" altLang="it-IT"/>
              <a:pPr>
                <a:defRPr/>
              </a:pPr>
              <a:t>‹N›</a:t>
            </a:fld>
            <a:endParaRPr lang="nl-NL" altLang="it-IT"/>
          </a:p>
        </p:txBody>
      </p:sp>
    </p:spTree>
    <p:extLst>
      <p:ext uri="{BB962C8B-B14F-4D97-AF65-F5344CB8AC3E}">
        <p14:creationId xmlns:p14="http://schemas.microsoft.com/office/powerpoint/2010/main" val="3938765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C57EF8F-8361-448B-B33D-B27F754A8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D545CD-AACE-464A-8873-AFDA579DE3B8}" type="slidenum">
              <a:rPr lang="nl-NL" altLang="it-IT">
                <a:latin typeface="Arial" panose="020B0604020202020204" pitchFamily="34" charset="0"/>
              </a:rPr>
              <a:pPr/>
              <a:t>1</a:t>
            </a:fld>
            <a:endParaRPr lang="nl-NL" altLang="it-IT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461A36A-26A4-442B-A193-C48F58FB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03263"/>
            <a:ext cx="6046788" cy="3402012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93DB840-CA14-4E5B-BB44-138D926D3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0225"/>
            <a:ext cx="5026025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047" tIns="38524" rIns="77047" bIns="38524"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thesis</a:t>
            </a:r>
            <a:r>
              <a:rPr lang="it-IT" dirty="0"/>
              <a:t>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a library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intermedial</a:t>
            </a:r>
            <a:r>
              <a:rPr lang="it-IT" dirty="0"/>
              <a:t> </a:t>
            </a:r>
            <a:r>
              <a:rPr lang="it-IT" dirty="0" err="1"/>
              <a:t>rappresentation</a:t>
            </a:r>
            <a:r>
              <a:rPr lang="it-IT" dirty="0"/>
              <a:t>, in </a:t>
            </a:r>
            <a:r>
              <a:rPr lang="it-IT" dirty="0" err="1"/>
              <a:t>specific</a:t>
            </a:r>
            <a:r>
              <a:rPr lang="it-IT" dirty="0"/>
              <a:t>, the </a:t>
            </a:r>
            <a:r>
              <a:rPr lang="it-IT" dirty="0" err="1"/>
              <a:t>Regionalized</a:t>
            </a:r>
            <a:r>
              <a:rPr lang="it-IT" dirty="0"/>
              <a:t> Value State </a:t>
            </a:r>
            <a:r>
              <a:rPr lang="it-IT" dirty="0" err="1"/>
              <a:t>Depedence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Demand-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dependece</a:t>
            </a:r>
            <a:r>
              <a:rPr lang="it-IT" dirty="0"/>
              <a:t> </a:t>
            </a:r>
            <a:r>
              <a:rPr lang="it-IT" dirty="0" err="1"/>
              <a:t>graphs</a:t>
            </a:r>
            <a:r>
              <a:rPr lang="it-IT" dirty="0"/>
              <a:t>,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suited</a:t>
            </a:r>
            <a:r>
              <a:rPr lang="it-IT" dirty="0"/>
              <a:t> for a wide range of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trasformations</a:t>
            </a:r>
            <a:r>
              <a:rPr lang="it-IT" dirty="0"/>
              <a:t> – (Si tratta di grafici di dipendenza basati sulla domanda, adatti a un'ampia gamma di trasformazioni del programma.)</a:t>
            </a:r>
          </a:p>
          <a:p>
            <a:r>
              <a:rPr lang="it-IT" dirty="0" err="1"/>
              <a:t>Implicitly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some </a:t>
            </a:r>
            <a:r>
              <a:rPr lang="it-IT" dirty="0" err="1"/>
              <a:t>kinf</a:t>
            </a:r>
            <a:r>
              <a:rPr lang="it-IT" dirty="0"/>
              <a:t> od restricted </a:t>
            </a:r>
            <a:r>
              <a:rPr lang="it-IT" dirty="0" err="1"/>
              <a:t>form</a:t>
            </a:r>
            <a:r>
              <a:rPr lang="it-IT" dirty="0"/>
              <a:t> of control flow and </a:t>
            </a:r>
            <a:r>
              <a:rPr lang="it-IT" dirty="0" err="1"/>
              <a:t>explicitly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models the flow of data and state.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E51E3-9A27-4F9D-92A0-CC2B6D7DC9D8}" type="slidenum">
              <a:rPr lang="nl-NL" altLang="it-IT" smtClean="0"/>
              <a:pPr>
                <a:defRPr/>
              </a:pPr>
              <a:t>2</a:t>
            </a:fld>
            <a:endParaRPr lang="nl-NL" altLang="it-IT"/>
          </a:p>
        </p:txBody>
      </p:sp>
    </p:spTree>
    <p:extLst>
      <p:ext uri="{BB962C8B-B14F-4D97-AF65-F5344CB8AC3E}">
        <p14:creationId xmlns:p14="http://schemas.microsoft.com/office/powerpoint/2010/main" val="363789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intermedian</a:t>
            </a:r>
            <a:r>
              <a:rPr lang="it-IT" dirty="0"/>
              <a:t> </a:t>
            </a:r>
            <a:r>
              <a:rPr lang="it-IT" dirty="0" err="1"/>
              <a:t>rappresentation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, </a:t>
            </a:r>
            <a:r>
              <a:rPr lang="it-IT" dirty="0" err="1"/>
              <a:t>wchihc</a:t>
            </a:r>
            <a:r>
              <a:rPr lang="it-IT" dirty="0"/>
              <a:t> are </a:t>
            </a:r>
            <a:r>
              <a:rPr lang="it-IT" dirty="0" err="1"/>
              <a:t>nodes</a:t>
            </a:r>
            <a:r>
              <a:rPr lang="it-IT" dirty="0"/>
              <a:t>, </a:t>
            </a:r>
            <a:r>
              <a:rPr lang="it-IT" dirty="0" err="1"/>
              <a:t>edges</a:t>
            </a:r>
            <a:r>
              <a:rPr lang="it-IT" dirty="0"/>
              <a:t> and </a:t>
            </a:r>
            <a:r>
              <a:rPr lang="it-IT" dirty="0" err="1"/>
              <a:t>regions</a:t>
            </a:r>
            <a:r>
              <a:rPr lang="it-IT" dirty="0"/>
              <a:t>. 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modeling</a:t>
            </a:r>
            <a:r>
              <a:rPr lang="it-IT" dirty="0"/>
              <a:t> </a:t>
            </a:r>
            <a:r>
              <a:rPr lang="it-IT" dirty="0" err="1"/>
              <a:t>computations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suppoted</a:t>
            </a:r>
            <a:r>
              <a:rPr lang="it-IT" dirty="0"/>
              <a:t> by the </a:t>
            </a:r>
            <a:r>
              <a:rPr lang="it-IT" dirty="0" err="1"/>
              <a:t>librery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.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</a:t>
            </a:r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dependencies</a:t>
            </a:r>
            <a:r>
              <a:rPr lang="it-IT" dirty="0"/>
              <a:t>. </a:t>
            </a:r>
            <a:r>
              <a:rPr lang="en-US" b="0" i="0" dirty="0">
                <a:solidFill>
                  <a:srgbClr val="ADBAC7"/>
                </a:solidFill>
                <a:effectLst/>
                <a:latin typeface="-apple-system"/>
              </a:rPr>
              <a:t>Edges connect node outputs or region arguments to a node input or region result</a:t>
            </a:r>
          </a:p>
          <a:p>
            <a:r>
              <a:rPr lang="en-US" b="0" i="0" dirty="0">
                <a:solidFill>
                  <a:srgbClr val="ADBAC7"/>
                </a:solidFill>
                <a:effectLst/>
                <a:latin typeface="-apple-system"/>
              </a:rPr>
              <a:t>We can see regions are also nodes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E51E3-9A27-4F9D-92A0-CC2B6D7DC9D8}" type="slidenum">
              <a:rPr lang="nl-NL" altLang="it-IT" smtClean="0"/>
              <a:pPr>
                <a:defRPr/>
              </a:pPr>
              <a:t>3</a:t>
            </a:fld>
            <a:endParaRPr lang="nl-NL" altLang="it-IT"/>
          </a:p>
        </p:txBody>
      </p:sp>
    </p:spTree>
    <p:extLst>
      <p:ext uri="{BB962C8B-B14F-4D97-AF65-F5344CB8AC3E}">
        <p14:creationId xmlns:p14="http://schemas.microsoft.com/office/powerpoint/2010/main" val="319033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E51E3-9A27-4F9D-92A0-CC2B6D7DC9D8}" type="slidenum">
              <a:rPr lang="nl-NL" altLang="it-IT" smtClean="0"/>
              <a:pPr>
                <a:defRPr/>
              </a:pPr>
              <a:t>5</a:t>
            </a:fld>
            <a:endParaRPr lang="nl-NL" altLang="it-IT"/>
          </a:p>
        </p:txBody>
      </p:sp>
    </p:spTree>
    <p:extLst>
      <p:ext uri="{BB962C8B-B14F-4D97-AF65-F5344CB8AC3E}">
        <p14:creationId xmlns:p14="http://schemas.microsoft.com/office/powerpoint/2010/main" val="140760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>
              <a:defRPr>
                <a:solidFill>
                  <a:srgbClr val="588389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8F5CD9-6EAF-4B8B-9A4D-446D9D82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588389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it-IT" altLang="it-IT"/>
              <a:t>Marc 28 2023</a:t>
            </a:r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F5EC06-D9EF-421D-B636-55F4AACA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88389"/>
                </a:solidFill>
              </a:defRPr>
            </a:lvl1pPr>
          </a:lstStyle>
          <a:p>
            <a:pPr>
              <a:defRPr/>
            </a:pPr>
            <a:r>
              <a:rPr lang="it-IT"/>
              <a:t>Siemens Food&amp;Beverages Workshop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ED50A0-78C5-42A3-8B38-E1A9DBE8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588389"/>
                </a:solidFill>
                <a:latin typeface="+mj-lt"/>
              </a:defRPr>
            </a:lvl1pPr>
          </a:lstStyle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81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88389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6C99A-F6EA-44E5-B86D-8086FD21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Marc 28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3AB2F-0E00-4C92-A508-186E6FD6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Siemens Food&amp;Beverages Workshop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268B54-0662-4EE2-B3E9-264D1DF0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91C6E6-09D2-40BD-91F2-E474F31023E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495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>
              <a:defRPr>
                <a:solidFill>
                  <a:srgbClr val="588389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144EC7-064D-4629-A13E-BC17C0C7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Marc 28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BA2179-2FC3-4FAD-8BB0-1E9D316A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Siemens Food&amp;Beverages Workshop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A0186A-B7F0-4F3A-A07F-0F1394DB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7B9D4D-E2B4-4C02-A143-BFB59491808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694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9525"/>
            <a:ext cx="6480720" cy="857250"/>
          </a:xfrm>
        </p:spPr>
        <p:txBody>
          <a:bodyPr/>
          <a:lstStyle>
            <a:lvl1pPr>
              <a:defRPr sz="3200">
                <a:solidFill>
                  <a:srgbClr val="588389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8013EA8D-89D9-426D-92F8-AC609C66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 smtClean="0">
                <a:solidFill>
                  <a:srgbClr val="588389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it-IT" altLang="it-IT"/>
              <a:t>Marc 28 2023</a:t>
            </a:r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D4637E34-8F86-4F93-AC10-9F6AB54D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>
                <a:solidFill>
                  <a:srgbClr val="588389"/>
                </a:solidFill>
              </a:defRPr>
            </a:lvl1pPr>
          </a:lstStyle>
          <a:p>
            <a:pPr>
              <a:defRPr/>
            </a:pPr>
            <a:r>
              <a:rPr lang="it-IT"/>
              <a:t>Siemens Food&amp;Beverages Workshop</a:t>
            </a: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A9EA016B-A604-49D3-909F-57B8AF15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 smtClean="0">
                <a:solidFill>
                  <a:srgbClr val="588389"/>
                </a:solidFill>
                <a:latin typeface="+mj-lt"/>
              </a:defRPr>
            </a:lvl1pPr>
          </a:lstStyle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057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small" baseline="0">
                <a:solidFill>
                  <a:srgbClr val="588389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FC1CC5-72B4-4175-96AC-0AAB76C5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Marc 28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D2EC85-D444-4CAE-8A7C-2318EECB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Siemens Food&amp;Beverages Workshop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7C0FDD-1C9E-4F9B-802B-D0D0B256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FA0980B-2DE9-40AD-8A4E-40673DB95E9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272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9525"/>
            <a:ext cx="6552728" cy="857250"/>
          </a:xfrm>
        </p:spPr>
        <p:txBody>
          <a:bodyPr/>
          <a:lstStyle>
            <a:lvl1pPr>
              <a:defRPr sz="3200">
                <a:solidFill>
                  <a:srgbClr val="588389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039415"/>
            <a:ext cx="4038600" cy="35552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039415"/>
            <a:ext cx="4038600" cy="35552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D190D5FE-7195-4727-B018-826E7C0D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 smtClean="0">
                <a:solidFill>
                  <a:srgbClr val="588389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it-IT" altLang="it-IT"/>
              <a:t>Marc 28 2023</a:t>
            </a:r>
            <a:endParaRPr lang="en-US" altLang="it-IT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97EE1668-E169-4225-8D03-1EF7F6FC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>
                <a:solidFill>
                  <a:srgbClr val="588389"/>
                </a:solidFill>
              </a:defRPr>
            </a:lvl1pPr>
          </a:lstStyle>
          <a:p>
            <a:pPr>
              <a:defRPr/>
            </a:pPr>
            <a:r>
              <a:rPr lang="it-IT"/>
              <a:t>Siemens Food&amp;Beverages Workshop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6F4E2966-87F0-44A9-B155-2DB50528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 smtClean="0">
                <a:solidFill>
                  <a:srgbClr val="588389"/>
                </a:solidFill>
                <a:latin typeface="+mj-lt"/>
              </a:defRPr>
            </a:lvl1pPr>
          </a:lstStyle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7736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588389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6321EC82-C3B0-4C78-AAB6-DCC927E1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 smtClean="0">
                <a:solidFill>
                  <a:srgbClr val="588389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it-IT" altLang="it-IT"/>
              <a:t>Marc 28 2023</a:t>
            </a:r>
            <a:endParaRPr lang="en-US" altLang="it-IT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D148B682-38A0-4F5C-A0F6-C332509F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>
                <a:solidFill>
                  <a:srgbClr val="588389"/>
                </a:solidFill>
              </a:defRPr>
            </a:lvl1pPr>
          </a:lstStyle>
          <a:p>
            <a:pPr>
              <a:defRPr/>
            </a:pPr>
            <a:r>
              <a:rPr lang="it-IT"/>
              <a:t>Siemens Food&amp;Beverages Workshop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8770948D-1109-463F-823E-660BE2E1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 smtClean="0">
                <a:solidFill>
                  <a:srgbClr val="588389"/>
                </a:solidFill>
                <a:latin typeface="+mj-lt"/>
              </a:defRPr>
            </a:lvl1pPr>
          </a:lstStyle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7053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588389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B5403A10-E0A7-4F00-BBC0-635D5EEA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 smtClean="0">
                <a:solidFill>
                  <a:srgbClr val="588389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it-IT" altLang="it-IT"/>
              <a:t>Marc 28 2023</a:t>
            </a:r>
            <a:endParaRPr lang="en-US" altLang="it-IT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02FB2C41-35CE-49EB-AA4E-5C66FB06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>
                <a:solidFill>
                  <a:srgbClr val="588389"/>
                </a:solidFill>
              </a:defRPr>
            </a:lvl1pPr>
          </a:lstStyle>
          <a:p>
            <a:pPr>
              <a:defRPr/>
            </a:pPr>
            <a:r>
              <a:rPr lang="it-IT"/>
              <a:t>Siemens Food&amp;Beverages Workshop</a:t>
            </a:r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6B83079D-1C10-43F1-93EB-C4669D24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 smtClean="0">
                <a:solidFill>
                  <a:srgbClr val="588389"/>
                </a:solidFill>
                <a:latin typeface="+mj-lt"/>
              </a:defRPr>
            </a:lvl1pPr>
          </a:lstStyle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0854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3">
            <a:extLst>
              <a:ext uri="{FF2B5EF4-FFF2-40B4-BE49-F238E27FC236}">
                <a16:creationId xmlns:a16="http://schemas.microsoft.com/office/drawing/2014/main" id="{8FE013FE-0518-4217-8EF4-FF06194F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 smtClean="0">
                <a:solidFill>
                  <a:srgbClr val="588389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it-IT" altLang="it-IT"/>
              <a:t>Marc 28 2023</a:t>
            </a:r>
            <a:endParaRPr lang="en-US" alt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6E12A0B9-6451-43A2-9D52-F4A9A2DA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>
                <a:solidFill>
                  <a:srgbClr val="588389"/>
                </a:solidFill>
              </a:defRPr>
            </a:lvl1pPr>
          </a:lstStyle>
          <a:p>
            <a:pPr>
              <a:defRPr/>
            </a:pPr>
            <a:r>
              <a:rPr lang="it-IT"/>
              <a:t>Siemens Food&amp;Beverages Workshop</a:t>
            </a: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A79BF1F-433D-44A0-8661-3BAC1CD2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 smtClean="0">
                <a:solidFill>
                  <a:srgbClr val="588389"/>
                </a:solidFill>
                <a:latin typeface="+mj-lt"/>
              </a:defRPr>
            </a:lvl1pPr>
          </a:lstStyle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1742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rgbClr val="588389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rgbClr val="58838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507EE9-0CDC-4148-8A28-DB77BBCD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Marc 28 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22D2B5-089D-434E-80AE-5C832BCC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Siemens Food&amp;Beverages Workshop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2FBC73-D206-45C1-96E4-53614CD9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476B2D-B94D-4307-9644-89F667858B3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4855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US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0E7B81-0415-45FD-AB81-D333AF2D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Marc 28 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E77243-2F71-42BE-B622-2FC4DE67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Siemens Food&amp;Beverages Workshop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6188A-68ED-4AC6-B692-6ABAE89F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B338B3-9BD9-4219-AABA-FCF7A675F8C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2450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egnaposto titolo 1">
            <a:extLst>
              <a:ext uri="{FF2B5EF4-FFF2-40B4-BE49-F238E27FC236}">
                <a16:creationId xmlns:a16="http://schemas.microsoft.com/office/drawing/2014/main" id="{AA9ADE31-466F-4A6E-B2C5-67CEBCE01D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952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  <a:endParaRPr lang="en-US" altLang="it-IT"/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3E4D53D9-0413-4E98-B30A-0911779B1C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28578" y="136525"/>
            <a:ext cx="7133495" cy="0"/>
          </a:xfrm>
          <a:prstGeom prst="line">
            <a:avLst/>
          </a:prstGeom>
          <a:noFill/>
          <a:ln w="25400">
            <a:solidFill>
              <a:srgbClr val="D9B54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2" name="Segnaposto testo 2">
            <a:extLst>
              <a:ext uri="{FF2B5EF4-FFF2-40B4-BE49-F238E27FC236}">
                <a16:creationId xmlns:a16="http://schemas.microsoft.com/office/drawing/2014/main" id="{11430D93-9A39-4E38-B62A-1CFA666B51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866775"/>
            <a:ext cx="822960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  <a:endParaRPr lang="en-US" alt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9039C1-3D31-4618-812B-62486E9A9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it-IT" altLang="it-IT"/>
              <a:t>Marc 28 2023</a:t>
            </a:r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C481AF-DC48-4A15-B780-A6FE13CE1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+mj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Siemens Food&amp;Beverages Workshop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15BA29-28F1-45BD-95D4-7D70F8E1C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fld id="{07703C53-5324-49A8-8F9E-1D23D9472D20}" type="slidenum">
              <a:rPr lang="en-US" altLang="it-IT" smtClean="0"/>
              <a:pPr>
                <a:defRPr/>
              </a:pPr>
              <a:t>‹N›</a:t>
            </a:fld>
            <a:endParaRPr lang="en-US" alt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467D7D8-EEEB-4E81-B8D3-78ADB3A411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7794" t="9765" r="12664" b="7345"/>
          <a:stretch/>
        </p:blipFill>
        <p:spPr>
          <a:xfrm>
            <a:off x="8404836" y="52486"/>
            <a:ext cx="654528" cy="73469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B978404-3F1B-419F-8155-C937FAED40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264" r="13647" b="264"/>
          <a:stretch/>
        </p:blipFill>
        <p:spPr>
          <a:xfrm>
            <a:off x="84636" y="52486"/>
            <a:ext cx="1143942" cy="4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8838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B34E587E-09E1-4E74-AE2B-B98A490615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679602"/>
            <a:ext cx="7772400" cy="1103312"/>
          </a:xfrm>
          <a:effectLst>
            <a:outerShdw blurRad="63500" dist="81320" dir="2319588" algn="ctr" rotWithShape="0">
              <a:schemeClr val="bg2">
                <a:alpha val="74997"/>
              </a:schemeClr>
            </a:outerShdw>
          </a:effectLst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3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lang="it-IT" sz="3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it-IT" sz="3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manufacturing </a:t>
            </a:r>
            <a:r>
              <a:rPr lang="it-IT" sz="3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recipes</a:t>
            </a:r>
            <a:r>
              <a:rPr lang="it-IT" sz="3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it-IT" sz="3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it-IT" sz="3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Industry 4.0 </a:t>
            </a:r>
            <a:br>
              <a:rPr lang="en-US" sz="4200" dirty="0">
                <a:ea typeface="+mj-ea"/>
                <a:cs typeface="+mj-cs"/>
              </a:rPr>
            </a:br>
            <a:r>
              <a:rPr lang="en-US" sz="2200" i="1" dirty="0">
                <a:ea typeface="+mj-ea"/>
                <a:cs typeface="+mj-cs"/>
              </a:rPr>
              <a:t>Graduate student: Andela Tosic</a:t>
            </a:r>
            <a:endParaRPr lang="en-US" i="1" dirty="0">
              <a:ea typeface="+mj-ea"/>
              <a:cs typeface="+mj-cs"/>
            </a:endParaRPr>
          </a:p>
        </p:txBody>
      </p:sp>
      <p:sp>
        <p:nvSpPr>
          <p:cNvPr id="28678" name="CasellaDiTesto 1">
            <a:extLst>
              <a:ext uri="{FF2B5EF4-FFF2-40B4-BE49-F238E27FC236}">
                <a16:creationId xmlns:a16="http://schemas.microsoft.com/office/drawing/2014/main" id="{7FE76117-C115-45E9-82F7-562E82BF0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4213" y="20081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it-IT" sz="1800">
              <a:latin typeface="Tahoma" panose="020B0604030504040204" pitchFamily="34" charset="0"/>
            </a:endParaRPr>
          </a:p>
        </p:txBody>
      </p:sp>
      <p:pic>
        <p:nvPicPr>
          <p:cNvPr id="10" name="Immagine 25">
            <a:extLst>
              <a:ext uri="{FF2B5EF4-FFF2-40B4-BE49-F238E27FC236}">
                <a16:creationId xmlns:a16="http://schemas.microsoft.com/office/drawing/2014/main" id="{3E27C097-073D-C444-8C30-3D13EBDE64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4676496" y="3753158"/>
            <a:ext cx="3122576" cy="110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5EEED9A-171A-BC40-AE86-5C4FFCABE0F8}"/>
              </a:ext>
            </a:extLst>
          </p:cNvPr>
          <p:cNvSpPr txBox="1"/>
          <p:nvPr/>
        </p:nvSpPr>
        <p:spPr>
          <a:xfrm>
            <a:off x="-365760" y="2450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pic>
        <p:nvPicPr>
          <p:cNvPr id="3" name="Immagine 25">
            <a:extLst>
              <a:ext uri="{FF2B5EF4-FFF2-40B4-BE49-F238E27FC236}">
                <a16:creationId xmlns:a16="http://schemas.microsoft.com/office/drawing/2014/main" id="{5DA3EDCC-156B-DCF0-4439-274C65B2D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344926" y="3812268"/>
            <a:ext cx="2743598" cy="96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09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B2D59A2B-F691-A7BC-7993-0E7DB792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" y="1590213"/>
            <a:ext cx="2841674" cy="1254851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049C835-4E2A-3765-9F87-AF16913533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0492"/>
          <a:stretch/>
        </p:blipFill>
        <p:spPr>
          <a:xfrm>
            <a:off x="2562876" y="1131837"/>
            <a:ext cx="5929323" cy="3832679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3B3472-1EE6-6049-59BB-BF7802C6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93BEE689-CF89-0311-4DE7-C4CCB59A6C86}"/>
              </a:ext>
            </a:extLst>
          </p:cNvPr>
          <p:cNvSpPr/>
          <p:nvPr/>
        </p:nvSpPr>
        <p:spPr>
          <a:xfrm rot="10800000">
            <a:off x="6196819" y="2286001"/>
            <a:ext cx="471689" cy="1266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9F34C4B-1A33-98CC-68BC-C682B93CB740}"/>
              </a:ext>
            </a:extLst>
          </p:cNvPr>
          <p:cNvSpPr txBox="1"/>
          <p:nvPr/>
        </p:nvSpPr>
        <p:spPr>
          <a:xfrm>
            <a:off x="6668508" y="2027889"/>
            <a:ext cx="2264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>
                <a:latin typeface="+mj-lt"/>
              </a:rPr>
              <a:t>Client:DataDaclaration</a:t>
            </a:r>
            <a:r>
              <a:rPr lang="it-IT" sz="1100" dirty="0">
                <a:latin typeface="+mj-lt"/>
              </a:rPr>
              <a:t> </a:t>
            </a:r>
            <a:r>
              <a:rPr lang="it-IT" sz="1100" dirty="0" err="1">
                <a:latin typeface="+mj-lt"/>
              </a:rPr>
              <a:t>requires</a:t>
            </a:r>
            <a:r>
              <a:rPr lang="it-IT" sz="1100" dirty="0">
                <a:latin typeface="+mj-lt"/>
              </a:rPr>
              <a:t> </a:t>
            </a:r>
            <a:r>
              <a:rPr lang="it-IT" sz="1100" dirty="0" err="1">
                <a:latin typeface="+mj-lt"/>
              </a:rPr>
              <a:t>supplier:IDataType</a:t>
            </a:r>
            <a:r>
              <a:rPr lang="it-IT" sz="1100" dirty="0">
                <a:latin typeface="+mj-lt"/>
              </a:rPr>
              <a:t> for </a:t>
            </a:r>
            <a:r>
              <a:rPr lang="it-IT" sz="1100" dirty="0" err="1">
                <a:latin typeface="+mj-lt"/>
              </a:rPr>
              <a:t>its</a:t>
            </a:r>
            <a:r>
              <a:rPr lang="it-IT" sz="1100" dirty="0">
                <a:latin typeface="+mj-lt"/>
              </a:rPr>
              <a:t> </a:t>
            </a:r>
            <a:r>
              <a:rPr lang="it-IT" sz="1100" dirty="0" err="1">
                <a:latin typeface="+mj-lt"/>
              </a:rPr>
              <a:t>own</a:t>
            </a:r>
            <a:r>
              <a:rPr lang="it-IT" sz="1100" dirty="0">
                <a:latin typeface="+mj-lt"/>
              </a:rPr>
              <a:t> </a:t>
            </a:r>
            <a:r>
              <a:rPr lang="it-IT" sz="1100" dirty="0" err="1">
                <a:latin typeface="+mj-lt"/>
              </a:rPr>
              <a:t>specification</a:t>
            </a:r>
            <a:r>
              <a:rPr lang="it-IT" sz="1100" dirty="0">
                <a:latin typeface="+mj-lt"/>
              </a:rPr>
              <a:t> or </a:t>
            </a:r>
            <a:r>
              <a:rPr lang="it-IT" sz="1100" dirty="0" err="1">
                <a:latin typeface="+mj-lt"/>
              </a:rPr>
              <a:t>implementation</a:t>
            </a:r>
            <a:endParaRPr lang="it-IT" sz="1100" dirty="0">
              <a:latin typeface="+mj-lt"/>
            </a:endParaRPr>
          </a:p>
          <a:p>
            <a:endParaRPr lang="it-IT" sz="11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E3F8A84-8024-0AD3-515D-AB358C95C263}"/>
              </a:ext>
            </a:extLst>
          </p:cNvPr>
          <p:cNvSpPr/>
          <p:nvPr/>
        </p:nvSpPr>
        <p:spPr>
          <a:xfrm>
            <a:off x="5577841" y="2286001"/>
            <a:ext cx="562708" cy="1266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C9A937F8-CC1C-E90C-8504-8BBFCA1D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Titolo 7">
            <a:extLst>
              <a:ext uri="{FF2B5EF4-FFF2-40B4-BE49-F238E27FC236}">
                <a16:creationId xmlns:a16="http://schemas.microsoft.com/office/drawing/2014/main" id="{D4C543A7-8D42-0EEB-51C3-113850156A93}"/>
              </a:ext>
            </a:extLst>
          </p:cNvPr>
          <p:cNvSpPr txBox="1">
            <a:spLocks/>
          </p:cNvSpPr>
          <p:nvPr/>
        </p:nvSpPr>
        <p:spPr bwMode="auto">
          <a:xfrm>
            <a:off x="517161" y="1016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838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Implementation</a:t>
            </a:r>
            <a:endParaRPr lang="en-US" dirty="0"/>
          </a:p>
        </p:txBody>
      </p:sp>
      <p:sp>
        <p:nvSpPr>
          <p:cNvPr id="8" name="Segnaposto data 8">
            <a:extLst>
              <a:ext uri="{FF2B5EF4-FFF2-40B4-BE49-F238E27FC236}">
                <a16:creationId xmlns:a16="http://schemas.microsoft.com/office/drawing/2014/main" id="{546B12DF-558B-DC4C-879D-1A693D14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/>
          <a:p>
            <a:pPr>
              <a:defRPr/>
            </a:pPr>
            <a:r>
              <a:rPr lang="it-IT" altLang="it-IT" dirty="0" err="1"/>
              <a:t>July</a:t>
            </a:r>
            <a:r>
              <a:rPr lang="it-IT" altLang="it-IT" dirty="0"/>
              <a:t> 6 2023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75878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0F8B94D-55C4-F845-233E-1F1E4AD76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974" y="705069"/>
            <a:ext cx="2813782" cy="3831835"/>
          </a:xfr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F4102C-2E98-5D47-DC54-5E935D83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  <p:sp>
        <p:nvSpPr>
          <p:cNvPr id="9" name="Titolo 7">
            <a:extLst>
              <a:ext uri="{FF2B5EF4-FFF2-40B4-BE49-F238E27FC236}">
                <a16:creationId xmlns:a16="http://schemas.microsoft.com/office/drawing/2014/main" id="{516429EA-4515-A0AD-22C7-0B35C6FD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61" y="101600"/>
            <a:ext cx="8229600" cy="85725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3DED680-CCF6-626C-0B89-AF9B90B0ADF3}"/>
              </a:ext>
            </a:extLst>
          </p:cNvPr>
          <p:cNvSpPr txBox="1"/>
          <p:nvPr/>
        </p:nvSpPr>
        <p:spPr>
          <a:xfrm>
            <a:off x="3837258" y="958850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Nodes have an operator associated with them.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 node’s signature must correspond to the signature of its operator.</a:t>
            </a:r>
            <a:endParaRPr lang="it-IT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2" name="Segnaposto data 8">
            <a:extLst>
              <a:ext uri="{FF2B5EF4-FFF2-40B4-BE49-F238E27FC236}">
                <a16:creationId xmlns:a16="http://schemas.microsoft.com/office/drawing/2014/main" id="{CF146751-62C6-05AC-48D8-316AA6C6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/>
          <a:p>
            <a:pPr>
              <a:defRPr/>
            </a:pPr>
            <a:r>
              <a:rPr lang="it-IT" altLang="it-IT" dirty="0" err="1"/>
              <a:t>July</a:t>
            </a:r>
            <a:r>
              <a:rPr lang="it-IT" altLang="it-IT" dirty="0"/>
              <a:t> 6 2023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343134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F4102C-2E98-5D47-DC54-5E935D83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  <p:sp>
        <p:nvSpPr>
          <p:cNvPr id="9" name="Titolo 7">
            <a:extLst>
              <a:ext uri="{FF2B5EF4-FFF2-40B4-BE49-F238E27FC236}">
                <a16:creationId xmlns:a16="http://schemas.microsoft.com/office/drawing/2014/main" id="{516429EA-4515-A0AD-22C7-0B35C6FD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61" y="101600"/>
            <a:ext cx="8229600" cy="85725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3DED680-CCF6-626C-0B89-AF9B90B0ADF3}"/>
              </a:ext>
            </a:extLst>
          </p:cNvPr>
          <p:cNvSpPr txBox="1"/>
          <p:nvPr/>
        </p:nvSpPr>
        <p:spPr>
          <a:xfrm>
            <a:off x="3837258" y="958850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Nodes have an operator associated with them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 node’s signature must correspond to the signature of its operator</a:t>
            </a:r>
            <a:endParaRPr lang="it-IT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8CB96DD-F4A2-B60C-F090-97D15549A1F1}"/>
              </a:ext>
            </a:extLst>
          </p:cNvPr>
          <p:cNvSpPr txBox="1"/>
          <p:nvPr/>
        </p:nvSpPr>
        <p:spPr>
          <a:xfrm>
            <a:off x="3837258" y="2796179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nodes map their input value tuple to their output value tuple by evaluating their operator with the inputs as arguments, and associating the results with their outputs.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07AD63D-BC52-EA8D-1C94-D90AB9C8C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" name="Segnaposto contenuto 7">
            <a:extLst>
              <a:ext uri="{FF2B5EF4-FFF2-40B4-BE49-F238E27FC236}">
                <a16:creationId xmlns:a16="http://schemas.microsoft.com/office/drawing/2014/main" id="{4DF8A1CA-F893-596B-93B8-B276F1A1F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11" b="10464"/>
          <a:stretch/>
        </p:blipFill>
        <p:spPr bwMode="auto">
          <a:xfrm>
            <a:off x="685974" y="1280160"/>
            <a:ext cx="2813782" cy="178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99F06CE-A0C9-EDAB-53F5-67F391A0F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3"/>
          <a:stretch/>
        </p:blipFill>
        <p:spPr>
          <a:xfrm>
            <a:off x="949608" y="3066757"/>
            <a:ext cx="2286513" cy="977704"/>
          </a:xfrm>
          <a:prstGeom prst="rect">
            <a:avLst/>
          </a:prstGeom>
        </p:spPr>
      </p:pic>
      <p:sp>
        <p:nvSpPr>
          <p:cNvPr id="13" name="Segnaposto data 8">
            <a:extLst>
              <a:ext uri="{FF2B5EF4-FFF2-40B4-BE49-F238E27FC236}">
                <a16:creationId xmlns:a16="http://schemas.microsoft.com/office/drawing/2014/main" id="{64FD6BE2-4318-0A52-B1AA-5BB8BC18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/>
          <a:p>
            <a:pPr>
              <a:defRPr/>
            </a:pPr>
            <a:r>
              <a:rPr lang="it-IT" altLang="it-IT" dirty="0" err="1"/>
              <a:t>July</a:t>
            </a:r>
            <a:r>
              <a:rPr lang="it-IT" altLang="it-IT" dirty="0"/>
              <a:t> 6 2023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2580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913EB6-504C-95B7-B9DD-481D02E7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5ECA4DD-D40A-F0E8-BFE3-8C1B4B369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A89F5C8-48E6-D159-DB48-111531F1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35489"/>
            <a:ext cx="8057013" cy="387252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7FA1989-4C2F-153F-C29A-C92AA3291C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3"/>
          <a:stretch/>
        </p:blipFill>
        <p:spPr>
          <a:xfrm>
            <a:off x="2640037" y="1582615"/>
            <a:ext cx="1573237" cy="67271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E87420E-9103-6A44-0B0D-ED1F70CE44BE}"/>
              </a:ext>
            </a:extLst>
          </p:cNvPr>
          <p:cNvSpPr/>
          <p:nvPr/>
        </p:nvSpPr>
        <p:spPr>
          <a:xfrm>
            <a:off x="4657184" y="1370622"/>
            <a:ext cx="3942213" cy="6727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CheckInputTypeCompatibility</a:t>
            </a:r>
            <a:r>
              <a:rPr lang="en-US" sz="1200" dirty="0">
                <a:solidFill>
                  <a:schemeClr val="tx1"/>
                </a:solidFill>
              </a:rPr>
              <a:t> calls </a:t>
            </a:r>
            <a:r>
              <a:rPr lang="en-US" sz="1200" dirty="0" err="1">
                <a:solidFill>
                  <a:schemeClr val="tx1"/>
                </a:solidFill>
              </a:rPr>
              <a:t>IsCompatible</a:t>
            </a:r>
            <a:r>
              <a:rPr lang="en-US" sz="1200" dirty="0">
                <a:solidFill>
                  <a:schemeClr val="tx1"/>
                </a:solidFill>
              </a:rPr>
              <a:t>() method implemented by the subclasses of the </a:t>
            </a:r>
            <a:r>
              <a:rPr lang="en-US" sz="1200" dirty="0" err="1">
                <a:solidFill>
                  <a:schemeClr val="tx1"/>
                </a:solidFill>
              </a:rPr>
              <a:t>DataType</a:t>
            </a:r>
            <a:r>
              <a:rPr lang="en-US" sz="1200" dirty="0">
                <a:solidFill>
                  <a:schemeClr val="tx1"/>
                </a:solidFill>
              </a:rPr>
              <a:t> class.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9E9B5A8-F75E-BBEC-0C7C-6B1193877C39}"/>
              </a:ext>
            </a:extLst>
          </p:cNvPr>
          <p:cNvSpPr/>
          <p:nvPr/>
        </p:nvSpPr>
        <p:spPr>
          <a:xfrm>
            <a:off x="2707573" y="2101847"/>
            <a:ext cx="1061330" cy="8197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4D39388-EB23-51D9-8B8B-B52AA055D29C}"/>
              </a:ext>
            </a:extLst>
          </p:cNvPr>
          <p:cNvCxnSpPr/>
          <p:nvPr/>
        </p:nvCxnSpPr>
        <p:spPr>
          <a:xfrm flipV="1">
            <a:off x="3768903" y="1786597"/>
            <a:ext cx="888281" cy="351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itolo 7">
            <a:extLst>
              <a:ext uri="{FF2B5EF4-FFF2-40B4-BE49-F238E27FC236}">
                <a16:creationId xmlns:a16="http://schemas.microsoft.com/office/drawing/2014/main" id="{F0E754F4-D0BD-C715-5F2F-C2BD9B62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Titolo 7">
            <a:extLst>
              <a:ext uri="{FF2B5EF4-FFF2-40B4-BE49-F238E27FC236}">
                <a16:creationId xmlns:a16="http://schemas.microsoft.com/office/drawing/2014/main" id="{186567DB-23FC-9071-14B9-5CEF959DD64C}"/>
              </a:ext>
            </a:extLst>
          </p:cNvPr>
          <p:cNvSpPr txBox="1">
            <a:spLocks/>
          </p:cNvSpPr>
          <p:nvPr/>
        </p:nvSpPr>
        <p:spPr bwMode="auto">
          <a:xfrm>
            <a:off x="517161" y="1016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838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Implementation</a:t>
            </a:r>
            <a:endParaRPr lang="en-US" dirty="0"/>
          </a:p>
        </p:txBody>
      </p:sp>
      <p:sp>
        <p:nvSpPr>
          <p:cNvPr id="11" name="Segnaposto data 8">
            <a:extLst>
              <a:ext uri="{FF2B5EF4-FFF2-40B4-BE49-F238E27FC236}">
                <a16:creationId xmlns:a16="http://schemas.microsoft.com/office/drawing/2014/main" id="{C7D1F88A-C883-4EBE-A2E1-941499B0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/>
          <a:p>
            <a:pPr>
              <a:defRPr/>
            </a:pPr>
            <a:r>
              <a:rPr lang="it-IT" altLang="it-IT" dirty="0" err="1"/>
              <a:t>July</a:t>
            </a:r>
            <a:r>
              <a:rPr lang="it-IT" altLang="it-IT" dirty="0"/>
              <a:t> 6 2023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19101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egnaposto numero diapositiva 29">
            <a:extLst>
              <a:ext uri="{FF2B5EF4-FFF2-40B4-BE49-F238E27FC236}">
                <a16:creationId xmlns:a16="http://schemas.microsoft.com/office/drawing/2014/main" id="{B5D1DA90-9E20-E778-166E-6F8E327F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A9A38BA-823A-8554-FE68-D5F905341A99}"/>
              </a:ext>
            </a:extLst>
          </p:cNvPr>
          <p:cNvSpPr txBox="1"/>
          <p:nvPr/>
        </p:nvSpPr>
        <p:spPr>
          <a:xfrm>
            <a:off x="164122" y="716067"/>
            <a:ext cx="85226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n-lt"/>
              </a:rPr>
              <a:t>Edges connect node outputs or region arguments to a node input or region result, and are either value typed, i.e., represent the flow of data between computations, or state typed, i.e., impose an ordering on operations with side-effects. </a:t>
            </a:r>
            <a:endParaRPr lang="it-IT" dirty="0">
              <a:latin typeface="+mn-lt"/>
            </a:endParaRPr>
          </a:p>
        </p:txBody>
      </p:sp>
      <p:pic>
        <p:nvPicPr>
          <p:cNvPr id="62" name="Immagine 61">
            <a:extLst>
              <a:ext uri="{FF2B5EF4-FFF2-40B4-BE49-F238E27FC236}">
                <a16:creationId xmlns:a16="http://schemas.microsoft.com/office/drawing/2014/main" id="{5D211356-9A32-4D66-409B-55BCC804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26" y="1595944"/>
            <a:ext cx="7378505" cy="3214773"/>
          </a:xfrm>
          <a:prstGeom prst="rect">
            <a:avLst/>
          </a:prstGeom>
        </p:spPr>
      </p:pic>
      <p:sp>
        <p:nvSpPr>
          <p:cNvPr id="65" name="Rettangolo 64">
            <a:extLst>
              <a:ext uri="{FF2B5EF4-FFF2-40B4-BE49-F238E27FC236}">
                <a16:creationId xmlns:a16="http://schemas.microsoft.com/office/drawing/2014/main" id="{FBEC145B-53F2-013E-6DAE-CA711E52FD3A}"/>
              </a:ext>
            </a:extLst>
          </p:cNvPr>
          <p:cNvSpPr/>
          <p:nvPr/>
        </p:nvSpPr>
        <p:spPr>
          <a:xfrm>
            <a:off x="4093699" y="3566160"/>
            <a:ext cx="569741" cy="914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79847A2-27E7-2AFB-946D-BA6BD53E25D0}"/>
              </a:ext>
            </a:extLst>
          </p:cNvPr>
          <p:cNvSpPr/>
          <p:nvPr/>
        </p:nvSpPr>
        <p:spPr>
          <a:xfrm>
            <a:off x="3502856" y="3661100"/>
            <a:ext cx="196947" cy="1024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499C0CA1-C08D-DA27-5677-6FE59A1A8F3D}"/>
              </a:ext>
            </a:extLst>
          </p:cNvPr>
          <p:cNvSpPr/>
          <p:nvPr/>
        </p:nvSpPr>
        <p:spPr>
          <a:xfrm>
            <a:off x="3601329" y="3922541"/>
            <a:ext cx="450167" cy="10243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3711F638-51E2-C600-3A36-E33EC7DD41F1}"/>
              </a:ext>
            </a:extLst>
          </p:cNvPr>
          <p:cNvSpPr/>
          <p:nvPr/>
        </p:nvSpPr>
        <p:spPr>
          <a:xfrm>
            <a:off x="1828800" y="2440744"/>
            <a:ext cx="562708" cy="8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1BAB68E5-823E-C8CC-42C3-ED1EC0DDC118}"/>
              </a:ext>
            </a:extLst>
          </p:cNvPr>
          <p:cNvSpPr/>
          <p:nvPr/>
        </p:nvSpPr>
        <p:spPr>
          <a:xfrm>
            <a:off x="4140592" y="2431088"/>
            <a:ext cx="431408" cy="984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B64D339-104B-57D6-1844-681D168B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olo 7">
            <a:extLst>
              <a:ext uri="{FF2B5EF4-FFF2-40B4-BE49-F238E27FC236}">
                <a16:creationId xmlns:a16="http://schemas.microsoft.com/office/drawing/2014/main" id="{553332C5-93E5-5EE8-034D-83D44C59EB5D}"/>
              </a:ext>
            </a:extLst>
          </p:cNvPr>
          <p:cNvSpPr txBox="1">
            <a:spLocks/>
          </p:cNvSpPr>
          <p:nvPr/>
        </p:nvSpPr>
        <p:spPr bwMode="auto">
          <a:xfrm>
            <a:off x="517161" y="1016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838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Implementation</a:t>
            </a:r>
            <a:endParaRPr lang="en-US" dirty="0"/>
          </a:p>
        </p:txBody>
      </p:sp>
      <p:sp>
        <p:nvSpPr>
          <p:cNvPr id="6" name="Segnaposto data 8">
            <a:extLst>
              <a:ext uri="{FF2B5EF4-FFF2-40B4-BE49-F238E27FC236}">
                <a16:creationId xmlns:a16="http://schemas.microsoft.com/office/drawing/2014/main" id="{A09034E6-F4E7-F862-40EF-D998D211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/>
          <a:p>
            <a:pPr>
              <a:defRPr/>
            </a:pPr>
            <a:r>
              <a:rPr lang="it-IT" altLang="it-IT" dirty="0" err="1"/>
              <a:t>July</a:t>
            </a:r>
            <a:r>
              <a:rPr lang="it-IT" altLang="it-IT" dirty="0"/>
              <a:t> 6 2023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35739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25FA71F-4673-176A-CCA3-9FC42941F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342" y="576703"/>
            <a:ext cx="5852757" cy="4190560"/>
          </a:xfr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26EC9F-741D-D0D7-AE8B-FE1A0B38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96356AE-AC4F-A6C2-B0F4-0629E93E2362}"/>
              </a:ext>
            </a:extLst>
          </p:cNvPr>
          <p:cNvSpPr/>
          <p:nvPr/>
        </p:nvSpPr>
        <p:spPr>
          <a:xfrm>
            <a:off x="4303776" y="1592578"/>
            <a:ext cx="812800" cy="781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9B259B6-49EF-B8F3-C8D6-6C6DA9E0A43C}"/>
              </a:ext>
            </a:extLst>
          </p:cNvPr>
          <p:cNvSpPr/>
          <p:nvPr/>
        </p:nvSpPr>
        <p:spPr>
          <a:xfrm>
            <a:off x="4303776" y="1670684"/>
            <a:ext cx="462280" cy="7810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6523F37-BC27-7490-7714-256A4FDE85F6}"/>
              </a:ext>
            </a:extLst>
          </p:cNvPr>
          <p:cNvCxnSpPr/>
          <p:nvPr/>
        </p:nvCxnSpPr>
        <p:spPr>
          <a:xfrm>
            <a:off x="4111371" y="2129790"/>
            <a:ext cx="158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825316AD-0885-6ABE-77F8-BA21FB8CB065}"/>
              </a:ext>
            </a:extLst>
          </p:cNvPr>
          <p:cNvCxnSpPr/>
          <p:nvPr/>
        </p:nvCxnSpPr>
        <p:spPr>
          <a:xfrm>
            <a:off x="4113847" y="2225288"/>
            <a:ext cx="158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ppia parentesi quadra 22">
            <a:extLst>
              <a:ext uri="{FF2B5EF4-FFF2-40B4-BE49-F238E27FC236}">
                <a16:creationId xmlns:a16="http://schemas.microsoft.com/office/drawing/2014/main" id="{61453D3F-3047-09DF-F802-EE2387C64AEF}"/>
              </a:ext>
            </a:extLst>
          </p:cNvPr>
          <p:cNvSpPr/>
          <p:nvPr/>
        </p:nvSpPr>
        <p:spPr>
          <a:xfrm>
            <a:off x="4282247" y="2237861"/>
            <a:ext cx="842009" cy="28003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FEB22F8-DEBF-2861-E354-24AB5C347D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77581" y="1977924"/>
            <a:ext cx="746248" cy="53662"/>
          </a:xfrm>
          <a:prstGeom prst="bentConnector4">
            <a:avLst>
              <a:gd name="adj1" fmla="val 157"/>
              <a:gd name="adj2" fmla="val 920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E135F13-A6B9-4557-E196-BC797033CBD4}"/>
              </a:ext>
            </a:extLst>
          </p:cNvPr>
          <p:cNvSpPr txBox="1"/>
          <p:nvPr/>
        </p:nvSpPr>
        <p:spPr>
          <a:xfrm>
            <a:off x="5516007" y="1850867"/>
            <a:ext cx="620082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600" dirty="0" err="1"/>
              <a:t>Topological</a:t>
            </a:r>
            <a:r>
              <a:rPr lang="it-IT" sz="600" dirty="0"/>
              <a:t> </a:t>
            </a:r>
            <a:r>
              <a:rPr lang="it-IT" sz="600" dirty="0" err="1"/>
              <a:t>order</a:t>
            </a:r>
            <a:endParaRPr lang="it-IT" sz="600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524A28A-888B-5B4C-3C39-D75A75F7DCA2}"/>
              </a:ext>
            </a:extLst>
          </p:cNvPr>
          <p:cNvSpPr txBox="1"/>
          <p:nvPr/>
        </p:nvSpPr>
        <p:spPr>
          <a:xfrm>
            <a:off x="79837" y="1308734"/>
            <a:ext cx="33129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Omega Region is the root region of RVSDG.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Other regions are an extension of this one.</a:t>
            </a: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1AE4AFD8-0F62-76EF-D50E-581B0C30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Titolo 7">
            <a:extLst>
              <a:ext uri="{FF2B5EF4-FFF2-40B4-BE49-F238E27FC236}">
                <a16:creationId xmlns:a16="http://schemas.microsoft.com/office/drawing/2014/main" id="{B73873BA-B333-A0A3-39AE-7CAEA67A7960}"/>
              </a:ext>
            </a:extLst>
          </p:cNvPr>
          <p:cNvSpPr txBox="1">
            <a:spLocks/>
          </p:cNvSpPr>
          <p:nvPr/>
        </p:nvSpPr>
        <p:spPr bwMode="auto">
          <a:xfrm>
            <a:off x="517161" y="1016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838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Implementation</a:t>
            </a:r>
            <a:endParaRPr lang="en-US" dirty="0"/>
          </a:p>
        </p:txBody>
      </p:sp>
      <p:sp>
        <p:nvSpPr>
          <p:cNvPr id="11" name="Segnaposto data 8">
            <a:extLst>
              <a:ext uri="{FF2B5EF4-FFF2-40B4-BE49-F238E27FC236}">
                <a16:creationId xmlns:a16="http://schemas.microsoft.com/office/drawing/2014/main" id="{B5CE5E9D-5597-36DF-71C8-65AF6A1A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/>
          <a:p>
            <a:pPr>
              <a:defRPr/>
            </a:pPr>
            <a:r>
              <a:rPr lang="it-IT" altLang="it-IT" dirty="0" err="1"/>
              <a:t>July</a:t>
            </a:r>
            <a:r>
              <a:rPr lang="it-IT" altLang="it-IT" dirty="0"/>
              <a:t> 6 2023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47615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3" grpId="0" animBg="1"/>
      <p:bldP spid="39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C6F0EE8-6B5F-6B56-8DFE-AB1B12967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466975"/>
            <a:ext cx="7522464" cy="2673188"/>
          </a:xfr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F78C94-A2BB-54B9-F18C-80754EBE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42765A-45B2-CDCB-12FD-154BA4FEB000}"/>
              </a:ext>
            </a:extLst>
          </p:cNvPr>
          <p:cNvSpPr txBox="1"/>
          <p:nvPr/>
        </p:nvSpPr>
        <p:spPr>
          <a:xfrm>
            <a:off x="188976" y="2817986"/>
            <a:ext cx="88879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j-lt"/>
              </a:rPr>
              <a:t>An 𝜔-node </a:t>
            </a:r>
            <a:r>
              <a:rPr lang="en-US" b="0" i="0" dirty="0">
                <a:effectLst/>
                <a:latin typeface="+mj-lt"/>
              </a:rPr>
              <a:t>models a translation unit. It is the top-level node of an RVSDG and has no inputs or outputs.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j-lt"/>
              </a:rPr>
              <a:t>A 𝜃 -node </a:t>
            </a:r>
            <a:r>
              <a:rPr lang="en-US" b="0" i="0" dirty="0">
                <a:effectLst/>
                <a:latin typeface="+mj-lt"/>
              </a:rPr>
              <a:t>models a tail-controlled loop. It contains one region that represents the loop body.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j-lt"/>
              </a:rPr>
              <a:t>A 𝛾-node </a:t>
            </a:r>
            <a:r>
              <a:rPr lang="en-US" b="0" i="0" dirty="0">
                <a:effectLst/>
                <a:latin typeface="+mj-lt"/>
              </a:rPr>
              <a:t>models a decision point and contains regions R0, ..., R𝑘 | 𝑘 &gt; 0 of matching signature.</a:t>
            </a:r>
            <a:endParaRPr lang="it-IT" dirty="0">
              <a:latin typeface="+mj-lt"/>
            </a:endParaRP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46F4DDE0-7417-F136-CBEA-72DB760C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Titolo 7">
            <a:extLst>
              <a:ext uri="{FF2B5EF4-FFF2-40B4-BE49-F238E27FC236}">
                <a16:creationId xmlns:a16="http://schemas.microsoft.com/office/drawing/2014/main" id="{ED147953-CC57-7AF9-5BBE-18D4C7417A24}"/>
              </a:ext>
            </a:extLst>
          </p:cNvPr>
          <p:cNvSpPr txBox="1">
            <a:spLocks/>
          </p:cNvSpPr>
          <p:nvPr/>
        </p:nvSpPr>
        <p:spPr bwMode="auto">
          <a:xfrm>
            <a:off x="517161" y="1016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838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Implementation</a:t>
            </a:r>
            <a:endParaRPr lang="en-US" dirty="0"/>
          </a:p>
        </p:txBody>
      </p:sp>
      <p:sp>
        <p:nvSpPr>
          <p:cNvPr id="10" name="Segnaposto data 8">
            <a:extLst>
              <a:ext uri="{FF2B5EF4-FFF2-40B4-BE49-F238E27FC236}">
                <a16:creationId xmlns:a16="http://schemas.microsoft.com/office/drawing/2014/main" id="{A8FEF282-1E9D-8BCE-0322-251B8FD8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/>
          <a:p>
            <a:pPr>
              <a:defRPr/>
            </a:pPr>
            <a:r>
              <a:rPr lang="it-IT" altLang="it-IT" dirty="0" err="1"/>
              <a:t>July</a:t>
            </a:r>
            <a:r>
              <a:rPr lang="it-IT" altLang="it-IT" dirty="0"/>
              <a:t> 6 2023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390435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5D04C-BC63-4505-9785-6716A5F1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9"/>
            <a:ext cx="8229600" cy="857250"/>
          </a:xfrm>
        </p:spPr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7525A3F-9075-4C62-9E48-11C1544E9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0105"/>
            <a:ext cx="8229600" cy="3774097"/>
          </a:xfrm>
        </p:spPr>
        <p:txBody>
          <a:bodyPr>
            <a:normAutofit/>
          </a:bodyPr>
          <a:lstStyle/>
          <a:p>
            <a:r>
              <a:rPr lang="en-US" sz="2000" dirty="0"/>
              <a:t>Although RVSDG is used for compiler optimization, in this thesis, it has been successfully ported to the manufacturing domain.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en-US" sz="2000" dirty="0"/>
              <a:t>The result is the library that enables advanced modeling of manufacturing recipes in the context of Industry 4.0.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through</a:t>
            </a:r>
            <a:r>
              <a:rPr lang="it-IT" sz="2000" dirty="0"/>
              <a:t> the use of RVSDG:</a:t>
            </a:r>
          </a:p>
          <a:p>
            <a:pPr marL="0" indent="0">
              <a:buNone/>
            </a:pPr>
            <a:endParaRPr lang="it-IT" sz="2000" dirty="0"/>
          </a:p>
          <a:p>
            <a:pPr marL="719138">
              <a:buFont typeface="Wingdings" panose="05000000000000000000" pitchFamily="2" charset="2"/>
              <a:buChar char="ü"/>
            </a:pPr>
            <a:r>
              <a:rPr lang="it-IT" sz="2000" dirty="0" err="1"/>
              <a:t>Enables</a:t>
            </a:r>
            <a:r>
              <a:rPr lang="it-IT" sz="2000" dirty="0"/>
              <a:t> </a:t>
            </a:r>
            <a:r>
              <a:rPr lang="it-IT" sz="2000" dirty="0" err="1"/>
              <a:t>manipulation</a:t>
            </a:r>
            <a:r>
              <a:rPr lang="it-IT" sz="2000" dirty="0"/>
              <a:t> of production </a:t>
            </a:r>
            <a:r>
              <a:rPr lang="it-IT" sz="2000" dirty="0" err="1"/>
              <a:t>processes</a:t>
            </a:r>
            <a:endParaRPr lang="it-IT" sz="2000" dirty="0"/>
          </a:p>
          <a:p>
            <a:pPr marL="719138">
              <a:buFont typeface="Wingdings" panose="05000000000000000000" pitchFamily="2" charset="2"/>
              <a:buChar char="ü"/>
            </a:pPr>
            <a:r>
              <a:rPr lang="it-IT" sz="2000" dirty="0" err="1"/>
              <a:t>Defines</a:t>
            </a:r>
            <a:r>
              <a:rPr lang="it-IT" sz="2000" dirty="0"/>
              <a:t> </a:t>
            </a:r>
            <a:r>
              <a:rPr lang="it-IT" sz="2000" dirty="0" err="1"/>
              <a:t>complex</a:t>
            </a:r>
            <a:r>
              <a:rPr lang="it-IT" sz="2000" dirty="0"/>
              <a:t> </a:t>
            </a:r>
            <a:r>
              <a:rPr lang="it-IT" sz="2000" dirty="0" err="1"/>
              <a:t>process</a:t>
            </a:r>
            <a:r>
              <a:rPr lang="it-IT" sz="2000" dirty="0"/>
              <a:t> </a:t>
            </a:r>
            <a:r>
              <a:rPr lang="it-IT" sz="2000" dirty="0" err="1"/>
              <a:t>transformations</a:t>
            </a:r>
            <a:endParaRPr lang="it-IT" sz="2000" dirty="0"/>
          </a:p>
          <a:p>
            <a:pPr marL="719138">
              <a:buFont typeface="Wingdings" panose="05000000000000000000" pitchFamily="2" charset="2"/>
              <a:buChar char="ü"/>
            </a:pPr>
            <a:r>
              <a:rPr lang="en-US" sz="2000" dirty="0"/>
              <a:t>Implicitly supports structured control flow</a:t>
            </a:r>
          </a:p>
        </p:txBody>
      </p:sp>
      <p:sp>
        <p:nvSpPr>
          <p:cNvPr id="4" name="Segnaposto data 8">
            <a:extLst>
              <a:ext uri="{FF2B5EF4-FFF2-40B4-BE49-F238E27FC236}">
                <a16:creationId xmlns:a16="http://schemas.microsoft.com/office/drawing/2014/main" id="{1DFD99FD-3A70-8344-D985-3EAE29A9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/>
          <a:p>
            <a:pPr>
              <a:defRPr/>
            </a:pPr>
            <a:r>
              <a:rPr lang="it-IT" altLang="it-IT" dirty="0" err="1"/>
              <a:t>July</a:t>
            </a:r>
            <a:r>
              <a:rPr lang="it-IT" altLang="it-IT" dirty="0"/>
              <a:t> 6 2023</a:t>
            </a:r>
            <a:endParaRPr lang="en-US" altLang="it-IT" dirty="0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598E208D-5287-2A18-7B13-297AEFBC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17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78763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B6AEFE-1999-88D2-0F4F-AF21BF0F8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08025"/>
            <a:ext cx="8229600" cy="3727450"/>
          </a:xfrm>
        </p:spPr>
        <p:txBody>
          <a:bodyPr/>
          <a:lstStyle/>
          <a:p>
            <a:r>
              <a:rPr lang="en-US" sz="2000" dirty="0"/>
              <a:t>Unlike current recipe modeling techniques, the implemented library: </a:t>
            </a:r>
            <a:endParaRPr lang="it-IT" sz="2000" dirty="0"/>
          </a:p>
          <a:p>
            <a:pPr marL="804863">
              <a:buFont typeface="Wingdings" panose="05000000000000000000" pitchFamily="2" charset="2"/>
              <a:buChar char="ü"/>
            </a:pPr>
            <a:r>
              <a:rPr lang="it-IT" sz="2000" dirty="0" err="1"/>
              <a:t>Allows</a:t>
            </a:r>
            <a:r>
              <a:rPr lang="it-IT" sz="2000" dirty="0"/>
              <a:t> explicit data flow and state </a:t>
            </a:r>
            <a:r>
              <a:rPr lang="it-IT" sz="2000" dirty="0" err="1"/>
              <a:t>modeling</a:t>
            </a:r>
            <a:endParaRPr lang="it-IT" sz="2000" dirty="0"/>
          </a:p>
          <a:p>
            <a:pPr marL="804863">
              <a:buFont typeface="Wingdings" panose="05000000000000000000" pitchFamily="2" charset="2"/>
              <a:buChar char="ü"/>
            </a:pPr>
            <a:r>
              <a:rPr lang="en-US" sz="2000" dirty="0"/>
              <a:t>Brings greater flexibility</a:t>
            </a:r>
            <a:endParaRPr lang="it-IT" sz="2000" dirty="0"/>
          </a:p>
          <a:p>
            <a:pPr marL="804863">
              <a:buFont typeface="Wingdings" panose="05000000000000000000" pitchFamily="2" charset="2"/>
              <a:buChar char="ü"/>
            </a:pPr>
            <a:r>
              <a:rPr lang="en-US" sz="2000" dirty="0"/>
              <a:t>Enables automated reasoning over production processes</a:t>
            </a:r>
          </a:p>
          <a:p>
            <a:pPr marL="461963" indent="0">
              <a:buNone/>
            </a:pPr>
            <a:endParaRPr lang="it-IT" sz="2000" dirty="0"/>
          </a:p>
          <a:p>
            <a:r>
              <a:rPr lang="it-IT" sz="2000" dirty="0" err="1"/>
              <a:t>This</a:t>
            </a:r>
            <a:r>
              <a:rPr lang="it-IT" sz="2000" dirty="0"/>
              <a:t> project:</a:t>
            </a:r>
          </a:p>
          <a:p>
            <a:pPr marL="804863">
              <a:buFont typeface="Wingdings" panose="05000000000000000000" pitchFamily="2" charset="2"/>
              <a:buChar char="ü"/>
            </a:pPr>
            <a:r>
              <a:rPr lang="en-US" sz="2000" dirty="0"/>
              <a:t>Contribute to the increase in the optimization level due to the data structure used </a:t>
            </a:r>
          </a:p>
          <a:p>
            <a:pPr marL="804863">
              <a:buFont typeface="Wingdings" panose="05000000000000000000" pitchFamily="2" charset="2"/>
              <a:buChar char="ü"/>
            </a:pPr>
            <a:r>
              <a:rPr lang="en-US" sz="2000" dirty="0"/>
              <a:t>Enriches the existing functionalities </a:t>
            </a:r>
          </a:p>
          <a:p>
            <a:pPr marL="804863">
              <a:buFont typeface="Wingdings" panose="05000000000000000000" pitchFamily="2" charset="2"/>
              <a:buChar char="ü"/>
            </a:pPr>
            <a:r>
              <a:rPr lang="en-US" sz="2000" dirty="0"/>
              <a:t>Enables the implementation of more specific functionalities</a:t>
            </a:r>
            <a:endParaRPr lang="it-IT" sz="2000" dirty="0"/>
          </a:p>
          <a:p>
            <a:pPr marL="804863">
              <a:buFont typeface="Wingdings" panose="05000000000000000000" pitchFamily="2" charset="2"/>
              <a:buChar char="ü"/>
            </a:pPr>
            <a:r>
              <a:rPr lang="en-US" sz="2000" dirty="0"/>
              <a:t>Provides maximum simplicity in use</a:t>
            </a:r>
            <a:endParaRPr lang="it-IT" sz="200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168E69-3D7A-C0C9-94A8-71D01B44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18</a:t>
            </a:fld>
            <a:endParaRPr lang="it-IT" alt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65DAECD-AE3A-A4C9-30E6-14CEF314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F4CAB378-6FD4-F41C-4040-BC723CE6854C}"/>
              </a:ext>
            </a:extLst>
          </p:cNvPr>
          <p:cNvSpPr txBox="1">
            <a:spLocks/>
          </p:cNvSpPr>
          <p:nvPr/>
        </p:nvSpPr>
        <p:spPr bwMode="auto">
          <a:xfrm>
            <a:off x="457200" y="23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838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it-IT"/>
              <a:t>Conclusions</a:t>
            </a:r>
            <a:endParaRPr lang="it-IT" dirty="0"/>
          </a:p>
        </p:txBody>
      </p:sp>
      <p:sp>
        <p:nvSpPr>
          <p:cNvPr id="10" name="Segnaposto data 8">
            <a:extLst>
              <a:ext uri="{FF2B5EF4-FFF2-40B4-BE49-F238E27FC236}">
                <a16:creationId xmlns:a16="http://schemas.microsoft.com/office/drawing/2014/main" id="{C3A57B62-A7D3-A00D-7917-95C9011A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/>
          <a:p>
            <a:pPr>
              <a:defRPr/>
            </a:pPr>
            <a:r>
              <a:rPr lang="it-IT" altLang="it-IT" dirty="0" err="1"/>
              <a:t>July</a:t>
            </a:r>
            <a:r>
              <a:rPr lang="it-IT" altLang="it-IT" dirty="0"/>
              <a:t> 6 2023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5999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olo 1">
            <a:extLst>
              <a:ext uri="{FF2B5EF4-FFF2-40B4-BE49-F238E27FC236}">
                <a16:creationId xmlns:a16="http://schemas.microsoft.com/office/drawing/2014/main" id="{4AAC3D66-62BE-453A-8431-50DD1EE2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9525"/>
            <a:ext cx="6480720" cy="857250"/>
          </a:xfrm>
        </p:spPr>
        <p:txBody>
          <a:bodyPr/>
          <a:lstStyle/>
          <a:p>
            <a:r>
              <a:rPr lang="it-IT" dirty="0"/>
              <a:t>Global </a:t>
            </a:r>
            <a:r>
              <a:rPr lang="it-IT" dirty="0" err="1"/>
              <a:t>View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7AE6763-2E49-440E-9994-58552725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330416-3A4E-F67E-072C-37CB91D5E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039"/>
            <a:ext cx="9144000" cy="36014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C03179E-9F54-D877-960A-3F03AC82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439"/>
            <a:ext cx="9144000" cy="3601422"/>
          </a:xfrm>
          <a:prstGeom prst="rect">
            <a:avLst/>
          </a:prstGeom>
        </p:spPr>
      </p:pic>
      <p:sp>
        <p:nvSpPr>
          <p:cNvPr id="2" name="Segnaposto data 8">
            <a:extLst>
              <a:ext uri="{FF2B5EF4-FFF2-40B4-BE49-F238E27FC236}">
                <a16:creationId xmlns:a16="http://schemas.microsoft.com/office/drawing/2014/main" id="{3F757F1C-53D5-741E-E8D3-276BD31D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/>
          <a:p>
            <a:pPr>
              <a:defRPr/>
            </a:pPr>
            <a:r>
              <a:rPr lang="it-IT" altLang="it-IT" dirty="0" err="1"/>
              <a:t>July</a:t>
            </a:r>
            <a:r>
              <a:rPr lang="it-IT" altLang="it-IT" dirty="0"/>
              <a:t> 6 2023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05106798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62ADD-BB70-4AE6-AF22-FDDE0803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85725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b="1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1BD5D9-D328-4771-A4BB-C407735A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29457"/>
            <a:ext cx="8229600" cy="4175125"/>
          </a:xfrm>
        </p:spPr>
        <p:txBody>
          <a:bodyPr>
            <a:normAutofit/>
          </a:bodyPr>
          <a:lstStyle/>
          <a:p>
            <a:r>
              <a:rPr lang="en-US" sz="2200" dirty="0"/>
              <a:t>This thesis implements a library inspired by the </a:t>
            </a:r>
            <a:r>
              <a:rPr lang="en-US" sz="2200" b="1" dirty="0"/>
              <a:t>Regionalized Value State Dependence Graphs (RVSDGs) </a:t>
            </a:r>
            <a:r>
              <a:rPr lang="en-US" sz="2200" dirty="0"/>
              <a:t>used in software compilers designed to manipulate production processes.</a:t>
            </a:r>
          </a:p>
          <a:p>
            <a:endParaRPr lang="it-IT" sz="2200" dirty="0"/>
          </a:p>
          <a:p>
            <a:r>
              <a:rPr lang="it-IT" sz="2200" b="1" dirty="0" err="1"/>
              <a:t>DDGs</a:t>
            </a:r>
            <a:r>
              <a:rPr lang="it-IT" sz="2200" b="1" dirty="0"/>
              <a:t> (Demand-</a:t>
            </a:r>
            <a:r>
              <a:rPr lang="it-IT" sz="2200" b="1" dirty="0" err="1"/>
              <a:t>based</a:t>
            </a:r>
            <a:r>
              <a:rPr lang="it-IT" sz="2200" b="1" dirty="0"/>
              <a:t> </a:t>
            </a:r>
            <a:r>
              <a:rPr lang="it-IT" sz="2200" b="1" dirty="0" err="1"/>
              <a:t>dependece</a:t>
            </a:r>
            <a:r>
              <a:rPr lang="it-IT" sz="2200" b="1" dirty="0"/>
              <a:t> </a:t>
            </a:r>
            <a:r>
              <a:rPr lang="it-IT" sz="2200" b="1" dirty="0" err="1"/>
              <a:t>graphs</a:t>
            </a:r>
            <a:r>
              <a:rPr lang="it-IT" sz="2200" b="1" dirty="0"/>
              <a:t>) </a:t>
            </a:r>
            <a:r>
              <a:rPr lang="it-IT" sz="2200" dirty="0" err="1"/>
              <a:t>such</a:t>
            </a:r>
            <a:r>
              <a:rPr lang="it-IT" sz="2200" dirty="0"/>
              <a:t> </a:t>
            </a:r>
            <a:r>
              <a:rPr lang="it-IT" sz="2200" dirty="0" err="1"/>
              <a:t>as</a:t>
            </a:r>
            <a:r>
              <a:rPr lang="it-IT" sz="2200" dirty="0"/>
              <a:t>  the </a:t>
            </a:r>
            <a:r>
              <a:rPr lang="it-IT" sz="2200" dirty="0" err="1"/>
              <a:t>RVSDGs</a:t>
            </a:r>
            <a:r>
              <a:rPr lang="it-IT" sz="2200" dirty="0"/>
              <a:t>, are intermediate </a:t>
            </a:r>
            <a:r>
              <a:rPr lang="it-IT" sz="2200" dirty="0" err="1"/>
              <a:t>representations</a:t>
            </a:r>
            <a:r>
              <a:rPr lang="it-IT" sz="2200" dirty="0"/>
              <a:t> (</a:t>
            </a:r>
            <a:r>
              <a:rPr lang="it-IT" sz="2200" dirty="0" err="1"/>
              <a:t>IRs</a:t>
            </a:r>
            <a:r>
              <a:rPr lang="it-IT" sz="2200" dirty="0"/>
              <a:t>) </a:t>
            </a:r>
            <a:r>
              <a:rPr lang="it-IT" sz="2200" dirty="0" err="1"/>
              <a:t>well</a:t>
            </a:r>
            <a:r>
              <a:rPr lang="it-IT" sz="2200" dirty="0"/>
              <a:t> </a:t>
            </a:r>
            <a:r>
              <a:rPr lang="it-IT" sz="2200" dirty="0" err="1"/>
              <a:t>suited</a:t>
            </a:r>
            <a:r>
              <a:rPr lang="it-IT" sz="2200" dirty="0"/>
              <a:t> for a wide range of </a:t>
            </a:r>
            <a:r>
              <a:rPr lang="it-IT" sz="2200" dirty="0" err="1"/>
              <a:t>program</a:t>
            </a:r>
            <a:r>
              <a:rPr lang="it-IT" sz="2200" dirty="0"/>
              <a:t> </a:t>
            </a:r>
            <a:r>
              <a:rPr lang="it-IT" sz="2200" dirty="0" err="1"/>
              <a:t>transformations</a:t>
            </a:r>
            <a:r>
              <a:rPr lang="it-IT" sz="2200" dirty="0"/>
              <a:t>. </a:t>
            </a:r>
          </a:p>
          <a:p>
            <a:endParaRPr lang="it-IT" sz="2200" dirty="0"/>
          </a:p>
          <a:p>
            <a:r>
              <a:rPr lang="it-IT" sz="2200" dirty="0" err="1"/>
              <a:t>They</a:t>
            </a:r>
            <a:r>
              <a:rPr lang="it-IT" sz="2200" dirty="0"/>
              <a:t> </a:t>
            </a:r>
            <a:r>
              <a:rPr lang="it-IT" sz="2200" dirty="0" err="1"/>
              <a:t>explicitly</a:t>
            </a:r>
            <a:r>
              <a:rPr lang="it-IT" sz="2200" dirty="0"/>
              <a:t> model the flow of data and state, and </a:t>
            </a:r>
            <a:r>
              <a:rPr lang="it-IT" sz="2200" dirty="0" err="1"/>
              <a:t>only</a:t>
            </a:r>
            <a:r>
              <a:rPr lang="it-IT" sz="2200" dirty="0"/>
              <a:t> </a:t>
            </a:r>
            <a:r>
              <a:rPr lang="it-IT" sz="2200" dirty="0" err="1"/>
              <a:t>implicitly</a:t>
            </a:r>
            <a:r>
              <a:rPr lang="it-IT" sz="2200" dirty="0"/>
              <a:t> </a:t>
            </a:r>
            <a:r>
              <a:rPr lang="it-IT" sz="2200" dirty="0" err="1"/>
              <a:t>represent</a:t>
            </a:r>
            <a:r>
              <a:rPr lang="it-IT" sz="2200" dirty="0"/>
              <a:t> a restricted </a:t>
            </a:r>
            <a:r>
              <a:rPr lang="it-IT" sz="2200" dirty="0" err="1"/>
              <a:t>form</a:t>
            </a:r>
            <a:r>
              <a:rPr lang="it-IT" sz="2200" dirty="0"/>
              <a:t> of control flow</a:t>
            </a:r>
            <a:r>
              <a:rPr lang="it-IT" sz="2400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E4F672-48BE-43A6-AC4D-43E37AD5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1EE87F2A-AB2C-4D87-BCA6-9B3A24192F3A}" type="slidenum">
              <a:rPr lang="it-IT" altLang="it-IT" smtClean="0"/>
              <a:pPr/>
              <a:t>2</a:t>
            </a:fld>
            <a:endParaRPr lang="it-IT" altLang="it-IT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53B9B4A-C69F-9B48-BEC9-62F76816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July</a:t>
            </a:r>
            <a:r>
              <a:rPr lang="it-IT" altLang="it-IT" dirty="0"/>
              <a:t> 6 2023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32056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99AD0A-9DBE-B149-B678-A89247D9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934884-D47D-974C-A3AE-F1FA035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0" y="1363323"/>
            <a:ext cx="4050491" cy="3900488"/>
          </a:xfrm>
        </p:spPr>
        <p:txBody>
          <a:bodyPr>
            <a:normAutofit/>
          </a:bodyPr>
          <a:lstStyle/>
          <a:p>
            <a:r>
              <a:rPr lang="it-IT" sz="2000" dirty="0"/>
              <a:t>The RVSDG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dataflow</a:t>
            </a:r>
            <a:r>
              <a:rPr lang="it-IT" sz="2000" dirty="0"/>
              <a:t> </a:t>
            </a:r>
            <a:r>
              <a:rPr lang="it-IT" sz="2000" dirty="0" err="1"/>
              <a:t>centric</a:t>
            </a:r>
            <a:r>
              <a:rPr lang="it-IT" sz="2000" dirty="0"/>
              <a:t> IR </a:t>
            </a:r>
            <a:r>
              <a:rPr lang="it-IT" sz="2000" dirty="0" err="1"/>
              <a:t>where</a:t>
            </a:r>
            <a:r>
              <a:rPr lang="it-IT" sz="2000" dirty="0"/>
              <a:t>:</a:t>
            </a:r>
          </a:p>
          <a:p>
            <a:endParaRPr lang="en-US" sz="2000" dirty="0"/>
          </a:p>
          <a:p>
            <a:pPr lvl="1"/>
            <a:r>
              <a:rPr lang="it-IT" sz="1800" b="1" dirty="0" err="1"/>
              <a:t>Nodes</a:t>
            </a:r>
            <a:r>
              <a:rPr lang="it-IT" sz="1800" b="1" dirty="0"/>
              <a:t> </a:t>
            </a:r>
            <a:r>
              <a:rPr lang="it-IT" sz="1800" dirty="0" err="1"/>
              <a:t>represent</a:t>
            </a:r>
            <a:r>
              <a:rPr lang="it-IT" sz="1800" dirty="0"/>
              <a:t> </a:t>
            </a:r>
            <a:r>
              <a:rPr lang="it-IT" sz="1800" dirty="0" err="1"/>
              <a:t>computations</a:t>
            </a:r>
            <a:endParaRPr lang="en-US" sz="1800" dirty="0"/>
          </a:p>
          <a:p>
            <a:pPr lvl="1"/>
            <a:r>
              <a:rPr lang="it-IT" sz="1800" b="1" dirty="0" err="1"/>
              <a:t>Edges</a:t>
            </a:r>
            <a:r>
              <a:rPr lang="it-IT" sz="1800" b="1" dirty="0"/>
              <a:t> </a:t>
            </a:r>
            <a:r>
              <a:rPr lang="it-IT" sz="1800" dirty="0" err="1"/>
              <a:t>represent</a:t>
            </a:r>
            <a:r>
              <a:rPr lang="it-IT" sz="1800" dirty="0"/>
              <a:t> </a:t>
            </a:r>
            <a:r>
              <a:rPr lang="it-IT" sz="1800" dirty="0" err="1"/>
              <a:t>computational</a:t>
            </a:r>
            <a:r>
              <a:rPr lang="it-IT" sz="1800" dirty="0"/>
              <a:t> </a:t>
            </a:r>
            <a:r>
              <a:rPr lang="it-IT" sz="1800" dirty="0" err="1"/>
              <a:t>dependencies</a:t>
            </a:r>
            <a:endParaRPr lang="en-US" sz="1800" dirty="0"/>
          </a:p>
          <a:p>
            <a:pPr lvl="1"/>
            <a:r>
              <a:rPr lang="en-US" sz="1800" b="1" dirty="0"/>
              <a:t>Regions </a:t>
            </a:r>
            <a:r>
              <a:rPr lang="en-US" sz="1800" dirty="0"/>
              <a:t>capture the hierarchical structure of programs</a:t>
            </a:r>
            <a:endParaRPr lang="it-IT" sz="18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89B60F-D27F-0342-ACF8-AB670AE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3658E99-EFFE-C743-A7BE-6F806020E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112131" y="1405958"/>
            <a:ext cx="4792228" cy="2649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data 8">
            <a:extLst>
              <a:ext uri="{FF2B5EF4-FFF2-40B4-BE49-F238E27FC236}">
                <a16:creationId xmlns:a16="http://schemas.microsoft.com/office/drawing/2014/main" id="{C71651E9-1F1F-DD28-D6D0-36A6876F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/>
          <a:p>
            <a:pPr>
              <a:defRPr/>
            </a:pPr>
            <a:r>
              <a:rPr lang="it-IT" altLang="it-IT" dirty="0" err="1"/>
              <a:t>July</a:t>
            </a:r>
            <a:r>
              <a:rPr lang="it-IT" altLang="it-IT" dirty="0"/>
              <a:t> 6 2023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3773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99AD0A-9DBE-B149-B678-A89247D9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Motivation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934884-D47D-974C-A3AE-F1FA035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3" y="825246"/>
            <a:ext cx="8278837" cy="3580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In last year’s, the BP Model and Notation (BPMN) has become a de-facto standard for modeling processes. However:</a:t>
            </a:r>
          </a:p>
          <a:p>
            <a:pPr marL="0" indent="0">
              <a:buNone/>
            </a:pPr>
            <a:r>
              <a:rPr lang="it-IT" sz="2000" dirty="0"/>
              <a:t> </a:t>
            </a:r>
          </a:p>
          <a:p>
            <a:r>
              <a:rPr lang="en-US" sz="2000" dirty="0"/>
              <a:t>This standard does not incorporate explicitly the Problem-Solving (PS) knowledge in the Process Modeling (PM) results. Thus, such knowledge cannot be shared or reused.</a:t>
            </a:r>
          </a:p>
          <a:p>
            <a:endParaRPr lang="it-IT" sz="2000" dirty="0"/>
          </a:p>
          <a:p>
            <a:r>
              <a:rPr lang="en-US" sz="2000" dirty="0"/>
              <a:t>BPMN models can be complex and difficult to read.</a:t>
            </a:r>
          </a:p>
          <a:p>
            <a:endParaRPr lang="it-IT" sz="2000" dirty="0"/>
          </a:p>
          <a:p>
            <a:r>
              <a:rPr lang="en-US" sz="2000" dirty="0"/>
              <a:t>BPMN workflows are designed to be rigid, not adaptable to change, and not conducive to decision making and collaboration</a:t>
            </a:r>
            <a:r>
              <a:rPr lang="it-IT" sz="2000" dirty="0"/>
              <a:t>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89B60F-D27F-0342-ACF8-AB670AE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  <p:sp>
        <p:nvSpPr>
          <p:cNvPr id="6" name="Segnaposto data 8">
            <a:extLst>
              <a:ext uri="{FF2B5EF4-FFF2-40B4-BE49-F238E27FC236}">
                <a16:creationId xmlns:a16="http://schemas.microsoft.com/office/drawing/2014/main" id="{59185D7B-5B9A-632E-E48F-A800C5E9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/>
          <a:p>
            <a:pPr>
              <a:defRPr/>
            </a:pPr>
            <a:r>
              <a:rPr lang="it-IT" altLang="it-IT" dirty="0" err="1"/>
              <a:t>July</a:t>
            </a:r>
            <a:r>
              <a:rPr lang="it-IT" altLang="it-IT" dirty="0"/>
              <a:t> 6 2023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61951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62ADD-BB70-4AE6-AF22-FDDE0803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857250"/>
          </a:xfrm>
        </p:spPr>
        <p:txBody>
          <a:bodyPr/>
          <a:lstStyle/>
          <a:p>
            <a:r>
              <a:rPr lang="en-US" dirty="0"/>
              <a:t>Motivation</a:t>
            </a:r>
            <a:endParaRPr lang="en-US" b="1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1BD5D9-D328-4771-A4BB-C407735A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3" y="729457"/>
            <a:ext cx="8229600" cy="4175125"/>
          </a:xfrm>
        </p:spPr>
        <p:txBody>
          <a:bodyPr>
            <a:noAutofit/>
          </a:bodyPr>
          <a:lstStyle/>
          <a:p>
            <a:r>
              <a:rPr lang="it-IT" sz="2000" dirty="0"/>
              <a:t>The RVSDG </a:t>
            </a:r>
            <a:r>
              <a:rPr lang="en-US" sz="2000" dirty="0"/>
              <a:t>represents programs in demand-dependence form, implicitly supports structured control flow, and models entire programs within a single IR.</a:t>
            </a:r>
            <a:endParaRPr lang="it-IT" sz="2000" dirty="0"/>
          </a:p>
          <a:p>
            <a:endParaRPr lang="it-IT" sz="2000" dirty="0"/>
          </a:p>
          <a:p>
            <a:r>
              <a:rPr lang="en-US" sz="2000" dirty="0"/>
              <a:t>The proposed library allows manipulating production processes and defining complex process transformations by composing a set of nodes (i.e., regions), hiding the internal details. </a:t>
            </a:r>
            <a:endParaRPr lang="it-IT" sz="2000" dirty="0"/>
          </a:p>
          <a:p>
            <a:endParaRPr lang="it-IT" sz="2000" dirty="0"/>
          </a:p>
          <a:p>
            <a:r>
              <a:rPr lang="en-US" sz="2000" dirty="0"/>
              <a:t>Unlike current recipe modeling techniques, such as BPMN (Business Process Model and Notation), </a:t>
            </a:r>
            <a:r>
              <a:rPr lang="en-US" sz="2000" b="1" dirty="0"/>
              <a:t>the implemented library brings greater flexibility, focusing on the data flow, enabling automated reasoning over production processes. </a:t>
            </a:r>
            <a:endParaRPr lang="it-IT" sz="2000" b="1" dirty="0"/>
          </a:p>
          <a:p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endParaRPr lang="it-IT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E4F672-48BE-43A6-AC4D-43E37AD5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1EE87F2A-AB2C-4D87-BCA6-9B3A24192F3A}" type="slidenum">
              <a:rPr lang="it-IT" altLang="it-IT" smtClean="0"/>
              <a:pPr/>
              <a:t>5</a:t>
            </a:fld>
            <a:endParaRPr lang="it-IT" altLang="it-IT"/>
          </a:p>
        </p:txBody>
      </p:sp>
      <p:sp>
        <p:nvSpPr>
          <p:cNvPr id="5" name="Segnaposto data 8">
            <a:extLst>
              <a:ext uri="{FF2B5EF4-FFF2-40B4-BE49-F238E27FC236}">
                <a16:creationId xmlns:a16="http://schemas.microsoft.com/office/drawing/2014/main" id="{6A5F772E-7465-607C-E52B-636200D9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/>
          <a:p>
            <a:pPr>
              <a:defRPr/>
            </a:pPr>
            <a:r>
              <a:rPr lang="it-IT" altLang="it-IT" dirty="0" err="1"/>
              <a:t>July</a:t>
            </a:r>
            <a:r>
              <a:rPr lang="it-IT" altLang="it-IT" dirty="0"/>
              <a:t> 6 2023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378502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7D31549-13C1-4E86-949E-DD7C04ADE835}"/>
              </a:ext>
            </a:extLst>
          </p:cNvPr>
          <p:cNvSpPr/>
          <p:nvPr/>
        </p:nvSpPr>
        <p:spPr>
          <a:xfrm>
            <a:off x="457200" y="4113144"/>
            <a:ext cx="1181512" cy="5000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Expression</a:t>
            </a:r>
            <a:endParaRPr lang="en-GB" sz="12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F4C072-4A91-4DA7-BB54-9D88739014EF}"/>
              </a:ext>
            </a:extLst>
          </p:cNvPr>
          <p:cNvSpPr/>
          <p:nvPr/>
        </p:nvSpPr>
        <p:spPr>
          <a:xfrm>
            <a:off x="2824164" y="4113144"/>
            <a:ext cx="1227296" cy="5000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DataDeclaration</a:t>
            </a:r>
            <a:endParaRPr lang="en-GB" sz="120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7A3EF58-EB03-41D1-AC3B-006B99569CEF}"/>
              </a:ext>
            </a:extLst>
          </p:cNvPr>
          <p:cNvSpPr/>
          <p:nvPr/>
        </p:nvSpPr>
        <p:spPr>
          <a:xfrm>
            <a:off x="5188746" y="4113144"/>
            <a:ext cx="1176748" cy="5000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Type</a:t>
            </a:r>
            <a:endParaRPr lang="en-GB" sz="12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21C4D69-1C18-430A-A33C-D7E27F03E8B4}"/>
              </a:ext>
            </a:extLst>
          </p:cNvPr>
          <p:cNvSpPr/>
          <p:nvPr/>
        </p:nvSpPr>
        <p:spPr>
          <a:xfrm>
            <a:off x="3893345" y="3107872"/>
            <a:ext cx="1154907" cy="5000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/>
              <a:t>RVSDG</a:t>
            </a:r>
            <a:endParaRPr lang="en-GB" sz="150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4BC6123-D537-3ED9-2C2B-121DEAE8FF6D}"/>
              </a:ext>
            </a:extLst>
          </p:cNvPr>
          <p:cNvCxnSpPr>
            <a:cxnSpLocks/>
          </p:cNvCxnSpPr>
          <p:nvPr/>
        </p:nvCxnSpPr>
        <p:spPr>
          <a:xfrm flipV="1">
            <a:off x="1037857" y="3855605"/>
            <a:ext cx="7053297" cy="4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F357AB6D-8928-0F16-B0B3-6752ACC44BB1}"/>
              </a:ext>
            </a:extLst>
          </p:cNvPr>
          <p:cNvCxnSpPr>
            <a:cxnSpLocks/>
          </p:cNvCxnSpPr>
          <p:nvPr/>
        </p:nvCxnSpPr>
        <p:spPr>
          <a:xfrm>
            <a:off x="1037857" y="3865474"/>
            <a:ext cx="0" cy="252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FE7C6E49-A12F-6CC9-C229-9A04EA8C1780}"/>
              </a:ext>
            </a:extLst>
          </p:cNvPr>
          <p:cNvCxnSpPr>
            <a:cxnSpLocks/>
          </p:cNvCxnSpPr>
          <p:nvPr/>
        </p:nvCxnSpPr>
        <p:spPr>
          <a:xfrm>
            <a:off x="3460196" y="3865474"/>
            <a:ext cx="0" cy="252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36EB9005-2CC2-1C0A-02DC-B75A49EBC295}"/>
              </a:ext>
            </a:extLst>
          </p:cNvPr>
          <p:cNvCxnSpPr>
            <a:cxnSpLocks/>
          </p:cNvCxnSpPr>
          <p:nvPr/>
        </p:nvCxnSpPr>
        <p:spPr>
          <a:xfrm>
            <a:off x="5773924" y="3855605"/>
            <a:ext cx="0" cy="252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B840CCB3-2DA7-A905-4DC5-BDC619F99F35}"/>
              </a:ext>
            </a:extLst>
          </p:cNvPr>
          <p:cNvCxnSpPr>
            <a:cxnSpLocks/>
          </p:cNvCxnSpPr>
          <p:nvPr/>
        </p:nvCxnSpPr>
        <p:spPr>
          <a:xfrm>
            <a:off x="4466036" y="3607935"/>
            <a:ext cx="0" cy="252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0A98F8BF-538C-1D31-2FAB-512ED32D9F56}"/>
              </a:ext>
            </a:extLst>
          </p:cNvPr>
          <p:cNvCxnSpPr>
            <a:cxnSpLocks/>
          </p:cNvCxnSpPr>
          <p:nvPr/>
        </p:nvCxnSpPr>
        <p:spPr>
          <a:xfrm>
            <a:off x="1730291" y="4384277"/>
            <a:ext cx="102694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F30F62EE-FB97-2426-FB44-E847AD1A25BF}"/>
              </a:ext>
            </a:extLst>
          </p:cNvPr>
          <p:cNvSpPr txBox="1"/>
          <p:nvPr/>
        </p:nvSpPr>
        <p:spPr>
          <a:xfrm>
            <a:off x="1898380" y="4113143"/>
            <a:ext cx="129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/>
              <a:t>Using</a:t>
            </a:r>
            <a:endParaRPr lang="it-IT" i="1" dirty="0"/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F7EAAA7D-C655-3A2F-F62C-2B7BC657F7F6}"/>
              </a:ext>
            </a:extLst>
          </p:cNvPr>
          <p:cNvCxnSpPr>
            <a:cxnSpLocks/>
          </p:cNvCxnSpPr>
          <p:nvPr/>
        </p:nvCxnSpPr>
        <p:spPr>
          <a:xfrm>
            <a:off x="4109082" y="4384277"/>
            <a:ext cx="102694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86D8B201-4B54-E913-B312-696DFFEADE89}"/>
              </a:ext>
            </a:extLst>
          </p:cNvPr>
          <p:cNvSpPr txBox="1"/>
          <p:nvPr/>
        </p:nvSpPr>
        <p:spPr>
          <a:xfrm>
            <a:off x="4266185" y="4113142"/>
            <a:ext cx="129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/>
              <a:t>Using</a:t>
            </a:r>
            <a:endParaRPr lang="it-IT" i="1" dirty="0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2E8F4A04-1DD9-934E-945D-5647C76EAD83}"/>
              </a:ext>
            </a:extLst>
          </p:cNvPr>
          <p:cNvSpPr/>
          <p:nvPr/>
        </p:nvSpPr>
        <p:spPr>
          <a:xfrm>
            <a:off x="7502780" y="4147022"/>
            <a:ext cx="1176748" cy="5000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Exception</a:t>
            </a:r>
            <a:endParaRPr lang="en-GB" sz="1200" dirty="0"/>
          </a:p>
        </p:txBody>
      </p: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CE7266DD-D08E-CF6E-6549-8126612F649A}"/>
              </a:ext>
            </a:extLst>
          </p:cNvPr>
          <p:cNvCxnSpPr>
            <a:cxnSpLocks/>
          </p:cNvCxnSpPr>
          <p:nvPr/>
        </p:nvCxnSpPr>
        <p:spPr>
          <a:xfrm>
            <a:off x="8091154" y="3855605"/>
            <a:ext cx="0" cy="252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22500C08-013E-12AD-9297-F928DABB4C9D}"/>
              </a:ext>
            </a:extLst>
          </p:cNvPr>
          <p:cNvCxnSpPr>
            <a:cxnSpLocks/>
          </p:cNvCxnSpPr>
          <p:nvPr/>
        </p:nvCxnSpPr>
        <p:spPr>
          <a:xfrm>
            <a:off x="6422265" y="4384277"/>
            <a:ext cx="102694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55592CB9-7114-57DB-794D-4A66B8BE94EA}"/>
              </a:ext>
            </a:extLst>
          </p:cNvPr>
          <p:cNvSpPr txBox="1"/>
          <p:nvPr/>
        </p:nvSpPr>
        <p:spPr>
          <a:xfrm>
            <a:off x="6524675" y="4079688"/>
            <a:ext cx="129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/>
              <a:t>Using</a:t>
            </a:r>
            <a:endParaRPr lang="it-IT" i="1" dirty="0"/>
          </a:p>
        </p:txBody>
      </p:sp>
      <p:sp>
        <p:nvSpPr>
          <p:cNvPr id="87" name="Segnaposto contenuto 2">
            <a:extLst>
              <a:ext uri="{FF2B5EF4-FFF2-40B4-BE49-F238E27FC236}">
                <a16:creationId xmlns:a16="http://schemas.microsoft.com/office/drawing/2014/main" id="{146CD999-2E76-8994-51E5-32A7F1B3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236" y="930587"/>
            <a:ext cx="8229600" cy="2737597"/>
          </a:xfrm>
        </p:spPr>
        <p:txBody>
          <a:bodyPr>
            <a:normAutofit/>
          </a:bodyPr>
          <a:lstStyle/>
          <a:p>
            <a:r>
              <a:rPr lang="it-IT" sz="2200" b="1" dirty="0"/>
              <a:t>Simple </a:t>
            </a:r>
            <a:r>
              <a:rPr lang="it-IT" sz="2200" b="1" dirty="0" err="1"/>
              <a:t>nodes</a:t>
            </a:r>
            <a:r>
              <a:rPr lang="it-IT" sz="2200" b="1" dirty="0"/>
              <a:t> </a:t>
            </a:r>
            <a:r>
              <a:rPr lang="it-IT" sz="2200" dirty="0"/>
              <a:t>model primitive </a:t>
            </a:r>
            <a:r>
              <a:rPr lang="it-IT" sz="2200" dirty="0" err="1"/>
              <a:t>operations</a:t>
            </a:r>
            <a:endParaRPr lang="it-IT" sz="2200" dirty="0"/>
          </a:p>
          <a:p>
            <a:r>
              <a:rPr lang="en-US" sz="2200" b="1" dirty="0"/>
              <a:t>Edges</a:t>
            </a:r>
            <a:r>
              <a:rPr lang="en-US" sz="2200" dirty="0"/>
              <a:t> connect node outputs or region arguments to a node input or region result, or state typed.</a:t>
            </a:r>
          </a:p>
          <a:p>
            <a:r>
              <a:rPr lang="en-US" sz="2200" b="1" dirty="0"/>
              <a:t>Regions</a:t>
            </a:r>
            <a:r>
              <a:rPr lang="en-US" sz="2200" dirty="0"/>
              <a:t> capture the hierarchical structure of programs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9AC49EA-CBC3-EAC0-53FC-5C7C1F68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7">
            <a:extLst>
              <a:ext uri="{FF2B5EF4-FFF2-40B4-BE49-F238E27FC236}">
                <a16:creationId xmlns:a16="http://schemas.microsoft.com/office/drawing/2014/main" id="{3603175A-A79B-D066-20A1-1A7113238FB8}"/>
              </a:ext>
            </a:extLst>
          </p:cNvPr>
          <p:cNvSpPr txBox="1">
            <a:spLocks/>
          </p:cNvSpPr>
          <p:nvPr/>
        </p:nvSpPr>
        <p:spPr bwMode="auto">
          <a:xfrm>
            <a:off x="517161" y="1016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838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Implementation</a:t>
            </a:r>
            <a:endParaRPr lang="en-US" dirty="0"/>
          </a:p>
        </p:txBody>
      </p:sp>
      <p:sp>
        <p:nvSpPr>
          <p:cNvPr id="6" name="Segnaposto data 8">
            <a:extLst>
              <a:ext uri="{FF2B5EF4-FFF2-40B4-BE49-F238E27FC236}">
                <a16:creationId xmlns:a16="http://schemas.microsoft.com/office/drawing/2014/main" id="{6C69A2D6-B7E0-9BDB-7CA4-81545A87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/>
          <a:p>
            <a:pPr>
              <a:defRPr/>
            </a:pPr>
            <a:r>
              <a:rPr lang="it-IT" altLang="it-IT" dirty="0" err="1"/>
              <a:t>July</a:t>
            </a:r>
            <a:r>
              <a:rPr lang="it-IT" altLang="it-IT" dirty="0"/>
              <a:t> 6 2023</a:t>
            </a:r>
            <a:endParaRPr lang="en-US" altLang="it-IT" dirty="0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6ADBCB13-B88D-A5D3-B70F-5F9E7C04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6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66424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74" grpId="0"/>
      <p:bldP spid="76" grpId="0"/>
      <p:bldP spid="77" grpId="0" animBg="1"/>
      <p:bldP spid="81" grpId="0"/>
      <p:bldP spid="8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2E76BC-187C-EEAE-CDD5-BDE3C7E8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  <p:pic>
        <p:nvPicPr>
          <p:cNvPr id="7" name="Segnaposto contenuto 19">
            <a:extLst>
              <a:ext uri="{FF2B5EF4-FFF2-40B4-BE49-F238E27FC236}">
                <a16:creationId xmlns:a16="http://schemas.microsoft.com/office/drawing/2014/main" id="{7D81F5ED-A4E0-2927-A4B0-158153758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360" y="761857"/>
            <a:ext cx="3315280" cy="3727450"/>
          </a:xfr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89DCCE92-DC5E-9BBB-4102-8F16B34A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olo 7">
            <a:extLst>
              <a:ext uri="{FF2B5EF4-FFF2-40B4-BE49-F238E27FC236}">
                <a16:creationId xmlns:a16="http://schemas.microsoft.com/office/drawing/2014/main" id="{A3EF9BD6-7BB3-95C0-426B-54193C9E0A42}"/>
              </a:ext>
            </a:extLst>
          </p:cNvPr>
          <p:cNvSpPr txBox="1">
            <a:spLocks/>
          </p:cNvSpPr>
          <p:nvPr/>
        </p:nvSpPr>
        <p:spPr bwMode="auto">
          <a:xfrm>
            <a:off x="517161" y="1016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838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Implementation</a:t>
            </a:r>
            <a:endParaRPr lang="en-US" dirty="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15F1AAFF-C54E-B140-732A-2374C1D2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/>
          <a:p>
            <a:pPr>
              <a:defRPr/>
            </a:pPr>
            <a:r>
              <a:rPr lang="it-IT" altLang="it-IT" dirty="0" err="1"/>
              <a:t>July</a:t>
            </a:r>
            <a:r>
              <a:rPr lang="it-IT" altLang="it-IT" dirty="0"/>
              <a:t> 6 2023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37488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2E76BC-187C-EEAE-CDD5-BDE3C7E8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  <p:pic>
        <p:nvPicPr>
          <p:cNvPr id="7" name="Segnaposto contenuto 19">
            <a:extLst>
              <a:ext uri="{FF2B5EF4-FFF2-40B4-BE49-F238E27FC236}">
                <a16:creationId xmlns:a16="http://schemas.microsoft.com/office/drawing/2014/main" id="{7D81F5ED-A4E0-2927-A4B0-158153758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22" y="804740"/>
            <a:ext cx="3315280" cy="3727450"/>
          </a:xfrm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EF61086A-026E-0BF0-878E-15AD04B94C07}"/>
              </a:ext>
            </a:extLst>
          </p:cNvPr>
          <p:cNvSpPr txBox="1">
            <a:spLocks/>
          </p:cNvSpPr>
          <p:nvPr/>
        </p:nvSpPr>
        <p:spPr bwMode="auto">
          <a:xfrm>
            <a:off x="3111933" y="929264"/>
            <a:ext cx="5696145" cy="36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 err="1"/>
              <a:t>IsCompatible</a:t>
            </a:r>
            <a:r>
              <a:rPr lang="it-IT" sz="1800" b="1" dirty="0"/>
              <a:t> – </a:t>
            </a:r>
            <a:r>
              <a:rPr lang="en-US" sz="1800" dirty="0"/>
              <a:t>Method used to perform arithmetic and logical operations correctly by checking whether the types of input values are compatible with the type of output passed as a parameter.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en-US" sz="1800" b="1" dirty="0" err="1"/>
              <a:t>IsAssignable</a:t>
            </a:r>
            <a:r>
              <a:rPr lang="en-US" sz="1800" b="1" dirty="0"/>
              <a:t> - </a:t>
            </a:r>
            <a:r>
              <a:rPr lang="en-US" sz="1800" dirty="0"/>
              <a:t>Method used when DD is instantiated without explicitly indicating the value type. It allows checking whether the value type is supported by the library;</a:t>
            </a:r>
          </a:p>
          <a:p>
            <a:endParaRPr lang="en-US" sz="1800" dirty="0"/>
          </a:p>
          <a:p>
            <a:r>
              <a:rPr lang="en-US" sz="1800" b="1" dirty="0" err="1"/>
              <a:t>CastValue</a:t>
            </a:r>
            <a:r>
              <a:rPr lang="en-US" sz="1800" b="1" dirty="0"/>
              <a:t> - </a:t>
            </a:r>
            <a:r>
              <a:rPr lang="en-US" sz="1800" dirty="0"/>
              <a:t>Method that explicitly performs conversion of types that are supported by the library;</a:t>
            </a:r>
          </a:p>
          <a:p>
            <a:endParaRPr lang="en-US" sz="9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2F1F13B-5D6B-E6F9-95F6-0D7751E2D4BB}"/>
              </a:ext>
            </a:extLst>
          </p:cNvPr>
          <p:cNvSpPr/>
          <p:nvPr/>
        </p:nvSpPr>
        <p:spPr>
          <a:xfrm>
            <a:off x="950976" y="3694176"/>
            <a:ext cx="1731264" cy="1036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30F67D-BDBA-E511-522E-21D79BDC34C8}"/>
              </a:ext>
            </a:extLst>
          </p:cNvPr>
          <p:cNvSpPr/>
          <p:nvPr/>
        </p:nvSpPr>
        <p:spPr>
          <a:xfrm>
            <a:off x="950976" y="3797808"/>
            <a:ext cx="1731264" cy="1036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FE9AA5F-4BE3-87D0-6532-0AF86ABAB64C}"/>
              </a:ext>
            </a:extLst>
          </p:cNvPr>
          <p:cNvSpPr/>
          <p:nvPr/>
        </p:nvSpPr>
        <p:spPr>
          <a:xfrm>
            <a:off x="950976" y="4315968"/>
            <a:ext cx="1840992" cy="1036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itolo 10">
            <a:extLst>
              <a:ext uri="{FF2B5EF4-FFF2-40B4-BE49-F238E27FC236}">
                <a16:creationId xmlns:a16="http://schemas.microsoft.com/office/drawing/2014/main" id="{DF42CC5A-45E5-9483-7257-2D0C3E93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Titolo 7">
            <a:extLst>
              <a:ext uri="{FF2B5EF4-FFF2-40B4-BE49-F238E27FC236}">
                <a16:creationId xmlns:a16="http://schemas.microsoft.com/office/drawing/2014/main" id="{C6894BEE-5D1B-5DFF-3054-DF1E81DE6950}"/>
              </a:ext>
            </a:extLst>
          </p:cNvPr>
          <p:cNvSpPr txBox="1">
            <a:spLocks/>
          </p:cNvSpPr>
          <p:nvPr/>
        </p:nvSpPr>
        <p:spPr bwMode="auto">
          <a:xfrm>
            <a:off x="517161" y="1016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838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Implementation</a:t>
            </a:r>
            <a:endParaRPr lang="en-US" dirty="0"/>
          </a:p>
        </p:txBody>
      </p:sp>
      <p:sp>
        <p:nvSpPr>
          <p:cNvPr id="13" name="Segnaposto data 8">
            <a:extLst>
              <a:ext uri="{FF2B5EF4-FFF2-40B4-BE49-F238E27FC236}">
                <a16:creationId xmlns:a16="http://schemas.microsoft.com/office/drawing/2014/main" id="{02D3DF70-FF55-AF5D-8EB1-67F01D01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/>
          <a:p>
            <a:pPr>
              <a:defRPr/>
            </a:pPr>
            <a:r>
              <a:rPr lang="it-IT" altLang="it-IT" dirty="0" err="1"/>
              <a:t>July</a:t>
            </a:r>
            <a:r>
              <a:rPr lang="it-IT" altLang="it-IT" dirty="0"/>
              <a:t> 6 2023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26281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40E561-F816-30A5-FB1E-E241D12D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02B6ECEE-F5A1-78FB-228E-D19ECB99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41" y="812083"/>
            <a:ext cx="5329518" cy="4062518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28682E4A-8DA2-50AA-419E-3EAAD6BF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olo 7">
            <a:extLst>
              <a:ext uri="{FF2B5EF4-FFF2-40B4-BE49-F238E27FC236}">
                <a16:creationId xmlns:a16="http://schemas.microsoft.com/office/drawing/2014/main" id="{A53E9732-819F-D272-EF8D-7DBBB3F2ABA3}"/>
              </a:ext>
            </a:extLst>
          </p:cNvPr>
          <p:cNvSpPr txBox="1">
            <a:spLocks/>
          </p:cNvSpPr>
          <p:nvPr/>
        </p:nvSpPr>
        <p:spPr bwMode="auto">
          <a:xfrm>
            <a:off x="517161" y="1016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838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Implementation</a:t>
            </a:r>
            <a:endParaRPr lang="en-US" dirty="0"/>
          </a:p>
        </p:txBody>
      </p:sp>
      <p:sp>
        <p:nvSpPr>
          <p:cNvPr id="7" name="Segnaposto data 8">
            <a:extLst>
              <a:ext uri="{FF2B5EF4-FFF2-40B4-BE49-F238E27FC236}">
                <a16:creationId xmlns:a16="http://schemas.microsoft.com/office/drawing/2014/main" id="{24482D4F-968A-4D89-07F4-D4C0D70A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/>
          <a:p>
            <a:pPr>
              <a:defRPr/>
            </a:pPr>
            <a:r>
              <a:rPr lang="it-IT" altLang="it-IT" dirty="0" err="1"/>
              <a:t>July</a:t>
            </a:r>
            <a:r>
              <a:rPr lang="it-IT" altLang="it-IT" dirty="0"/>
              <a:t> 6 2023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34132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ESD_new_GP">
  <a:themeElements>
    <a:clrScheme name="Impostazioni personalizzate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6351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8E3EE7305E614B96A17DBE871FEA32" ma:contentTypeVersion="12" ma:contentTypeDescription="Creare un nuovo documento." ma:contentTypeScope="" ma:versionID="97f8f2f7a1878d03f2d3665ad5ffa917">
  <xsd:schema xmlns:xsd="http://www.w3.org/2001/XMLSchema" xmlns:xs="http://www.w3.org/2001/XMLSchema" xmlns:p="http://schemas.microsoft.com/office/2006/metadata/properties" xmlns:ns3="6e3c947b-8c04-4a26-8a60-1e8c1acd34ef" xmlns:ns4="14484034-9bce-4822-bbb1-e7b473ace276" targetNamespace="http://schemas.microsoft.com/office/2006/metadata/properties" ma:root="true" ma:fieldsID="d9990383d3818a9f4b5eb88aabf99d54" ns3:_="" ns4:_="">
    <xsd:import namespace="6e3c947b-8c04-4a26-8a60-1e8c1acd34ef"/>
    <xsd:import namespace="14484034-9bce-4822-bbb1-e7b473ace2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c947b-8c04-4a26-8a60-1e8c1acd3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484034-9bce-4822-bbb1-e7b473ace27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4995F9-0398-491F-A870-8C8DAEFFBAAA}">
  <ds:schemaRefs>
    <ds:schemaRef ds:uri="14484034-9bce-4822-bbb1-e7b473ace276"/>
    <ds:schemaRef ds:uri="6e3c947b-8c04-4a26-8a60-1e8c1acd34e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C466EA2-41FA-4EF0-AC67-5AADFA7627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EEC045-5171-4733-82BB-FD95C3DBB784}">
  <ds:schemaRefs>
    <ds:schemaRef ds:uri="14484034-9bce-4822-bbb1-e7b473ace276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6e3c947b-8c04-4a26-8a60-1e8c1acd34e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</TotalTime>
  <Words>996</Words>
  <Application>Microsoft Office PowerPoint</Application>
  <PresentationFormat>Presentazione su schermo (16:9)</PresentationFormat>
  <Paragraphs>142</Paragraphs>
  <Slides>19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Tahoma</vt:lpstr>
      <vt:lpstr>Wingdings</vt:lpstr>
      <vt:lpstr>2_ESD_new_GP</vt:lpstr>
      <vt:lpstr>Advanced modeling of manufacturing recipes in the context of Industry 4.0  Graduate student: Andela Tosic</vt:lpstr>
      <vt:lpstr>Introduction</vt:lpstr>
      <vt:lpstr>Introduction</vt:lpstr>
      <vt:lpstr>Motivation</vt:lpstr>
      <vt:lpstr>Motivation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Implementation</vt:lpstr>
      <vt:lpstr>Implementation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Conclusions</vt:lpstr>
      <vt:lpstr>Presentazione standard di PowerPoint</vt:lpstr>
      <vt:lpstr>Global View</vt:lpstr>
    </vt:vector>
  </TitlesOfParts>
  <Company>WITAN Presentaties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kit</dc:title>
  <dc:creator>alessia</dc:creator>
  <cp:lastModifiedBy>Anđela Tošić</cp:lastModifiedBy>
  <cp:revision>75</cp:revision>
  <dcterms:created xsi:type="dcterms:W3CDTF">2005-03-14T17:25:25Z</dcterms:created>
  <dcterms:modified xsi:type="dcterms:W3CDTF">2023-07-06T06:50:42Z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0x010100D58E3EE7305E614B96A17DBE871FEA32</vt:lpwstr>
  </property>
</Properties>
</file>