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8288000" cy="10287000"/>
  <p:notesSz cx="6858000" cy="9144000"/>
  <p:embeddedFontLst>
    <p:embeddedFont>
      <p:font typeface="Suranna" panose="020B0604020202020204" charset="0"/>
      <p:regular r:id="rId20"/>
    </p:embeddedFont>
    <p:embeddedFont>
      <p:font typeface="Josefin Sans Thin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5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ta.transportation.gov/Aviation/International_Report_Departures/innc-gbgc/about_dat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49692" y="3633028"/>
            <a:ext cx="7383048" cy="6653972"/>
          </a:xfrm>
          <a:custGeom>
            <a:avLst/>
            <a:gdLst/>
            <a:ahLst/>
            <a:cxnLst/>
            <a:rect l="l" t="t" r="r" b="b"/>
            <a:pathLst>
              <a:path w="7383048" h="6653972">
                <a:moveTo>
                  <a:pt x="0" y="0"/>
                </a:moveTo>
                <a:lnTo>
                  <a:pt x="7383048" y="0"/>
                </a:lnTo>
                <a:lnTo>
                  <a:pt x="7383048" y="6653972"/>
                </a:lnTo>
                <a:lnTo>
                  <a:pt x="0" y="6653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41216" y="848496"/>
            <a:ext cx="3274318" cy="916809"/>
          </a:xfrm>
          <a:custGeom>
            <a:avLst/>
            <a:gdLst/>
            <a:ahLst/>
            <a:cxnLst/>
            <a:rect l="l" t="t" r="r" b="b"/>
            <a:pathLst>
              <a:path w="3274318" h="916809">
                <a:moveTo>
                  <a:pt x="0" y="0"/>
                </a:moveTo>
                <a:lnTo>
                  <a:pt x="3274318" y="0"/>
                </a:lnTo>
                <a:lnTo>
                  <a:pt x="3274318" y="916809"/>
                </a:lnTo>
                <a:lnTo>
                  <a:pt x="0" y="91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4442" y="559257"/>
            <a:ext cx="10354298" cy="2590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71"/>
              </a:lnSpc>
            </a:pPr>
            <a:r>
              <a:rPr lang="en-US" sz="10495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Data Visualization of Airport Traffic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4442" y="9436998"/>
            <a:ext cx="3854940" cy="4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3383" spc="33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Daniel Andepu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4442" y="5792088"/>
            <a:ext cx="8264961" cy="2661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15"/>
              </a:lnSpc>
            </a:pPr>
            <a:r>
              <a:rPr lang="en-US" sz="6287" spc="377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A PROJECT PRESENTATION</a:t>
            </a:r>
          </a:p>
          <a:p>
            <a:pPr algn="l">
              <a:lnSpc>
                <a:spcPts val="6915"/>
              </a:lnSpc>
            </a:pPr>
            <a:r>
              <a:rPr lang="en-US" sz="6287" spc="377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5582" y="2691152"/>
            <a:ext cx="10477752" cy="4846554"/>
            <a:chOff x="0" y="0"/>
            <a:chExt cx="2759573" cy="12764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59573" cy="1276459"/>
            </a:xfrm>
            <a:custGeom>
              <a:avLst/>
              <a:gdLst/>
              <a:ahLst/>
              <a:cxnLst/>
              <a:rect l="l" t="t" r="r" b="b"/>
              <a:pathLst>
                <a:path w="2759573" h="1276459">
                  <a:moveTo>
                    <a:pt x="37683" y="0"/>
                  </a:moveTo>
                  <a:lnTo>
                    <a:pt x="2721889" y="0"/>
                  </a:lnTo>
                  <a:cubicBezTo>
                    <a:pt x="2731883" y="0"/>
                    <a:pt x="2741468" y="3970"/>
                    <a:pt x="2748535" y="11037"/>
                  </a:cubicBezTo>
                  <a:cubicBezTo>
                    <a:pt x="2755602" y="18104"/>
                    <a:pt x="2759573" y="27689"/>
                    <a:pt x="2759573" y="37683"/>
                  </a:cubicBezTo>
                  <a:lnTo>
                    <a:pt x="2759573" y="1238775"/>
                  </a:lnTo>
                  <a:cubicBezTo>
                    <a:pt x="2759573" y="1248770"/>
                    <a:pt x="2755602" y="1258354"/>
                    <a:pt x="2748535" y="1265422"/>
                  </a:cubicBezTo>
                  <a:cubicBezTo>
                    <a:pt x="2741468" y="1272489"/>
                    <a:pt x="2731883" y="1276459"/>
                    <a:pt x="2721889" y="1276459"/>
                  </a:cubicBezTo>
                  <a:lnTo>
                    <a:pt x="37683" y="1276459"/>
                  </a:lnTo>
                  <a:cubicBezTo>
                    <a:pt x="27689" y="1276459"/>
                    <a:pt x="18104" y="1272489"/>
                    <a:pt x="11037" y="1265422"/>
                  </a:cubicBezTo>
                  <a:cubicBezTo>
                    <a:pt x="3970" y="1258354"/>
                    <a:pt x="0" y="1248770"/>
                    <a:pt x="0" y="1238775"/>
                  </a:cubicBezTo>
                  <a:lnTo>
                    <a:pt x="0" y="37683"/>
                  </a:lnTo>
                  <a:cubicBezTo>
                    <a:pt x="0" y="27689"/>
                    <a:pt x="3970" y="18104"/>
                    <a:pt x="11037" y="11037"/>
                  </a:cubicBezTo>
                  <a:cubicBezTo>
                    <a:pt x="18104" y="3970"/>
                    <a:pt x="27689" y="0"/>
                    <a:pt x="376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59573" cy="1324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343450" y="714123"/>
            <a:ext cx="5390671" cy="9175610"/>
          </a:xfrm>
          <a:custGeom>
            <a:avLst/>
            <a:gdLst/>
            <a:ahLst/>
            <a:cxnLst/>
            <a:rect l="l" t="t" r="r" b="b"/>
            <a:pathLst>
              <a:path w="5390671" h="9175610">
                <a:moveTo>
                  <a:pt x="0" y="0"/>
                </a:moveTo>
                <a:lnTo>
                  <a:pt x="5390671" y="0"/>
                </a:lnTo>
                <a:lnTo>
                  <a:pt x="5390671" y="9175611"/>
                </a:lnTo>
                <a:lnTo>
                  <a:pt x="0" y="917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2362" y="452949"/>
            <a:ext cx="8327144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History of the Data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431435"/>
            <a:ext cx="9343073" cy="373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1275" spc="76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THE DATA WAS GOTTEN FROM </a:t>
            </a:r>
          </a:p>
          <a:p>
            <a:pPr algn="l">
              <a:lnSpc>
                <a:spcPts val="1440"/>
              </a:lnSpc>
            </a:pPr>
            <a:r>
              <a:rPr lang="en-US" sz="1275" u="sng" spc="76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  <a:hlinkClick r:id="rId4" tooltip="https://data.transportation.gov/Aviation/International_Report_Departures/innc-gbgc/about_data"/>
              </a:rPr>
              <a:t>HTTPS://DATA.TRANSPORTATION.GOV/AVIATION/INTERNATIONAL_REPORT_DEPARTURES/INNC-GBGC/ABOUT_DATA</a:t>
            </a: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301465" y="2206130"/>
            <a:ext cx="6911741" cy="4950534"/>
          </a:xfrm>
          <a:custGeom>
            <a:avLst/>
            <a:gdLst/>
            <a:ahLst/>
            <a:cxnLst/>
            <a:rect l="l" t="t" r="r" b="b"/>
            <a:pathLst>
              <a:path w="6911741" h="4950534">
                <a:moveTo>
                  <a:pt x="6911740" y="0"/>
                </a:moveTo>
                <a:lnTo>
                  <a:pt x="0" y="0"/>
                </a:lnTo>
                <a:lnTo>
                  <a:pt x="0" y="4950535"/>
                </a:lnTo>
                <a:lnTo>
                  <a:pt x="6911740" y="4950535"/>
                </a:lnTo>
                <a:lnTo>
                  <a:pt x="69117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2362" y="452949"/>
            <a:ext cx="8327144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History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2505327"/>
            <a:ext cx="8118694" cy="3190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42"/>
              </a:lnSpc>
            </a:pPr>
            <a:r>
              <a:rPr lang="en-US" sz="3030" spc="3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The website Is controlled by the U.S Department of transport Department of Transportation Office of the Assistant Secretary for Aviation and International Affairs.</a:t>
            </a:r>
          </a:p>
          <a:p>
            <a:pPr algn="r">
              <a:lnSpc>
                <a:spcPts val="4242"/>
              </a:lnSpc>
            </a:pPr>
            <a:r>
              <a:rPr lang="en-US" sz="3030" spc="3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All nonstop commercial departures operating between international points and U.S. airports.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7131" y="2544918"/>
            <a:ext cx="16053739" cy="6713382"/>
          </a:xfrm>
          <a:custGeom>
            <a:avLst/>
            <a:gdLst/>
            <a:ahLst/>
            <a:cxnLst/>
            <a:rect l="l" t="t" r="r" b="b"/>
            <a:pathLst>
              <a:path w="16053739" h="6713382">
                <a:moveTo>
                  <a:pt x="0" y="0"/>
                </a:moveTo>
                <a:lnTo>
                  <a:pt x="16053738" y="0"/>
                </a:lnTo>
                <a:lnTo>
                  <a:pt x="16053738" y="6713382"/>
                </a:lnTo>
                <a:lnTo>
                  <a:pt x="0" y="6713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2362" y="452949"/>
            <a:ext cx="16746938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03 - Data Visualization- By Month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452221" y="9100557"/>
            <a:ext cx="4374916" cy="1047428"/>
            <a:chOff x="0" y="0"/>
            <a:chExt cx="1152241" cy="27586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52241" cy="275866"/>
            </a:xfrm>
            <a:custGeom>
              <a:avLst/>
              <a:gdLst/>
              <a:ahLst/>
              <a:cxnLst/>
              <a:rect l="l" t="t" r="r" b="b"/>
              <a:pathLst>
                <a:path w="1152241" h="275866">
                  <a:moveTo>
                    <a:pt x="90250" y="0"/>
                  </a:moveTo>
                  <a:lnTo>
                    <a:pt x="1061991" y="0"/>
                  </a:lnTo>
                  <a:cubicBezTo>
                    <a:pt x="1111835" y="0"/>
                    <a:pt x="1152241" y="40406"/>
                    <a:pt x="1152241" y="90250"/>
                  </a:cubicBezTo>
                  <a:lnTo>
                    <a:pt x="1152241" y="185615"/>
                  </a:lnTo>
                  <a:cubicBezTo>
                    <a:pt x="1152241" y="235459"/>
                    <a:pt x="1111835" y="275866"/>
                    <a:pt x="1061991" y="275866"/>
                  </a:cubicBezTo>
                  <a:lnTo>
                    <a:pt x="90250" y="275866"/>
                  </a:lnTo>
                  <a:cubicBezTo>
                    <a:pt x="66315" y="275866"/>
                    <a:pt x="43359" y="266357"/>
                    <a:pt x="26434" y="249432"/>
                  </a:cubicBezTo>
                  <a:cubicBezTo>
                    <a:pt x="9508" y="232507"/>
                    <a:pt x="0" y="209551"/>
                    <a:pt x="0" y="185615"/>
                  </a:cubicBezTo>
                  <a:lnTo>
                    <a:pt x="0" y="90250"/>
                  </a:lnTo>
                  <a:cubicBezTo>
                    <a:pt x="0" y="40406"/>
                    <a:pt x="40406" y="0"/>
                    <a:pt x="90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152241" cy="3615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 spc="37">
                  <a:solidFill>
                    <a:srgbClr val="45136B"/>
                  </a:solidFill>
                  <a:latin typeface="Josefin Sans Thin"/>
                  <a:ea typeface="Josefin Sans Thin"/>
                  <a:cs typeface="Josefin Sans Thin"/>
                  <a:sym typeface="Josefin Sans Thin"/>
                </a:rPr>
                <a:t>Visualization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7131" y="2544918"/>
            <a:ext cx="16053739" cy="6713382"/>
          </a:xfrm>
          <a:custGeom>
            <a:avLst/>
            <a:gdLst/>
            <a:ahLst/>
            <a:cxnLst/>
            <a:rect l="l" t="t" r="r" b="b"/>
            <a:pathLst>
              <a:path w="16053739" h="6713382">
                <a:moveTo>
                  <a:pt x="0" y="0"/>
                </a:moveTo>
                <a:lnTo>
                  <a:pt x="16053738" y="0"/>
                </a:lnTo>
                <a:lnTo>
                  <a:pt x="16053738" y="6713382"/>
                </a:lnTo>
                <a:lnTo>
                  <a:pt x="0" y="6713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0" r="-66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2362" y="452949"/>
            <a:ext cx="16746938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Data Visualization- By Month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475390" y="8973803"/>
            <a:ext cx="4374916" cy="1047428"/>
            <a:chOff x="0" y="0"/>
            <a:chExt cx="1152241" cy="27586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52241" cy="275866"/>
            </a:xfrm>
            <a:custGeom>
              <a:avLst/>
              <a:gdLst/>
              <a:ahLst/>
              <a:cxnLst/>
              <a:rect l="l" t="t" r="r" b="b"/>
              <a:pathLst>
                <a:path w="1152241" h="275866">
                  <a:moveTo>
                    <a:pt x="90250" y="0"/>
                  </a:moveTo>
                  <a:lnTo>
                    <a:pt x="1061991" y="0"/>
                  </a:lnTo>
                  <a:cubicBezTo>
                    <a:pt x="1111835" y="0"/>
                    <a:pt x="1152241" y="40406"/>
                    <a:pt x="1152241" y="90250"/>
                  </a:cubicBezTo>
                  <a:lnTo>
                    <a:pt x="1152241" y="185615"/>
                  </a:lnTo>
                  <a:cubicBezTo>
                    <a:pt x="1152241" y="235459"/>
                    <a:pt x="1111835" y="275866"/>
                    <a:pt x="1061991" y="275866"/>
                  </a:cubicBezTo>
                  <a:lnTo>
                    <a:pt x="90250" y="275866"/>
                  </a:lnTo>
                  <a:cubicBezTo>
                    <a:pt x="66315" y="275866"/>
                    <a:pt x="43359" y="266357"/>
                    <a:pt x="26434" y="249432"/>
                  </a:cubicBezTo>
                  <a:cubicBezTo>
                    <a:pt x="9508" y="232507"/>
                    <a:pt x="0" y="209551"/>
                    <a:pt x="0" y="185615"/>
                  </a:cubicBezTo>
                  <a:lnTo>
                    <a:pt x="0" y="90250"/>
                  </a:lnTo>
                  <a:cubicBezTo>
                    <a:pt x="0" y="40406"/>
                    <a:pt x="40406" y="0"/>
                    <a:pt x="90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152241" cy="3615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 spc="37">
                  <a:solidFill>
                    <a:srgbClr val="45136B"/>
                  </a:solidFill>
                  <a:latin typeface="Josefin Sans Thin"/>
                  <a:ea typeface="Josefin Sans Thin"/>
                  <a:cs typeface="Josefin Sans Thin"/>
                  <a:sym typeface="Josefin Sans Thin"/>
                </a:rPr>
                <a:t>Visualization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95447" y="2187667"/>
            <a:ext cx="9196913" cy="5856474"/>
          </a:xfrm>
          <a:custGeom>
            <a:avLst/>
            <a:gdLst/>
            <a:ahLst/>
            <a:cxnLst/>
            <a:rect l="l" t="t" r="r" b="b"/>
            <a:pathLst>
              <a:path w="9196913" h="5856474">
                <a:moveTo>
                  <a:pt x="0" y="0"/>
                </a:moveTo>
                <a:lnTo>
                  <a:pt x="9196913" y="0"/>
                </a:lnTo>
                <a:lnTo>
                  <a:pt x="9196913" y="5856475"/>
                </a:lnTo>
                <a:lnTo>
                  <a:pt x="0" y="5856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52896" y="452949"/>
            <a:ext cx="12189098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04 - Data Modeling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1067" y="6022115"/>
            <a:ext cx="7442772" cy="174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2"/>
              </a:lnSpc>
            </a:pPr>
            <a:r>
              <a:rPr lang="en-US" sz="2509" spc="25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The Model was trained to predict the total daily air traffic in the United States.</a:t>
            </a:r>
          </a:p>
          <a:p>
            <a:pPr algn="l">
              <a:lnSpc>
                <a:spcPts val="3512"/>
              </a:lnSpc>
            </a:pPr>
            <a:r>
              <a:rPr lang="en-US" sz="2509" spc="25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The model Used a Random Forest Regressor with the RegPlot shown.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43318" y="3135197"/>
            <a:ext cx="4374916" cy="1296794"/>
            <a:chOff x="0" y="0"/>
            <a:chExt cx="1152241" cy="3415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2241" cy="341542"/>
            </a:xfrm>
            <a:custGeom>
              <a:avLst/>
              <a:gdLst/>
              <a:ahLst/>
              <a:cxnLst/>
              <a:rect l="l" t="t" r="r" b="b"/>
              <a:pathLst>
                <a:path w="1152241" h="341542">
                  <a:moveTo>
                    <a:pt x="90250" y="0"/>
                  </a:moveTo>
                  <a:lnTo>
                    <a:pt x="1061991" y="0"/>
                  </a:lnTo>
                  <a:cubicBezTo>
                    <a:pt x="1111835" y="0"/>
                    <a:pt x="1152241" y="40406"/>
                    <a:pt x="1152241" y="90250"/>
                  </a:cubicBezTo>
                  <a:lnTo>
                    <a:pt x="1152241" y="251292"/>
                  </a:lnTo>
                  <a:cubicBezTo>
                    <a:pt x="1152241" y="301136"/>
                    <a:pt x="1111835" y="341542"/>
                    <a:pt x="1061991" y="341542"/>
                  </a:cubicBezTo>
                  <a:lnTo>
                    <a:pt x="90250" y="341542"/>
                  </a:lnTo>
                  <a:cubicBezTo>
                    <a:pt x="40406" y="341542"/>
                    <a:pt x="0" y="301136"/>
                    <a:pt x="0" y="251292"/>
                  </a:cubicBezTo>
                  <a:lnTo>
                    <a:pt x="0" y="90250"/>
                  </a:lnTo>
                  <a:cubicBezTo>
                    <a:pt x="0" y="40406"/>
                    <a:pt x="40406" y="0"/>
                    <a:pt x="90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152241" cy="417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 spc="227">
                  <a:solidFill>
                    <a:srgbClr val="45136B"/>
                  </a:solidFill>
                  <a:latin typeface="Suranna"/>
                  <a:ea typeface="Suranna"/>
                  <a:cs typeface="Suranna"/>
                  <a:sym typeface="Suranna"/>
                </a:rPr>
                <a:t>VISUALIZATION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8960" y="3405854"/>
            <a:ext cx="16728271" cy="5282548"/>
          </a:xfrm>
          <a:custGeom>
            <a:avLst/>
            <a:gdLst/>
            <a:ahLst/>
            <a:cxnLst/>
            <a:rect l="l" t="t" r="r" b="b"/>
            <a:pathLst>
              <a:path w="16728271" h="5282548">
                <a:moveTo>
                  <a:pt x="0" y="0"/>
                </a:moveTo>
                <a:lnTo>
                  <a:pt x="16728270" y="0"/>
                </a:lnTo>
                <a:lnTo>
                  <a:pt x="16728270" y="5282548"/>
                </a:lnTo>
                <a:lnTo>
                  <a:pt x="0" y="5282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69" b="-867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52896" y="452949"/>
            <a:ext cx="12189098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04 - Data Modeling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9096" y="2130517"/>
            <a:ext cx="12586306" cy="86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2"/>
              </a:lnSpc>
            </a:pPr>
            <a:r>
              <a:rPr lang="en-US" sz="2509" spc="25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These are the Performance Metrics.</a:t>
            </a:r>
          </a:p>
          <a:p>
            <a:pPr algn="l">
              <a:lnSpc>
                <a:spcPts val="3512"/>
              </a:lnSpc>
            </a:pPr>
            <a:r>
              <a:rPr lang="en-US" sz="2509" spc="25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The model showed a very High level of accuracy based on the Test set given to the model.</a:t>
            </a: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35255" y="1775565"/>
            <a:ext cx="14017489" cy="7862769"/>
          </a:xfrm>
          <a:custGeom>
            <a:avLst/>
            <a:gdLst/>
            <a:ahLst/>
            <a:cxnLst/>
            <a:rect l="l" t="t" r="r" b="b"/>
            <a:pathLst>
              <a:path w="14017489" h="7862769">
                <a:moveTo>
                  <a:pt x="0" y="0"/>
                </a:moveTo>
                <a:lnTo>
                  <a:pt x="14017490" y="0"/>
                </a:lnTo>
                <a:lnTo>
                  <a:pt x="14017490" y="7862769"/>
                </a:lnTo>
                <a:lnTo>
                  <a:pt x="0" y="7862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52896" y="452949"/>
            <a:ext cx="12189098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Power BI Dashboard</a:t>
            </a: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93932" y="333024"/>
            <a:ext cx="6013237" cy="5930555"/>
          </a:xfrm>
          <a:custGeom>
            <a:avLst/>
            <a:gdLst/>
            <a:ahLst/>
            <a:cxnLst/>
            <a:rect l="l" t="t" r="r" b="b"/>
            <a:pathLst>
              <a:path w="6013237" h="5930555">
                <a:moveTo>
                  <a:pt x="0" y="0"/>
                </a:moveTo>
                <a:lnTo>
                  <a:pt x="6013237" y="0"/>
                </a:lnTo>
                <a:lnTo>
                  <a:pt x="6013237" y="5930556"/>
                </a:lnTo>
                <a:lnTo>
                  <a:pt x="0" y="59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2362" y="8729669"/>
            <a:ext cx="12189098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04 - Conclusions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8896" y="256824"/>
            <a:ext cx="8042342" cy="4491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171" spc="31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From the Data Shown.</a:t>
            </a:r>
          </a:p>
          <a:p>
            <a:pPr algn="l">
              <a:lnSpc>
                <a:spcPts val="4439"/>
              </a:lnSpc>
            </a:pPr>
            <a:r>
              <a:rPr lang="en-US" sz="3171" spc="31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The Years with the most flights and the least flights were 2019 and 2020 respectively.</a:t>
            </a:r>
          </a:p>
          <a:p>
            <a:pPr algn="l">
              <a:lnSpc>
                <a:spcPts val="4439"/>
              </a:lnSpc>
            </a:pPr>
            <a:r>
              <a:rPr lang="en-US" sz="3171" spc="31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The Aviation industry grew continuously over the years up until 2020 where there was a drastic drop due to COVID 19.</a:t>
            </a:r>
          </a:p>
          <a:p>
            <a:pPr algn="l">
              <a:lnSpc>
                <a:spcPts val="4439"/>
              </a:lnSpc>
            </a:pPr>
            <a:r>
              <a:rPr lang="en-US" sz="3171" spc="31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After this period the industry picked up again and has since then continued to grow. 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3475390" y="8742112"/>
            <a:ext cx="4374916" cy="1296794"/>
            <a:chOff x="0" y="0"/>
            <a:chExt cx="1152241" cy="3415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2241" cy="341542"/>
            </a:xfrm>
            <a:custGeom>
              <a:avLst/>
              <a:gdLst/>
              <a:ahLst/>
              <a:cxnLst/>
              <a:rect l="l" t="t" r="r" b="b"/>
              <a:pathLst>
                <a:path w="1152241" h="341542">
                  <a:moveTo>
                    <a:pt x="90250" y="0"/>
                  </a:moveTo>
                  <a:lnTo>
                    <a:pt x="1061991" y="0"/>
                  </a:lnTo>
                  <a:cubicBezTo>
                    <a:pt x="1111835" y="0"/>
                    <a:pt x="1152241" y="40406"/>
                    <a:pt x="1152241" y="90250"/>
                  </a:cubicBezTo>
                  <a:lnTo>
                    <a:pt x="1152241" y="251292"/>
                  </a:lnTo>
                  <a:cubicBezTo>
                    <a:pt x="1152241" y="301136"/>
                    <a:pt x="1111835" y="341542"/>
                    <a:pt x="1061991" y="341542"/>
                  </a:cubicBezTo>
                  <a:lnTo>
                    <a:pt x="90250" y="341542"/>
                  </a:lnTo>
                  <a:cubicBezTo>
                    <a:pt x="40406" y="341542"/>
                    <a:pt x="0" y="301136"/>
                    <a:pt x="0" y="251292"/>
                  </a:cubicBezTo>
                  <a:lnTo>
                    <a:pt x="0" y="90250"/>
                  </a:lnTo>
                  <a:cubicBezTo>
                    <a:pt x="0" y="40406"/>
                    <a:pt x="40406" y="0"/>
                    <a:pt x="90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152241" cy="417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 spc="227">
                  <a:solidFill>
                    <a:srgbClr val="45136B"/>
                  </a:solidFill>
                  <a:latin typeface="Suranna"/>
                  <a:ea typeface="Suranna"/>
                  <a:cs typeface="Suranna"/>
                  <a:sym typeface="Suranna"/>
                </a:rPr>
                <a:t>INSIGHT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55117" y="2704655"/>
            <a:ext cx="8227375" cy="7229806"/>
          </a:xfrm>
          <a:custGeom>
            <a:avLst/>
            <a:gdLst/>
            <a:ahLst/>
            <a:cxnLst/>
            <a:rect l="l" t="t" r="r" b="b"/>
            <a:pathLst>
              <a:path w="8227375" h="7229806">
                <a:moveTo>
                  <a:pt x="0" y="0"/>
                </a:moveTo>
                <a:lnTo>
                  <a:pt x="8227375" y="0"/>
                </a:lnTo>
                <a:lnTo>
                  <a:pt x="8227375" y="7229806"/>
                </a:lnTo>
                <a:lnTo>
                  <a:pt x="0" y="7229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4442" y="692607"/>
            <a:ext cx="9284579" cy="243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13"/>
              </a:lnSpc>
            </a:pPr>
            <a:r>
              <a:rPr lang="en-US" sz="18585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Thanks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4442" y="9460431"/>
            <a:ext cx="4206435" cy="4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3383" spc="33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Daniel Andepu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24296" y="572231"/>
            <a:ext cx="4822689" cy="9142538"/>
          </a:xfrm>
          <a:custGeom>
            <a:avLst/>
            <a:gdLst/>
            <a:ahLst/>
            <a:cxnLst/>
            <a:rect l="l" t="t" r="r" b="b"/>
            <a:pathLst>
              <a:path w="4822689" h="9142538">
                <a:moveTo>
                  <a:pt x="0" y="0"/>
                </a:moveTo>
                <a:lnTo>
                  <a:pt x="4822689" y="0"/>
                </a:lnTo>
                <a:lnTo>
                  <a:pt x="4822689" y="9142538"/>
                </a:lnTo>
                <a:lnTo>
                  <a:pt x="0" y="9142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65496" y="8734586"/>
            <a:ext cx="3086100" cy="1047428"/>
            <a:chOff x="0" y="0"/>
            <a:chExt cx="812800" cy="2758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5866"/>
            </a:xfrm>
            <a:custGeom>
              <a:avLst/>
              <a:gdLst/>
              <a:ahLst/>
              <a:cxnLst/>
              <a:rect l="l" t="t" r="r" b="b"/>
              <a:pathLst>
                <a:path w="812800" h="275866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47925"/>
                  </a:lnTo>
                  <a:cubicBezTo>
                    <a:pt x="812800" y="181857"/>
                    <a:pt x="799321" y="214399"/>
                    <a:pt x="775327" y="238393"/>
                  </a:cubicBezTo>
                  <a:cubicBezTo>
                    <a:pt x="751333" y="262386"/>
                    <a:pt x="718791" y="275866"/>
                    <a:pt x="684859" y="275866"/>
                  </a:cubicBezTo>
                  <a:lnTo>
                    <a:pt x="127941" y="275866"/>
                  </a:lnTo>
                  <a:cubicBezTo>
                    <a:pt x="94009" y="275866"/>
                    <a:pt x="61467" y="262386"/>
                    <a:pt x="37473" y="238393"/>
                  </a:cubicBezTo>
                  <a:cubicBezTo>
                    <a:pt x="13479" y="214399"/>
                    <a:pt x="0" y="181857"/>
                    <a:pt x="0" y="147925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812800" cy="3615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 spc="37">
                  <a:solidFill>
                    <a:srgbClr val="000000"/>
                  </a:solidFill>
                  <a:latin typeface="Josefin Sans Thin"/>
                  <a:ea typeface="Josefin Sans Thin"/>
                  <a:cs typeface="Josefin Sans Thin"/>
                  <a:sym typeface="Josefin Sans Thin"/>
                </a:rPr>
                <a:t>Data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792983" y="8734586"/>
            <a:ext cx="4374916" cy="1047428"/>
            <a:chOff x="0" y="0"/>
            <a:chExt cx="1152241" cy="2758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52241" cy="275866"/>
            </a:xfrm>
            <a:custGeom>
              <a:avLst/>
              <a:gdLst/>
              <a:ahLst/>
              <a:cxnLst/>
              <a:rect l="l" t="t" r="r" b="b"/>
              <a:pathLst>
                <a:path w="1152241" h="275866">
                  <a:moveTo>
                    <a:pt x="90250" y="0"/>
                  </a:moveTo>
                  <a:lnTo>
                    <a:pt x="1061991" y="0"/>
                  </a:lnTo>
                  <a:cubicBezTo>
                    <a:pt x="1111835" y="0"/>
                    <a:pt x="1152241" y="40406"/>
                    <a:pt x="1152241" y="90250"/>
                  </a:cubicBezTo>
                  <a:lnTo>
                    <a:pt x="1152241" y="185615"/>
                  </a:lnTo>
                  <a:cubicBezTo>
                    <a:pt x="1152241" y="235459"/>
                    <a:pt x="1111835" y="275866"/>
                    <a:pt x="1061991" y="275866"/>
                  </a:cubicBezTo>
                  <a:lnTo>
                    <a:pt x="90250" y="275866"/>
                  </a:lnTo>
                  <a:cubicBezTo>
                    <a:pt x="66315" y="275866"/>
                    <a:pt x="43359" y="266357"/>
                    <a:pt x="26434" y="249432"/>
                  </a:cubicBezTo>
                  <a:cubicBezTo>
                    <a:pt x="9508" y="232507"/>
                    <a:pt x="0" y="209551"/>
                    <a:pt x="0" y="185615"/>
                  </a:cubicBezTo>
                  <a:lnTo>
                    <a:pt x="0" y="90250"/>
                  </a:lnTo>
                  <a:cubicBezTo>
                    <a:pt x="0" y="40406"/>
                    <a:pt x="40406" y="0"/>
                    <a:pt x="90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152241" cy="3615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 spc="37">
                  <a:solidFill>
                    <a:srgbClr val="000000"/>
                  </a:solidFill>
                  <a:latin typeface="Josefin Sans Thin"/>
                  <a:ea typeface="Josefin Sans Thin"/>
                  <a:cs typeface="Josefin Sans Thin"/>
                  <a:sym typeface="Josefin Sans Thin"/>
                </a:rPr>
                <a:t>Visualization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65496" y="1881599"/>
            <a:ext cx="10131485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01 - 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5496" y="3196035"/>
            <a:ext cx="8327144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02 - History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5496" y="4614869"/>
            <a:ext cx="12090278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03 - Data Visualization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5496" y="5930748"/>
            <a:ext cx="11715350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04 - Conclusions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362" y="1906475"/>
            <a:ext cx="10412070" cy="479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165" lvl="1" indent="-367082" algn="l">
              <a:lnSpc>
                <a:spcPts val="4760"/>
              </a:lnSpc>
              <a:buFont typeface="Arial"/>
              <a:buChar char="•"/>
            </a:pPr>
            <a:r>
              <a:rPr lang="en-US" sz="3400" spc="34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Objective: "To analyze the air traffic data to identify busiest airports, total monthly and yearly flights, and provide predictive insights for air traffic in the U.S."</a:t>
            </a:r>
          </a:p>
          <a:p>
            <a:pPr marL="734165" lvl="1" indent="-367082" algn="l">
              <a:lnSpc>
                <a:spcPts val="4760"/>
              </a:lnSpc>
              <a:buFont typeface="Arial"/>
              <a:buChar char="•"/>
            </a:pPr>
            <a:r>
              <a:rPr lang="en-US" sz="3400" spc="34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Methods: List methods used such as data cleaning, analysis in Python, and visualizations in Power BI.</a:t>
            </a:r>
          </a:p>
          <a:p>
            <a:pPr marL="734165" lvl="1" indent="-367082" algn="l">
              <a:lnSpc>
                <a:spcPts val="4760"/>
              </a:lnSpc>
              <a:buFont typeface="Arial"/>
              <a:buChar char="•"/>
            </a:pPr>
            <a:r>
              <a:rPr lang="en-US" sz="3400" spc="34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Train a model to predict the Busyness of a given particular Airport on a given Day. </a:t>
            </a:r>
          </a:p>
          <a:p>
            <a:pPr algn="l">
              <a:lnSpc>
                <a:spcPts val="4760"/>
              </a:lnSpc>
            </a:pPr>
            <a:endParaRPr lang="en-US" sz="3400" spc="34">
              <a:solidFill>
                <a:srgbClr val="000000"/>
              </a:solidFill>
              <a:latin typeface="Josefin Sans Thin"/>
              <a:ea typeface="Josefin Sans Thin"/>
              <a:cs typeface="Josefin Sans Thin"/>
              <a:sym typeface="Josefin Sans Thi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12362" y="452949"/>
            <a:ext cx="11279007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01 - 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24431" y="452949"/>
            <a:ext cx="6925874" cy="2207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78"/>
              </a:lnSpc>
            </a:pPr>
            <a:r>
              <a:rPr lang="en-US" sz="5113" spc="306">
                <a:solidFill>
                  <a:srgbClr val="45136B"/>
                </a:solidFill>
                <a:latin typeface="Suranna"/>
                <a:ea typeface="Suranna"/>
                <a:cs typeface="Suranna"/>
                <a:sym typeface="Suranna"/>
              </a:rPr>
              <a:t>ANALYZING DATA ENABLES INFORMED DECISION-MAKING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673138" y="7406431"/>
            <a:ext cx="3086100" cy="1047428"/>
            <a:chOff x="0" y="0"/>
            <a:chExt cx="812800" cy="27586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5866"/>
            </a:xfrm>
            <a:custGeom>
              <a:avLst/>
              <a:gdLst/>
              <a:ahLst/>
              <a:cxnLst/>
              <a:rect l="l" t="t" r="r" b="b"/>
              <a:pathLst>
                <a:path w="812800" h="275866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47925"/>
                  </a:lnTo>
                  <a:cubicBezTo>
                    <a:pt x="812800" y="181857"/>
                    <a:pt x="799321" y="214399"/>
                    <a:pt x="775327" y="238393"/>
                  </a:cubicBezTo>
                  <a:cubicBezTo>
                    <a:pt x="751333" y="262386"/>
                    <a:pt x="718791" y="275866"/>
                    <a:pt x="684859" y="275866"/>
                  </a:cubicBezTo>
                  <a:lnTo>
                    <a:pt x="127941" y="275866"/>
                  </a:lnTo>
                  <a:cubicBezTo>
                    <a:pt x="94009" y="275866"/>
                    <a:pt x="61467" y="262386"/>
                    <a:pt x="37473" y="238393"/>
                  </a:cubicBezTo>
                  <a:cubicBezTo>
                    <a:pt x="13479" y="214399"/>
                    <a:pt x="0" y="181857"/>
                    <a:pt x="0" y="147925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812800" cy="3615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 spc="37">
                  <a:solidFill>
                    <a:srgbClr val="000000"/>
                  </a:solidFill>
                  <a:latin typeface="Josefin Sans Thin"/>
                  <a:ea typeface="Josefin Sans Thin"/>
                  <a:cs typeface="Josefin Sans Thin"/>
                  <a:sym typeface="Josefin Sans Thin"/>
                </a:rPr>
                <a:t>Data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362" y="452949"/>
            <a:ext cx="11279007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dirty="0" smtClean="0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Code: Exporting DF to SQL</a:t>
            </a:r>
            <a:endParaRPr lang="en-US" sz="7498" dirty="0">
              <a:solidFill>
                <a:srgbClr val="000000"/>
              </a:solidFill>
              <a:latin typeface="Suranna"/>
              <a:ea typeface="Suranna"/>
              <a:cs typeface="Suranna"/>
              <a:sym typeface="Suran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8" y="1333500"/>
            <a:ext cx="16245012" cy="82296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362" y="452949"/>
            <a:ext cx="11279007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dirty="0" smtClean="0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Code: SQL Quarries </a:t>
            </a:r>
            <a:endParaRPr lang="en-US" sz="7498" dirty="0">
              <a:solidFill>
                <a:srgbClr val="000000"/>
              </a:solidFill>
              <a:latin typeface="Suranna"/>
              <a:ea typeface="Suranna"/>
              <a:cs typeface="Suranna"/>
              <a:sym typeface="Suran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9700"/>
            <a:ext cx="1524000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0993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362" y="452949"/>
            <a:ext cx="11279007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dirty="0" smtClean="0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Code: Python </a:t>
            </a:r>
            <a:r>
              <a:rPr lang="en-US" sz="7498" dirty="0" err="1" smtClean="0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Visualisation</a:t>
            </a:r>
            <a:endParaRPr lang="en-US" sz="7498" dirty="0">
              <a:solidFill>
                <a:srgbClr val="000000"/>
              </a:solidFill>
              <a:latin typeface="Suranna"/>
              <a:ea typeface="Suranna"/>
              <a:cs typeface="Suranna"/>
              <a:sym typeface="Suran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33500"/>
            <a:ext cx="15240000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782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362" y="452949"/>
            <a:ext cx="11279007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dirty="0" smtClean="0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Code: Model Training 1</a:t>
            </a:r>
            <a:endParaRPr lang="en-US" sz="7498" dirty="0">
              <a:solidFill>
                <a:srgbClr val="000000"/>
              </a:solidFill>
              <a:latin typeface="Suranna"/>
              <a:ea typeface="Suranna"/>
              <a:cs typeface="Suranna"/>
              <a:sym typeface="Suran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57300"/>
            <a:ext cx="152400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9740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362" y="452949"/>
            <a:ext cx="11279007" cy="109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dirty="0" smtClean="0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Code: Model Training 2</a:t>
            </a:r>
            <a:endParaRPr lang="en-US" sz="7498" dirty="0">
              <a:solidFill>
                <a:srgbClr val="000000"/>
              </a:solidFill>
              <a:latin typeface="Suranna"/>
              <a:ea typeface="Suranna"/>
              <a:cs typeface="Suranna"/>
              <a:sym typeface="Suran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33500"/>
            <a:ext cx="15240000" cy="81534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2077" y="3336559"/>
            <a:ext cx="9459730" cy="5921741"/>
          </a:xfrm>
          <a:custGeom>
            <a:avLst/>
            <a:gdLst/>
            <a:ahLst/>
            <a:cxnLst/>
            <a:rect l="l" t="t" r="r" b="b"/>
            <a:pathLst>
              <a:path w="9459730" h="5921741">
                <a:moveTo>
                  <a:pt x="0" y="0"/>
                </a:moveTo>
                <a:lnTo>
                  <a:pt x="9459730" y="0"/>
                </a:lnTo>
                <a:lnTo>
                  <a:pt x="9459730" y="5921741"/>
                </a:lnTo>
                <a:lnTo>
                  <a:pt x="0" y="5921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2362" y="433899"/>
            <a:ext cx="11459160" cy="187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2"/>
              </a:lnSpc>
            </a:pPr>
            <a:r>
              <a:rPr lang="en-US" sz="4300" spc="258">
                <a:solidFill>
                  <a:srgbClr val="000000"/>
                </a:solidFill>
                <a:latin typeface="Suranna"/>
                <a:ea typeface="Suranna"/>
                <a:cs typeface="Suranna"/>
                <a:sym typeface="Suranna"/>
              </a:rPr>
              <a:t>VISUALIZATION: BAR CHART OR TABLE SHOWING THE TOP 10 BUSIEST AIRPORTS BY NUMBER OF FLIGHTS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448164" y="2247840"/>
            <a:ext cx="6125791" cy="7054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912" lvl="1" indent="-215956" algn="l">
              <a:lnSpc>
                <a:spcPts val="2800"/>
              </a:lnSpc>
              <a:buAutoNum type="arabicPeriod"/>
            </a:pPr>
            <a:r>
              <a:rPr lang="en-US" sz="2000" spc="2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MIA - Miami International Airport: 5,514,194 flights</a:t>
            </a:r>
          </a:p>
          <a:p>
            <a:pPr marL="431912" lvl="1" indent="-215956" algn="l">
              <a:lnSpc>
                <a:spcPts val="2800"/>
              </a:lnSpc>
              <a:buAutoNum type="arabicPeriod"/>
            </a:pPr>
            <a:r>
              <a:rPr lang="en-US" sz="2000" spc="2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JFK - John F. Kennedy International Airport: 4,191,210 flights</a:t>
            </a:r>
          </a:p>
          <a:p>
            <a:pPr marL="431912" lvl="1" indent="-215956" algn="l">
              <a:lnSpc>
                <a:spcPts val="2800"/>
              </a:lnSpc>
              <a:buAutoNum type="arabicPeriod"/>
            </a:pPr>
            <a:r>
              <a:rPr lang="en-US" sz="2000" spc="2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LAX - Los Angeles International Airport: 3,353,486 flights</a:t>
            </a:r>
          </a:p>
          <a:p>
            <a:pPr marL="431912" lvl="1" indent="-215956" algn="l">
              <a:lnSpc>
                <a:spcPts val="2800"/>
              </a:lnSpc>
              <a:buAutoNum type="arabicPeriod"/>
            </a:pPr>
            <a:r>
              <a:rPr lang="en-US" sz="2000" spc="2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ORD - O'Hare International Airport (Chicago): 2,604,476 flights</a:t>
            </a:r>
          </a:p>
          <a:p>
            <a:pPr marL="431912" lvl="1" indent="-215956" algn="l">
              <a:lnSpc>
                <a:spcPts val="2800"/>
              </a:lnSpc>
              <a:buAutoNum type="arabicPeriod"/>
            </a:pPr>
            <a:r>
              <a:rPr lang="en-US" sz="2000" spc="2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EWR - Newark Liberty International Airport: 2,273,128 flights</a:t>
            </a:r>
          </a:p>
          <a:p>
            <a:pPr marL="431912" lvl="1" indent="-215956" algn="l">
              <a:lnSpc>
                <a:spcPts val="2800"/>
              </a:lnSpc>
              <a:buAutoNum type="arabicPeriod"/>
            </a:pPr>
            <a:r>
              <a:rPr lang="en-US" sz="2000" spc="2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IAH - George Bush Intercontinental Airport (Houston): 2,231,377 flights</a:t>
            </a:r>
          </a:p>
          <a:p>
            <a:pPr marL="431912" lvl="1" indent="-215956" algn="l">
              <a:lnSpc>
                <a:spcPts val="2800"/>
              </a:lnSpc>
              <a:buAutoNum type="arabicPeriod"/>
            </a:pPr>
            <a:r>
              <a:rPr lang="en-US" sz="2000" spc="2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ATL - Hartsfield-Jackson Atlanta International Airport: 1,769,838 flights</a:t>
            </a:r>
          </a:p>
          <a:p>
            <a:pPr marL="431912" lvl="1" indent="-215956" algn="l">
              <a:lnSpc>
                <a:spcPts val="2800"/>
              </a:lnSpc>
              <a:buAutoNum type="arabicPeriod"/>
            </a:pPr>
            <a:r>
              <a:rPr lang="en-US" sz="2000" spc="2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DFW - Dallas/Fort Worth International Airport: 1,594,373 flights</a:t>
            </a:r>
          </a:p>
          <a:p>
            <a:pPr marL="431912" lvl="1" indent="-215956" algn="l">
              <a:lnSpc>
                <a:spcPts val="2800"/>
              </a:lnSpc>
              <a:buAutoNum type="arabicPeriod"/>
            </a:pPr>
            <a:r>
              <a:rPr lang="en-US" sz="2000" spc="2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SFO - San Francisco International Airport: 1,500,638 flights</a:t>
            </a:r>
          </a:p>
          <a:p>
            <a:pPr marL="431912" lvl="1" indent="-215956" algn="l">
              <a:lnSpc>
                <a:spcPts val="2800"/>
              </a:lnSpc>
              <a:buAutoNum type="arabicPeriod"/>
            </a:pPr>
            <a:r>
              <a:rPr lang="en-US" sz="2000" spc="20">
                <a:solidFill>
                  <a:srgbClr val="000000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BOS - Logan International Airport (Boston): 1,108,902 flights</a:t>
            </a:r>
          </a:p>
          <a:p>
            <a:pPr algn="l">
              <a:lnSpc>
                <a:spcPts val="2800"/>
              </a:lnSpc>
            </a:pPr>
            <a:endParaRPr lang="en-US" sz="2000" spc="20">
              <a:solidFill>
                <a:srgbClr val="000000"/>
              </a:solidFill>
              <a:latin typeface="Josefin Sans Thin"/>
              <a:ea typeface="Josefin Sans Thin"/>
              <a:cs typeface="Josefin Sans Thin"/>
              <a:sym typeface="Josefin Sans Thin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431</Words>
  <Application>Microsoft Office PowerPoint</Application>
  <PresentationFormat>Custom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Suranna</vt:lpstr>
      <vt:lpstr>Josefin Sans Thin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blue Data Visualization Basics illustrated presentation</dc:title>
  <cp:lastModifiedBy>NCPWD 17</cp:lastModifiedBy>
  <cp:revision>2</cp:revision>
  <dcterms:created xsi:type="dcterms:W3CDTF">2006-08-16T00:00:00Z</dcterms:created>
  <dcterms:modified xsi:type="dcterms:W3CDTF">2024-09-27T16:22:05Z</dcterms:modified>
  <dc:identifier>DAGQ9or5VuQ</dc:identifier>
</cp:coreProperties>
</file>