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1" r:id="rId4"/>
    <p:sldMasterId id="214748367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6858000" cx="12192000"/>
  <p:notesSz cx="7772400" cy="10058400"/>
  <p:embeddedFontLst>
    <p:embeddedFont>
      <p:font typeface="Robo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3" roundtripDataSignature="AMtx7mjPble5yHZ0xtVEeiqBzOIlohyQA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4.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6.xml"/><Relationship Id="rId21" Type="http://schemas.openxmlformats.org/officeDocument/2006/relationships/slide" Target="slides/slide15.xml"/><Relationship Id="rId43" Type="http://customschemas.google.com/relationships/presentationmetadata" Target="meta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f40737e9f4_1_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f40737e9f4_1_0: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f40737e9f4_1_5: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f40737e9f4_1_5: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f40737e9f4_1_9: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f40737e9f4_1_9: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5: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f40737e9f4_1_14: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f40737e9f4_1_14: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f40737e9f4_1_2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f40737e9f4_1_20: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f408a15f95_0_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f408a15f95_0_0: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f408a15f95_0_6: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f408a15f95_0_6: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6: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f408a15f95_0_11: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f408a15f95_0_11: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f408a15f95_0_16: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f408a15f95_0_16: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f408a15f95_0_21: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f408a15f95_0_21: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f408a15f95_0_26: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f408a15f95_0_26: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7: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7: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f408a15f95_0_32: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f408a15f95_0_32: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f408a15f95_0_37: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f408a15f95_0_37: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f408a15f95_0_43: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f408a15f95_0_43: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f408a15f95_0_53: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f408a15f95_0_53: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8: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8: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f408a15f95_0_6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f408a15f95_0_60: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f408a15f95_0_65: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f408a15f95_0_65: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f408a15f95_0_7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f408a15f95_0_70: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f408a15f95_0_75: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f408a15f95_0_75: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f40700abc4_0_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f40700abc4_0_0: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f40737e9f4_0_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f40737e9f4_0_0: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f40737e9f4_0_13: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f40737e9f4_0_13: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f40737e9f4_0_17: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f40737e9f4_0_17: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f40737e9f4_0_22: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f40737e9f4_0_22: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8" name="Shape 8"/>
        <p:cNvGrpSpPr/>
        <p:nvPr/>
      </p:nvGrpSpPr>
      <p:grpSpPr>
        <a:xfrm>
          <a:off x="0" y="0"/>
          <a:ext cx="0" cy="0"/>
          <a:chOff x="0" y="0"/>
          <a:chExt cx="0" cy="0"/>
        </a:xfrm>
      </p:grpSpPr>
      <p:sp>
        <p:nvSpPr>
          <p:cNvPr id="9" name="Google Shape;9;p1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 name="Google Shape;10;p10"/>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38" name="Shape 38"/>
        <p:cNvGrpSpPr/>
        <p:nvPr/>
      </p:nvGrpSpPr>
      <p:grpSpPr>
        <a:xfrm>
          <a:off x="0" y="0"/>
          <a:ext cx="0" cy="0"/>
          <a:chOff x="0" y="0"/>
          <a:chExt cx="0" cy="0"/>
        </a:xfrm>
      </p:grpSpPr>
      <p:sp>
        <p:nvSpPr>
          <p:cNvPr id="39" name="Google Shape;39;p2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3"/>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23"/>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2" name="Shape 42"/>
        <p:cNvGrpSpPr/>
        <p:nvPr/>
      </p:nvGrpSpPr>
      <p:grpSpPr>
        <a:xfrm>
          <a:off x="0" y="0"/>
          <a:ext cx="0" cy="0"/>
          <a:chOff x="0" y="0"/>
          <a:chExt cx="0" cy="0"/>
        </a:xfrm>
      </p:grpSpPr>
      <p:sp>
        <p:nvSpPr>
          <p:cNvPr id="43" name="Google Shape;43;p2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4"/>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24"/>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24"/>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24"/>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48" name="Shape 48"/>
        <p:cNvGrpSpPr/>
        <p:nvPr/>
      </p:nvGrpSpPr>
      <p:grpSpPr>
        <a:xfrm>
          <a:off x="0" y="0"/>
          <a:ext cx="0" cy="0"/>
          <a:chOff x="0" y="0"/>
          <a:chExt cx="0" cy="0"/>
        </a:xfrm>
      </p:grpSpPr>
      <p:sp>
        <p:nvSpPr>
          <p:cNvPr id="49" name="Google Shape;49;p2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5"/>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25"/>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25"/>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25"/>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25"/>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25"/>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59" name="Shape 59"/>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0" name="Shape 60"/>
        <p:cNvGrpSpPr/>
        <p:nvPr/>
      </p:nvGrpSpPr>
      <p:grpSpPr>
        <a:xfrm>
          <a:off x="0" y="0"/>
          <a:ext cx="0" cy="0"/>
          <a:chOff x="0" y="0"/>
          <a:chExt cx="0" cy="0"/>
        </a:xfrm>
      </p:grpSpPr>
      <p:sp>
        <p:nvSpPr>
          <p:cNvPr id="61" name="Google Shape;61;p2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6"/>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3" name="Shape 63"/>
        <p:cNvGrpSpPr/>
        <p:nvPr/>
      </p:nvGrpSpPr>
      <p:grpSpPr>
        <a:xfrm>
          <a:off x="0" y="0"/>
          <a:ext cx="0" cy="0"/>
          <a:chOff x="0" y="0"/>
          <a:chExt cx="0" cy="0"/>
        </a:xfrm>
      </p:grpSpPr>
      <p:sp>
        <p:nvSpPr>
          <p:cNvPr id="64" name="Google Shape;64;p2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7"/>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66" name="Shape 66"/>
        <p:cNvGrpSpPr/>
        <p:nvPr/>
      </p:nvGrpSpPr>
      <p:grpSpPr>
        <a:xfrm>
          <a:off x="0" y="0"/>
          <a:ext cx="0" cy="0"/>
          <a:chOff x="0" y="0"/>
          <a:chExt cx="0" cy="0"/>
        </a:xfrm>
      </p:grpSpPr>
      <p:sp>
        <p:nvSpPr>
          <p:cNvPr id="67" name="Google Shape;67;p2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8"/>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9" name="Google Shape;69;p28"/>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2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2" name="Shape 72"/>
        <p:cNvGrpSpPr/>
        <p:nvPr/>
      </p:nvGrpSpPr>
      <p:grpSpPr>
        <a:xfrm>
          <a:off x="0" y="0"/>
          <a:ext cx="0" cy="0"/>
          <a:chOff x="0" y="0"/>
          <a:chExt cx="0" cy="0"/>
        </a:xfrm>
      </p:grpSpPr>
      <p:sp>
        <p:nvSpPr>
          <p:cNvPr id="73" name="Google Shape;73;p30"/>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4" name="Shape 74"/>
        <p:cNvGrpSpPr/>
        <p:nvPr/>
      </p:nvGrpSpPr>
      <p:grpSpPr>
        <a:xfrm>
          <a:off x="0" y="0"/>
          <a:ext cx="0" cy="0"/>
          <a:chOff x="0" y="0"/>
          <a:chExt cx="0" cy="0"/>
        </a:xfrm>
      </p:grpSpPr>
      <p:sp>
        <p:nvSpPr>
          <p:cNvPr id="75" name="Google Shape;75;p3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1"/>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7" name="Google Shape;77;p31"/>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8" name="Google Shape;78;p31"/>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 name="Shape 11"/>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79" name="Shape 79"/>
        <p:cNvGrpSpPr/>
        <p:nvPr/>
      </p:nvGrpSpPr>
      <p:grpSpPr>
        <a:xfrm>
          <a:off x="0" y="0"/>
          <a:ext cx="0" cy="0"/>
          <a:chOff x="0" y="0"/>
          <a:chExt cx="0" cy="0"/>
        </a:xfrm>
      </p:grpSpPr>
      <p:sp>
        <p:nvSpPr>
          <p:cNvPr id="80" name="Google Shape;80;p3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2"/>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2" name="Google Shape;82;p32"/>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3" name="Google Shape;83;p32"/>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4" name="Shape 84"/>
        <p:cNvGrpSpPr/>
        <p:nvPr/>
      </p:nvGrpSpPr>
      <p:grpSpPr>
        <a:xfrm>
          <a:off x="0" y="0"/>
          <a:ext cx="0" cy="0"/>
          <a:chOff x="0" y="0"/>
          <a:chExt cx="0" cy="0"/>
        </a:xfrm>
      </p:grpSpPr>
      <p:sp>
        <p:nvSpPr>
          <p:cNvPr id="85" name="Google Shape;85;p3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3"/>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7" name="Google Shape;87;p33"/>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8" name="Google Shape;88;p33"/>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89" name="Shape 89"/>
        <p:cNvGrpSpPr/>
        <p:nvPr/>
      </p:nvGrpSpPr>
      <p:grpSpPr>
        <a:xfrm>
          <a:off x="0" y="0"/>
          <a:ext cx="0" cy="0"/>
          <a:chOff x="0" y="0"/>
          <a:chExt cx="0" cy="0"/>
        </a:xfrm>
      </p:grpSpPr>
      <p:sp>
        <p:nvSpPr>
          <p:cNvPr id="90" name="Google Shape;90;p3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4"/>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34"/>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3" name="Shape 93"/>
        <p:cNvGrpSpPr/>
        <p:nvPr/>
      </p:nvGrpSpPr>
      <p:grpSpPr>
        <a:xfrm>
          <a:off x="0" y="0"/>
          <a:ext cx="0" cy="0"/>
          <a:chOff x="0" y="0"/>
          <a:chExt cx="0" cy="0"/>
        </a:xfrm>
      </p:grpSpPr>
      <p:sp>
        <p:nvSpPr>
          <p:cNvPr id="94" name="Google Shape;94;p3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5"/>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6" name="Google Shape;96;p35"/>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7" name="Google Shape;97;p35"/>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8" name="Google Shape;98;p35"/>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99" name="Shape 99"/>
        <p:cNvGrpSpPr/>
        <p:nvPr/>
      </p:nvGrpSpPr>
      <p:grpSpPr>
        <a:xfrm>
          <a:off x="0" y="0"/>
          <a:ext cx="0" cy="0"/>
          <a:chOff x="0" y="0"/>
          <a:chExt cx="0" cy="0"/>
        </a:xfrm>
      </p:grpSpPr>
      <p:sp>
        <p:nvSpPr>
          <p:cNvPr id="100" name="Google Shape;100;p3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6"/>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2" name="Google Shape;102;p36"/>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3" name="Google Shape;103;p36"/>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4" name="Google Shape;104;p36"/>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36"/>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36"/>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0" name="Shape 110"/>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1" name="Shape 111"/>
        <p:cNvGrpSpPr/>
        <p:nvPr/>
      </p:nvGrpSpPr>
      <p:grpSpPr>
        <a:xfrm>
          <a:off x="0" y="0"/>
          <a:ext cx="0" cy="0"/>
          <a:chOff x="0" y="0"/>
          <a:chExt cx="0" cy="0"/>
        </a:xfrm>
      </p:grpSpPr>
      <p:sp>
        <p:nvSpPr>
          <p:cNvPr id="112" name="Google Shape;112;p3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7"/>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14" name="Shape 114"/>
        <p:cNvGrpSpPr/>
        <p:nvPr/>
      </p:nvGrpSpPr>
      <p:grpSpPr>
        <a:xfrm>
          <a:off x="0" y="0"/>
          <a:ext cx="0" cy="0"/>
          <a:chOff x="0" y="0"/>
          <a:chExt cx="0" cy="0"/>
        </a:xfrm>
      </p:grpSpPr>
      <p:sp>
        <p:nvSpPr>
          <p:cNvPr id="115" name="Google Shape;115;p3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38"/>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17" name="Shape 117"/>
        <p:cNvGrpSpPr/>
        <p:nvPr/>
      </p:nvGrpSpPr>
      <p:grpSpPr>
        <a:xfrm>
          <a:off x="0" y="0"/>
          <a:ext cx="0" cy="0"/>
          <a:chOff x="0" y="0"/>
          <a:chExt cx="0" cy="0"/>
        </a:xfrm>
      </p:grpSpPr>
      <p:sp>
        <p:nvSpPr>
          <p:cNvPr id="118" name="Google Shape;118;p3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39"/>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0" name="Google Shape;120;p39"/>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1" name="Shape 121"/>
        <p:cNvGrpSpPr/>
        <p:nvPr/>
      </p:nvGrpSpPr>
      <p:grpSpPr>
        <a:xfrm>
          <a:off x="0" y="0"/>
          <a:ext cx="0" cy="0"/>
          <a:chOff x="0" y="0"/>
          <a:chExt cx="0" cy="0"/>
        </a:xfrm>
      </p:grpSpPr>
      <p:sp>
        <p:nvSpPr>
          <p:cNvPr id="122" name="Google Shape;122;p4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2" name="Shape 12"/>
        <p:cNvGrpSpPr/>
        <p:nvPr/>
      </p:nvGrpSpPr>
      <p:grpSpPr>
        <a:xfrm>
          <a:off x="0" y="0"/>
          <a:ext cx="0" cy="0"/>
          <a:chOff x="0" y="0"/>
          <a:chExt cx="0" cy="0"/>
        </a:xfrm>
      </p:grpSpPr>
      <p:sp>
        <p:nvSpPr>
          <p:cNvPr id="13" name="Google Shape;13;p1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6"/>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23" name="Shape 123"/>
        <p:cNvGrpSpPr/>
        <p:nvPr/>
      </p:nvGrpSpPr>
      <p:grpSpPr>
        <a:xfrm>
          <a:off x="0" y="0"/>
          <a:ext cx="0" cy="0"/>
          <a:chOff x="0" y="0"/>
          <a:chExt cx="0" cy="0"/>
        </a:xfrm>
      </p:grpSpPr>
      <p:sp>
        <p:nvSpPr>
          <p:cNvPr id="124" name="Google Shape;124;p41"/>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25" name="Shape 125"/>
        <p:cNvGrpSpPr/>
        <p:nvPr/>
      </p:nvGrpSpPr>
      <p:grpSpPr>
        <a:xfrm>
          <a:off x="0" y="0"/>
          <a:ext cx="0" cy="0"/>
          <a:chOff x="0" y="0"/>
          <a:chExt cx="0" cy="0"/>
        </a:xfrm>
      </p:grpSpPr>
      <p:sp>
        <p:nvSpPr>
          <p:cNvPr id="126" name="Google Shape;126;p4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42"/>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8" name="Google Shape;128;p42"/>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9" name="Google Shape;129;p42"/>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30" name="Shape 130"/>
        <p:cNvGrpSpPr/>
        <p:nvPr/>
      </p:nvGrpSpPr>
      <p:grpSpPr>
        <a:xfrm>
          <a:off x="0" y="0"/>
          <a:ext cx="0" cy="0"/>
          <a:chOff x="0" y="0"/>
          <a:chExt cx="0" cy="0"/>
        </a:xfrm>
      </p:grpSpPr>
      <p:sp>
        <p:nvSpPr>
          <p:cNvPr id="131" name="Google Shape;131;p4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43"/>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3" name="Google Shape;133;p43"/>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4" name="Google Shape;134;p43"/>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35" name="Shape 135"/>
        <p:cNvGrpSpPr/>
        <p:nvPr/>
      </p:nvGrpSpPr>
      <p:grpSpPr>
        <a:xfrm>
          <a:off x="0" y="0"/>
          <a:ext cx="0" cy="0"/>
          <a:chOff x="0" y="0"/>
          <a:chExt cx="0" cy="0"/>
        </a:xfrm>
      </p:grpSpPr>
      <p:sp>
        <p:nvSpPr>
          <p:cNvPr id="136" name="Google Shape;136;p4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44"/>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8" name="Google Shape;138;p44"/>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9" name="Google Shape;139;p44"/>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40" name="Shape 140"/>
        <p:cNvGrpSpPr/>
        <p:nvPr/>
      </p:nvGrpSpPr>
      <p:grpSpPr>
        <a:xfrm>
          <a:off x="0" y="0"/>
          <a:ext cx="0" cy="0"/>
          <a:chOff x="0" y="0"/>
          <a:chExt cx="0" cy="0"/>
        </a:xfrm>
      </p:grpSpPr>
      <p:sp>
        <p:nvSpPr>
          <p:cNvPr id="141" name="Google Shape;141;p4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45"/>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3" name="Google Shape;143;p45"/>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44" name="Shape 144"/>
        <p:cNvGrpSpPr/>
        <p:nvPr/>
      </p:nvGrpSpPr>
      <p:grpSpPr>
        <a:xfrm>
          <a:off x="0" y="0"/>
          <a:ext cx="0" cy="0"/>
          <a:chOff x="0" y="0"/>
          <a:chExt cx="0" cy="0"/>
        </a:xfrm>
      </p:grpSpPr>
      <p:sp>
        <p:nvSpPr>
          <p:cNvPr id="145" name="Google Shape;145;p4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46"/>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7" name="Google Shape;147;p46"/>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8" name="Google Shape;148;p46"/>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9" name="Google Shape;149;p46"/>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50" name="Shape 150"/>
        <p:cNvGrpSpPr/>
        <p:nvPr/>
      </p:nvGrpSpPr>
      <p:grpSpPr>
        <a:xfrm>
          <a:off x="0" y="0"/>
          <a:ext cx="0" cy="0"/>
          <a:chOff x="0" y="0"/>
          <a:chExt cx="0" cy="0"/>
        </a:xfrm>
      </p:grpSpPr>
      <p:sp>
        <p:nvSpPr>
          <p:cNvPr id="151" name="Google Shape;151;p4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47"/>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3" name="Google Shape;153;p47"/>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4" name="Google Shape;154;p47"/>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5" name="Google Shape;155;p47"/>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6" name="Google Shape;156;p47"/>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7" name="Google Shape;157;p47"/>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5" name="Shape 15"/>
        <p:cNvGrpSpPr/>
        <p:nvPr/>
      </p:nvGrpSpPr>
      <p:grpSpPr>
        <a:xfrm>
          <a:off x="0" y="0"/>
          <a:ext cx="0" cy="0"/>
          <a:chOff x="0" y="0"/>
          <a:chExt cx="0" cy="0"/>
        </a:xfrm>
      </p:grpSpPr>
      <p:sp>
        <p:nvSpPr>
          <p:cNvPr id="16" name="Google Shape;16;p1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7"/>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 name="Google Shape;18;p17"/>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1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1" name="Shape 21"/>
        <p:cNvGrpSpPr/>
        <p:nvPr/>
      </p:nvGrpSpPr>
      <p:grpSpPr>
        <a:xfrm>
          <a:off x="0" y="0"/>
          <a:ext cx="0" cy="0"/>
          <a:chOff x="0" y="0"/>
          <a:chExt cx="0" cy="0"/>
        </a:xfrm>
      </p:grpSpPr>
      <p:sp>
        <p:nvSpPr>
          <p:cNvPr id="22" name="Google Shape;22;p19"/>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3" name="Shape 23"/>
        <p:cNvGrpSpPr/>
        <p:nvPr/>
      </p:nvGrpSpPr>
      <p:grpSpPr>
        <a:xfrm>
          <a:off x="0" y="0"/>
          <a:ext cx="0" cy="0"/>
          <a:chOff x="0" y="0"/>
          <a:chExt cx="0" cy="0"/>
        </a:xfrm>
      </p:grpSpPr>
      <p:sp>
        <p:nvSpPr>
          <p:cNvPr id="24" name="Google Shape;24;p2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0"/>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 name="Google Shape;26;p20"/>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 name="Google Shape;27;p20"/>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8" name="Shape 28"/>
        <p:cNvGrpSpPr/>
        <p:nvPr/>
      </p:nvGrpSpPr>
      <p:grpSpPr>
        <a:xfrm>
          <a:off x="0" y="0"/>
          <a:ext cx="0" cy="0"/>
          <a:chOff x="0" y="0"/>
          <a:chExt cx="0" cy="0"/>
        </a:xfrm>
      </p:grpSpPr>
      <p:sp>
        <p:nvSpPr>
          <p:cNvPr id="29" name="Google Shape;29;p2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1"/>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21"/>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21"/>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3" name="Shape 33"/>
        <p:cNvGrpSpPr/>
        <p:nvPr/>
      </p:nvGrpSpPr>
      <p:grpSpPr>
        <a:xfrm>
          <a:off x="0" y="0"/>
          <a:ext cx="0" cy="0"/>
          <a:chOff x="0" y="0"/>
          <a:chExt cx="0" cy="0"/>
        </a:xfrm>
      </p:grpSpPr>
      <p:sp>
        <p:nvSpPr>
          <p:cNvPr id="34" name="Google Shape;34;p2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2"/>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22"/>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22"/>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1.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4.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838080" y="365040"/>
            <a:ext cx="10514880" cy="132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9"/>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6" name="Shape 56"/>
        <p:cNvGrpSpPr/>
        <p:nvPr/>
      </p:nvGrpSpPr>
      <p:grpSpPr>
        <a:xfrm>
          <a:off x="0" y="0"/>
          <a:ext cx="0" cy="0"/>
          <a:chOff x="0" y="0"/>
          <a:chExt cx="0" cy="0"/>
        </a:xfrm>
      </p:grpSpPr>
      <p:sp>
        <p:nvSpPr>
          <p:cNvPr id="57" name="Google Shape;57;p11"/>
          <p:cNvSpPr txBox="1"/>
          <p:nvPr>
            <p:ph type="title"/>
          </p:nvPr>
        </p:nvSpPr>
        <p:spPr>
          <a:xfrm>
            <a:off x="838080" y="365040"/>
            <a:ext cx="10514880" cy="132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8" name="Google Shape;58;p11"/>
          <p:cNvSpPr txBox="1"/>
          <p:nvPr>
            <p:ph idx="1" type="body"/>
          </p:nvPr>
        </p:nvSpPr>
        <p:spPr>
          <a:xfrm>
            <a:off x="838080" y="1825560"/>
            <a:ext cx="10514880" cy="435060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7" name="Shape 107"/>
        <p:cNvGrpSpPr/>
        <p:nvPr/>
      </p:nvGrpSpPr>
      <p:grpSpPr>
        <a:xfrm>
          <a:off x="0" y="0"/>
          <a:ext cx="0" cy="0"/>
          <a:chOff x="0" y="0"/>
          <a:chExt cx="0" cy="0"/>
        </a:xfrm>
      </p:grpSpPr>
      <p:sp>
        <p:nvSpPr>
          <p:cNvPr id="108" name="Google Shape;108;p1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9" name="Google Shape;109;p13"/>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Relationship Id="rId3" Type="http://schemas.openxmlformats.org/officeDocument/2006/relationships/image" Target="../media/image7.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
          <p:cNvSpPr/>
          <p:nvPr/>
        </p:nvSpPr>
        <p:spPr>
          <a:xfrm>
            <a:off x="1523880" y="1122480"/>
            <a:ext cx="9143280" cy="2386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
          <p:cNvSpPr/>
          <p:nvPr/>
        </p:nvSpPr>
        <p:spPr>
          <a:xfrm>
            <a:off x="1523880" y="3602160"/>
            <a:ext cx="9143280" cy="16549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igno de interrogación - Iconos gratis de formas y simbolos" id="164" name="Google Shape;164;p1"/>
          <p:cNvPicPr preferRelativeResize="0"/>
          <p:nvPr/>
        </p:nvPicPr>
        <p:blipFill rotWithShape="1">
          <a:blip r:embed="rId3">
            <a:alphaModFix/>
          </a:blip>
          <a:srcRect b="0" l="0" r="0" t="0"/>
          <a:stretch/>
        </p:blipFill>
        <p:spPr>
          <a:xfrm>
            <a:off x="3003120" y="420120"/>
            <a:ext cx="6179040" cy="617904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f40737e9f4_1_0"/>
          <p:cNvSpPr txBox="1"/>
          <p:nvPr/>
        </p:nvSpPr>
        <p:spPr>
          <a:xfrm>
            <a:off x="120925" y="138200"/>
            <a:ext cx="11954100" cy="672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ES" sz="2100"/>
              <a:t>Activity for </a:t>
            </a:r>
            <a:r>
              <a:rPr b="1" lang="es-ES" sz="2000">
                <a:solidFill>
                  <a:srgbClr val="111111"/>
                </a:solidFill>
                <a:latin typeface="Roboto"/>
                <a:ea typeface="Roboto"/>
                <a:cs typeface="Roboto"/>
                <a:sym typeface="Roboto"/>
              </a:rPr>
              <a:t>Spaced repetition</a:t>
            </a:r>
            <a:endParaRPr b="1" sz="2100">
              <a:solidFill>
                <a:schemeClr val="dk1"/>
              </a:solidFill>
            </a:endParaRPr>
          </a:p>
          <a:p>
            <a:pPr indent="0" lvl="0" marL="0" rtl="0" algn="ctr">
              <a:spcBef>
                <a:spcPts val="0"/>
              </a:spcBef>
              <a:spcAft>
                <a:spcPts val="0"/>
              </a:spcAft>
              <a:buNone/>
            </a:pPr>
            <a:r>
              <a:t/>
            </a:r>
            <a:endParaRPr b="1" sz="2100">
              <a:solidFill>
                <a:schemeClr val="dk1"/>
              </a:solidFill>
            </a:endParaRPr>
          </a:p>
          <a:p>
            <a:pPr indent="0" lvl="0" marL="0" rtl="0" algn="ctr">
              <a:spcBef>
                <a:spcPts val="0"/>
              </a:spcBef>
              <a:spcAft>
                <a:spcPts val="0"/>
              </a:spcAft>
              <a:buNone/>
            </a:pPr>
            <a:r>
              <a:t/>
            </a:r>
            <a:endParaRPr b="1" sz="2100">
              <a:solidFill>
                <a:schemeClr val="dk1"/>
              </a:solidFill>
            </a:endParaRPr>
          </a:p>
          <a:p>
            <a:pPr indent="0" lvl="0" marL="0" rtl="0" algn="l">
              <a:spcBef>
                <a:spcPts val="0"/>
              </a:spcBef>
              <a:spcAft>
                <a:spcPts val="0"/>
              </a:spcAft>
              <a:buNone/>
            </a:pPr>
            <a:r>
              <a:rPr lang="es-ES" sz="1300">
                <a:solidFill>
                  <a:schemeClr val="dk1"/>
                </a:solidFill>
                <a:latin typeface="Roboto"/>
                <a:ea typeface="Roboto"/>
                <a:cs typeface="Roboto"/>
                <a:sym typeface="Roboto"/>
              </a:rPr>
              <a:t>Activity Description:</a:t>
            </a:r>
            <a:endParaRPr sz="1300">
              <a:solidFill>
                <a:schemeClr val="dk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s-ES" sz="1300">
                <a:solidFill>
                  <a:schemeClr val="dk1"/>
                </a:solidFill>
                <a:latin typeface="Roboto"/>
                <a:ea typeface="Roboto"/>
                <a:cs typeface="Roboto"/>
                <a:sym typeface="Roboto"/>
              </a:rPr>
              <a:t>In this activity, participants will engage in a spaced repetition practice using memory cards. Spaced repetition is a learning technique that involves reviewing material at increasing intervals over time to enhance long-term retention.</a:t>
            </a:r>
            <a:endParaRPr sz="1300">
              <a:solidFill>
                <a:schemeClr val="dk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s-ES" sz="1300">
                <a:solidFill>
                  <a:schemeClr val="dk1"/>
                </a:solidFill>
                <a:latin typeface="Roboto"/>
                <a:ea typeface="Roboto"/>
                <a:cs typeface="Roboto"/>
                <a:sym typeface="Roboto"/>
              </a:rPr>
              <a:t>Instructions:</a:t>
            </a:r>
            <a:endParaRPr sz="1300">
              <a:solidFill>
                <a:schemeClr val="dk1"/>
              </a:solidFill>
              <a:latin typeface="Roboto"/>
              <a:ea typeface="Roboto"/>
              <a:cs typeface="Roboto"/>
              <a:sym typeface="Roboto"/>
            </a:endParaRPr>
          </a:p>
          <a:p>
            <a:pPr indent="-228600" lvl="0" marL="457200" rtl="0" algn="l">
              <a:lnSpc>
                <a:spcPct val="115000"/>
              </a:lnSpc>
              <a:spcBef>
                <a:spcPts val="1500"/>
              </a:spcBef>
              <a:spcAft>
                <a:spcPts val="0"/>
              </a:spcAft>
              <a:buClr>
                <a:schemeClr val="dk1"/>
              </a:buClr>
              <a:buSzPts val="1300"/>
              <a:buFont typeface="Roboto"/>
              <a:buNone/>
            </a:pPr>
            <a:r>
              <a:rPr lang="es-ES" sz="1300">
                <a:solidFill>
                  <a:schemeClr val="dk1"/>
                </a:solidFill>
                <a:latin typeface="Roboto"/>
                <a:ea typeface="Roboto"/>
                <a:cs typeface="Roboto"/>
                <a:sym typeface="Roboto"/>
              </a:rPr>
              <a:t>Create Memory Cards: Provide participants with sets of memory cards. Each card should feature a question or concept on one side and its corresponding answer on the other.</a:t>
            </a:r>
            <a:endParaRPr sz="13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300"/>
              <a:buFont typeface="Roboto"/>
              <a:buNone/>
            </a:pPr>
            <a:r>
              <a:rPr lang="es-ES" sz="1300">
                <a:solidFill>
                  <a:schemeClr val="dk1"/>
                </a:solidFill>
                <a:latin typeface="Roboto"/>
                <a:ea typeface="Roboto"/>
                <a:cs typeface="Roboto"/>
                <a:sym typeface="Roboto"/>
              </a:rPr>
              <a:t>Study Session: Instruct participants to review the memory cards systematically. Start by reviewing all the cards, then separate them into two stacks: one for cards they answer correctly and one for cards they answer incorrectly.</a:t>
            </a:r>
            <a:endParaRPr sz="13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300"/>
              <a:buFont typeface="Roboto"/>
              <a:buNone/>
            </a:pPr>
            <a:r>
              <a:rPr lang="es-ES" sz="1300">
                <a:solidFill>
                  <a:schemeClr val="dk1"/>
                </a:solidFill>
                <a:latin typeface="Roboto"/>
                <a:ea typeface="Roboto"/>
                <a:cs typeface="Roboto"/>
                <a:sym typeface="Roboto"/>
              </a:rPr>
              <a:t>Spaced Review: After the initial study session, have participants review the cards they answered incorrectly more frequently than those they answered correctly. Encourage them to revisit the incorrect cards at shorter intervals, gradually spacing out the review sessions as they become more proficient.</a:t>
            </a:r>
            <a:endParaRPr sz="13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300"/>
              <a:buFont typeface="Roboto"/>
              <a:buNone/>
            </a:pPr>
            <a:r>
              <a:rPr lang="es-ES" sz="1300">
                <a:solidFill>
                  <a:schemeClr val="dk1"/>
                </a:solidFill>
                <a:latin typeface="Roboto"/>
                <a:ea typeface="Roboto"/>
                <a:cs typeface="Roboto"/>
                <a:sym typeface="Roboto"/>
              </a:rPr>
              <a:t>Self-Assessment: Prompt participants to assess their understanding of each card after reviewing it. They can rate their confidence level or indicate whether they answered correctly or incorrectly.</a:t>
            </a:r>
            <a:endParaRPr sz="13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300"/>
              <a:buFont typeface="Roboto"/>
              <a:buNone/>
            </a:pPr>
            <a:r>
              <a:rPr lang="es-ES" sz="1300">
                <a:solidFill>
                  <a:schemeClr val="dk1"/>
                </a:solidFill>
                <a:latin typeface="Roboto"/>
                <a:ea typeface="Roboto"/>
                <a:cs typeface="Roboto"/>
                <a:sym typeface="Roboto"/>
              </a:rPr>
              <a:t>Progressive Review: As participants continue to study, adjust the intervals for reviewing the cards based on their performance. Cards that are consistently answered correctly can be reviewed less frequently, while cards that pose more difficulty can be reviewed more frequently.</a:t>
            </a:r>
            <a:endParaRPr sz="2000">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1f40737e9f4_1_5"/>
          <p:cNvSpPr txBox="1"/>
          <p:nvPr/>
        </p:nvSpPr>
        <p:spPr>
          <a:xfrm>
            <a:off x="86375" y="155475"/>
            <a:ext cx="12005700" cy="670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ES" sz="1300">
                <a:solidFill>
                  <a:srgbClr val="111111"/>
                </a:solidFill>
                <a:latin typeface="Roboto"/>
                <a:ea typeface="Roboto"/>
                <a:cs typeface="Roboto"/>
                <a:sym typeface="Roboto"/>
              </a:rPr>
              <a:t>Mnemonics:</a:t>
            </a:r>
            <a:endParaRPr b="1" sz="1300">
              <a:solidFill>
                <a:srgbClr val="111111"/>
              </a:solidFill>
              <a:latin typeface="Roboto"/>
              <a:ea typeface="Roboto"/>
              <a:cs typeface="Roboto"/>
              <a:sym typeface="Roboto"/>
            </a:endParaRPr>
          </a:p>
          <a:p>
            <a:pPr indent="0" lvl="0" marL="0" rtl="0" algn="l">
              <a:lnSpc>
                <a:spcPct val="115000"/>
              </a:lnSpc>
              <a:spcBef>
                <a:spcPts val="0"/>
              </a:spcBef>
              <a:spcAft>
                <a:spcPts val="0"/>
              </a:spcAft>
              <a:buNone/>
            </a:pPr>
            <a:r>
              <a:t/>
            </a:r>
            <a:endParaRPr b="1" sz="1300">
              <a:solidFill>
                <a:srgbClr val="111111"/>
              </a:solidFill>
              <a:latin typeface="Roboto"/>
              <a:ea typeface="Roboto"/>
              <a:cs typeface="Roboto"/>
              <a:sym typeface="Roboto"/>
            </a:endParaRPr>
          </a:p>
          <a:p>
            <a:pPr indent="0" lvl="0" marL="0" rtl="0" algn="l">
              <a:lnSpc>
                <a:spcPct val="115000"/>
              </a:lnSpc>
              <a:spcBef>
                <a:spcPts val="0"/>
              </a:spcBef>
              <a:spcAft>
                <a:spcPts val="0"/>
              </a:spcAft>
              <a:buNone/>
            </a:pPr>
            <a:r>
              <a:rPr lang="es-ES" sz="1300">
                <a:solidFill>
                  <a:srgbClr val="111111"/>
                </a:solidFill>
                <a:latin typeface="Roboto"/>
                <a:ea typeface="Roboto"/>
                <a:cs typeface="Roboto"/>
                <a:sym typeface="Roboto"/>
              </a:rPr>
              <a:t>Mnemonics, or mnemonics, is a technique used to improve memory and facilitate the recall of information by associating the information to be remembered with images, phrases, acronyms or any other type of mnemonic aid. Here are five practical examples of mnemonic techniques:</a:t>
            </a:r>
            <a:endParaRPr sz="1300">
              <a:solidFill>
                <a:srgbClr val="111111"/>
              </a:solidFill>
              <a:latin typeface="Roboto"/>
              <a:ea typeface="Roboto"/>
              <a:cs typeface="Roboto"/>
              <a:sym typeface="Roboto"/>
            </a:endParaRPr>
          </a:p>
          <a:p>
            <a:pPr indent="0" lvl="0" marL="0" rtl="0" algn="l">
              <a:lnSpc>
                <a:spcPct val="115000"/>
              </a:lnSpc>
              <a:spcBef>
                <a:spcPts val="0"/>
              </a:spcBef>
              <a:spcAft>
                <a:spcPts val="0"/>
              </a:spcAft>
              <a:buNone/>
            </a:pPr>
            <a:r>
              <a:t/>
            </a:r>
            <a:endParaRPr sz="1300">
              <a:solidFill>
                <a:srgbClr val="111111"/>
              </a:solidFill>
              <a:latin typeface="Roboto"/>
              <a:ea typeface="Roboto"/>
              <a:cs typeface="Roboto"/>
              <a:sym typeface="Roboto"/>
            </a:endParaRPr>
          </a:p>
          <a:p>
            <a:pPr indent="0" lvl="0" marL="0" rtl="0" algn="l">
              <a:lnSpc>
                <a:spcPct val="115000"/>
              </a:lnSpc>
              <a:spcBef>
                <a:spcPts val="0"/>
              </a:spcBef>
              <a:spcAft>
                <a:spcPts val="0"/>
              </a:spcAft>
              <a:buNone/>
            </a:pPr>
            <a:r>
              <a:rPr lang="es-ES" sz="1300">
                <a:solidFill>
                  <a:srgbClr val="111111"/>
                </a:solidFill>
                <a:latin typeface="Roboto"/>
                <a:ea typeface="Roboto"/>
                <a:cs typeface="Roboto"/>
                <a:sym typeface="Roboto"/>
              </a:rPr>
              <a:t>Acronyms:</a:t>
            </a:r>
            <a:endParaRPr sz="1300">
              <a:solidFill>
                <a:srgbClr val="111111"/>
              </a:solidFill>
              <a:latin typeface="Roboto"/>
              <a:ea typeface="Roboto"/>
              <a:cs typeface="Roboto"/>
              <a:sym typeface="Roboto"/>
            </a:endParaRPr>
          </a:p>
          <a:p>
            <a:pPr indent="0" lvl="0" marL="0" rtl="0" algn="l">
              <a:lnSpc>
                <a:spcPct val="115000"/>
              </a:lnSpc>
              <a:spcBef>
                <a:spcPts val="0"/>
              </a:spcBef>
              <a:spcAft>
                <a:spcPts val="0"/>
              </a:spcAft>
              <a:buNone/>
            </a:pPr>
            <a:r>
              <a:t/>
            </a:r>
            <a:endParaRPr sz="1300">
              <a:solidFill>
                <a:srgbClr val="111111"/>
              </a:solidFill>
              <a:latin typeface="Roboto"/>
              <a:ea typeface="Roboto"/>
              <a:cs typeface="Roboto"/>
              <a:sym typeface="Roboto"/>
            </a:endParaRPr>
          </a:p>
          <a:p>
            <a:pPr indent="-311150" lvl="0" marL="457200" rtl="0" algn="l">
              <a:lnSpc>
                <a:spcPct val="115000"/>
              </a:lnSpc>
              <a:spcBef>
                <a:spcPts val="0"/>
              </a:spcBef>
              <a:spcAft>
                <a:spcPts val="0"/>
              </a:spcAft>
              <a:buClr>
                <a:srgbClr val="111111"/>
              </a:buClr>
              <a:buSzPts val="1300"/>
              <a:buFont typeface="Roboto"/>
              <a:buAutoNum type="arabicPeriod"/>
            </a:pPr>
            <a:r>
              <a:rPr lang="es-ES" sz="1300">
                <a:solidFill>
                  <a:srgbClr val="111111"/>
                </a:solidFill>
                <a:latin typeface="Roboto"/>
                <a:ea typeface="Roboto"/>
                <a:cs typeface="Roboto"/>
                <a:sym typeface="Roboto"/>
              </a:rPr>
              <a:t>Example: "ROY G. BIV" to remember the colors of the rainbow (Red, Orange, Yellow, Green, Blue, Indigo, Violet).</a:t>
            </a:r>
            <a:endParaRPr sz="1300">
              <a:solidFill>
                <a:srgbClr val="111111"/>
              </a:solidFill>
              <a:latin typeface="Roboto"/>
              <a:ea typeface="Roboto"/>
              <a:cs typeface="Roboto"/>
              <a:sym typeface="Roboto"/>
            </a:endParaRPr>
          </a:p>
          <a:p>
            <a:pPr indent="0" lvl="0" marL="0" rtl="0" algn="l">
              <a:lnSpc>
                <a:spcPct val="115000"/>
              </a:lnSpc>
              <a:spcBef>
                <a:spcPts val="0"/>
              </a:spcBef>
              <a:spcAft>
                <a:spcPts val="0"/>
              </a:spcAft>
              <a:buNone/>
            </a:pPr>
            <a:r>
              <a:rPr lang="es-ES" sz="1300">
                <a:solidFill>
                  <a:srgbClr val="111111"/>
                </a:solidFill>
                <a:latin typeface="Roboto"/>
                <a:ea typeface="Roboto"/>
                <a:cs typeface="Roboto"/>
                <a:sym typeface="Roboto"/>
              </a:rPr>
              <a:t>Explanation: The first letters of each word are used to form an acronym that represents the color sequence.</a:t>
            </a:r>
            <a:endParaRPr sz="1300">
              <a:solidFill>
                <a:srgbClr val="111111"/>
              </a:solidFill>
              <a:latin typeface="Roboto"/>
              <a:ea typeface="Roboto"/>
              <a:cs typeface="Roboto"/>
              <a:sym typeface="Roboto"/>
            </a:endParaRPr>
          </a:p>
          <a:p>
            <a:pPr indent="0" lvl="0" marL="0" rtl="0" algn="l">
              <a:lnSpc>
                <a:spcPct val="115000"/>
              </a:lnSpc>
              <a:spcBef>
                <a:spcPts val="0"/>
              </a:spcBef>
              <a:spcAft>
                <a:spcPts val="0"/>
              </a:spcAft>
              <a:buNone/>
            </a:pPr>
            <a:r>
              <a:rPr lang="es-ES" sz="1300">
                <a:solidFill>
                  <a:srgbClr val="111111"/>
                </a:solidFill>
                <a:latin typeface="Roboto"/>
                <a:ea typeface="Roboto"/>
                <a:cs typeface="Roboto"/>
                <a:sym typeface="Roboto"/>
              </a:rPr>
              <a:t>Image association:</a:t>
            </a:r>
            <a:endParaRPr sz="1300">
              <a:solidFill>
                <a:srgbClr val="111111"/>
              </a:solidFill>
              <a:latin typeface="Roboto"/>
              <a:ea typeface="Roboto"/>
              <a:cs typeface="Roboto"/>
              <a:sym typeface="Roboto"/>
            </a:endParaRPr>
          </a:p>
          <a:p>
            <a:pPr indent="0" lvl="0" marL="0" rtl="0" algn="l">
              <a:lnSpc>
                <a:spcPct val="115000"/>
              </a:lnSpc>
              <a:spcBef>
                <a:spcPts val="0"/>
              </a:spcBef>
              <a:spcAft>
                <a:spcPts val="0"/>
              </a:spcAft>
              <a:buNone/>
            </a:pPr>
            <a:r>
              <a:t/>
            </a:r>
            <a:endParaRPr sz="1300">
              <a:solidFill>
                <a:srgbClr val="111111"/>
              </a:solidFill>
              <a:latin typeface="Roboto"/>
              <a:ea typeface="Roboto"/>
              <a:cs typeface="Roboto"/>
              <a:sym typeface="Roboto"/>
            </a:endParaRPr>
          </a:p>
          <a:p>
            <a:pPr indent="-311150" lvl="0" marL="457200" rtl="0" algn="l">
              <a:lnSpc>
                <a:spcPct val="115000"/>
              </a:lnSpc>
              <a:spcBef>
                <a:spcPts val="0"/>
              </a:spcBef>
              <a:spcAft>
                <a:spcPts val="0"/>
              </a:spcAft>
              <a:buClr>
                <a:srgbClr val="111111"/>
              </a:buClr>
              <a:buSzPts val="1300"/>
              <a:buFont typeface="Roboto"/>
              <a:buAutoNum type="arabicPeriod"/>
            </a:pPr>
            <a:r>
              <a:rPr lang="es-ES" sz="1300">
                <a:solidFill>
                  <a:srgbClr val="111111"/>
                </a:solidFill>
                <a:latin typeface="Roboto"/>
                <a:ea typeface="Roboto"/>
                <a:cs typeface="Roboto"/>
                <a:sym typeface="Roboto"/>
              </a:rPr>
              <a:t>Example: To remember a shopping list that includes apples, milk, bread, and eggs, imagine a vivid, whimsical image that combines all the items together.</a:t>
            </a:r>
            <a:endParaRPr sz="1300">
              <a:solidFill>
                <a:srgbClr val="111111"/>
              </a:solidFill>
              <a:latin typeface="Roboto"/>
              <a:ea typeface="Roboto"/>
              <a:cs typeface="Roboto"/>
              <a:sym typeface="Roboto"/>
            </a:endParaRPr>
          </a:p>
          <a:p>
            <a:pPr indent="0" lvl="0" marL="0" rtl="0" algn="l">
              <a:lnSpc>
                <a:spcPct val="115000"/>
              </a:lnSpc>
              <a:spcBef>
                <a:spcPts val="0"/>
              </a:spcBef>
              <a:spcAft>
                <a:spcPts val="0"/>
              </a:spcAft>
              <a:buNone/>
            </a:pPr>
            <a:r>
              <a:rPr lang="es-ES" sz="1300">
                <a:solidFill>
                  <a:srgbClr val="111111"/>
                </a:solidFill>
                <a:latin typeface="Roboto"/>
                <a:ea typeface="Roboto"/>
                <a:cs typeface="Roboto"/>
                <a:sym typeface="Roboto"/>
              </a:rPr>
              <a:t>Explanation: The association of images creates a visual connection between the elements that you want to remember, facilitating their retrieval in memory.</a:t>
            </a:r>
            <a:endParaRPr sz="1300">
              <a:solidFill>
                <a:srgbClr val="111111"/>
              </a:solidFill>
              <a:latin typeface="Roboto"/>
              <a:ea typeface="Roboto"/>
              <a:cs typeface="Roboto"/>
              <a:sym typeface="Roboto"/>
            </a:endParaRPr>
          </a:p>
          <a:p>
            <a:pPr indent="0" lvl="0" marL="0" rtl="0" algn="l">
              <a:lnSpc>
                <a:spcPct val="115000"/>
              </a:lnSpc>
              <a:spcBef>
                <a:spcPts val="0"/>
              </a:spcBef>
              <a:spcAft>
                <a:spcPts val="0"/>
              </a:spcAft>
              <a:buNone/>
            </a:pPr>
            <a:r>
              <a:rPr lang="es-ES" sz="1300">
                <a:solidFill>
                  <a:srgbClr val="111111"/>
                </a:solidFill>
                <a:latin typeface="Roboto"/>
                <a:ea typeface="Roboto"/>
                <a:cs typeface="Roboto"/>
                <a:sym typeface="Roboto"/>
              </a:rPr>
              <a:t>Keywords:</a:t>
            </a:r>
            <a:endParaRPr sz="1300">
              <a:solidFill>
                <a:srgbClr val="111111"/>
              </a:solidFill>
              <a:latin typeface="Roboto"/>
              <a:ea typeface="Roboto"/>
              <a:cs typeface="Roboto"/>
              <a:sym typeface="Roboto"/>
            </a:endParaRPr>
          </a:p>
          <a:p>
            <a:pPr indent="0" lvl="0" marL="0" rtl="0" algn="l">
              <a:lnSpc>
                <a:spcPct val="115000"/>
              </a:lnSpc>
              <a:spcBef>
                <a:spcPts val="0"/>
              </a:spcBef>
              <a:spcAft>
                <a:spcPts val="0"/>
              </a:spcAft>
              <a:buNone/>
            </a:pPr>
            <a:r>
              <a:t/>
            </a:r>
            <a:endParaRPr sz="1300">
              <a:solidFill>
                <a:srgbClr val="111111"/>
              </a:solidFill>
              <a:latin typeface="Roboto"/>
              <a:ea typeface="Roboto"/>
              <a:cs typeface="Roboto"/>
              <a:sym typeface="Roboto"/>
            </a:endParaRPr>
          </a:p>
          <a:p>
            <a:pPr indent="-311150" lvl="0" marL="457200" rtl="0" algn="l">
              <a:lnSpc>
                <a:spcPct val="115000"/>
              </a:lnSpc>
              <a:spcBef>
                <a:spcPts val="0"/>
              </a:spcBef>
              <a:spcAft>
                <a:spcPts val="0"/>
              </a:spcAft>
              <a:buClr>
                <a:srgbClr val="111111"/>
              </a:buClr>
              <a:buSzPts val="1300"/>
              <a:buFont typeface="Roboto"/>
              <a:buAutoNum type="arabicPeriod"/>
            </a:pPr>
            <a:r>
              <a:rPr lang="es-ES" sz="1300">
                <a:solidFill>
                  <a:srgbClr val="111111"/>
                </a:solidFill>
                <a:latin typeface="Roboto"/>
                <a:ea typeface="Roboto"/>
                <a:cs typeface="Roboto"/>
                <a:sym typeface="Roboto"/>
              </a:rPr>
              <a:t>Example: To remember the word "kind" in French (gentle), you can associate it with the image of a kind person offering a cup of tea.</a:t>
            </a:r>
            <a:endParaRPr sz="1300">
              <a:solidFill>
                <a:srgbClr val="111111"/>
              </a:solidFill>
              <a:latin typeface="Roboto"/>
              <a:ea typeface="Roboto"/>
              <a:cs typeface="Roboto"/>
              <a:sym typeface="Roboto"/>
            </a:endParaRPr>
          </a:p>
          <a:p>
            <a:pPr indent="0" lvl="0" marL="0" rtl="0" algn="l">
              <a:lnSpc>
                <a:spcPct val="115000"/>
              </a:lnSpc>
              <a:spcBef>
                <a:spcPts val="0"/>
              </a:spcBef>
              <a:spcAft>
                <a:spcPts val="0"/>
              </a:spcAft>
              <a:buNone/>
            </a:pPr>
            <a:r>
              <a:rPr lang="es-ES" sz="1300">
                <a:solidFill>
                  <a:srgbClr val="111111"/>
                </a:solidFill>
                <a:latin typeface="Roboto"/>
                <a:ea typeface="Roboto"/>
                <a:cs typeface="Roboto"/>
                <a:sym typeface="Roboto"/>
              </a:rPr>
              <a:t>Explanation: A key word or image is selected that has a phonetic or semantic relationship with the word or concept you want to remember in another language or context.</a:t>
            </a:r>
            <a:endParaRPr sz="1300">
              <a:solidFill>
                <a:srgbClr val="111111"/>
              </a:solidFill>
              <a:latin typeface="Roboto"/>
              <a:ea typeface="Roboto"/>
              <a:cs typeface="Roboto"/>
              <a:sym typeface="Roboto"/>
            </a:endParaRPr>
          </a:p>
          <a:p>
            <a:pPr indent="0" lvl="0" marL="0" rtl="0" algn="l">
              <a:lnSpc>
                <a:spcPct val="115000"/>
              </a:lnSpc>
              <a:spcBef>
                <a:spcPts val="0"/>
              </a:spcBef>
              <a:spcAft>
                <a:spcPts val="0"/>
              </a:spcAft>
              <a:buNone/>
            </a:pPr>
            <a:r>
              <a:rPr lang="es-ES" sz="1300">
                <a:solidFill>
                  <a:srgbClr val="111111"/>
                </a:solidFill>
                <a:latin typeface="Roboto"/>
                <a:ea typeface="Roboto"/>
                <a:cs typeface="Roboto"/>
                <a:sym typeface="Roboto"/>
              </a:rPr>
              <a:t>Loci method (method of places):</a:t>
            </a:r>
            <a:endParaRPr sz="1300">
              <a:solidFill>
                <a:srgbClr val="111111"/>
              </a:solidFill>
              <a:latin typeface="Roboto"/>
              <a:ea typeface="Roboto"/>
              <a:cs typeface="Roboto"/>
              <a:sym typeface="Roboto"/>
            </a:endParaRPr>
          </a:p>
          <a:p>
            <a:pPr indent="0" lvl="0" marL="0" rtl="0" algn="l">
              <a:lnSpc>
                <a:spcPct val="115000"/>
              </a:lnSpc>
              <a:spcBef>
                <a:spcPts val="0"/>
              </a:spcBef>
              <a:spcAft>
                <a:spcPts val="0"/>
              </a:spcAft>
              <a:buNone/>
            </a:pPr>
            <a:r>
              <a:t/>
            </a:r>
            <a:endParaRPr sz="1300">
              <a:solidFill>
                <a:srgbClr val="111111"/>
              </a:solidFill>
              <a:latin typeface="Roboto"/>
              <a:ea typeface="Roboto"/>
              <a:cs typeface="Roboto"/>
              <a:sym typeface="Roboto"/>
            </a:endParaRPr>
          </a:p>
          <a:p>
            <a:pPr indent="-311150" lvl="0" marL="457200" rtl="0" algn="l">
              <a:lnSpc>
                <a:spcPct val="115000"/>
              </a:lnSpc>
              <a:spcBef>
                <a:spcPts val="0"/>
              </a:spcBef>
              <a:spcAft>
                <a:spcPts val="0"/>
              </a:spcAft>
              <a:buClr>
                <a:srgbClr val="111111"/>
              </a:buClr>
              <a:buSzPts val="1300"/>
              <a:buFont typeface="Roboto"/>
              <a:buAutoNum type="arabicPeriod"/>
            </a:pPr>
            <a:r>
              <a:rPr lang="es-ES" sz="1300">
                <a:solidFill>
                  <a:srgbClr val="111111"/>
                </a:solidFill>
                <a:latin typeface="Roboto"/>
                <a:ea typeface="Roboto"/>
                <a:cs typeface="Roboto"/>
                <a:sym typeface="Roboto"/>
              </a:rPr>
              <a:t>Example: To remember a to-do list, imagine a route you take frequently, like your house. Associate each task with a specific location on that route.</a:t>
            </a:r>
            <a:endParaRPr sz="1300">
              <a:solidFill>
                <a:srgbClr val="111111"/>
              </a:solidFill>
              <a:latin typeface="Roboto"/>
              <a:ea typeface="Roboto"/>
              <a:cs typeface="Roboto"/>
              <a:sym typeface="Roboto"/>
            </a:endParaRPr>
          </a:p>
          <a:p>
            <a:pPr indent="0" lvl="0" marL="0" rtl="0" algn="l">
              <a:lnSpc>
                <a:spcPct val="115000"/>
              </a:lnSpc>
              <a:spcBef>
                <a:spcPts val="0"/>
              </a:spcBef>
              <a:spcAft>
                <a:spcPts val="0"/>
              </a:spcAft>
              <a:buNone/>
            </a:pPr>
            <a:r>
              <a:rPr lang="es-ES" sz="1300">
                <a:solidFill>
                  <a:srgbClr val="111111"/>
                </a:solidFill>
                <a:latin typeface="Roboto"/>
                <a:ea typeface="Roboto"/>
                <a:cs typeface="Roboto"/>
                <a:sym typeface="Roboto"/>
              </a:rPr>
              <a:t>Explanation: This method takes advantage of spatial memory by associating each element to be remembered with a familiar physical place, facilitating its recovery by mentally visualizing the route.</a:t>
            </a:r>
            <a:endParaRPr sz="1300">
              <a:solidFill>
                <a:srgbClr val="111111"/>
              </a:solidFill>
              <a:latin typeface="Roboto"/>
              <a:ea typeface="Roboto"/>
              <a:cs typeface="Roboto"/>
              <a:sym typeface="Roboto"/>
            </a:endParaRPr>
          </a:p>
          <a:p>
            <a:pPr indent="0" lvl="0" marL="0" rtl="0" algn="l">
              <a:lnSpc>
                <a:spcPct val="115000"/>
              </a:lnSpc>
              <a:spcBef>
                <a:spcPts val="0"/>
              </a:spcBef>
              <a:spcAft>
                <a:spcPts val="0"/>
              </a:spcAft>
              <a:buNone/>
            </a:pPr>
            <a:r>
              <a:rPr lang="es-ES" sz="1300">
                <a:solidFill>
                  <a:srgbClr val="111111"/>
                </a:solidFill>
                <a:latin typeface="Roboto"/>
                <a:ea typeface="Roboto"/>
                <a:cs typeface="Roboto"/>
                <a:sym typeface="Roboto"/>
              </a:rPr>
              <a:t>Rhymes or songs:</a:t>
            </a:r>
            <a:endParaRPr sz="1300">
              <a:solidFill>
                <a:srgbClr val="111111"/>
              </a:solidFill>
              <a:latin typeface="Roboto"/>
              <a:ea typeface="Roboto"/>
              <a:cs typeface="Roboto"/>
              <a:sym typeface="Roboto"/>
            </a:endParaRPr>
          </a:p>
          <a:p>
            <a:pPr indent="0" lvl="0" marL="0" rtl="0" algn="l">
              <a:lnSpc>
                <a:spcPct val="115000"/>
              </a:lnSpc>
              <a:spcBef>
                <a:spcPts val="0"/>
              </a:spcBef>
              <a:spcAft>
                <a:spcPts val="0"/>
              </a:spcAft>
              <a:buNone/>
            </a:pPr>
            <a:r>
              <a:t/>
            </a:r>
            <a:endParaRPr sz="1300">
              <a:solidFill>
                <a:srgbClr val="111111"/>
              </a:solidFill>
              <a:latin typeface="Roboto"/>
              <a:ea typeface="Roboto"/>
              <a:cs typeface="Roboto"/>
              <a:sym typeface="Roboto"/>
            </a:endParaRPr>
          </a:p>
          <a:p>
            <a:pPr indent="-311150" lvl="0" marL="457200" rtl="0" algn="l">
              <a:lnSpc>
                <a:spcPct val="115000"/>
              </a:lnSpc>
              <a:spcBef>
                <a:spcPts val="0"/>
              </a:spcBef>
              <a:spcAft>
                <a:spcPts val="0"/>
              </a:spcAft>
              <a:buClr>
                <a:srgbClr val="111111"/>
              </a:buClr>
              <a:buSzPts val="1300"/>
              <a:buFont typeface="Roboto"/>
              <a:buAutoNum type="arabicPeriod"/>
            </a:pPr>
            <a:r>
              <a:rPr lang="es-ES" sz="1300">
                <a:solidFill>
                  <a:srgbClr val="111111"/>
                </a:solidFill>
                <a:latin typeface="Roboto"/>
                <a:ea typeface="Roboto"/>
                <a:cs typeface="Roboto"/>
                <a:sym typeface="Roboto"/>
              </a:rPr>
              <a:t>Example: "September has thirty days, with April, June and November..."</a:t>
            </a:r>
            <a:endParaRPr sz="1300">
              <a:solidFill>
                <a:srgbClr val="11111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s-ES" sz="1300">
                <a:solidFill>
                  <a:srgbClr val="111111"/>
                </a:solidFill>
                <a:latin typeface="Roboto"/>
                <a:ea typeface="Roboto"/>
                <a:cs typeface="Roboto"/>
                <a:sym typeface="Roboto"/>
              </a:rPr>
              <a:t>Explanation: Repeating a rhyme or song with specific information helps you remember sequences of data, such as the number of days in each month of the year.</a:t>
            </a:r>
            <a:endParaRPr b="1" sz="2100">
              <a:solidFill>
                <a:srgbClr val="111111"/>
              </a:solidFill>
              <a:latin typeface="Roboto"/>
              <a:ea typeface="Roboto"/>
              <a:cs typeface="Roboto"/>
              <a:sym typeface="Roboto"/>
            </a:endParaRPr>
          </a:p>
          <a:p>
            <a:pPr indent="0" lvl="0" marL="0" rtl="0" algn="l">
              <a:spcBef>
                <a:spcPts val="0"/>
              </a:spcBef>
              <a:spcAft>
                <a:spcPts val="0"/>
              </a:spcAft>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1f40737e9f4_1_9"/>
          <p:cNvSpPr txBox="1"/>
          <p:nvPr/>
        </p:nvSpPr>
        <p:spPr>
          <a:xfrm>
            <a:off x="120925" y="138200"/>
            <a:ext cx="11954100" cy="6720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500"/>
              </a:spcBef>
              <a:spcAft>
                <a:spcPts val="0"/>
              </a:spcAft>
              <a:buClr>
                <a:schemeClr val="dk1"/>
              </a:buClr>
              <a:buSzPts val="1100"/>
              <a:buFont typeface="Arial"/>
              <a:buNone/>
            </a:pPr>
            <a:r>
              <a:rPr b="1" lang="es-ES" sz="1800">
                <a:solidFill>
                  <a:schemeClr val="dk1"/>
                </a:solidFill>
                <a:latin typeface="Roboto"/>
                <a:ea typeface="Roboto"/>
                <a:cs typeface="Roboto"/>
                <a:sym typeface="Roboto"/>
              </a:rPr>
              <a:t>Activity: Memory Palace Exercise</a:t>
            </a:r>
            <a:endParaRPr b="1" sz="1800">
              <a:solidFill>
                <a:schemeClr val="dk1"/>
              </a:solidFill>
              <a:latin typeface="Roboto"/>
              <a:ea typeface="Roboto"/>
              <a:cs typeface="Roboto"/>
              <a:sym typeface="Roboto"/>
            </a:endParaRPr>
          </a:p>
          <a:p>
            <a:pPr indent="0" lvl="0" marL="0" rtl="0" algn="l">
              <a:spcBef>
                <a:spcPts val="1500"/>
              </a:spcBef>
              <a:spcAft>
                <a:spcPts val="0"/>
              </a:spcAft>
              <a:buNone/>
            </a:pPr>
            <a:r>
              <a:rPr lang="es-ES" sz="1700">
                <a:solidFill>
                  <a:schemeClr val="dk1"/>
                </a:solidFill>
                <a:latin typeface="Roboto"/>
                <a:ea typeface="Roboto"/>
                <a:cs typeface="Roboto"/>
                <a:sym typeface="Roboto"/>
              </a:rPr>
              <a:t>Description:</a:t>
            </a:r>
            <a:endParaRPr sz="1700">
              <a:solidFill>
                <a:schemeClr val="dk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s-ES" sz="1700">
                <a:solidFill>
                  <a:schemeClr val="dk1"/>
                </a:solidFill>
                <a:latin typeface="Roboto"/>
                <a:ea typeface="Roboto"/>
                <a:cs typeface="Roboto"/>
                <a:sym typeface="Roboto"/>
              </a:rPr>
              <a:t>In this activity, participants will practice the Memory Palace technique, also known as the Loci method, which involves associating items to remember with specific locations in a familiar place, such as their house.</a:t>
            </a:r>
            <a:endParaRPr sz="1700">
              <a:solidFill>
                <a:schemeClr val="dk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s-ES" sz="1700">
                <a:solidFill>
                  <a:schemeClr val="dk1"/>
                </a:solidFill>
                <a:latin typeface="Roboto"/>
                <a:ea typeface="Roboto"/>
                <a:cs typeface="Roboto"/>
                <a:sym typeface="Roboto"/>
              </a:rPr>
              <a:t>Instructions:</a:t>
            </a:r>
            <a:endParaRPr sz="1700">
              <a:solidFill>
                <a:schemeClr val="dk1"/>
              </a:solidFill>
              <a:latin typeface="Roboto"/>
              <a:ea typeface="Roboto"/>
              <a:cs typeface="Roboto"/>
              <a:sym typeface="Roboto"/>
            </a:endParaRPr>
          </a:p>
          <a:p>
            <a:pPr indent="-228600" lvl="0" marL="457200" rtl="0" algn="l">
              <a:lnSpc>
                <a:spcPct val="115000"/>
              </a:lnSpc>
              <a:spcBef>
                <a:spcPts val="1500"/>
              </a:spcBef>
              <a:spcAft>
                <a:spcPts val="0"/>
              </a:spcAft>
              <a:buClr>
                <a:schemeClr val="dk1"/>
              </a:buClr>
              <a:buSzPts val="1700"/>
              <a:buFont typeface="Roboto"/>
              <a:buNone/>
            </a:pPr>
            <a:r>
              <a:rPr lang="es-ES" sz="1700">
                <a:solidFill>
                  <a:schemeClr val="dk1"/>
                </a:solidFill>
                <a:latin typeface="Roboto"/>
                <a:ea typeface="Roboto"/>
                <a:cs typeface="Roboto"/>
                <a:sym typeface="Roboto"/>
              </a:rPr>
              <a:t>Select a Familiar Location: Have participants choose a familiar location, such as their house or school, to use as their memory palace.</a:t>
            </a:r>
            <a:endParaRPr sz="17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700"/>
              <a:buFont typeface="Roboto"/>
              <a:buNone/>
            </a:pPr>
            <a:r>
              <a:rPr lang="es-ES" sz="1700">
                <a:solidFill>
                  <a:schemeClr val="dk1"/>
                </a:solidFill>
                <a:latin typeface="Roboto"/>
                <a:ea typeface="Roboto"/>
                <a:cs typeface="Roboto"/>
                <a:sym typeface="Roboto"/>
              </a:rPr>
              <a:t>Associate Items with Locations: Ask participants to create a list of items they want to remember, such as a grocery list or a list of historical events. Then, instruct them to mentally place each item in a specific location within their memory palace.</a:t>
            </a:r>
            <a:endParaRPr sz="17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700"/>
              <a:buFont typeface="Roboto"/>
              <a:buNone/>
            </a:pPr>
            <a:r>
              <a:rPr lang="es-ES" sz="1700">
                <a:solidFill>
                  <a:schemeClr val="dk1"/>
                </a:solidFill>
                <a:latin typeface="Roboto"/>
                <a:ea typeface="Roboto"/>
                <a:cs typeface="Roboto"/>
                <a:sym typeface="Roboto"/>
              </a:rPr>
              <a:t>Visualize Associations: Encourage participants to vividly visualize each item in its corresponding location within their memory palace. They can imagine interacting with the items or creating memorable associations between the items and the locations.</a:t>
            </a:r>
            <a:endParaRPr sz="17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700"/>
              <a:buFont typeface="Roboto"/>
              <a:buNone/>
            </a:pPr>
            <a:r>
              <a:rPr lang="es-ES" sz="1700">
                <a:solidFill>
                  <a:schemeClr val="dk1"/>
                </a:solidFill>
                <a:latin typeface="Roboto"/>
                <a:ea typeface="Roboto"/>
                <a:cs typeface="Roboto"/>
                <a:sym typeface="Roboto"/>
              </a:rPr>
              <a:t>Review and Recall: After a short period of time, have participants recall the items from their memory palace. Encourage them to mentally walk through their memory palace and retrieve each item based on its location.</a:t>
            </a:r>
            <a:endParaRPr sz="17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700"/>
              <a:buFont typeface="Roboto"/>
              <a:buNone/>
            </a:pPr>
            <a:r>
              <a:rPr lang="es-ES" sz="1700">
                <a:solidFill>
                  <a:schemeClr val="dk1"/>
                </a:solidFill>
                <a:latin typeface="Roboto"/>
                <a:ea typeface="Roboto"/>
                <a:cs typeface="Roboto"/>
                <a:sym typeface="Roboto"/>
              </a:rPr>
              <a:t>Reflect and Discuss: Facilitate a discussion where participants share their experiences with using the Memory Palace technique. Encourage them to discuss the effectiveness of the technique and any challenges they encountered.</a:t>
            </a:r>
            <a:endParaRPr sz="1700">
              <a:solidFill>
                <a:schemeClr val="dk1"/>
              </a:solidFill>
              <a:latin typeface="Roboto"/>
              <a:ea typeface="Roboto"/>
              <a:cs typeface="Roboto"/>
              <a:sym typeface="Roboto"/>
            </a:endParaRPr>
          </a:p>
          <a:p>
            <a:pPr indent="0" lvl="0" marL="0" rtl="0" algn="l">
              <a:spcBef>
                <a:spcPts val="1500"/>
              </a:spcBef>
              <a:spcAft>
                <a:spcPts val="0"/>
              </a:spcAft>
              <a:buNone/>
            </a:pPr>
            <a:r>
              <a:t/>
            </a:r>
            <a:endParaRPr b="1" sz="2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5"/>
          <p:cNvSpPr/>
          <p:nvPr/>
        </p:nvSpPr>
        <p:spPr>
          <a:xfrm>
            <a:off x="838080" y="365040"/>
            <a:ext cx="10514880" cy="13248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i="0" lang="es-ES" sz="4400" u="none" cap="none" strike="noStrike">
                <a:solidFill>
                  <a:srgbClr val="000000"/>
                </a:solidFill>
                <a:latin typeface="Calibri"/>
                <a:ea typeface="Calibri"/>
                <a:cs typeface="Calibri"/>
                <a:sym typeface="Calibri"/>
              </a:rPr>
              <a:t>3- Procrastination</a:t>
            </a:r>
            <a:endParaRPr b="0" i="0" sz="4400" u="none" cap="none" strike="noStrike">
              <a:latin typeface="Arial"/>
              <a:ea typeface="Arial"/>
              <a:cs typeface="Arial"/>
              <a:sym typeface="Arial"/>
            </a:endParaRPr>
          </a:p>
        </p:txBody>
      </p:sp>
      <p:sp>
        <p:nvSpPr>
          <p:cNvPr id="230" name="Google Shape;230;p5"/>
          <p:cNvSpPr/>
          <p:nvPr/>
        </p:nvSpPr>
        <p:spPr>
          <a:xfrm>
            <a:off x="838080" y="1528200"/>
            <a:ext cx="7378500" cy="5873700"/>
          </a:xfrm>
          <a:prstGeom prst="rect">
            <a:avLst/>
          </a:prstGeom>
          <a:noFill/>
          <a:ln>
            <a:noFill/>
          </a:ln>
        </p:spPr>
        <p:txBody>
          <a:bodyPr anchorCtr="0" anchor="t" bIns="45000" lIns="90000" spcFirstLastPara="1" rIns="90000" wrap="square" tIns="45000">
            <a:normAutofit/>
          </a:bodyPr>
          <a:lstStyle/>
          <a:p>
            <a:pPr indent="-227879" lvl="0" marL="228600" marR="0" rtl="0" algn="l">
              <a:lnSpc>
                <a:spcPct val="90000"/>
              </a:lnSpc>
              <a:spcBef>
                <a:spcPts val="0"/>
              </a:spcBef>
              <a:spcAft>
                <a:spcPts val="0"/>
              </a:spcAft>
              <a:buClr>
                <a:srgbClr val="000000"/>
              </a:buClr>
              <a:buSzPts val="2800"/>
              <a:buFont typeface="Arial"/>
              <a:buChar char="•"/>
            </a:pPr>
            <a:r>
              <a:rPr b="0" i="0" lang="es-ES" sz="2800" u="none" cap="none" strike="noStrike">
                <a:solidFill>
                  <a:srgbClr val="000000"/>
                </a:solidFill>
                <a:latin typeface="Calibri"/>
                <a:ea typeface="Calibri"/>
                <a:cs typeface="Calibri"/>
                <a:sym typeface="Calibri"/>
              </a:rPr>
              <a:t>Pomodoro technique</a:t>
            </a:r>
            <a:endParaRPr b="0" i="0" sz="28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2800"/>
              <a:buFont typeface="Arial"/>
              <a:buChar char="•"/>
            </a:pPr>
            <a:r>
              <a:rPr b="0" i="0" lang="es-ES" sz="2800" u="none" cap="none" strike="noStrike">
                <a:solidFill>
                  <a:srgbClr val="000000"/>
                </a:solidFill>
                <a:latin typeface="Calibri"/>
                <a:ea typeface="Calibri"/>
                <a:cs typeface="Calibri"/>
                <a:sym typeface="Calibri"/>
              </a:rPr>
              <a:t>Zeigarnik </a:t>
            </a:r>
            <a:endParaRPr b="0" i="0" sz="2800" u="none" cap="none" strike="noStrike">
              <a:latin typeface="Arial"/>
              <a:ea typeface="Arial"/>
              <a:cs typeface="Arial"/>
              <a:sym typeface="Arial"/>
            </a:endParaRPr>
          </a:p>
        </p:txBody>
      </p:sp>
      <p:sp>
        <p:nvSpPr>
          <p:cNvPr id="231" name="Google Shape;231;p5"/>
          <p:cNvSpPr/>
          <p:nvPr/>
        </p:nvSpPr>
        <p:spPr>
          <a:xfrm>
            <a:off x="155520" y="-144360"/>
            <a:ext cx="304200" cy="30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ow to Stop Procrastinating When Things Feel Hard or Scary - Tiny Buddha" id="232" name="Google Shape;232;p5"/>
          <p:cNvPicPr preferRelativeResize="0"/>
          <p:nvPr/>
        </p:nvPicPr>
        <p:blipFill rotWithShape="1">
          <a:blip r:embed="rId3">
            <a:alphaModFix/>
          </a:blip>
          <a:srcRect b="0" l="0" r="0" t="0"/>
          <a:stretch/>
        </p:blipFill>
        <p:spPr>
          <a:xfrm>
            <a:off x="5832000" y="7920"/>
            <a:ext cx="6359040" cy="4523040"/>
          </a:xfrm>
          <a:prstGeom prst="rect">
            <a:avLst/>
          </a:prstGeom>
          <a:noFill/>
          <a:ln>
            <a:noFill/>
          </a:ln>
        </p:spPr>
      </p:pic>
      <p:pic>
        <p:nvPicPr>
          <p:cNvPr descr="Stop procrastinating now: 17 strategies to get you back in action - The  Creative Life" id="233" name="Google Shape;233;p5"/>
          <p:cNvPicPr preferRelativeResize="0"/>
          <p:nvPr/>
        </p:nvPicPr>
        <p:blipFill rotWithShape="1">
          <a:blip r:embed="rId4">
            <a:alphaModFix/>
          </a:blip>
          <a:srcRect b="0" l="0" r="0" t="0"/>
          <a:stretch/>
        </p:blipFill>
        <p:spPr>
          <a:xfrm>
            <a:off x="784080" y="2599560"/>
            <a:ext cx="4114080" cy="411408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500"/>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500"/>
                                        <p:tgtEl>
                                          <p:spTgt spid="2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2000"/>
                                        <p:tgtEl>
                                          <p:spTgt spid="2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1000"/>
                                        <p:tgtEl>
                                          <p:spTgt spid="2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animEffect filter="fade" transition="in">
                                      <p:cBhvr>
                                        <p:cTn dur="1000"/>
                                        <p:tgtEl>
                                          <p:spTgt spid="230">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1f40737e9f4_1_14"/>
          <p:cNvSpPr txBox="1"/>
          <p:nvPr/>
        </p:nvSpPr>
        <p:spPr>
          <a:xfrm>
            <a:off x="86375" y="155475"/>
            <a:ext cx="12005700" cy="6702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s-ES" sz="2800">
                <a:solidFill>
                  <a:schemeClr val="dk1"/>
                </a:solidFill>
                <a:latin typeface="Calibri"/>
                <a:ea typeface="Calibri"/>
                <a:cs typeface="Calibri"/>
                <a:sym typeface="Calibri"/>
              </a:rPr>
              <a:t>Pomodoro technique:</a:t>
            </a:r>
            <a:endParaRPr b="1" sz="1300">
              <a:solidFill>
                <a:srgbClr val="111111"/>
              </a:solidFill>
              <a:latin typeface="Roboto"/>
              <a:ea typeface="Roboto"/>
              <a:cs typeface="Roboto"/>
              <a:sym typeface="Roboto"/>
            </a:endParaRPr>
          </a:p>
          <a:p>
            <a:pPr indent="0" lvl="0" marL="0" rtl="0" algn="l">
              <a:lnSpc>
                <a:spcPct val="115000"/>
              </a:lnSpc>
              <a:spcBef>
                <a:spcPts val="0"/>
              </a:spcBef>
              <a:spcAft>
                <a:spcPts val="0"/>
              </a:spcAft>
              <a:buNone/>
            </a:pPr>
            <a:r>
              <a:t/>
            </a:r>
            <a:endParaRPr b="1" sz="1300">
              <a:solidFill>
                <a:srgbClr val="111111"/>
              </a:solidFill>
              <a:latin typeface="Roboto"/>
              <a:ea typeface="Roboto"/>
              <a:cs typeface="Roboto"/>
              <a:sym typeface="Roboto"/>
            </a:endParaRPr>
          </a:p>
          <a:p>
            <a:pPr indent="0" lvl="0" marL="0" rtl="0" algn="l">
              <a:lnSpc>
                <a:spcPct val="115000"/>
              </a:lnSpc>
              <a:spcBef>
                <a:spcPts val="0"/>
              </a:spcBef>
              <a:spcAft>
                <a:spcPts val="0"/>
              </a:spcAft>
              <a:buNone/>
            </a:pPr>
            <a:r>
              <a:rPr lang="es-ES" sz="1300">
                <a:solidFill>
                  <a:srgbClr val="111111"/>
                </a:solidFill>
                <a:latin typeface="Roboto"/>
                <a:ea typeface="Roboto"/>
                <a:cs typeface="Roboto"/>
                <a:sym typeface="Roboto"/>
              </a:rPr>
              <a:t>The Pomodoro Technique is a time management method that uses short, focused intervals of time to improve productivity. It involves working on a task for a predetermined period of time (usually 25 minutes), followed by a short break (usually 5 minutes). After completing four consecutive "pomodoros", you take a longer break of approximately 15-30 minutes.</a:t>
            </a:r>
            <a:endParaRPr sz="1300">
              <a:solidFill>
                <a:srgbClr val="111111"/>
              </a:solidFill>
              <a:latin typeface="Roboto"/>
              <a:ea typeface="Roboto"/>
              <a:cs typeface="Roboto"/>
              <a:sym typeface="Roboto"/>
            </a:endParaRPr>
          </a:p>
          <a:p>
            <a:pPr indent="0" lvl="0" marL="0" rtl="0" algn="l">
              <a:lnSpc>
                <a:spcPct val="115000"/>
              </a:lnSpc>
              <a:spcBef>
                <a:spcPts val="1500"/>
              </a:spcBef>
              <a:spcAft>
                <a:spcPts val="0"/>
              </a:spcAft>
              <a:buNone/>
            </a:pPr>
            <a:r>
              <a:rPr b="1" lang="es-ES" sz="1200">
                <a:solidFill>
                  <a:schemeClr val="dk1"/>
                </a:solidFill>
                <a:latin typeface="Roboto"/>
                <a:ea typeface="Roboto"/>
                <a:cs typeface="Roboto"/>
                <a:sym typeface="Roboto"/>
              </a:rPr>
              <a:t>Practical Examples:</a:t>
            </a:r>
            <a:endParaRPr b="1" sz="12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rPr b="1" lang="es-ES" sz="1200">
                <a:solidFill>
                  <a:schemeClr val="dk1"/>
                </a:solidFill>
                <a:latin typeface="Roboto"/>
                <a:ea typeface="Roboto"/>
                <a:cs typeface="Roboto"/>
                <a:sym typeface="Roboto"/>
              </a:rPr>
              <a:t>Studying for an Exam:</a:t>
            </a:r>
            <a:endParaRPr b="1" sz="1200">
              <a:solidFill>
                <a:schemeClr val="dk1"/>
              </a:solidFill>
              <a:latin typeface="Roboto"/>
              <a:ea typeface="Roboto"/>
              <a:cs typeface="Roboto"/>
              <a:sym typeface="Roboto"/>
            </a:endParaRPr>
          </a:p>
          <a:p>
            <a:pPr indent="-228600" lvl="0" marL="457200" rtl="0" algn="l">
              <a:lnSpc>
                <a:spcPct val="115000"/>
              </a:lnSpc>
              <a:spcBef>
                <a:spcPts val="1500"/>
              </a:spcBef>
              <a:spcAft>
                <a:spcPts val="0"/>
              </a:spcAft>
              <a:buClr>
                <a:schemeClr val="dk1"/>
              </a:buClr>
              <a:buSzPts val="1200"/>
              <a:buFont typeface="Roboto"/>
              <a:buNone/>
            </a:pPr>
            <a:r>
              <a:rPr lang="es-ES" sz="1200">
                <a:solidFill>
                  <a:schemeClr val="dk1"/>
                </a:solidFill>
                <a:latin typeface="Roboto"/>
                <a:ea typeface="Roboto"/>
                <a:cs typeface="Roboto"/>
                <a:sym typeface="Roboto"/>
              </a:rPr>
              <a:t>Use the Pomodoro technique to study for an exam by focusing on studying for 25 minutes, followed by a 5-minute break. Repeat this cycle to cover multiple topics.</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rPr b="1" lang="es-ES" sz="1200">
                <a:solidFill>
                  <a:schemeClr val="dk1"/>
                </a:solidFill>
                <a:latin typeface="Roboto"/>
                <a:ea typeface="Roboto"/>
                <a:cs typeface="Roboto"/>
                <a:sym typeface="Roboto"/>
              </a:rPr>
              <a:t>Writing a Report:</a:t>
            </a:r>
            <a:endParaRPr b="1" sz="1200">
              <a:solidFill>
                <a:schemeClr val="dk1"/>
              </a:solidFill>
              <a:latin typeface="Roboto"/>
              <a:ea typeface="Roboto"/>
              <a:cs typeface="Roboto"/>
              <a:sym typeface="Roboto"/>
            </a:endParaRPr>
          </a:p>
          <a:p>
            <a:pPr indent="-228600" lvl="0" marL="457200" rtl="0" algn="l">
              <a:lnSpc>
                <a:spcPct val="115000"/>
              </a:lnSpc>
              <a:spcBef>
                <a:spcPts val="1500"/>
              </a:spcBef>
              <a:spcAft>
                <a:spcPts val="0"/>
              </a:spcAft>
              <a:buClr>
                <a:schemeClr val="dk1"/>
              </a:buClr>
              <a:buSzPts val="1200"/>
              <a:buFont typeface="Roboto"/>
              <a:buNone/>
            </a:pPr>
            <a:r>
              <a:rPr lang="es-ES" sz="1200">
                <a:solidFill>
                  <a:schemeClr val="dk1"/>
                </a:solidFill>
                <a:latin typeface="Roboto"/>
                <a:ea typeface="Roboto"/>
                <a:cs typeface="Roboto"/>
                <a:sym typeface="Roboto"/>
              </a:rPr>
              <a:t>Break down the writing process into Pomodoros, working on the report for 25 minutes at a time, followed by a short break to rest your mind. Continue until you finish a section or reach your goal.</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rPr b="1" lang="es-ES" sz="1200">
                <a:solidFill>
                  <a:schemeClr val="dk1"/>
                </a:solidFill>
                <a:latin typeface="Roboto"/>
                <a:ea typeface="Roboto"/>
                <a:cs typeface="Roboto"/>
                <a:sym typeface="Roboto"/>
              </a:rPr>
              <a:t>Cleaning and Organizing:</a:t>
            </a:r>
            <a:endParaRPr b="1" sz="1200">
              <a:solidFill>
                <a:schemeClr val="dk1"/>
              </a:solidFill>
              <a:latin typeface="Roboto"/>
              <a:ea typeface="Roboto"/>
              <a:cs typeface="Roboto"/>
              <a:sym typeface="Roboto"/>
            </a:endParaRPr>
          </a:p>
          <a:p>
            <a:pPr indent="-228600" lvl="0" marL="457200" rtl="0" algn="l">
              <a:lnSpc>
                <a:spcPct val="115000"/>
              </a:lnSpc>
              <a:spcBef>
                <a:spcPts val="1500"/>
              </a:spcBef>
              <a:spcAft>
                <a:spcPts val="0"/>
              </a:spcAft>
              <a:buClr>
                <a:schemeClr val="dk1"/>
              </a:buClr>
              <a:buSzPts val="1200"/>
              <a:buFont typeface="Roboto"/>
              <a:buNone/>
            </a:pPr>
            <a:r>
              <a:rPr lang="es-ES" sz="1200">
                <a:solidFill>
                  <a:schemeClr val="dk1"/>
                </a:solidFill>
                <a:latin typeface="Roboto"/>
                <a:ea typeface="Roboto"/>
                <a:cs typeface="Roboto"/>
                <a:sym typeface="Roboto"/>
              </a:rPr>
              <a:t>Use Pomodoros to tackle cleaning and organizing tasks. Work on decluttering for 25 minutes, then take a 5-minute break. Repeat until you've completed a specific area or task.</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rPr b="1" lang="es-ES" sz="1200">
                <a:solidFill>
                  <a:schemeClr val="dk1"/>
                </a:solidFill>
                <a:latin typeface="Roboto"/>
                <a:ea typeface="Roboto"/>
                <a:cs typeface="Roboto"/>
                <a:sym typeface="Roboto"/>
              </a:rPr>
              <a:t>Learning a New Skill:</a:t>
            </a:r>
            <a:endParaRPr b="1" sz="1200">
              <a:solidFill>
                <a:schemeClr val="dk1"/>
              </a:solidFill>
              <a:latin typeface="Roboto"/>
              <a:ea typeface="Roboto"/>
              <a:cs typeface="Roboto"/>
              <a:sym typeface="Roboto"/>
            </a:endParaRPr>
          </a:p>
          <a:p>
            <a:pPr indent="-228600" lvl="0" marL="457200" rtl="0" algn="l">
              <a:lnSpc>
                <a:spcPct val="115000"/>
              </a:lnSpc>
              <a:spcBef>
                <a:spcPts val="1500"/>
              </a:spcBef>
              <a:spcAft>
                <a:spcPts val="0"/>
              </a:spcAft>
              <a:buClr>
                <a:schemeClr val="dk1"/>
              </a:buClr>
              <a:buSzPts val="1200"/>
              <a:buFont typeface="Roboto"/>
              <a:buNone/>
            </a:pPr>
            <a:r>
              <a:rPr lang="es-ES" sz="1200">
                <a:solidFill>
                  <a:schemeClr val="dk1"/>
                </a:solidFill>
                <a:latin typeface="Roboto"/>
                <a:ea typeface="Roboto"/>
                <a:cs typeface="Roboto"/>
                <a:sym typeface="Roboto"/>
              </a:rPr>
              <a:t>Practice a new skill, such as coding or playing an instrument, using Pomodoros. Focus on learning for 25 minutes, followed by a short break. Repeat to reinforce learning.</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rPr b="1" lang="es-ES" sz="1200">
                <a:solidFill>
                  <a:schemeClr val="dk1"/>
                </a:solidFill>
                <a:latin typeface="Roboto"/>
                <a:ea typeface="Roboto"/>
                <a:cs typeface="Roboto"/>
                <a:sym typeface="Roboto"/>
              </a:rPr>
              <a:t>Working on a Project:</a:t>
            </a:r>
            <a:endParaRPr b="1" sz="1200">
              <a:solidFill>
                <a:schemeClr val="dk1"/>
              </a:solidFill>
              <a:latin typeface="Roboto"/>
              <a:ea typeface="Roboto"/>
              <a:cs typeface="Roboto"/>
              <a:sym typeface="Roboto"/>
            </a:endParaRPr>
          </a:p>
          <a:p>
            <a:pPr indent="-228600" lvl="0" marL="457200" rtl="0" algn="l">
              <a:lnSpc>
                <a:spcPct val="115000"/>
              </a:lnSpc>
              <a:spcBef>
                <a:spcPts val="1500"/>
              </a:spcBef>
              <a:spcAft>
                <a:spcPts val="0"/>
              </a:spcAft>
              <a:buClr>
                <a:schemeClr val="dk1"/>
              </a:buClr>
              <a:buSzPts val="1200"/>
              <a:buFont typeface="Roboto"/>
              <a:buNone/>
            </a:pPr>
            <a:r>
              <a:rPr lang="es-ES" sz="1200">
                <a:solidFill>
                  <a:schemeClr val="dk1"/>
                </a:solidFill>
                <a:latin typeface="Roboto"/>
                <a:ea typeface="Roboto"/>
                <a:cs typeface="Roboto"/>
                <a:sym typeface="Roboto"/>
              </a:rPr>
              <a:t>Break down a project into manageable tasks and work on them using Pomodoros. Focus on one task for 25 minutes, then take a break before moving on to the next task.</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t/>
            </a:r>
            <a:endParaRPr sz="1300">
              <a:solidFill>
                <a:srgbClr val="111111"/>
              </a:solidFill>
              <a:latin typeface="Roboto"/>
              <a:ea typeface="Roboto"/>
              <a:cs typeface="Roboto"/>
              <a:sym typeface="Roboto"/>
            </a:endParaRPr>
          </a:p>
          <a:p>
            <a:pPr indent="0" lvl="0" marL="0" rtl="0" algn="l">
              <a:spcBef>
                <a:spcPts val="0"/>
              </a:spcBef>
              <a:spcAft>
                <a:spcPts val="0"/>
              </a:spcAft>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1f40737e9f4_1_20"/>
          <p:cNvSpPr txBox="1"/>
          <p:nvPr/>
        </p:nvSpPr>
        <p:spPr>
          <a:xfrm>
            <a:off x="120925" y="138200"/>
            <a:ext cx="11954100" cy="672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ES" sz="1800">
                <a:solidFill>
                  <a:schemeClr val="dk1"/>
                </a:solidFill>
                <a:latin typeface="Roboto"/>
                <a:ea typeface="Roboto"/>
                <a:cs typeface="Roboto"/>
                <a:sym typeface="Roboto"/>
              </a:rPr>
              <a:t>Activity: Pomodoro Study Session</a:t>
            </a:r>
            <a:endParaRPr b="1"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b="1"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s-ES" sz="1800">
                <a:solidFill>
                  <a:schemeClr val="dk1"/>
                </a:solidFill>
                <a:latin typeface="Roboto"/>
                <a:ea typeface="Roboto"/>
                <a:cs typeface="Roboto"/>
                <a:sym typeface="Roboto"/>
              </a:rPr>
              <a:t>Description:</a:t>
            </a:r>
            <a:endParaRPr b="1"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s-ES" sz="1800">
                <a:solidFill>
                  <a:schemeClr val="dk1"/>
                </a:solidFill>
                <a:latin typeface="Roboto"/>
                <a:ea typeface="Roboto"/>
                <a:cs typeface="Roboto"/>
                <a:sym typeface="Roboto"/>
              </a:rPr>
              <a:t>In this activity, participants will engage in a Pomodoro study session to experience the effectiveness of the Pomodoro technique in improving focus and productivity.</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s-ES" sz="1800">
                <a:solidFill>
                  <a:schemeClr val="dk1"/>
                </a:solidFill>
                <a:latin typeface="Roboto"/>
                <a:ea typeface="Roboto"/>
                <a:cs typeface="Roboto"/>
                <a:sym typeface="Roboto"/>
              </a:rPr>
              <a:t>Instructions:</a:t>
            </a:r>
            <a:endParaRPr b="1"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rPr b="1" lang="es-ES" sz="1800">
                <a:solidFill>
                  <a:schemeClr val="dk1"/>
                </a:solidFill>
                <a:latin typeface="Roboto"/>
                <a:ea typeface="Roboto"/>
                <a:cs typeface="Roboto"/>
                <a:sym typeface="Roboto"/>
              </a:rPr>
              <a:t>Set Up:</a:t>
            </a:r>
            <a:r>
              <a:rPr lang="es-ES" sz="1800">
                <a:solidFill>
                  <a:schemeClr val="dk1"/>
                </a:solidFill>
                <a:latin typeface="Roboto"/>
                <a:ea typeface="Roboto"/>
                <a:cs typeface="Roboto"/>
                <a:sym typeface="Roboto"/>
              </a:rPr>
              <a:t> Divide participants into pairs or small groups. Each group will need a timer (such as a smartphone timer or an online Pomodoro timer).</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s-ES" sz="1800">
                <a:solidFill>
                  <a:schemeClr val="dk1"/>
                </a:solidFill>
                <a:latin typeface="Roboto"/>
                <a:ea typeface="Roboto"/>
                <a:cs typeface="Roboto"/>
                <a:sym typeface="Roboto"/>
              </a:rPr>
              <a:t>Choose a Task:</a:t>
            </a:r>
            <a:r>
              <a:rPr lang="es-ES" sz="1800">
                <a:solidFill>
                  <a:schemeClr val="dk1"/>
                </a:solidFill>
                <a:latin typeface="Roboto"/>
                <a:ea typeface="Roboto"/>
                <a:cs typeface="Roboto"/>
                <a:sym typeface="Roboto"/>
              </a:rPr>
              <a:t> Have each group choose a study topic or task they want to work on during the Pomodoro session.</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s-ES" sz="1800">
                <a:solidFill>
                  <a:schemeClr val="dk1"/>
                </a:solidFill>
                <a:latin typeface="Roboto"/>
                <a:ea typeface="Roboto"/>
                <a:cs typeface="Roboto"/>
                <a:sym typeface="Roboto"/>
              </a:rPr>
              <a:t>Pomodoro Session: Set the timer for a 25-minute Pomodoro session. During this time, participants will focus solely on their chosen task, without any distractions.</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s-ES" sz="1800">
                <a:solidFill>
                  <a:schemeClr val="dk1"/>
                </a:solidFill>
                <a:latin typeface="Roboto"/>
                <a:ea typeface="Roboto"/>
                <a:cs typeface="Roboto"/>
                <a:sym typeface="Roboto"/>
              </a:rPr>
              <a:t>Break:</a:t>
            </a:r>
            <a:r>
              <a:rPr lang="es-ES" sz="1800">
                <a:solidFill>
                  <a:schemeClr val="dk1"/>
                </a:solidFill>
                <a:latin typeface="Roboto"/>
                <a:ea typeface="Roboto"/>
                <a:cs typeface="Roboto"/>
                <a:sym typeface="Roboto"/>
              </a:rPr>
              <a:t> After the 25 minutes are up, set a 5-minute break for participants to rest and recharge.</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s-ES" sz="1800">
                <a:solidFill>
                  <a:schemeClr val="dk1"/>
                </a:solidFill>
                <a:latin typeface="Roboto"/>
                <a:ea typeface="Roboto"/>
                <a:cs typeface="Roboto"/>
                <a:sym typeface="Roboto"/>
              </a:rPr>
              <a:t>Reflect and Rotate: After the break, have participants reflect on their productivity during the Pomodoro session. Then, rotate roles within the group, allowing each member to take turns being the timer setter and the task performer.</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s-ES" sz="1800">
                <a:solidFill>
                  <a:schemeClr val="dk1"/>
                </a:solidFill>
                <a:latin typeface="Roboto"/>
                <a:ea typeface="Roboto"/>
                <a:cs typeface="Roboto"/>
                <a:sym typeface="Roboto"/>
              </a:rPr>
              <a:t>Repeat:</a:t>
            </a:r>
            <a:r>
              <a:rPr lang="es-ES" sz="1800">
                <a:solidFill>
                  <a:schemeClr val="dk1"/>
                </a:solidFill>
                <a:latin typeface="Roboto"/>
                <a:ea typeface="Roboto"/>
                <a:cs typeface="Roboto"/>
                <a:sym typeface="Roboto"/>
              </a:rPr>
              <a:t> Repeat steps 3 to 5 for several Pomodoro sessions, alternating between focused work and short breaks.</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s-ES" sz="1800">
                <a:solidFill>
                  <a:schemeClr val="dk1"/>
                </a:solidFill>
                <a:latin typeface="Roboto"/>
                <a:ea typeface="Roboto"/>
                <a:cs typeface="Roboto"/>
                <a:sym typeface="Roboto"/>
              </a:rPr>
              <a:t>Discussion: At the end of the activity, facilitate a group discussion where participants share their experiences with the Pomodoro technique. Encourage them to discuss its effectiveness in helping them stay focused and productive.</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b="1" sz="1800">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1f408a15f95_0_0"/>
          <p:cNvSpPr txBox="1"/>
          <p:nvPr/>
        </p:nvSpPr>
        <p:spPr>
          <a:xfrm>
            <a:off x="86375" y="155475"/>
            <a:ext cx="12005700" cy="670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ES" sz="1300">
                <a:solidFill>
                  <a:srgbClr val="111111"/>
                </a:solidFill>
                <a:latin typeface="Roboto"/>
                <a:ea typeface="Roboto"/>
                <a:cs typeface="Roboto"/>
                <a:sym typeface="Roboto"/>
              </a:rPr>
              <a:t>Zeigarnik:</a:t>
            </a:r>
            <a:endParaRPr b="1" sz="1300">
              <a:solidFill>
                <a:srgbClr val="111111"/>
              </a:solidFill>
              <a:latin typeface="Roboto"/>
              <a:ea typeface="Roboto"/>
              <a:cs typeface="Roboto"/>
              <a:sym typeface="Roboto"/>
            </a:endParaRPr>
          </a:p>
          <a:p>
            <a:pPr indent="0" lvl="0" marL="0" rtl="0" algn="l">
              <a:lnSpc>
                <a:spcPct val="115000"/>
              </a:lnSpc>
              <a:spcBef>
                <a:spcPts val="0"/>
              </a:spcBef>
              <a:spcAft>
                <a:spcPts val="0"/>
              </a:spcAft>
              <a:buNone/>
            </a:pPr>
            <a:r>
              <a:t/>
            </a:r>
            <a:endParaRPr b="1" sz="1300">
              <a:solidFill>
                <a:srgbClr val="11111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s-ES" sz="1300">
                <a:solidFill>
                  <a:srgbClr val="111111"/>
                </a:solidFill>
                <a:latin typeface="Roboto"/>
                <a:ea typeface="Roboto"/>
                <a:cs typeface="Roboto"/>
                <a:sym typeface="Roboto"/>
              </a:rPr>
              <a:t>The "Zeigarnik effect" is a psychological phenomenon that suggests that people remember incomplete or interrupted tasks better than completed tasks. It was discovered by Russian psychologist Bluma Zeigarnik in the 1920s. This theory postulates that tasks or activities left unfinished generate a feeling of mental tension, causing the brain to keep them active in memory until they are completed.</a:t>
            </a:r>
            <a:endParaRPr sz="1300">
              <a:solidFill>
                <a:srgbClr val="11111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300">
              <a:solidFill>
                <a:srgbClr val="11111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b="1" lang="es-ES" sz="1200">
                <a:solidFill>
                  <a:schemeClr val="dk1"/>
                </a:solidFill>
                <a:latin typeface="Roboto"/>
                <a:ea typeface="Roboto"/>
                <a:cs typeface="Roboto"/>
                <a:sym typeface="Roboto"/>
              </a:rPr>
              <a:t>Practical Examples:</a:t>
            </a:r>
            <a:endParaRPr sz="1300">
              <a:solidFill>
                <a:srgbClr val="11111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t/>
            </a:r>
            <a:endParaRPr sz="1300">
              <a:solidFill>
                <a:srgbClr val="11111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s-ES" sz="1300">
                <a:solidFill>
                  <a:srgbClr val="111111"/>
                </a:solidFill>
                <a:latin typeface="Roboto"/>
                <a:ea typeface="Roboto"/>
                <a:cs typeface="Roboto"/>
                <a:sym typeface="Roboto"/>
              </a:rPr>
              <a:t>Incomplete To-Do List: </a:t>
            </a:r>
            <a:r>
              <a:rPr lang="es-ES" sz="1300">
                <a:solidFill>
                  <a:srgbClr val="111111"/>
                </a:solidFill>
                <a:latin typeface="Roboto"/>
                <a:ea typeface="Roboto"/>
                <a:cs typeface="Roboto"/>
                <a:sym typeface="Roboto"/>
              </a:rPr>
              <a:t>When you make a to-do list, you are more likely to remember the tasks that have not yet been completed compared to the ones you have already marked as done. This can motivate you to go back and complete those pending tasks.</a:t>
            </a:r>
            <a:endParaRPr sz="1300">
              <a:solidFill>
                <a:srgbClr val="11111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300">
              <a:solidFill>
                <a:srgbClr val="11111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s-ES" sz="1300">
                <a:solidFill>
                  <a:srgbClr val="111111"/>
                </a:solidFill>
                <a:latin typeface="Roboto"/>
                <a:ea typeface="Roboto"/>
                <a:cs typeface="Roboto"/>
                <a:sym typeface="Roboto"/>
              </a:rPr>
              <a:t>TV Series or Streaming Shows:</a:t>
            </a:r>
            <a:r>
              <a:rPr lang="es-ES" sz="1300">
                <a:solidFill>
                  <a:srgbClr val="111111"/>
                </a:solidFill>
                <a:latin typeface="Roboto"/>
                <a:ea typeface="Roboto"/>
                <a:cs typeface="Roboto"/>
                <a:sym typeface="Roboto"/>
              </a:rPr>
              <a:t> If you're watching a TV series or streaming show and you stop watching an episode halfway through, you'll likely have greater retention of details from that episode compared to those you already watched. has finished watching.</a:t>
            </a:r>
            <a:endParaRPr sz="1300">
              <a:solidFill>
                <a:srgbClr val="11111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300">
              <a:solidFill>
                <a:srgbClr val="11111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s-ES" sz="1300">
                <a:solidFill>
                  <a:srgbClr val="111111"/>
                </a:solidFill>
                <a:latin typeface="Roboto"/>
                <a:ea typeface="Roboto"/>
                <a:cs typeface="Roboto"/>
                <a:sym typeface="Roboto"/>
              </a:rPr>
              <a:t>Studying and projects:</a:t>
            </a:r>
            <a:r>
              <a:rPr lang="es-ES" sz="1300">
                <a:solidFill>
                  <a:srgbClr val="111111"/>
                </a:solidFill>
                <a:latin typeface="Roboto"/>
                <a:ea typeface="Roboto"/>
                <a:cs typeface="Roboto"/>
                <a:sym typeface="Roboto"/>
              </a:rPr>
              <a:t> When studying for an exam or working on a project, you are likely to remember better topics or tasks that you have not yet mastered or completed. This feeling of "mental tension" can motivate you to devote more time and effort to those areas.</a:t>
            </a:r>
            <a:endParaRPr sz="1300">
              <a:solidFill>
                <a:srgbClr val="11111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300">
              <a:solidFill>
                <a:srgbClr val="11111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s-ES" sz="1300">
                <a:solidFill>
                  <a:srgbClr val="111111"/>
                </a:solidFill>
                <a:latin typeface="Roboto"/>
                <a:ea typeface="Roboto"/>
                <a:cs typeface="Roboto"/>
                <a:sym typeface="Roboto"/>
              </a:rPr>
              <a:t>Games and puzzles: </a:t>
            </a:r>
            <a:r>
              <a:rPr lang="es-ES" sz="1300">
                <a:solidFill>
                  <a:srgbClr val="111111"/>
                </a:solidFill>
                <a:latin typeface="Roboto"/>
                <a:ea typeface="Roboto"/>
                <a:cs typeface="Roboto"/>
                <a:sym typeface="Roboto"/>
              </a:rPr>
              <a:t>If you leave a game or puzzle unsolved, your mind is more likely to keep thinking about it even when you're not actively playing. This may motivate you to go back and solve the game or puzzle.</a:t>
            </a:r>
            <a:endParaRPr sz="1300">
              <a:solidFill>
                <a:srgbClr val="11111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300">
              <a:solidFill>
                <a:srgbClr val="11111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s-ES" sz="1300">
                <a:solidFill>
                  <a:srgbClr val="111111"/>
                </a:solidFill>
                <a:latin typeface="Roboto"/>
                <a:ea typeface="Roboto"/>
                <a:cs typeface="Roboto"/>
                <a:sym typeface="Roboto"/>
              </a:rPr>
              <a:t>Interrupted conversations: </a:t>
            </a:r>
            <a:r>
              <a:rPr lang="es-ES" sz="1300">
                <a:solidFill>
                  <a:srgbClr val="111111"/>
                </a:solidFill>
                <a:latin typeface="Roboto"/>
                <a:ea typeface="Roboto"/>
                <a:cs typeface="Roboto"/>
                <a:sym typeface="Roboto"/>
              </a:rPr>
              <a:t>When a conversation is abruptly interrupted or left unresolved, you are more likely to remember the topics or points that were left undiscussed. This may lead you to return to the conversation in the future to complete it.</a:t>
            </a:r>
            <a:endParaRPr sz="1300">
              <a:solidFill>
                <a:srgbClr val="11111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300">
              <a:solidFill>
                <a:srgbClr val="111111"/>
              </a:solidFill>
              <a:latin typeface="Roboto"/>
              <a:ea typeface="Roboto"/>
              <a:cs typeface="Roboto"/>
              <a:sym typeface="Roboto"/>
            </a:endParaRPr>
          </a:p>
          <a:p>
            <a:pPr indent="0" lvl="0" marL="0" rtl="0" algn="l">
              <a:spcBef>
                <a:spcPts val="0"/>
              </a:spcBef>
              <a:spcAft>
                <a:spcPts val="0"/>
              </a:spcAft>
              <a:buNone/>
            </a:pPr>
            <a:r>
              <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1f408a15f95_0_6"/>
          <p:cNvSpPr txBox="1"/>
          <p:nvPr/>
        </p:nvSpPr>
        <p:spPr>
          <a:xfrm>
            <a:off x="120925" y="138200"/>
            <a:ext cx="11954100" cy="672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ES" sz="1800">
                <a:solidFill>
                  <a:schemeClr val="dk1"/>
                </a:solidFill>
                <a:latin typeface="Roboto"/>
                <a:ea typeface="Roboto"/>
                <a:cs typeface="Roboto"/>
                <a:sym typeface="Roboto"/>
              </a:rPr>
              <a:t>Activity: Unfinished Tasks Reflection</a:t>
            </a:r>
            <a:endParaRPr b="1"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b="1"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s-ES" sz="1800">
                <a:solidFill>
                  <a:schemeClr val="dk1"/>
                </a:solidFill>
                <a:latin typeface="Roboto"/>
                <a:ea typeface="Roboto"/>
                <a:cs typeface="Roboto"/>
                <a:sym typeface="Roboto"/>
              </a:rPr>
              <a:t>Description:</a:t>
            </a:r>
            <a:endParaRPr b="1"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s-ES" sz="1800">
                <a:solidFill>
                  <a:schemeClr val="dk1"/>
                </a:solidFill>
                <a:latin typeface="Roboto"/>
                <a:ea typeface="Roboto"/>
                <a:cs typeface="Roboto"/>
                <a:sym typeface="Roboto"/>
              </a:rPr>
              <a:t>In this activity, participants will reflect on the unfinished tasks they have and explore how the Zeigarnik effect influences their memory and motivation.</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b="1"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s-ES" sz="1800">
                <a:solidFill>
                  <a:schemeClr val="dk1"/>
                </a:solidFill>
                <a:latin typeface="Roboto"/>
                <a:ea typeface="Roboto"/>
                <a:cs typeface="Roboto"/>
                <a:sym typeface="Roboto"/>
              </a:rPr>
              <a:t>Instructions:</a:t>
            </a:r>
            <a:endParaRPr b="1"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b="1"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s-ES" sz="1800">
                <a:solidFill>
                  <a:schemeClr val="dk1"/>
                </a:solidFill>
                <a:latin typeface="Roboto"/>
                <a:ea typeface="Roboto"/>
                <a:cs typeface="Roboto"/>
                <a:sym typeface="Roboto"/>
              </a:rPr>
              <a:t>Task Identification: Have participants identify one or more tasks they have left unfinished. These tasks could be from work, school, personal projects, or any other aspect of their lives.</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s-ES" sz="1800">
                <a:solidFill>
                  <a:schemeClr val="dk1"/>
                </a:solidFill>
                <a:latin typeface="Roboto"/>
                <a:ea typeface="Roboto"/>
                <a:cs typeface="Roboto"/>
                <a:sym typeface="Roboto"/>
              </a:rPr>
              <a:t>Reflection Questions: Ask participants to reflect on the following questions:</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s-ES" sz="1800">
                <a:solidFill>
                  <a:schemeClr val="dk1"/>
                </a:solidFill>
                <a:latin typeface="Roboto"/>
                <a:ea typeface="Roboto"/>
                <a:cs typeface="Roboto"/>
                <a:sym typeface="Roboto"/>
              </a:rPr>
              <a:t>How do you feel about the unfinished tasks on your list?</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s-ES" sz="1800">
                <a:solidFill>
                  <a:schemeClr val="dk1"/>
                </a:solidFill>
                <a:latin typeface="Roboto"/>
                <a:ea typeface="Roboto"/>
                <a:cs typeface="Roboto"/>
                <a:sym typeface="Roboto"/>
              </a:rPr>
              <a:t>Do you find yourself thinking about these tasks frequently?</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s-ES" sz="1800">
                <a:solidFill>
                  <a:schemeClr val="dk1"/>
                </a:solidFill>
                <a:latin typeface="Roboto"/>
                <a:ea typeface="Roboto"/>
                <a:cs typeface="Roboto"/>
                <a:sym typeface="Roboto"/>
              </a:rPr>
              <a:t>How does the unfinished nature of these tasks affect your motivation and productivity?</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s-ES" sz="1800">
                <a:solidFill>
                  <a:schemeClr val="dk1"/>
                </a:solidFill>
                <a:latin typeface="Roboto"/>
                <a:ea typeface="Roboto"/>
                <a:cs typeface="Roboto"/>
                <a:sym typeface="Roboto"/>
              </a:rPr>
              <a:t>Group Discussion: Facilitate a group discussion where participants share their reflections and experiences. Encourage them to discuss how the Zeigarnik effect manifests in their lives and how it impacts their behavior and mindset.</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s-ES" sz="1800">
                <a:solidFill>
                  <a:schemeClr val="dk1"/>
                </a:solidFill>
                <a:latin typeface="Roboto"/>
                <a:ea typeface="Roboto"/>
                <a:cs typeface="Roboto"/>
                <a:sym typeface="Roboto"/>
              </a:rPr>
              <a:t>Goal Setting: Encourage participants to set specific goals or action steps to address their unfinished tasks. Emphasize the importance of breaking down tasks into smaller, manageable steps to reduce the impact of the Zeigarnik effect.</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s-ES" sz="1800">
                <a:solidFill>
                  <a:schemeClr val="dk1"/>
                </a:solidFill>
                <a:latin typeface="Roboto"/>
                <a:ea typeface="Roboto"/>
                <a:cs typeface="Roboto"/>
                <a:sym typeface="Roboto"/>
              </a:rPr>
              <a:t>Follow-Up: Follow up with participants at a later time to see if reflecting on the Zeigarnik effect has influenced their approach to completing tasks and managing their workload.</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b="1" sz="1800">
              <a:solidFill>
                <a:schemeClr val="dk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6"/>
          <p:cNvSpPr/>
          <p:nvPr/>
        </p:nvSpPr>
        <p:spPr>
          <a:xfrm>
            <a:off x="838080" y="365040"/>
            <a:ext cx="10514880" cy="13248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i="0" lang="es-ES" sz="4400" u="none" cap="none" strike="noStrike">
                <a:solidFill>
                  <a:srgbClr val="000000"/>
                </a:solidFill>
                <a:latin typeface="Calibri"/>
                <a:ea typeface="Calibri"/>
                <a:cs typeface="Calibri"/>
                <a:sym typeface="Calibri"/>
              </a:rPr>
              <a:t>4.Math and Science</a:t>
            </a:r>
            <a:endParaRPr b="0" i="0" sz="4400" u="none" cap="none" strike="noStrike">
              <a:latin typeface="Arial"/>
              <a:ea typeface="Arial"/>
              <a:cs typeface="Arial"/>
              <a:sym typeface="Arial"/>
            </a:endParaRPr>
          </a:p>
        </p:txBody>
      </p:sp>
      <p:sp>
        <p:nvSpPr>
          <p:cNvPr id="259" name="Google Shape;259;p6"/>
          <p:cNvSpPr/>
          <p:nvPr/>
        </p:nvSpPr>
        <p:spPr>
          <a:xfrm>
            <a:off x="838080" y="1825560"/>
            <a:ext cx="10514880" cy="4350600"/>
          </a:xfrm>
          <a:prstGeom prst="rect">
            <a:avLst/>
          </a:prstGeom>
          <a:noFill/>
          <a:ln>
            <a:noFill/>
          </a:ln>
        </p:spPr>
        <p:txBody>
          <a:bodyPr anchorCtr="0" anchor="t" bIns="45000" lIns="90000" spcFirstLastPara="1" rIns="90000" wrap="square" tIns="45000">
            <a:noAutofit/>
          </a:bodyPr>
          <a:lstStyle/>
          <a:p>
            <a:pPr indent="-227879" lvl="0" marL="228600" marR="0" rtl="0" algn="l">
              <a:lnSpc>
                <a:spcPct val="90000"/>
              </a:lnSpc>
              <a:spcBef>
                <a:spcPts val="0"/>
              </a:spcBef>
              <a:spcAft>
                <a:spcPts val="0"/>
              </a:spcAft>
              <a:buClr>
                <a:srgbClr val="000000"/>
              </a:buClr>
              <a:buSzPts val="2800"/>
              <a:buFont typeface="Arial"/>
              <a:buChar char="•"/>
            </a:pPr>
            <a:r>
              <a:rPr b="0" i="0" lang="es-ES" sz="2800" u="none" cap="none" strike="noStrike">
                <a:solidFill>
                  <a:srgbClr val="000000"/>
                </a:solidFill>
                <a:latin typeface="Calibri"/>
                <a:ea typeface="Calibri"/>
                <a:cs typeface="Calibri"/>
                <a:sym typeface="Calibri"/>
              </a:rPr>
              <a:t>Problem-solving techniques</a:t>
            </a:r>
            <a:endParaRPr b="0" i="0" sz="28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2800"/>
              <a:buFont typeface="Arial"/>
              <a:buChar char="•"/>
            </a:pPr>
            <a:r>
              <a:rPr b="0" i="0" lang="es-ES" sz="2800" u="none" cap="none" strike="noStrike">
                <a:solidFill>
                  <a:srgbClr val="000000"/>
                </a:solidFill>
                <a:latin typeface="Calibri"/>
                <a:ea typeface="Calibri"/>
                <a:cs typeface="Calibri"/>
                <a:sym typeface="Calibri"/>
              </a:rPr>
              <a:t>Math </a:t>
            </a:r>
            <a:endParaRPr b="0" i="0" sz="2800" u="none" cap="none" strike="noStrike">
              <a:latin typeface="Arial"/>
              <a:ea typeface="Arial"/>
              <a:cs typeface="Arial"/>
              <a:sym typeface="Arial"/>
            </a:endParaRPr>
          </a:p>
        </p:txBody>
      </p:sp>
      <p:pic>
        <p:nvPicPr>
          <p:cNvPr descr="Math and science lessons with the Explain Everything whiteboard" id="260" name="Google Shape;260;p6"/>
          <p:cNvPicPr preferRelativeResize="0"/>
          <p:nvPr/>
        </p:nvPicPr>
        <p:blipFill rotWithShape="1">
          <a:blip r:embed="rId3">
            <a:alphaModFix/>
          </a:blip>
          <a:srcRect b="0" l="0" r="0" t="0"/>
          <a:stretch/>
        </p:blipFill>
        <p:spPr>
          <a:xfrm>
            <a:off x="3612600" y="2463840"/>
            <a:ext cx="8578440" cy="42890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500"/>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0" st="0"/>
                                            </p:txEl>
                                          </p:spTgt>
                                        </p:tgtEl>
                                        <p:attrNameLst>
                                          <p:attrName>style.visibility</p:attrName>
                                        </p:attrNameLst>
                                      </p:cBhvr>
                                      <p:to>
                                        <p:strVal val="visible"/>
                                      </p:to>
                                    </p:set>
                                    <p:animEffect filter="fade" transition="in">
                                      <p:cBhvr>
                                        <p:cTn dur="1000"/>
                                        <p:tgtEl>
                                          <p:spTgt spid="2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1" st="1"/>
                                            </p:txEl>
                                          </p:spTgt>
                                        </p:tgtEl>
                                        <p:attrNameLst>
                                          <p:attrName>style.visibility</p:attrName>
                                        </p:attrNameLst>
                                      </p:cBhvr>
                                      <p:to>
                                        <p:strVal val="visible"/>
                                      </p:to>
                                    </p:set>
                                    <p:animEffect filter="fade" transition="in">
                                      <p:cBhvr>
                                        <p:cTn dur="1000"/>
                                        <p:tgtEl>
                                          <p:spTgt spid="25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1f408a15f95_0_11"/>
          <p:cNvSpPr txBox="1"/>
          <p:nvPr/>
        </p:nvSpPr>
        <p:spPr>
          <a:xfrm>
            <a:off x="86375" y="155475"/>
            <a:ext cx="12005700" cy="670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ES" sz="2800">
                <a:solidFill>
                  <a:schemeClr val="dk1"/>
                </a:solidFill>
                <a:latin typeface="Calibri"/>
                <a:ea typeface="Calibri"/>
                <a:cs typeface="Calibri"/>
                <a:sym typeface="Calibri"/>
              </a:rPr>
              <a:t>Problem-solving techniques</a:t>
            </a:r>
            <a:r>
              <a:rPr b="1" lang="es-ES" sz="1300">
                <a:solidFill>
                  <a:srgbClr val="111111"/>
                </a:solidFill>
                <a:latin typeface="Roboto"/>
                <a:ea typeface="Roboto"/>
                <a:cs typeface="Roboto"/>
                <a:sym typeface="Roboto"/>
              </a:rPr>
              <a:t>:</a:t>
            </a:r>
            <a:endParaRPr b="1" sz="1300">
              <a:solidFill>
                <a:srgbClr val="111111"/>
              </a:solidFill>
              <a:latin typeface="Roboto"/>
              <a:ea typeface="Roboto"/>
              <a:cs typeface="Roboto"/>
              <a:sym typeface="Roboto"/>
            </a:endParaRPr>
          </a:p>
          <a:p>
            <a:pPr indent="0" lvl="0" marL="0" rtl="0" algn="l">
              <a:lnSpc>
                <a:spcPct val="115000"/>
              </a:lnSpc>
              <a:spcBef>
                <a:spcPts val="0"/>
              </a:spcBef>
              <a:spcAft>
                <a:spcPts val="0"/>
              </a:spcAft>
              <a:buNone/>
            </a:pPr>
            <a:r>
              <a:t/>
            </a:r>
            <a:endParaRPr b="1" sz="1300">
              <a:solidFill>
                <a:srgbClr val="11111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s-ES" sz="1700">
                <a:solidFill>
                  <a:srgbClr val="111111"/>
                </a:solidFill>
                <a:latin typeface="Roboto"/>
                <a:ea typeface="Roboto"/>
                <a:cs typeface="Roboto"/>
                <a:sym typeface="Roboto"/>
              </a:rPr>
              <a:t>Problem solving techniques are systematic methods for finding effective solutions to challenges. They help identify, analyze and solve problems efficiently.</a:t>
            </a:r>
            <a:endParaRPr sz="1700">
              <a:solidFill>
                <a:srgbClr val="11111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700">
              <a:solidFill>
                <a:srgbClr val="11111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s-ES" sz="1700">
                <a:solidFill>
                  <a:srgbClr val="111111"/>
                </a:solidFill>
                <a:latin typeface="Roboto"/>
                <a:ea typeface="Roboto"/>
                <a:cs typeface="Roboto"/>
                <a:sym typeface="Roboto"/>
              </a:rPr>
              <a:t>Examples:</a:t>
            </a:r>
            <a:endParaRPr b="1" sz="1700">
              <a:solidFill>
                <a:srgbClr val="11111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700">
              <a:solidFill>
                <a:srgbClr val="11111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s-ES" sz="1700">
                <a:solidFill>
                  <a:srgbClr val="111111"/>
                </a:solidFill>
                <a:latin typeface="Roboto"/>
                <a:ea typeface="Roboto"/>
                <a:cs typeface="Roboto"/>
                <a:sym typeface="Roboto"/>
              </a:rPr>
              <a:t>Root cause analysis:</a:t>
            </a:r>
            <a:endParaRPr b="1" sz="1700">
              <a:solidFill>
                <a:srgbClr val="11111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s-ES" sz="1700">
                <a:solidFill>
                  <a:srgbClr val="111111"/>
                </a:solidFill>
                <a:latin typeface="Roboto"/>
                <a:ea typeface="Roboto"/>
                <a:cs typeface="Roboto"/>
                <a:sym typeface="Roboto"/>
              </a:rPr>
              <a:t>Identify the root cause of a problem.</a:t>
            </a:r>
            <a:endParaRPr sz="1700">
              <a:solidFill>
                <a:srgbClr val="11111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700">
              <a:solidFill>
                <a:srgbClr val="11111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s-ES" sz="1700">
                <a:solidFill>
                  <a:srgbClr val="111111"/>
                </a:solidFill>
                <a:latin typeface="Roboto"/>
                <a:ea typeface="Roboto"/>
                <a:cs typeface="Roboto"/>
                <a:sym typeface="Roboto"/>
              </a:rPr>
              <a:t>Brainstorming:</a:t>
            </a:r>
            <a:endParaRPr b="1" sz="1700">
              <a:solidFill>
                <a:srgbClr val="11111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s-ES" sz="1700">
                <a:solidFill>
                  <a:srgbClr val="111111"/>
                </a:solidFill>
                <a:latin typeface="Roboto"/>
                <a:ea typeface="Roboto"/>
                <a:cs typeface="Roboto"/>
                <a:sym typeface="Roboto"/>
              </a:rPr>
              <a:t>Generate ideas without criticism to address a problem.</a:t>
            </a:r>
            <a:endParaRPr sz="1700">
              <a:solidFill>
                <a:srgbClr val="11111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700">
              <a:solidFill>
                <a:srgbClr val="11111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s-ES" sz="1700">
                <a:solidFill>
                  <a:srgbClr val="111111"/>
                </a:solidFill>
                <a:latin typeface="Roboto"/>
                <a:ea typeface="Roboto"/>
                <a:cs typeface="Roboto"/>
                <a:sym typeface="Roboto"/>
              </a:rPr>
              <a:t>Ishikawa's diagram:</a:t>
            </a:r>
            <a:endParaRPr b="1" sz="1700">
              <a:solidFill>
                <a:srgbClr val="11111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s-ES" sz="1700">
                <a:solidFill>
                  <a:srgbClr val="111111"/>
                </a:solidFill>
                <a:latin typeface="Roboto"/>
                <a:ea typeface="Roboto"/>
                <a:cs typeface="Roboto"/>
                <a:sym typeface="Roboto"/>
              </a:rPr>
              <a:t>Organize potential causes of a problem into categories.</a:t>
            </a:r>
            <a:endParaRPr sz="1700">
              <a:solidFill>
                <a:srgbClr val="11111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700">
              <a:solidFill>
                <a:srgbClr val="11111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s-ES" sz="1700">
                <a:solidFill>
                  <a:srgbClr val="111111"/>
                </a:solidFill>
                <a:latin typeface="Roboto"/>
                <a:ea typeface="Roboto"/>
                <a:cs typeface="Roboto"/>
                <a:sym typeface="Roboto"/>
              </a:rPr>
              <a:t>Scientific method:</a:t>
            </a:r>
            <a:endParaRPr b="1" sz="1700">
              <a:solidFill>
                <a:srgbClr val="11111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s-ES" sz="1700">
                <a:solidFill>
                  <a:srgbClr val="111111"/>
                </a:solidFill>
                <a:latin typeface="Roboto"/>
                <a:ea typeface="Roboto"/>
                <a:cs typeface="Roboto"/>
                <a:sym typeface="Roboto"/>
              </a:rPr>
              <a:t>Formulate hypotheses, collect data and reach conclusions.</a:t>
            </a:r>
            <a:endParaRPr sz="1700">
              <a:solidFill>
                <a:srgbClr val="11111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700">
              <a:solidFill>
                <a:srgbClr val="11111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s-ES" sz="1700">
                <a:solidFill>
                  <a:srgbClr val="111111"/>
                </a:solidFill>
                <a:latin typeface="Roboto"/>
                <a:ea typeface="Roboto"/>
                <a:cs typeface="Roboto"/>
                <a:sym typeface="Roboto"/>
              </a:rPr>
              <a:t>5W1H method:</a:t>
            </a:r>
            <a:endParaRPr b="1" sz="1700">
              <a:solidFill>
                <a:srgbClr val="11111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s-ES" sz="1700">
                <a:solidFill>
                  <a:srgbClr val="111111"/>
                </a:solidFill>
                <a:latin typeface="Roboto"/>
                <a:ea typeface="Roboto"/>
                <a:cs typeface="Roboto"/>
                <a:sym typeface="Roboto"/>
              </a:rPr>
              <a:t>Ask key questions (who, what, when, where, why and how) to understand a problem.</a:t>
            </a:r>
            <a:endParaRPr sz="1700">
              <a:solidFill>
                <a:srgbClr val="11111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300">
              <a:solidFill>
                <a:srgbClr val="11111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300">
              <a:solidFill>
                <a:srgbClr val="111111"/>
              </a:solidFill>
              <a:latin typeface="Roboto"/>
              <a:ea typeface="Roboto"/>
              <a:cs typeface="Roboto"/>
              <a:sym typeface="Roboto"/>
            </a:endParaRPr>
          </a:p>
          <a:p>
            <a:pPr indent="0" lvl="0" marL="0" rtl="0" algn="l">
              <a:spcBef>
                <a:spcPts val="0"/>
              </a:spcBef>
              <a:spcAft>
                <a:spcPts val="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8" name="Shape 168"/>
        <p:cNvGrpSpPr/>
        <p:nvPr/>
      </p:nvGrpSpPr>
      <p:grpSpPr>
        <a:xfrm>
          <a:off x="0" y="0"/>
          <a:ext cx="0" cy="0"/>
          <a:chOff x="0" y="0"/>
          <a:chExt cx="0" cy="0"/>
        </a:xfrm>
      </p:grpSpPr>
      <p:sp>
        <p:nvSpPr>
          <p:cNvPr id="169" name="Google Shape;169;p2"/>
          <p:cNvSpPr/>
          <p:nvPr/>
        </p:nvSpPr>
        <p:spPr>
          <a:xfrm>
            <a:off x="1688800" y="-476650"/>
            <a:ext cx="9143400" cy="1488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s-ES" sz="1800" u="none" cap="none" strike="noStrike">
                <a:solidFill>
                  <a:srgbClr val="000000"/>
                </a:solidFill>
                <a:latin typeface="Calibri"/>
                <a:ea typeface="Calibri"/>
                <a:cs typeface="Calibri"/>
                <a:sym typeface="Calibri"/>
              </a:rPr>
              <a:t>ANSWER THE FOLLOWING QUESTIONS</a:t>
            </a:r>
            <a:endParaRPr b="0" i="0" sz="1800" u="none" cap="none" strike="noStrike">
              <a:latin typeface="Arial"/>
              <a:ea typeface="Arial"/>
              <a:cs typeface="Arial"/>
              <a:sym typeface="Arial"/>
            </a:endParaRPr>
          </a:p>
        </p:txBody>
      </p:sp>
      <p:sp>
        <p:nvSpPr>
          <p:cNvPr id="170" name="Google Shape;170;p2"/>
          <p:cNvSpPr/>
          <p:nvPr/>
        </p:nvSpPr>
        <p:spPr>
          <a:xfrm>
            <a:off x="609475" y="581300"/>
            <a:ext cx="10972200" cy="6564300"/>
          </a:xfrm>
          <a:prstGeom prst="rect">
            <a:avLst/>
          </a:prstGeom>
          <a:noFill/>
          <a:ln>
            <a:noFill/>
          </a:ln>
        </p:spPr>
        <p:txBody>
          <a:bodyPr anchorCtr="0" anchor="t" bIns="0" lIns="0" spcFirstLastPara="1" rIns="0" wrap="square" tIns="0">
            <a:normAutofit/>
          </a:bodyPr>
          <a:lstStyle/>
          <a:p>
            <a:pPr indent="-323639" lvl="0" marL="432000" marR="0" rtl="0" algn="l">
              <a:lnSpc>
                <a:spcPct val="100000"/>
              </a:lnSpc>
              <a:spcBef>
                <a:spcPts val="0"/>
              </a:spcBef>
              <a:spcAft>
                <a:spcPts val="0"/>
              </a:spcAft>
              <a:buClr>
                <a:srgbClr val="000000"/>
              </a:buClr>
              <a:buSzPts val="1260"/>
              <a:buFont typeface="Noto Sans Symbols"/>
              <a:buChar char="●"/>
            </a:pPr>
            <a:r>
              <a:rPr b="0" i="0" lang="es-ES" sz="2800" u="none" cap="none" strike="noStrike">
                <a:solidFill>
                  <a:srgbClr val="000000"/>
                </a:solidFill>
                <a:latin typeface="Calibri"/>
                <a:ea typeface="Calibri"/>
                <a:cs typeface="Calibri"/>
                <a:sym typeface="Calibri"/>
              </a:rPr>
              <a:t>1. WHY ARE YOU HERE?</a:t>
            </a:r>
            <a:br>
              <a:rPr b="0" i="0" lang="es-ES" sz="2800" u="none" cap="none" strike="noStrike">
                <a:solidFill>
                  <a:srgbClr val="000000"/>
                </a:solidFill>
                <a:latin typeface="Calibri"/>
                <a:ea typeface="Calibri"/>
                <a:cs typeface="Calibri"/>
                <a:sym typeface="Calibri"/>
              </a:rPr>
            </a:br>
            <a:r>
              <a:rPr b="0" i="0" lang="es-ES" sz="2800" u="none" cap="none" strike="noStrike">
                <a:solidFill>
                  <a:srgbClr val="000000"/>
                </a:solidFill>
                <a:latin typeface="Calibri"/>
                <a:ea typeface="Calibri"/>
                <a:cs typeface="Calibri"/>
                <a:sym typeface="Calibri"/>
              </a:rPr>
              <a:t>R//:</a:t>
            </a:r>
            <a:r>
              <a:rPr lang="es-ES" sz="2800">
                <a:latin typeface="Calibri"/>
                <a:ea typeface="Calibri"/>
                <a:cs typeface="Calibri"/>
                <a:sym typeface="Calibri"/>
              </a:rPr>
              <a:t> I am here because I want to learn more and improve my knowledge.</a:t>
            </a:r>
            <a:endParaRPr b="0" i="0" sz="2800" u="none" cap="none" strike="noStrike">
              <a:latin typeface="Arial"/>
              <a:ea typeface="Arial"/>
              <a:cs typeface="Arial"/>
              <a:sym typeface="Arial"/>
            </a:endParaRPr>
          </a:p>
          <a:p>
            <a:pPr indent="-323639" lvl="0" marL="431999" marR="0" rtl="0" algn="l">
              <a:lnSpc>
                <a:spcPct val="100000"/>
              </a:lnSpc>
              <a:spcBef>
                <a:spcPts val="1417"/>
              </a:spcBef>
              <a:spcAft>
                <a:spcPts val="0"/>
              </a:spcAft>
              <a:buClr>
                <a:srgbClr val="000000"/>
              </a:buClr>
              <a:buSzPts val="1260"/>
              <a:buFont typeface="Noto Sans Symbols"/>
              <a:buChar char="●"/>
            </a:pPr>
            <a:r>
              <a:rPr b="0" i="0" lang="es-ES" sz="2800" u="none" cap="none" strike="noStrike">
                <a:solidFill>
                  <a:srgbClr val="000000"/>
                </a:solidFill>
                <a:latin typeface="Calibri"/>
                <a:ea typeface="Calibri"/>
                <a:cs typeface="Calibri"/>
                <a:sym typeface="Calibri"/>
              </a:rPr>
              <a:t>2. WHAT DO YOU WANT TO BE?</a:t>
            </a:r>
            <a:endParaRPr b="0" i="0" sz="2800" u="none" cap="none" strike="noStrike">
              <a:solidFill>
                <a:srgbClr val="000000"/>
              </a:solidFill>
              <a:latin typeface="Calibri"/>
              <a:ea typeface="Calibri"/>
              <a:cs typeface="Calibri"/>
              <a:sym typeface="Calibri"/>
            </a:endParaRPr>
          </a:p>
          <a:p>
            <a:pPr indent="-421430" lvl="0" marL="432000" marR="0" rtl="0" algn="l">
              <a:lnSpc>
                <a:spcPct val="100000"/>
              </a:lnSpc>
              <a:spcBef>
                <a:spcPts val="1417"/>
              </a:spcBef>
              <a:spcAft>
                <a:spcPts val="0"/>
              </a:spcAft>
              <a:buSzPts val="2800"/>
              <a:buFont typeface="Calibri"/>
              <a:buChar char="●"/>
            </a:pPr>
            <a:r>
              <a:rPr lang="es-ES" sz="2800">
                <a:latin typeface="Calibri"/>
                <a:ea typeface="Calibri"/>
                <a:cs typeface="Calibri"/>
                <a:sym typeface="Calibri"/>
              </a:rPr>
              <a:t>R//: I want to be a better programmer, I want to be a great professional and a better person</a:t>
            </a:r>
            <a:endParaRPr sz="2800">
              <a:latin typeface="Calibri"/>
              <a:ea typeface="Calibri"/>
              <a:cs typeface="Calibri"/>
              <a:sym typeface="Calibri"/>
            </a:endParaRPr>
          </a:p>
          <a:p>
            <a:pPr indent="-323639" lvl="0" marL="431999" marR="0" rtl="0" algn="l">
              <a:lnSpc>
                <a:spcPct val="100000"/>
              </a:lnSpc>
              <a:spcBef>
                <a:spcPts val="1417"/>
              </a:spcBef>
              <a:spcAft>
                <a:spcPts val="0"/>
              </a:spcAft>
              <a:buClr>
                <a:srgbClr val="000000"/>
              </a:buClr>
              <a:buSzPts val="1260"/>
              <a:buFont typeface="Noto Sans Symbols"/>
              <a:buChar char="●"/>
            </a:pPr>
            <a:r>
              <a:rPr b="0" i="0" lang="es-ES" sz="2800" u="none" cap="none" strike="noStrike">
                <a:solidFill>
                  <a:srgbClr val="000000"/>
                </a:solidFill>
                <a:latin typeface="Calibri"/>
                <a:ea typeface="Calibri"/>
                <a:cs typeface="Calibri"/>
                <a:sym typeface="Calibri"/>
              </a:rPr>
              <a:t>3. WHAT DO YOU WANT TO DO?</a:t>
            </a:r>
            <a:endParaRPr b="0" i="0" sz="2800" u="none" cap="none" strike="noStrike">
              <a:solidFill>
                <a:srgbClr val="000000"/>
              </a:solidFill>
              <a:latin typeface="Calibri"/>
              <a:ea typeface="Calibri"/>
              <a:cs typeface="Calibri"/>
              <a:sym typeface="Calibri"/>
            </a:endParaRPr>
          </a:p>
          <a:p>
            <a:pPr indent="-421430" lvl="0" marL="432000" marR="0" rtl="0" algn="l">
              <a:lnSpc>
                <a:spcPct val="100000"/>
              </a:lnSpc>
              <a:spcBef>
                <a:spcPts val="1417"/>
              </a:spcBef>
              <a:spcAft>
                <a:spcPts val="0"/>
              </a:spcAft>
              <a:buSzPts val="2800"/>
              <a:buFont typeface="Calibri"/>
              <a:buChar char="●"/>
            </a:pPr>
            <a:r>
              <a:rPr lang="es-ES" sz="2800">
                <a:latin typeface="Calibri"/>
                <a:ea typeface="Calibri"/>
                <a:cs typeface="Calibri"/>
                <a:sym typeface="Calibri"/>
              </a:rPr>
              <a:t>R//: I want to make improvements in my personality, I want to improve my knowledge and fulfill my achievements</a:t>
            </a:r>
            <a:endParaRPr sz="2800">
              <a:latin typeface="Calibri"/>
              <a:ea typeface="Calibri"/>
              <a:cs typeface="Calibri"/>
              <a:sym typeface="Calibri"/>
            </a:endParaRPr>
          </a:p>
          <a:p>
            <a:pPr indent="-323639" lvl="0" marL="431999" marR="0" rtl="0" algn="l">
              <a:lnSpc>
                <a:spcPct val="100000"/>
              </a:lnSpc>
              <a:spcBef>
                <a:spcPts val="1417"/>
              </a:spcBef>
              <a:spcAft>
                <a:spcPts val="0"/>
              </a:spcAft>
              <a:buClr>
                <a:srgbClr val="000000"/>
              </a:buClr>
              <a:buSzPts val="1260"/>
              <a:buFont typeface="Noto Sans Symbols"/>
              <a:buChar char="●"/>
            </a:pPr>
            <a:r>
              <a:rPr b="0" i="0" lang="es-ES" sz="2800" u="none" cap="none" strike="noStrike">
                <a:solidFill>
                  <a:srgbClr val="000000"/>
                </a:solidFill>
                <a:latin typeface="Calibri"/>
                <a:ea typeface="Calibri"/>
                <a:cs typeface="Calibri"/>
                <a:sym typeface="Calibri"/>
              </a:rPr>
              <a:t>4. WHAT DO YOU WANT TO HAVE?</a:t>
            </a:r>
            <a:endParaRPr b="0" i="0" sz="2800" u="none" cap="none" strike="noStrike">
              <a:solidFill>
                <a:srgbClr val="000000"/>
              </a:solidFill>
              <a:latin typeface="Calibri"/>
              <a:ea typeface="Calibri"/>
              <a:cs typeface="Calibri"/>
              <a:sym typeface="Calibri"/>
            </a:endParaRPr>
          </a:p>
          <a:p>
            <a:pPr indent="-421430" lvl="0" marL="432000" marR="0" rtl="0" algn="l">
              <a:lnSpc>
                <a:spcPct val="100000"/>
              </a:lnSpc>
              <a:spcBef>
                <a:spcPts val="1417"/>
              </a:spcBef>
              <a:spcAft>
                <a:spcPts val="0"/>
              </a:spcAft>
              <a:buSzPts val="2800"/>
              <a:buFont typeface="Calibri"/>
              <a:buChar char="●"/>
            </a:pPr>
            <a:r>
              <a:rPr lang="es-ES" sz="2800">
                <a:latin typeface="Calibri"/>
                <a:ea typeface="Calibri"/>
                <a:cs typeface="Calibri"/>
                <a:sym typeface="Calibri"/>
              </a:rPr>
              <a:t>R//: I want to have the best attitude to improve my abilities and be a better person.</a:t>
            </a:r>
            <a:endParaRPr sz="2800">
              <a:latin typeface="Calibri"/>
              <a:ea typeface="Calibri"/>
              <a:cs typeface="Calibri"/>
              <a:sym typeface="Calibri"/>
            </a:endParaRPr>
          </a:p>
          <a:p>
            <a:pPr indent="-323639" lvl="0" marL="432000" marR="0" rtl="0" algn="l">
              <a:lnSpc>
                <a:spcPct val="100000"/>
              </a:lnSpc>
              <a:spcBef>
                <a:spcPts val="1417"/>
              </a:spcBef>
              <a:spcAft>
                <a:spcPts val="0"/>
              </a:spcAft>
              <a:buClr>
                <a:srgbClr val="000000"/>
              </a:buClr>
              <a:buSzPts val="1260"/>
              <a:buFont typeface="Noto Sans Symbols"/>
              <a:buChar char="●"/>
            </a:pPr>
            <a:r>
              <a:rPr b="0" i="0" lang="es-ES" sz="2800" u="none" cap="none" strike="noStrike">
                <a:solidFill>
                  <a:srgbClr val="000000"/>
                </a:solidFill>
                <a:latin typeface="Calibri"/>
                <a:ea typeface="Calibri"/>
                <a:cs typeface="Calibri"/>
                <a:sym typeface="Calibri"/>
              </a:rPr>
              <a:t>5. WHAT DO YOU WANT TO SHARE?</a:t>
            </a:r>
            <a:br>
              <a:rPr b="0" i="0" lang="es-ES" sz="2800" u="none" cap="none" strike="noStrike">
                <a:solidFill>
                  <a:srgbClr val="000000"/>
                </a:solidFill>
                <a:latin typeface="Calibri"/>
                <a:ea typeface="Calibri"/>
                <a:cs typeface="Calibri"/>
                <a:sym typeface="Calibri"/>
              </a:rPr>
            </a:br>
            <a:r>
              <a:rPr b="0" i="0" lang="es-ES" sz="2800" u="none" cap="none" strike="noStrike">
                <a:solidFill>
                  <a:srgbClr val="000000"/>
                </a:solidFill>
                <a:latin typeface="Calibri"/>
                <a:ea typeface="Calibri"/>
                <a:cs typeface="Calibri"/>
                <a:sym typeface="Calibri"/>
              </a:rPr>
              <a:t>R</a:t>
            </a:r>
            <a:r>
              <a:rPr lang="es-ES" sz="2800">
                <a:latin typeface="Calibri"/>
                <a:ea typeface="Calibri"/>
                <a:cs typeface="Calibri"/>
                <a:sym typeface="Calibri"/>
              </a:rPr>
              <a:t>//:I want to share my knowledge and teach what I have learned</a:t>
            </a:r>
            <a:endParaRPr b="0" i="0" sz="2800" u="none" cap="none" strike="noStrike">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1f408a15f95_0_16"/>
          <p:cNvSpPr txBox="1"/>
          <p:nvPr/>
        </p:nvSpPr>
        <p:spPr>
          <a:xfrm>
            <a:off x="-45150" y="0"/>
            <a:ext cx="12282300" cy="685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ES" sz="1200">
                <a:solidFill>
                  <a:schemeClr val="dk1"/>
                </a:solidFill>
                <a:latin typeface="Roboto"/>
                <a:ea typeface="Roboto"/>
                <a:cs typeface="Roboto"/>
                <a:sym typeface="Roboto"/>
              </a:rPr>
              <a:t>Activity: Problem-Solving Challenge with Riddle</a:t>
            </a:r>
            <a:endParaRPr b="1" sz="1200">
              <a:solidFill>
                <a:schemeClr val="dk1"/>
              </a:solidFill>
              <a:latin typeface="Roboto"/>
              <a:ea typeface="Roboto"/>
              <a:cs typeface="Roboto"/>
              <a:sym typeface="Roboto"/>
            </a:endParaRPr>
          </a:p>
          <a:p>
            <a:pPr indent="0" lvl="0" marL="0" rtl="0" algn="l">
              <a:spcBef>
                <a:spcPts val="1500"/>
              </a:spcBef>
              <a:spcAft>
                <a:spcPts val="0"/>
              </a:spcAft>
              <a:buNone/>
            </a:pPr>
            <a:r>
              <a:rPr b="1" lang="es-ES" sz="1200">
                <a:solidFill>
                  <a:schemeClr val="dk1"/>
                </a:solidFill>
                <a:latin typeface="Roboto"/>
                <a:ea typeface="Roboto"/>
                <a:cs typeface="Roboto"/>
                <a:sym typeface="Roboto"/>
              </a:rPr>
              <a:t>Description:</a:t>
            </a:r>
            <a:endParaRPr b="1" sz="12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rPr lang="es-ES" sz="1200">
                <a:solidFill>
                  <a:schemeClr val="dk1"/>
                </a:solidFill>
                <a:latin typeface="Roboto"/>
                <a:ea typeface="Roboto"/>
                <a:cs typeface="Roboto"/>
                <a:sym typeface="Roboto"/>
              </a:rPr>
              <a:t>In this activity, participants will work on a problem-solving challenge using a riddle as a starting point.</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rPr b="1" lang="es-ES" sz="1200">
                <a:solidFill>
                  <a:schemeClr val="dk1"/>
                </a:solidFill>
                <a:latin typeface="Roboto"/>
                <a:ea typeface="Roboto"/>
                <a:cs typeface="Roboto"/>
                <a:sym typeface="Roboto"/>
              </a:rPr>
              <a:t>Instructions:</a:t>
            </a:r>
            <a:endParaRPr b="1" sz="1200">
              <a:solidFill>
                <a:schemeClr val="dk1"/>
              </a:solidFill>
              <a:latin typeface="Roboto"/>
              <a:ea typeface="Roboto"/>
              <a:cs typeface="Roboto"/>
              <a:sym typeface="Roboto"/>
            </a:endParaRPr>
          </a:p>
          <a:p>
            <a:pPr indent="0" lvl="0" marL="0" rtl="0" algn="l">
              <a:spcBef>
                <a:spcPts val="1500"/>
              </a:spcBef>
              <a:spcAft>
                <a:spcPts val="0"/>
              </a:spcAft>
              <a:buNone/>
            </a:pPr>
            <a:r>
              <a:rPr b="1" lang="es-ES" sz="1200">
                <a:solidFill>
                  <a:schemeClr val="dk1"/>
                </a:solidFill>
                <a:latin typeface="Roboto"/>
                <a:ea typeface="Roboto"/>
                <a:cs typeface="Roboto"/>
                <a:sym typeface="Roboto"/>
              </a:rPr>
              <a:t>Group Formation:</a:t>
            </a:r>
            <a:endParaRPr b="1" sz="1200">
              <a:solidFill>
                <a:schemeClr val="dk1"/>
              </a:solidFill>
              <a:latin typeface="Roboto"/>
              <a:ea typeface="Roboto"/>
              <a:cs typeface="Roboto"/>
              <a:sym typeface="Roboto"/>
            </a:endParaRPr>
          </a:p>
          <a:p>
            <a:pPr indent="-228600" lvl="0" marL="457200" rtl="0" algn="l">
              <a:lnSpc>
                <a:spcPct val="115000"/>
              </a:lnSpc>
              <a:spcBef>
                <a:spcPts val="1500"/>
              </a:spcBef>
              <a:spcAft>
                <a:spcPts val="0"/>
              </a:spcAft>
              <a:buClr>
                <a:schemeClr val="dk1"/>
              </a:buClr>
              <a:buSzPts val="1200"/>
              <a:buFont typeface="Roboto"/>
              <a:buNone/>
            </a:pPr>
            <a:r>
              <a:rPr lang="es-ES" sz="1200">
                <a:solidFill>
                  <a:schemeClr val="dk1"/>
                </a:solidFill>
                <a:latin typeface="Roboto"/>
                <a:ea typeface="Roboto"/>
                <a:cs typeface="Roboto"/>
                <a:sym typeface="Roboto"/>
              </a:rPr>
              <a:t>Divide the participants into small groups of approximately 3-4 people.</a:t>
            </a:r>
            <a:endParaRPr sz="1200">
              <a:solidFill>
                <a:schemeClr val="dk1"/>
              </a:solidFill>
              <a:latin typeface="Roboto"/>
              <a:ea typeface="Roboto"/>
              <a:cs typeface="Roboto"/>
              <a:sym typeface="Roboto"/>
            </a:endParaRPr>
          </a:p>
          <a:p>
            <a:pPr indent="0" lvl="0" marL="0" rtl="0" algn="l">
              <a:spcBef>
                <a:spcPts val="1500"/>
              </a:spcBef>
              <a:spcAft>
                <a:spcPts val="0"/>
              </a:spcAft>
              <a:buNone/>
            </a:pPr>
            <a:r>
              <a:rPr b="1" lang="es-ES" sz="1200">
                <a:solidFill>
                  <a:schemeClr val="dk1"/>
                </a:solidFill>
                <a:latin typeface="Roboto"/>
                <a:ea typeface="Roboto"/>
                <a:cs typeface="Roboto"/>
                <a:sym typeface="Roboto"/>
              </a:rPr>
              <a:t>Presentation of the Riddle:</a:t>
            </a:r>
            <a:endParaRPr b="1" sz="1200">
              <a:solidFill>
                <a:schemeClr val="dk1"/>
              </a:solidFill>
              <a:latin typeface="Roboto"/>
              <a:ea typeface="Roboto"/>
              <a:cs typeface="Roboto"/>
              <a:sym typeface="Roboto"/>
            </a:endParaRPr>
          </a:p>
          <a:p>
            <a:pPr indent="-228600" lvl="0" marL="457200" rtl="0" algn="l">
              <a:lnSpc>
                <a:spcPct val="115000"/>
              </a:lnSpc>
              <a:spcBef>
                <a:spcPts val="1500"/>
              </a:spcBef>
              <a:spcAft>
                <a:spcPts val="0"/>
              </a:spcAft>
              <a:buClr>
                <a:schemeClr val="dk1"/>
              </a:buClr>
              <a:buSzPts val="1200"/>
              <a:buFont typeface="Roboto"/>
              <a:buNone/>
            </a:pPr>
            <a:r>
              <a:rPr lang="es-ES" sz="1200">
                <a:solidFill>
                  <a:schemeClr val="dk1"/>
                </a:solidFill>
                <a:latin typeface="Roboto"/>
                <a:ea typeface="Roboto"/>
                <a:cs typeface="Roboto"/>
                <a:sym typeface="Roboto"/>
              </a:rPr>
              <a:t>Present each group with the following riddle:</a:t>
            </a:r>
            <a:br>
              <a:rPr lang="es-ES" sz="1200">
                <a:solidFill>
                  <a:schemeClr val="dk1"/>
                </a:solidFill>
                <a:latin typeface="Roboto"/>
                <a:ea typeface="Roboto"/>
                <a:cs typeface="Roboto"/>
                <a:sym typeface="Roboto"/>
              </a:rPr>
            </a:br>
            <a:r>
              <a:rPr i="1" lang="es-ES" sz="1200">
                <a:solidFill>
                  <a:schemeClr val="dk1"/>
                </a:solidFill>
                <a:latin typeface="Roboto"/>
                <a:ea typeface="Roboto"/>
                <a:cs typeface="Roboto"/>
                <a:sym typeface="Roboto"/>
              </a:rPr>
              <a:t>Riddle:</a:t>
            </a:r>
            <a:r>
              <a:rPr lang="es-ES" sz="1200">
                <a:solidFill>
                  <a:schemeClr val="dk1"/>
                </a:solidFill>
                <a:latin typeface="Roboto"/>
                <a:ea typeface="Roboto"/>
                <a:cs typeface="Roboto"/>
                <a:sym typeface="Roboto"/>
              </a:rPr>
              <a:t> "A farmer has a wolf, a goat, and a cabbage. He needs to cross a river in a boat that can only carry him and one of his three possessions at a time. However, if he leaves the wolf and the goat alone on the shore, the wolf will eat the goat. If he leaves the goat and the cabbage alone on the shore, the goat will eat the cabbage. How can the farmer cross the river with all his possessions intact?"</a:t>
            </a:r>
            <a:endParaRPr sz="1200">
              <a:solidFill>
                <a:schemeClr val="dk1"/>
              </a:solidFill>
              <a:latin typeface="Roboto"/>
              <a:ea typeface="Roboto"/>
              <a:cs typeface="Roboto"/>
              <a:sym typeface="Roboto"/>
            </a:endParaRPr>
          </a:p>
          <a:p>
            <a:pPr indent="0" lvl="0" marL="0" rtl="0" algn="l">
              <a:spcBef>
                <a:spcPts val="1500"/>
              </a:spcBef>
              <a:spcAft>
                <a:spcPts val="0"/>
              </a:spcAft>
              <a:buNone/>
            </a:pPr>
            <a:r>
              <a:rPr b="1" lang="es-ES" sz="1200">
                <a:solidFill>
                  <a:schemeClr val="dk1"/>
                </a:solidFill>
                <a:latin typeface="Roboto"/>
                <a:ea typeface="Roboto"/>
                <a:cs typeface="Roboto"/>
                <a:sym typeface="Roboto"/>
              </a:rPr>
              <a:t>Application of Techniques:</a:t>
            </a:r>
            <a:endParaRPr b="1" sz="1200">
              <a:solidFill>
                <a:schemeClr val="dk1"/>
              </a:solidFill>
              <a:latin typeface="Roboto"/>
              <a:ea typeface="Roboto"/>
              <a:cs typeface="Roboto"/>
              <a:sym typeface="Roboto"/>
            </a:endParaRPr>
          </a:p>
          <a:p>
            <a:pPr indent="-228600" lvl="0" marL="457200" rtl="0" algn="l">
              <a:lnSpc>
                <a:spcPct val="115000"/>
              </a:lnSpc>
              <a:spcBef>
                <a:spcPts val="1500"/>
              </a:spcBef>
              <a:spcAft>
                <a:spcPts val="0"/>
              </a:spcAft>
              <a:buClr>
                <a:schemeClr val="dk1"/>
              </a:buClr>
              <a:buSzPts val="1200"/>
              <a:buFont typeface="Roboto"/>
              <a:buNone/>
            </a:pPr>
            <a:r>
              <a:rPr lang="es-ES" sz="1200">
                <a:solidFill>
                  <a:schemeClr val="dk1"/>
                </a:solidFill>
                <a:latin typeface="Roboto"/>
                <a:ea typeface="Roboto"/>
                <a:cs typeface="Roboto"/>
                <a:sym typeface="Roboto"/>
              </a:rPr>
              <a:t>Each group must apply a specific problem-solving technique to address the riddle. They can choose from techniques such as root cause analysis, brainstorming, Ishikawa diagram, scientific method, among others.</a:t>
            </a:r>
            <a:endParaRPr sz="1200">
              <a:solidFill>
                <a:schemeClr val="dk1"/>
              </a:solidFill>
              <a:latin typeface="Roboto"/>
              <a:ea typeface="Roboto"/>
              <a:cs typeface="Roboto"/>
              <a:sym typeface="Roboto"/>
            </a:endParaRPr>
          </a:p>
          <a:p>
            <a:pPr indent="0" lvl="0" marL="0" rtl="0" algn="l">
              <a:spcBef>
                <a:spcPts val="1500"/>
              </a:spcBef>
              <a:spcAft>
                <a:spcPts val="0"/>
              </a:spcAft>
              <a:buNone/>
            </a:pPr>
            <a:r>
              <a:rPr b="1" lang="es-ES" sz="1200">
                <a:solidFill>
                  <a:schemeClr val="dk1"/>
                </a:solidFill>
                <a:latin typeface="Roboto"/>
                <a:ea typeface="Roboto"/>
                <a:cs typeface="Roboto"/>
                <a:sym typeface="Roboto"/>
              </a:rPr>
              <a:t>Riddle Resolution:</a:t>
            </a:r>
            <a:endParaRPr b="1" sz="1200">
              <a:solidFill>
                <a:schemeClr val="dk1"/>
              </a:solidFill>
              <a:latin typeface="Roboto"/>
              <a:ea typeface="Roboto"/>
              <a:cs typeface="Roboto"/>
              <a:sym typeface="Roboto"/>
            </a:endParaRPr>
          </a:p>
          <a:p>
            <a:pPr indent="-228600" lvl="0" marL="457200" rtl="0" algn="l">
              <a:lnSpc>
                <a:spcPct val="115000"/>
              </a:lnSpc>
              <a:spcBef>
                <a:spcPts val="1500"/>
              </a:spcBef>
              <a:spcAft>
                <a:spcPts val="0"/>
              </a:spcAft>
              <a:buClr>
                <a:schemeClr val="dk1"/>
              </a:buClr>
              <a:buSzPts val="1200"/>
              <a:buFont typeface="Roboto"/>
              <a:buNone/>
            </a:pPr>
            <a:r>
              <a:rPr lang="es-ES" sz="1200">
                <a:solidFill>
                  <a:schemeClr val="dk1"/>
                </a:solidFill>
                <a:latin typeface="Roboto"/>
                <a:ea typeface="Roboto"/>
                <a:cs typeface="Roboto"/>
                <a:sym typeface="Roboto"/>
              </a:rPr>
              <a:t>Groups work together to solve the riddle using the selected technique. They should discuss different approaches, consider various solutions, and come to a conclusion.</a:t>
            </a:r>
            <a:endParaRPr sz="1200">
              <a:solidFill>
                <a:schemeClr val="dk1"/>
              </a:solidFill>
              <a:latin typeface="Roboto"/>
              <a:ea typeface="Roboto"/>
              <a:cs typeface="Roboto"/>
              <a:sym typeface="Roboto"/>
            </a:endParaRPr>
          </a:p>
          <a:p>
            <a:pPr indent="0" lvl="0" marL="0" rtl="0" algn="l">
              <a:spcBef>
                <a:spcPts val="1500"/>
              </a:spcBef>
              <a:spcAft>
                <a:spcPts val="0"/>
              </a:spcAft>
              <a:buNone/>
            </a:pPr>
            <a:r>
              <a:rPr b="1" lang="es-ES" sz="1200">
                <a:solidFill>
                  <a:schemeClr val="dk1"/>
                </a:solidFill>
                <a:latin typeface="Roboto"/>
                <a:ea typeface="Roboto"/>
                <a:cs typeface="Roboto"/>
                <a:sym typeface="Roboto"/>
              </a:rPr>
              <a:t>Solution Presentation:</a:t>
            </a:r>
            <a:endParaRPr b="1" sz="1200">
              <a:solidFill>
                <a:schemeClr val="dk1"/>
              </a:solidFill>
              <a:latin typeface="Roboto"/>
              <a:ea typeface="Roboto"/>
              <a:cs typeface="Roboto"/>
              <a:sym typeface="Roboto"/>
            </a:endParaRPr>
          </a:p>
          <a:p>
            <a:pPr indent="-228600" lvl="0" marL="457200" rtl="0" algn="l">
              <a:lnSpc>
                <a:spcPct val="115000"/>
              </a:lnSpc>
              <a:spcBef>
                <a:spcPts val="1500"/>
              </a:spcBef>
              <a:spcAft>
                <a:spcPts val="0"/>
              </a:spcAft>
              <a:buClr>
                <a:schemeClr val="dk1"/>
              </a:buClr>
              <a:buSzPts val="1200"/>
              <a:buFont typeface="Roboto"/>
              <a:buNone/>
            </a:pPr>
            <a:r>
              <a:rPr lang="es-ES" sz="1200">
                <a:solidFill>
                  <a:schemeClr val="dk1"/>
                </a:solidFill>
                <a:latin typeface="Roboto"/>
                <a:ea typeface="Roboto"/>
                <a:cs typeface="Roboto"/>
                <a:sym typeface="Roboto"/>
              </a:rPr>
              <a:t>After a designated time, each group presents their approach and solution to the rest of the class. They should explain how they applied the problem-solving technique and why they chose that particular strategy.</a:t>
            </a:r>
            <a:endParaRPr sz="1200">
              <a:solidFill>
                <a:schemeClr val="dk1"/>
              </a:solidFill>
              <a:latin typeface="Roboto"/>
              <a:ea typeface="Roboto"/>
              <a:cs typeface="Roboto"/>
              <a:sym typeface="Roboto"/>
            </a:endParaRPr>
          </a:p>
          <a:p>
            <a:pPr indent="0" lvl="0" marL="0" rtl="0" algn="l">
              <a:spcBef>
                <a:spcPts val="1500"/>
              </a:spcBef>
              <a:spcAft>
                <a:spcPts val="0"/>
              </a:spcAft>
              <a:buNone/>
            </a:pPr>
            <a:r>
              <a:t/>
            </a:r>
            <a:endParaRPr b="1" sz="1800">
              <a:solidFill>
                <a:schemeClr val="dk1"/>
              </a:solidFill>
              <a:latin typeface="Roboto"/>
              <a:ea typeface="Roboto"/>
              <a:cs typeface="Roboto"/>
              <a:sym typeface="Roboto"/>
            </a:endParaRPr>
          </a:p>
          <a:p>
            <a:pPr indent="0" lvl="0" marL="0" rtl="0" algn="l">
              <a:spcBef>
                <a:spcPts val="0"/>
              </a:spcBef>
              <a:spcAft>
                <a:spcPts val="0"/>
              </a:spcAft>
              <a:buNone/>
            </a:pPr>
            <a:r>
              <a:t/>
            </a:r>
            <a:endParaRPr b="1" sz="1800">
              <a:solidFill>
                <a:schemeClr val="dk1"/>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1f408a15f95_0_21"/>
          <p:cNvSpPr txBox="1"/>
          <p:nvPr/>
        </p:nvSpPr>
        <p:spPr>
          <a:xfrm>
            <a:off x="86375" y="155475"/>
            <a:ext cx="12005700" cy="670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ES" sz="2800">
                <a:solidFill>
                  <a:schemeClr val="dk1"/>
                </a:solidFill>
                <a:latin typeface="Calibri"/>
                <a:ea typeface="Calibri"/>
                <a:cs typeface="Calibri"/>
                <a:sym typeface="Calibri"/>
              </a:rPr>
              <a:t>MATH:</a:t>
            </a:r>
            <a:r>
              <a:rPr b="1" lang="es-ES" sz="1300">
                <a:solidFill>
                  <a:srgbClr val="111111"/>
                </a:solidFill>
                <a:latin typeface="Roboto"/>
                <a:ea typeface="Roboto"/>
                <a:cs typeface="Roboto"/>
                <a:sym typeface="Roboto"/>
              </a:rPr>
              <a:t>:</a:t>
            </a:r>
            <a:endParaRPr b="1" sz="1300">
              <a:solidFill>
                <a:srgbClr val="11111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s-ES" sz="1700">
                <a:solidFill>
                  <a:srgbClr val="111111"/>
                </a:solidFill>
                <a:latin typeface="Roboto"/>
                <a:ea typeface="Roboto"/>
                <a:cs typeface="Roboto"/>
                <a:sym typeface="Roboto"/>
              </a:rPr>
              <a:t>Math refers to the specific strategies and methods used to facilitate the understanding and mastery of mathematical concepts.</a:t>
            </a:r>
            <a:endParaRPr sz="1700">
              <a:solidFill>
                <a:srgbClr val="11111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s-ES" sz="1500">
                <a:solidFill>
                  <a:srgbClr val="111111"/>
                </a:solidFill>
                <a:latin typeface="Roboto"/>
                <a:ea typeface="Roboto"/>
                <a:cs typeface="Roboto"/>
                <a:sym typeface="Roboto"/>
              </a:rPr>
              <a:t>Practical examples:</a:t>
            </a:r>
            <a:endParaRPr b="1" sz="1500">
              <a:solidFill>
                <a:srgbClr val="11111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500">
              <a:solidFill>
                <a:srgbClr val="111111"/>
              </a:solidFill>
              <a:latin typeface="Roboto"/>
              <a:ea typeface="Roboto"/>
              <a:cs typeface="Roboto"/>
              <a:sym typeface="Roboto"/>
            </a:endParaRPr>
          </a:p>
          <a:p>
            <a:pPr indent="-317500" lvl="0" marL="457200" rtl="0" algn="l">
              <a:lnSpc>
                <a:spcPct val="115000"/>
              </a:lnSpc>
              <a:spcBef>
                <a:spcPts val="0"/>
              </a:spcBef>
              <a:spcAft>
                <a:spcPts val="0"/>
              </a:spcAft>
              <a:buClr>
                <a:srgbClr val="111111"/>
              </a:buClr>
              <a:buSzPts val="1400"/>
              <a:buFont typeface="Roboto"/>
              <a:buAutoNum type="arabicPeriod"/>
            </a:pPr>
            <a:r>
              <a:rPr b="1" lang="es-ES">
                <a:solidFill>
                  <a:srgbClr val="111111"/>
                </a:solidFill>
                <a:latin typeface="Roboto"/>
                <a:ea typeface="Roboto"/>
                <a:cs typeface="Roboto"/>
                <a:sym typeface="Roboto"/>
              </a:rPr>
              <a:t>Problem Solving Strategies:</a:t>
            </a:r>
            <a:endParaRPr b="1">
              <a:solidFill>
                <a:srgbClr val="11111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a:solidFill>
                <a:srgbClr val="11111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s-ES">
                <a:solidFill>
                  <a:srgbClr val="111111"/>
                </a:solidFill>
                <a:latin typeface="Roboto"/>
                <a:ea typeface="Roboto"/>
                <a:cs typeface="Roboto"/>
                <a:sym typeface="Roboto"/>
              </a:rPr>
              <a:t>Teach students different approaches to approaching and solving mathematical problems, such as trial and error, identifying patterns, and applying algorithms.</a:t>
            </a:r>
            <a:endParaRPr>
              <a:solidFill>
                <a:srgbClr val="111111"/>
              </a:solidFill>
              <a:latin typeface="Roboto"/>
              <a:ea typeface="Roboto"/>
              <a:cs typeface="Roboto"/>
              <a:sym typeface="Roboto"/>
            </a:endParaRPr>
          </a:p>
          <a:p>
            <a:pPr indent="-317500" lvl="0" marL="457200" rtl="0" algn="l">
              <a:lnSpc>
                <a:spcPct val="115000"/>
              </a:lnSpc>
              <a:spcBef>
                <a:spcPts val="0"/>
              </a:spcBef>
              <a:spcAft>
                <a:spcPts val="0"/>
              </a:spcAft>
              <a:buClr>
                <a:srgbClr val="111111"/>
              </a:buClr>
              <a:buSzPts val="1400"/>
              <a:buFont typeface="Roboto"/>
              <a:buAutoNum type="arabicPeriod"/>
            </a:pPr>
            <a:r>
              <a:rPr b="1" lang="es-ES">
                <a:solidFill>
                  <a:srgbClr val="111111"/>
                </a:solidFill>
                <a:latin typeface="Roboto"/>
                <a:ea typeface="Roboto"/>
                <a:cs typeface="Roboto"/>
                <a:sym typeface="Roboto"/>
              </a:rPr>
              <a:t>Use of Visual Resources:</a:t>
            </a:r>
            <a:endParaRPr b="1">
              <a:solidFill>
                <a:srgbClr val="11111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a:solidFill>
                <a:srgbClr val="11111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s-ES">
                <a:solidFill>
                  <a:srgbClr val="111111"/>
                </a:solidFill>
                <a:latin typeface="Roboto"/>
                <a:ea typeface="Roboto"/>
                <a:cs typeface="Roboto"/>
                <a:sym typeface="Roboto"/>
              </a:rPr>
              <a:t>Use visual tools such as graphs, diagrams, and models to help students visualize abstract mathematical concepts, thus facilitating their understanding.</a:t>
            </a:r>
            <a:endParaRPr>
              <a:solidFill>
                <a:srgbClr val="111111"/>
              </a:solidFill>
              <a:latin typeface="Roboto"/>
              <a:ea typeface="Roboto"/>
              <a:cs typeface="Roboto"/>
              <a:sym typeface="Roboto"/>
            </a:endParaRPr>
          </a:p>
          <a:p>
            <a:pPr indent="-317500" lvl="0" marL="457200" rtl="0" algn="l">
              <a:lnSpc>
                <a:spcPct val="115000"/>
              </a:lnSpc>
              <a:spcBef>
                <a:spcPts val="0"/>
              </a:spcBef>
              <a:spcAft>
                <a:spcPts val="0"/>
              </a:spcAft>
              <a:buClr>
                <a:srgbClr val="111111"/>
              </a:buClr>
              <a:buSzPts val="1400"/>
              <a:buFont typeface="Roboto"/>
              <a:buAutoNum type="arabicPeriod"/>
            </a:pPr>
            <a:r>
              <a:rPr b="1" lang="es-ES">
                <a:solidFill>
                  <a:srgbClr val="111111"/>
                </a:solidFill>
                <a:latin typeface="Roboto"/>
                <a:ea typeface="Roboto"/>
                <a:cs typeface="Roboto"/>
                <a:sym typeface="Roboto"/>
              </a:rPr>
              <a:t>Regular Practice and Repetitive Exercises:</a:t>
            </a:r>
            <a:endParaRPr b="1">
              <a:solidFill>
                <a:srgbClr val="11111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a:solidFill>
                <a:srgbClr val="11111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s-ES">
                <a:solidFill>
                  <a:srgbClr val="111111"/>
                </a:solidFill>
                <a:latin typeface="Roboto"/>
                <a:ea typeface="Roboto"/>
                <a:cs typeface="Roboto"/>
                <a:sym typeface="Roboto"/>
              </a:rPr>
              <a:t>Provide students with regular opportunities to practice mathematical skills through repetitive exercises and practice problems, helping them consolidate and reinforce what they have learned.</a:t>
            </a:r>
            <a:endParaRPr>
              <a:solidFill>
                <a:srgbClr val="111111"/>
              </a:solidFill>
              <a:latin typeface="Roboto"/>
              <a:ea typeface="Roboto"/>
              <a:cs typeface="Roboto"/>
              <a:sym typeface="Roboto"/>
            </a:endParaRPr>
          </a:p>
          <a:p>
            <a:pPr indent="-317500" lvl="0" marL="457200" rtl="0" algn="l">
              <a:lnSpc>
                <a:spcPct val="115000"/>
              </a:lnSpc>
              <a:spcBef>
                <a:spcPts val="0"/>
              </a:spcBef>
              <a:spcAft>
                <a:spcPts val="0"/>
              </a:spcAft>
              <a:buClr>
                <a:srgbClr val="111111"/>
              </a:buClr>
              <a:buSzPts val="1400"/>
              <a:buFont typeface="Roboto"/>
              <a:buAutoNum type="arabicPeriod"/>
            </a:pPr>
            <a:r>
              <a:rPr b="1" lang="es-ES">
                <a:solidFill>
                  <a:srgbClr val="111111"/>
                </a:solidFill>
                <a:latin typeface="Roboto"/>
                <a:ea typeface="Roboto"/>
                <a:cs typeface="Roboto"/>
                <a:sym typeface="Roboto"/>
              </a:rPr>
              <a:t>Teaching Based on Real World Problems:</a:t>
            </a:r>
            <a:endParaRPr b="1">
              <a:solidFill>
                <a:srgbClr val="11111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a:solidFill>
                <a:srgbClr val="11111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s-ES">
                <a:solidFill>
                  <a:srgbClr val="111111"/>
                </a:solidFill>
                <a:latin typeface="Roboto"/>
                <a:ea typeface="Roboto"/>
                <a:cs typeface="Roboto"/>
                <a:sym typeface="Roboto"/>
              </a:rPr>
              <a:t>Integrate real-world problems into mathematics teaching, allowing students to apply mathematical concepts in relevant contexts and understand the usefulness and applicability of mathematics in everyday life.</a:t>
            </a:r>
            <a:endParaRPr>
              <a:solidFill>
                <a:srgbClr val="111111"/>
              </a:solidFill>
              <a:latin typeface="Roboto"/>
              <a:ea typeface="Roboto"/>
              <a:cs typeface="Roboto"/>
              <a:sym typeface="Roboto"/>
            </a:endParaRPr>
          </a:p>
          <a:p>
            <a:pPr indent="-317500" lvl="0" marL="457200" rtl="0" algn="l">
              <a:lnSpc>
                <a:spcPct val="115000"/>
              </a:lnSpc>
              <a:spcBef>
                <a:spcPts val="0"/>
              </a:spcBef>
              <a:spcAft>
                <a:spcPts val="0"/>
              </a:spcAft>
              <a:buClr>
                <a:srgbClr val="111111"/>
              </a:buClr>
              <a:buSzPts val="1400"/>
              <a:buFont typeface="Roboto"/>
              <a:buAutoNum type="arabicPeriod"/>
            </a:pPr>
            <a:r>
              <a:rPr b="1" lang="es-ES">
                <a:solidFill>
                  <a:srgbClr val="111111"/>
                </a:solidFill>
                <a:latin typeface="Roboto"/>
                <a:ea typeface="Roboto"/>
                <a:cs typeface="Roboto"/>
                <a:sym typeface="Roboto"/>
              </a:rPr>
              <a:t>Collaboration and Teamwork:</a:t>
            </a:r>
            <a:endParaRPr b="1">
              <a:solidFill>
                <a:srgbClr val="11111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500">
              <a:solidFill>
                <a:srgbClr val="11111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s-ES" sz="1500">
                <a:solidFill>
                  <a:srgbClr val="111111"/>
                </a:solidFill>
                <a:latin typeface="Roboto"/>
                <a:ea typeface="Roboto"/>
                <a:cs typeface="Roboto"/>
                <a:sym typeface="Roboto"/>
              </a:rPr>
              <a:t>Encourage collaboration and teamwork among students when solving mathematical problems, allowing them to learn from each other, develop communication skills, and work together to find solutions.</a:t>
            </a:r>
            <a:endParaRPr sz="1500">
              <a:solidFill>
                <a:srgbClr val="11111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700">
              <a:solidFill>
                <a:srgbClr val="11111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300">
              <a:solidFill>
                <a:srgbClr val="11111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300">
              <a:solidFill>
                <a:srgbClr val="111111"/>
              </a:solidFill>
              <a:latin typeface="Roboto"/>
              <a:ea typeface="Roboto"/>
              <a:cs typeface="Roboto"/>
              <a:sym typeface="Roboto"/>
            </a:endParaRPr>
          </a:p>
          <a:p>
            <a:pPr indent="0" lvl="0" marL="0" rtl="0" algn="l">
              <a:spcBef>
                <a:spcPts val="0"/>
              </a:spcBef>
              <a:spcAft>
                <a:spcPts val="0"/>
              </a:spcAft>
              <a:buNone/>
            </a:pPr>
            <a:r>
              <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1f408a15f95_0_26"/>
          <p:cNvSpPr txBox="1"/>
          <p:nvPr/>
        </p:nvSpPr>
        <p:spPr>
          <a:xfrm>
            <a:off x="-45150" y="0"/>
            <a:ext cx="12282300" cy="6858000"/>
          </a:xfrm>
          <a:prstGeom prst="rect">
            <a:avLst/>
          </a:prstGeom>
          <a:noFill/>
          <a:ln>
            <a:noFill/>
          </a:ln>
        </p:spPr>
        <p:txBody>
          <a:bodyPr anchorCtr="0" anchor="t" bIns="91425" lIns="91425" spcFirstLastPara="1" rIns="91425" wrap="square" tIns="91425">
            <a:noAutofit/>
          </a:bodyPr>
          <a:lstStyle/>
          <a:p>
            <a:pPr indent="0" lvl="0" marL="4114800" rtl="0" algn="l">
              <a:spcBef>
                <a:spcPts val="0"/>
              </a:spcBef>
              <a:spcAft>
                <a:spcPts val="0"/>
              </a:spcAft>
              <a:buClr>
                <a:schemeClr val="dk1"/>
              </a:buClr>
              <a:buSzPts val="1100"/>
              <a:buFont typeface="Arial"/>
              <a:buNone/>
            </a:pPr>
            <a:r>
              <a:t/>
            </a:r>
            <a:endParaRPr b="1" sz="1600">
              <a:solidFill>
                <a:schemeClr val="dk1"/>
              </a:solidFill>
              <a:latin typeface="Roboto"/>
              <a:ea typeface="Roboto"/>
              <a:cs typeface="Roboto"/>
              <a:sym typeface="Roboto"/>
            </a:endParaRPr>
          </a:p>
          <a:p>
            <a:pPr indent="0" lvl="0" marL="4114800" rtl="0" algn="l">
              <a:spcBef>
                <a:spcPts val="0"/>
              </a:spcBef>
              <a:spcAft>
                <a:spcPts val="0"/>
              </a:spcAft>
              <a:buClr>
                <a:schemeClr val="dk1"/>
              </a:buClr>
              <a:buSzPts val="1100"/>
              <a:buFont typeface="Arial"/>
              <a:buNone/>
            </a:pPr>
            <a:r>
              <a:rPr b="1" lang="es-ES" sz="1600">
                <a:solidFill>
                  <a:schemeClr val="dk1"/>
                </a:solidFill>
                <a:latin typeface="Roboto"/>
                <a:ea typeface="Roboto"/>
                <a:cs typeface="Roboto"/>
                <a:sym typeface="Roboto"/>
              </a:rPr>
              <a:t>Activity: Mental Addition and Subtraction</a:t>
            </a:r>
            <a:endParaRPr b="1" sz="16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6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s-ES" sz="1600">
                <a:solidFill>
                  <a:schemeClr val="dk1"/>
                </a:solidFill>
                <a:latin typeface="Roboto"/>
                <a:ea typeface="Roboto"/>
                <a:cs typeface="Roboto"/>
                <a:sym typeface="Roboto"/>
              </a:rPr>
              <a:t>Description:</a:t>
            </a:r>
            <a:endParaRPr sz="16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s-ES" sz="1600">
                <a:solidFill>
                  <a:schemeClr val="dk1"/>
                </a:solidFill>
                <a:latin typeface="Roboto"/>
                <a:ea typeface="Roboto"/>
                <a:cs typeface="Roboto"/>
                <a:sym typeface="Roboto"/>
              </a:rPr>
              <a:t>In this activity, participants will practice mental addition and subtraction while solving simple problems.</a:t>
            </a:r>
            <a:endParaRPr sz="16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6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s-ES" sz="1600">
                <a:solidFill>
                  <a:schemeClr val="dk1"/>
                </a:solidFill>
                <a:latin typeface="Roboto"/>
                <a:ea typeface="Roboto"/>
                <a:cs typeface="Roboto"/>
                <a:sym typeface="Roboto"/>
              </a:rPr>
              <a:t>Instructions:</a:t>
            </a:r>
            <a:endParaRPr sz="16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6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s-ES" sz="1600">
                <a:solidFill>
                  <a:schemeClr val="dk1"/>
                </a:solidFill>
                <a:latin typeface="Roboto"/>
                <a:ea typeface="Roboto"/>
                <a:cs typeface="Roboto"/>
                <a:sym typeface="Roboto"/>
              </a:rPr>
              <a:t>Pairing:</a:t>
            </a:r>
            <a:endParaRPr sz="16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s-ES" sz="1600">
                <a:solidFill>
                  <a:schemeClr val="dk1"/>
                </a:solidFill>
                <a:latin typeface="Roboto"/>
                <a:ea typeface="Roboto"/>
                <a:cs typeface="Roboto"/>
                <a:sym typeface="Roboto"/>
              </a:rPr>
              <a:t>Divide the participants into pairs. Each pair will work together on the activity.</a:t>
            </a:r>
            <a:endParaRPr sz="16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6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s-ES" sz="1600">
                <a:solidFill>
                  <a:schemeClr val="dk1"/>
                </a:solidFill>
                <a:latin typeface="Roboto"/>
                <a:ea typeface="Roboto"/>
                <a:cs typeface="Roboto"/>
                <a:sym typeface="Roboto"/>
              </a:rPr>
              <a:t>Problem Generation:</a:t>
            </a:r>
            <a:endParaRPr sz="16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s-ES" sz="1600">
                <a:solidFill>
                  <a:schemeClr val="dk1"/>
                </a:solidFill>
                <a:latin typeface="Roboto"/>
                <a:ea typeface="Roboto"/>
                <a:cs typeface="Roboto"/>
                <a:sym typeface="Roboto"/>
              </a:rPr>
              <a:t>Each pair should create a list of addition and subtraction problems for the other pair to solve. The problems should be simple and tailored to the participants' skill level.</a:t>
            </a:r>
            <a:endParaRPr sz="16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6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s-ES" sz="1600">
                <a:solidFill>
                  <a:schemeClr val="dk1"/>
                </a:solidFill>
                <a:latin typeface="Roboto"/>
                <a:ea typeface="Roboto"/>
                <a:cs typeface="Roboto"/>
                <a:sym typeface="Roboto"/>
              </a:rPr>
              <a:t>Problem Exchange:</a:t>
            </a:r>
            <a:endParaRPr sz="16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s-ES" sz="1600">
                <a:solidFill>
                  <a:schemeClr val="dk1"/>
                </a:solidFill>
                <a:latin typeface="Roboto"/>
                <a:ea typeface="Roboto"/>
                <a:cs typeface="Roboto"/>
                <a:sym typeface="Roboto"/>
              </a:rPr>
              <a:t>Pairs exchange their lists of problems with another pair.</a:t>
            </a:r>
            <a:endParaRPr sz="16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6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s-ES" sz="1600">
                <a:solidFill>
                  <a:schemeClr val="dk1"/>
                </a:solidFill>
                <a:latin typeface="Roboto"/>
                <a:ea typeface="Roboto"/>
                <a:cs typeface="Roboto"/>
                <a:sym typeface="Roboto"/>
              </a:rPr>
              <a:t>Problem Solving:</a:t>
            </a:r>
            <a:endParaRPr sz="16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s-ES" sz="1600">
                <a:solidFill>
                  <a:schemeClr val="dk1"/>
                </a:solidFill>
                <a:latin typeface="Roboto"/>
                <a:ea typeface="Roboto"/>
                <a:cs typeface="Roboto"/>
                <a:sym typeface="Roboto"/>
              </a:rPr>
              <a:t>Each pair solves the problems they received from the other pair. They can work together to find the correct answers.</a:t>
            </a:r>
            <a:endParaRPr sz="16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6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s-ES" sz="1600">
                <a:solidFill>
                  <a:schemeClr val="dk1"/>
                </a:solidFill>
                <a:latin typeface="Roboto"/>
                <a:ea typeface="Roboto"/>
                <a:cs typeface="Roboto"/>
                <a:sym typeface="Roboto"/>
              </a:rPr>
              <a:t>Answer Verification:</a:t>
            </a:r>
            <a:endParaRPr sz="16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s-ES" sz="1600">
                <a:solidFill>
                  <a:schemeClr val="dk1"/>
                </a:solidFill>
                <a:latin typeface="Roboto"/>
                <a:ea typeface="Roboto"/>
                <a:cs typeface="Roboto"/>
                <a:sym typeface="Roboto"/>
              </a:rPr>
              <a:t>After solving the problems, pairs verify the answers with each other to ensure correctness.</a:t>
            </a:r>
            <a:endParaRPr sz="16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6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s-ES" sz="1600">
                <a:solidFill>
                  <a:schemeClr val="dk1"/>
                </a:solidFill>
                <a:latin typeface="Roboto"/>
                <a:ea typeface="Roboto"/>
                <a:cs typeface="Roboto"/>
                <a:sym typeface="Roboto"/>
              </a:rPr>
              <a:t>Discussion and Reflection:</a:t>
            </a:r>
            <a:endParaRPr sz="16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s-ES" sz="1600">
                <a:solidFill>
                  <a:schemeClr val="dk1"/>
                </a:solidFill>
                <a:latin typeface="Roboto"/>
                <a:ea typeface="Roboto"/>
                <a:cs typeface="Roboto"/>
                <a:sym typeface="Roboto"/>
              </a:rPr>
              <a:t>At the end of the activity, facilitate a class discussion where participants share their experiences, the strategies they used to solve the problems, and the importance of mathematical skills in everyday life.</a:t>
            </a:r>
            <a:endParaRPr sz="1600">
              <a:solidFill>
                <a:schemeClr val="dk1"/>
              </a:solidFill>
              <a:latin typeface="Roboto"/>
              <a:ea typeface="Roboto"/>
              <a:cs typeface="Roboto"/>
              <a:sym typeface="Roboto"/>
            </a:endParaRPr>
          </a:p>
          <a:p>
            <a:pPr indent="0" lvl="0" marL="0" rtl="0" algn="l">
              <a:spcBef>
                <a:spcPts val="0"/>
              </a:spcBef>
              <a:spcAft>
                <a:spcPts val="0"/>
              </a:spcAft>
              <a:buNone/>
            </a:pPr>
            <a:r>
              <a:t/>
            </a:r>
            <a:endParaRPr b="1" sz="1200">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7"/>
          <p:cNvSpPr/>
          <p:nvPr/>
        </p:nvSpPr>
        <p:spPr>
          <a:xfrm>
            <a:off x="838080" y="365040"/>
            <a:ext cx="10514880" cy="13248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i="0" lang="es-ES" sz="4400" u="none" cap="none" strike="noStrike">
                <a:solidFill>
                  <a:srgbClr val="000000"/>
                </a:solidFill>
                <a:latin typeface="Calibri"/>
                <a:ea typeface="Calibri"/>
                <a:cs typeface="Calibri"/>
                <a:sym typeface="Calibri"/>
              </a:rPr>
              <a:t>5. Metacognition</a:t>
            </a:r>
            <a:endParaRPr b="0" i="0" sz="4400" u="none" cap="none" strike="noStrike">
              <a:latin typeface="Arial"/>
              <a:ea typeface="Arial"/>
              <a:cs typeface="Arial"/>
              <a:sym typeface="Arial"/>
            </a:endParaRPr>
          </a:p>
        </p:txBody>
      </p:sp>
      <p:sp>
        <p:nvSpPr>
          <p:cNvPr id="286" name="Google Shape;286;p7"/>
          <p:cNvSpPr/>
          <p:nvPr/>
        </p:nvSpPr>
        <p:spPr>
          <a:xfrm>
            <a:off x="1059480" y="1825560"/>
            <a:ext cx="10293600" cy="4223100"/>
          </a:xfrm>
          <a:prstGeom prst="rect">
            <a:avLst/>
          </a:prstGeom>
          <a:noFill/>
          <a:ln>
            <a:noFill/>
          </a:ln>
        </p:spPr>
        <p:txBody>
          <a:bodyPr anchorCtr="0" anchor="t" bIns="45000" lIns="90000" spcFirstLastPara="1" rIns="90000" wrap="square" tIns="45000">
            <a:noAutofit/>
          </a:bodyPr>
          <a:lstStyle/>
          <a:p>
            <a:pPr indent="-227879" lvl="0" marL="228600" marR="0" rtl="0" algn="l">
              <a:lnSpc>
                <a:spcPct val="90000"/>
              </a:lnSpc>
              <a:spcBef>
                <a:spcPts val="0"/>
              </a:spcBef>
              <a:spcAft>
                <a:spcPts val="0"/>
              </a:spcAft>
              <a:buClr>
                <a:srgbClr val="000000"/>
              </a:buClr>
              <a:buSzPts val="2800"/>
              <a:buFont typeface="Arial"/>
              <a:buChar char="•"/>
            </a:pPr>
            <a:r>
              <a:rPr b="0" i="0" lang="es-ES" sz="2800" u="none" cap="none" strike="noStrike">
                <a:solidFill>
                  <a:srgbClr val="000000"/>
                </a:solidFill>
                <a:latin typeface="Calibri"/>
                <a:ea typeface="Calibri"/>
                <a:cs typeface="Calibri"/>
                <a:sym typeface="Calibri"/>
              </a:rPr>
              <a:t>Learning style</a:t>
            </a:r>
            <a:endParaRPr b="0" i="0" sz="28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2800"/>
              <a:buFont typeface="Arial"/>
              <a:buChar char="•"/>
            </a:pPr>
            <a:r>
              <a:rPr b="0" i="0" lang="es-ES" sz="2800" u="none" cap="none" strike="noStrike">
                <a:solidFill>
                  <a:srgbClr val="000000"/>
                </a:solidFill>
                <a:latin typeface="Calibri"/>
                <a:ea typeface="Calibri"/>
                <a:cs typeface="Calibri"/>
                <a:sym typeface="Calibri"/>
              </a:rPr>
              <a:t>Self-monitoring</a:t>
            </a:r>
            <a:endParaRPr b="0" i="0" sz="2800" u="none" cap="none" strike="noStrike">
              <a:latin typeface="Arial"/>
              <a:ea typeface="Arial"/>
              <a:cs typeface="Arial"/>
              <a:sym typeface="Arial"/>
            </a:endParaRPr>
          </a:p>
        </p:txBody>
      </p:sp>
      <p:pic>
        <p:nvPicPr>
          <p:cNvPr descr="Metacognition" id="287" name="Google Shape;287;p7"/>
          <p:cNvPicPr preferRelativeResize="0"/>
          <p:nvPr/>
        </p:nvPicPr>
        <p:blipFill rotWithShape="1">
          <a:blip r:embed="rId3">
            <a:alphaModFix/>
          </a:blip>
          <a:srcRect b="0" l="0" r="0" t="0"/>
          <a:stretch/>
        </p:blipFill>
        <p:spPr>
          <a:xfrm>
            <a:off x="5368680" y="650880"/>
            <a:ext cx="6466320" cy="552852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2000"/>
                                        <p:tgtEl>
                                          <p:spTgt spid="2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87"/>
                                        </p:tgtEl>
                                        <p:attrNameLst>
                                          <p:attrName>style.visibility</p:attrName>
                                        </p:attrNameLst>
                                      </p:cBhvr>
                                      <p:to>
                                        <p:strVal val="visible"/>
                                      </p:to>
                                    </p:set>
                                    <p:anim calcmode="lin" valueType="num">
                                      <p:cBhvr additive="base">
                                        <p:cTn dur="500"/>
                                        <p:tgtEl>
                                          <p:spTgt spid="287"/>
                                        </p:tgtEl>
                                        <p:attrNameLst>
                                          <p:attrName>ppt_w</p:attrName>
                                        </p:attrNameLst>
                                      </p:cBhvr>
                                      <p:tavLst>
                                        <p:tav fmla="" tm="0">
                                          <p:val>
                                            <p:strVal val="0"/>
                                          </p:val>
                                        </p:tav>
                                        <p:tav fmla="" tm="100000">
                                          <p:val>
                                            <p:strVal val="#ppt_w"/>
                                          </p:val>
                                        </p:tav>
                                      </p:tavLst>
                                    </p:anim>
                                    <p:anim calcmode="lin" valueType="num">
                                      <p:cBhvr additive="base">
                                        <p:cTn dur="500"/>
                                        <p:tgtEl>
                                          <p:spTgt spid="287"/>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0" st="0"/>
                                            </p:txEl>
                                          </p:spTgt>
                                        </p:tgtEl>
                                        <p:attrNameLst>
                                          <p:attrName>style.visibility</p:attrName>
                                        </p:attrNameLst>
                                      </p:cBhvr>
                                      <p:to>
                                        <p:strVal val="visible"/>
                                      </p:to>
                                    </p:set>
                                    <p:animEffect filter="fade" transition="in">
                                      <p:cBhvr>
                                        <p:cTn dur="1000"/>
                                        <p:tgtEl>
                                          <p:spTgt spid="2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1" st="1"/>
                                            </p:txEl>
                                          </p:spTgt>
                                        </p:tgtEl>
                                        <p:attrNameLst>
                                          <p:attrName>style.visibility</p:attrName>
                                        </p:attrNameLst>
                                      </p:cBhvr>
                                      <p:to>
                                        <p:strVal val="visible"/>
                                      </p:to>
                                    </p:set>
                                    <p:animEffect filter="fade" transition="in">
                                      <p:cBhvr>
                                        <p:cTn dur="1000"/>
                                        <p:tgtEl>
                                          <p:spTgt spid="286">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1f408a15f95_0_32"/>
          <p:cNvSpPr txBox="1"/>
          <p:nvPr/>
        </p:nvSpPr>
        <p:spPr>
          <a:xfrm>
            <a:off x="86375" y="155475"/>
            <a:ext cx="12005700" cy="6702600"/>
          </a:xfrm>
          <a:prstGeom prst="rect">
            <a:avLst/>
          </a:prstGeom>
          <a:noFill/>
          <a:ln>
            <a:noFill/>
          </a:ln>
        </p:spPr>
        <p:txBody>
          <a:bodyPr anchorCtr="0" anchor="t" bIns="91425" lIns="91425" spcFirstLastPara="1" rIns="91425" wrap="square" tIns="91425">
            <a:noAutofit/>
          </a:bodyPr>
          <a:lstStyle/>
          <a:p>
            <a:pPr indent="0" lvl="0" marL="4572000" rtl="0" algn="l">
              <a:spcBef>
                <a:spcPts val="0"/>
              </a:spcBef>
              <a:spcAft>
                <a:spcPts val="0"/>
              </a:spcAft>
              <a:buClr>
                <a:schemeClr val="dk1"/>
              </a:buClr>
              <a:buSzPts val="1100"/>
              <a:buFont typeface="Arial"/>
              <a:buNone/>
            </a:pPr>
            <a:r>
              <a:rPr b="1" lang="es-ES" sz="1500">
                <a:solidFill>
                  <a:schemeClr val="dk1"/>
                </a:solidFill>
              </a:rPr>
              <a:t>Technique: Learning Styles</a:t>
            </a:r>
            <a:endParaRPr b="1" sz="1500">
              <a:solidFill>
                <a:schemeClr val="dk1"/>
              </a:solidFill>
            </a:endParaRPr>
          </a:p>
          <a:p>
            <a:pPr indent="0" lvl="0" marL="0" rtl="0" algn="l">
              <a:spcBef>
                <a:spcPts val="0"/>
              </a:spcBef>
              <a:spcAft>
                <a:spcPts val="0"/>
              </a:spcAft>
              <a:buClr>
                <a:schemeClr val="dk1"/>
              </a:buClr>
              <a:buSzPts val="1100"/>
              <a:buFont typeface="Arial"/>
              <a:buNone/>
            </a:pPr>
            <a:r>
              <a:t/>
            </a:r>
            <a:endParaRPr b="1" sz="1500">
              <a:solidFill>
                <a:schemeClr val="dk1"/>
              </a:solidFill>
            </a:endParaRPr>
          </a:p>
          <a:p>
            <a:pPr indent="0" lvl="0" marL="0" rtl="0" algn="l">
              <a:spcBef>
                <a:spcPts val="0"/>
              </a:spcBef>
              <a:spcAft>
                <a:spcPts val="0"/>
              </a:spcAft>
              <a:buClr>
                <a:schemeClr val="dk1"/>
              </a:buClr>
              <a:buSzPts val="1100"/>
              <a:buFont typeface="Arial"/>
              <a:buNone/>
            </a:pPr>
            <a:r>
              <a:rPr b="1" lang="es-ES" sz="1500">
                <a:solidFill>
                  <a:schemeClr val="dk1"/>
                </a:solidFill>
              </a:rPr>
              <a:t>Explanation:</a:t>
            </a:r>
            <a:endParaRPr b="1" sz="1500">
              <a:solidFill>
                <a:schemeClr val="dk1"/>
              </a:solidFill>
            </a:endParaRPr>
          </a:p>
          <a:p>
            <a:pPr indent="0" lvl="0" marL="0" rtl="0" algn="l">
              <a:spcBef>
                <a:spcPts val="0"/>
              </a:spcBef>
              <a:spcAft>
                <a:spcPts val="0"/>
              </a:spcAft>
              <a:buClr>
                <a:schemeClr val="dk1"/>
              </a:buClr>
              <a:buSzPts val="1100"/>
              <a:buFont typeface="Arial"/>
              <a:buNone/>
            </a:pPr>
            <a:r>
              <a:rPr lang="es-ES" sz="1500">
                <a:solidFill>
                  <a:schemeClr val="dk1"/>
                </a:solidFill>
              </a:rPr>
              <a:t>Learning styles refer to individual preferences and characteristic approaches that people use to learn new information and skills. Recognizing and understanding learning styles can help students optimize their learning process by tailoring study strategies and learning activities to their individual preferences.</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b="1" sz="1500">
              <a:solidFill>
                <a:schemeClr val="dk1"/>
              </a:solidFill>
            </a:endParaRPr>
          </a:p>
          <a:p>
            <a:pPr indent="0" lvl="0" marL="0" rtl="0" algn="l">
              <a:spcBef>
                <a:spcPts val="0"/>
              </a:spcBef>
              <a:spcAft>
                <a:spcPts val="0"/>
              </a:spcAft>
              <a:buClr>
                <a:schemeClr val="dk1"/>
              </a:buClr>
              <a:buSzPts val="1100"/>
              <a:buFont typeface="Arial"/>
              <a:buNone/>
            </a:pPr>
            <a:r>
              <a:rPr b="1" lang="es-ES" sz="1500">
                <a:solidFill>
                  <a:schemeClr val="dk1"/>
                </a:solidFill>
              </a:rPr>
              <a:t>Practical Examples:</a:t>
            </a:r>
            <a:endParaRPr b="1" sz="1500">
              <a:solidFill>
                <a:schemeClr val="dk1"/>
              </a:solidFill>
            </a:endParaRPr>
          </a:p>
          <a:p>
            <a:pPr indent="0" lvl="0" marL="0" rtl="0" algn="l">
              <a:spcBef>
                <a:spcPts val="0"/>
              </a:spcBef>
              <a:spcAft>
                <a:spcPts val="0"/>
              </a:spcAft>
              <a:buClr>
                <a:schemeClr val="dk1"/>
              </a:buClr>
              <a:buSzPts val="1100"/>
              <a:buFont typeface="Arial"/>
              <a:buNone/>
            </a:pPr>
            <a:r>
              <a:t/>
            </a:r>
            <a:endParaRPr b="1" sz="1500">
              <a:solidFill>
                <a:schemeClr val="dk1"/>
              </a:solidFill>
            </a:endParaRPr>
          </a:p>
          <a:p>
            <a:pPr indent="0" lvl="0" marL="0" rtl="0" algn="l">
              <a:spcBef>
                <a:spcPts val="0"/>
              </a:spcBef>
              <a:spcAft>
                <a:spcPts val="0"/>
              </a:spcAft>
              <a:buClr>
                <a:schemeClr val="dk1"/>
              </a:buClr>
              <a:buSzPts val="1100"/>
              <a:buFont typeface="Arial"/>
              <a:buNone/>
            </a:pPr>
            <a:r>
              <a:rPr b="1" lang="es-ES" sz="1500">
                <a:solidFill>
                  <a:schemeClr val="dk1"/>
                </a:solidFill>
              </a:rPr>
              <a:t>Visual:</a:t>
            </a:r>
            <a:endParaRPr b="1" sz="1500">
              <a:solidFill>
                <a:schemeClr val="dk1"/>
              </a:solidFill>
            </a:endParaRPr>
          </a:p>
          <a:p>
            <a:pPr indent="0" lvl="0" marL="0" rtl="0" algn="l">
              <a:spcBef>
                <a:spcPts val="0"/>
              </a:spcBef>
              <a:spcAft>
                <a:spcPts val="0"/>
              </a:spcAft>
              <a:buClr>
                <a:schemeClr val="dk1"/>
              </a:buClr>
              <a:buSzPts val="1100"/>
              <a:buFont typeface="Arial"/>
              <a:buNone/>
            </a:pPr>
            <a:r>
              <a:t/>
            </a:r>
            <a:endParaRPr b="1" sz="1500">
              <a:solidFill>
                <a:schemeClr val="dk1"/>
              </a:solidFill>
            </a:endParaRPr>
          </a:p>
          <a:p>
            <a:pPr indent="0" lvl="0" marL="0" rtl="0" algn="l">
              <a:spcBef>
                <a:spcPts val="0"/>
              </a:spcBef>
              <a:spcAft>
                <a:spcPts val="0"/>
              </a:spcAft>
              <a:buClr>
                <a:schemeClr val="dk1"/>
              </a:buClr>
              <a:buSzPts val="1100"/>
              <a:buFont typeface="Arial"/>
              <a:buNone/>
            </a:pPr>
            <a:r>
              <a:rPr lang="es-ES" sz="1500">
                <a:solidFill>
                  <a:schemeClr val="dk1"/>
                </a:solidFill>
              </a:rPr>
              <a:t>A visual learner may prefer using diagrams, charts, and mind maps to organize information and understand complex concepts.</a:t>
            </a:r>
            <a:endParaRPr sz="1500">
              <a:solidFill>
                <a:schemeClr val="dk1"/>
              </a:solidFill>
            </a:endParaRPr>
          </a:p>
          <a:p>
            <a:pPr indent="0" lvl="0" marL="0" rtl="0" algn="l">
              <a:spcBef>
                <a:spcPts val="0"/>
              </a:spcBef>
              <a:spcAft>
                <a:spcPts val="0"/>
              </a:spcAft>
              <a:buClr>
                <a:schemeClr val="dk1"/>
              </a:buClr>
              <a:buSzPts val="1100"/>
              <a:buFont typeface="Arial"/>
              <a:buNone/>
            </a:pPr>
            <a:r>
              <a:rPr b="1" lang="es-ES" sz="1500">
                <a:solidFill>
                  <a:schemeClr val="dk1"/>
                </a:solidFill>
              </a:rPr>
              <a:t>Auditory:</a:t>
            </a:r>
            <a:endParaRPr b="1" sz="1500">
              <a:solidFill>
                <a:schemeClr val="dk1"/>
              </a:solidFill>
            </a:endParaRPr>
          </a:p>
          <a:p>
            <a:pPr indent="0" lvl="0" marL="0" rtl="0" algn="l">
              <a:spcBef>
                <a:spcPts val="0"/>
              </a:spcBef>
              <a:spcAft>
                <a:spcPts val="0"/>
              </a:spcAft>
              <a:buClr>
                <a:schemeClr val="dk1"/>
              </a:buClr>
              <a:buSzPts val="1100"/>
              <a:buFont typeface="Arial"/>
              <a:buNone/>
            </a:pPr>
            <a:r>
              <a:t/>
            </a:r>
            <a:endParaRPr b="1" sz="1500">
              <a:solidFill>
                <a:schemeClr val="dk1"/>
              </a:solidFill>
            </a:endParaRPr>
          </a:p>
          <a:p>
            <a:pPr indent="0" lvl="0" marL="0" rtl="0" algn="l">
              <a:spcBef>
                <a:spcPts val="0"/>
              </a:spcBef>
              <a:spcAft>
                <a:spcPts val="0"/>
              </a:spcAft>
              <a:buClr>
                <a:schemeClr val="dk1"/>
              </a:buClr>
              <a:buSzPts val="1100"/>
              <a:buFont typeface="Arial"/>
              <a:buNone/>
            </a:pPr>
            <a:r>
              <a:rPr lang="es-ES" sz="1500">
                <a:solidFill>
                  <a:schemeClr val="dk1"/>
                </a:solidFill>
              </a:rPr>
              <a:t>An auditory learner may benefit from verbal repetition of information, such as listening to lecture recordings or discussing concepts aloud with others.</a:t>
            </a:r>
            <a:endParaRPr sz="1500">
              <a:solidFill>
                <a:schemeClr val="dk1"/>
              </a:solidFill>
            </a:endParaRPr>
          </a:p>
          <a:p>
            <a:pPr indent="0" lvl="0" marL="0" rtl="0" algn="l">
              <a:spcBef>
                <a:spcPts val="0"/>
              </a:spcBef>
              <a:spcAft>
                <a:spcPts val="0"/>
              </a:spcAft>
              <a:buClr>
                <a:schemeClr val="dk1"/>
              </a:buClr>
              <a:buSzPts val="1100"/>
              <a:buFont typeface="Arial"/>
              <a:buNone/>
            </a:pPr>
            <a:r>
              <a:rPr b="1" lang="es-ES" sz="1500">
                <a:solidFill>
                  <a:schemeClr val="dk1"/>
                </a:solidFill>
              </a:rPr>
              <a:t>Kinesthetic:</a:t>
            </a:r>
            <a:endParaRPr b="1" sz="1500">
              <a:solidFill>
                <a:schemeClr val="dk1"/>
              </a:solidFill>
            </a:endParaRPr>
          </a:p>
          <a:p>
            <a:pPr indent="0" lvl="0" marL="0" rtl="0" algn="l">
              <a:spcBef>
                <a:spcPts val="0"/>
              </a:spcBef>
              <a:spcAft>
                <a:spcPts val="0"/>
              </a:spcAft>
              <a:buClr>
                <a:schemeClr val="dk1"/>
              </a:buClr>
              <a:buSzPts val="1100"/>
              <a:buFont typeface="Arial"/>
              <a:buNone/>
            </a:pPr>
            <a:r>
              <a:t/>
            </a:r>
            <a:endParaRPr b="1" sz="1500">
              <a:solidFill>
                <a:schemeClr val="dk1"/>
              </a:solidFill>
            </a:endParaRPr>
          </a:p>
          <a:p>
            <a:pPr indent="0" lvl="0" marL="0" rtl="0" algn="l">
              <a:spcBef>
                <a:spcPts val="0"/>
              </a:spcBef>
              <a:spcAft>
                <a:spcPts val="0"/>
              </a:spcAft>
              <a:buClr>
                <a:schemeClr val="dk1"/>
              </a:buClr>
              <a:buSzPts val="1100"/>
              <a:buFont typeface="Arial"/>
              <a:buNone/>
            </a:pPr>
            <a:r>
              <a:rPr lang="es-ES" sz="1500">
                <a:solidFill>
                  <a:schemeClr val="dk1"/>
                </a:solidFill>
              </a:rPr>
              <a:t>A kinesthetic learner may learn best through active practice and physical manipulation of objects. For example, they may use gestures or body movements to memorize information or solve problems.</a:t>
            </a:r>
            <a:endParaRPr sz="1500">
              <a:solidFill>
                <a:schemeClr val="dk1"/>
              </a:solidFill>
            </a:endParaRPr>
          </a:p>
          <a:p>
            <a:pPr indent="0" lvl="0" marL="0" rtl="0" algn="l">
              <a:spcBef>
                <a:spcPts val="0"/>
              </a:spcBef>
              <a:spcAft>
                <a:spcPts val="0"/>
              </a:spcAft>
              <a:buClr>
                <a:schemeClr val="dk1"/>
              </a:buClr>
              <a:buSzPts val="1100"/>
              <a:buFont typeface="Arial"/>
              <a:buNone/>
            </a:pPr>
            <a:r>
              <a:rPr b="1" lang="es-ES" sz="1500">
                <a:solidFill>
                  <a:schemeClr val="dk1"/>
                </a:solidFill>
              </a:rPr>
              <a:t>Reading/Writing:</a:t>
            </a:r>
            <a:endParaRPr b="1" sz="1500">
              <a:solidFill>
                <a:schemeClr val="dk1"/>
              </a:solidFill>
            </a:endParaRPr>
          </a:p>
          <a:p>
            <a:pPr indent="0" lvl="0" marL="0" rtl="0" algn="l">
              <a:spcBef>
                <a:spcPts val="0"/>
              </a:spcBef>
              <a:spcAft>
                <a:spcPts val="0"/>
              </a:spcAft>
              <a:buClr>
                <a:schemeClr val="dk1"/>
              </a:buClr>
              <a:buSzPts val="1100"/>
              <a:buFont typeface="Arial"/>
              <a:buNone/>
            </a:pPr>
            <a:r>
              <a:t/>
            </a:r>
            <a:endParaRPr b="1" sz="1500">
              <a:solidFill>
                <a:schemeClr val="dk1"/>
              </a:solidFill>
            </a:endParaRPr>
          </a:p>
          <a:p>
            <a:pPr indent="0" lvl="0" marL="0" rtl="0" algn="l">
              <a:spcBef>
                <a:spcPts val="0"/>
              </a:spcBef>
              <a:spcAft>
                <a:spcPts val="0"/>
              </a:spcAft>
              <a:buClr>
                <a:schemeClr val="dk1"/>
              </a:buClr>
              <a:buSzPts val="1100"/>
              <a:buFont typeface="Arial"/>
              <a:buNone/>
            </a:pPr>
            <a:r>
              <a:rPr lang="es-ES" sz="1500">
                <a:solidFill>
                  <a:schemeClr val="dk1"/>
                </a:solidFill>
              </a:rPr>
              <a:t>A student with a reading/writing learning style may prefer reading texts and writing summaries or detailed notes as the primary method for processing and remembering information.</a:t>
            </a:r>
            <a:endParaRPr sz="1500">
              <a:solidFill>
                <a:schemeClr val="dk1"/>
              </a:solidFill>
            </a:endParaRPr>
          </a:p>
          <a:p>
            <a:pPr indent="0" lvl="0" marL="0" rtl="0" algn="l">
              <a:spcBef>
                <a:spcPts val="0"/>
              </a:spcBef>
              <a:spcAft>
                <a:spcPts val="0"/>
              </a:spcAft>
              <a:buClr>
                <a:schemeClr val="dk1"/>
              </a:buClr>
              <a:buSzPts val="1100"/>
              <a:buFont typeface="Arial"/>
              <a:buNone/>
            </a:pPr>
            <a:r>
              <a:rPr b="1" lang="es-ES" sz="1500">
                <a:solidFill>
                  <a:schemeClr val="dk1"/>
                </a:solidFill>
              </a:rPr>
              <a:t>Global/Analytical:</a:t>
            </a:r>
            <a:endParaRPr b="1" sz="1500">
              <a:solidFill>
                <a:schemeClr val="dk1"/>
              </a:solidFill>
            </a:endParaRPr>
          </a:p>
          <a:p>
            <a:pPr indent="0" lvl="0" marL="0" rtl="0" algn="l">
              <a:spcBef>
                <a:spcPts val="0"/>
              </a:spcBef>
              <a:spcAft>
                <a:spcPts val="0"/>
              </a:spcAft>
              <a:buClr>
                <a:schemeClr val="dk1"/>
              </a:buClr>
              <a:buSzPts val="1100"/>
              <a:buFont typeface="Arial"/>
              <a:buNone/>
            </a:pPr>
            <a:r>
              <a:t/>
            </a:r>
            <a:endParaRPr b="1" sz="1500">
              <a:solidFill>
                <a:schemeClr val="dk1"/>
              </a:solidFill>
            </a:endParaRPr>
          </a:p>
          <a:p>
            <a:pPr indent="0" lvl="0" marL="0" rtl="0" algn="l">
              <a:spcBef>
                <a:spcPts val="0"/>
              </a:spcBef>
              <a:spcAft>
                <a:spcPts val="0"/>
              </a:spcAft>
              <a:buClr>
                <a:schemeClr val="dk1"/>
              </a:buClr>
              <a:buSzPts val="1100"/>
              <a:buFont typeface="Arial"/>
              <a:buNone/>
            </a:pPr>
            <a:r>
              <a:rPr lang="es-ES" sz="1500">
                <a:solidFill>
                  <a:schemeClr val="dk1"/>
                </a:solidFill>
              </a:rPr>
              <a:t>Some learners may have a preference for global learning, which involves understanding the big picture before delving into details, while others may prefer a more analytical approach, breaking down information into smaller parts for better understanding.</a:t>
            </a:r>
            <a:endParaRPr sz="1500">
              <a:solidFill>
                <a:schemeClr val="dk1"/>
              </a:solidFill>
            </a:endParaRPr>
          </a:p>
          <a:p>
            <a:pPr indent="0" lvl="0" marL="0" rtl="0" algn="l">
              <a:spcBef>
                <a:spcPts val="0"/>
              </a:spcBef>
              <a:spcAft>
                <a:spcPts val="0"/>
              </a:spcAft>
              <a:buNone/>
            </a:pPr>
            <a:r>
              <a:t/>
            </a:r>
            <a:endParaRPr b="1" sz="15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1f408a15f95_0_37"/>
          <p:cNvSpPr txBox="1"/>
          <p:nvPr/>
        </p:nvSpPr>
        <p:spPr>
          <a:xfrm>
            <a:off x="-45150" y="0"/>
            <a:ext cx="12282300" cy="6858000"/>
          </a:xfrm>
          <a:prstGeom prst="rect">
            <a:avLst/>
          </a:prstGeom>
          <a:noFill/>
          <a:ln>
            <a:noFill/>
          </a:ln>
        </p:spPr>
        <p:txBody>
          <a:bodyPr anchorCtr="0" anchor="t" bIns="91425" lIns="91425" spcFirstLastPara="1" rIns="91425" wrap="square" tIns="91425">
            <a:noAutofit/>
          </a:bodyPr>
          <a:lstStyle/>
          <a:p>
            <a:pPr indent="457200" lvl="0" marL="4114800" rtl="0" algn="l">
              <a:spcBef>
                <a:spcPts val="0"/>
              </a:spcBef>
              <a:spcAft>
                <a:spcPts val="0"/>
              </a:spcAft>
              <a:buClr>
                <a:schemeClr val="dk1"/>
              </a:buClr>
              <a:buSzPts val="1100"/>
              <a:buFont typeface="Arial"/>
              <a:buNone/>
            </a:pPr>
            <a:r>
              <a:rPr b="1" lang="es-ES" sz="1500">
                <a:solidFill>
                  <a:schemeClr val="dk1"/>
                </a:solidFill>
                <a:latin typeface="Roboto"/>
                <a:ea typeface="Roboto"/>
                <a:cs typeface="Roboto"/>
                <a:sym typeface="Roboto"/>
              </a:rPr>
              <a:t>Activity: "Exploring Our Learning Styles"</a:t>
            </a:r>
            <a:endParaRPr b="1" sz="15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b="1" sz="15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s-ES" sz="1500">
                <a:solidFill>
                  <a:schemeClr val="dk1"/>
                </a:solidFill>
                <a:latin typeface="Roboto"/>
                <a:ea typeface="Roboto"/>
                <a:cs typeface="Roboto"/>
                <a:sym typeface="Roboto"/>
              </a:rPr>
              <a:t>Description:</a:t>
            </a:r>
            <a:endParaRPr b="1" sz="15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s-ES" sz="1500">
                <a:solidFill>
                  <a:schemeClr val="dk1"/>
                </a:solidFill>
                <a:latin typeface="Roboto"/>
                <a:ea typeface="Roboto"/>
                <a:cs typeface="Roboto"/>
                <a:sym typeface="Roboto"/>
              </a:rPr>
              <a:t>This activity aims to have participants explore and reflect on their individual learning preferences.</a:t>
            </a:r>
            <a:endParaRPr sz="15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b="1" sz="15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s-ES" sz="1500">
                <a:solidFill>
                  <a:schemeClr val="dk1"/>
                </a:solidFill>
                <a:latin typeface="Roboto"/>
                <a:ea typeface="Roboto"/>
                <a:cs typeface="Roboto"/>
                <a:sym typeface="Roboto"/>
              </a:rPr>
              <a:t>Instructions:</a:t>
            </a:r>
            <a:endParaRPr b="1" sz="15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b="1" sz="15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s-ES" sz="1500">
                <a:solidFill>
                  <a:schemeClr val="dk1"/>
                </a:solidFill>
                <a:latin typeface="Roboto"/>
                <a:ea typeface="Roboto"/>
                <a:cs typeface="Roboto"/>
                <a:sym typeface="Roboto"/>
              </a:rPr>
              <a:t>Learning Styles Questionnaire:</a:t>
            </a:r>
            <a:endParaRPr b="1" sz="15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s-ES" sz="1500">
                <a:solidFill>
                  <a:schemeClr val="dk1"/>
                </a:solidFill>
                <a:latin typeface="Roboto"/>
                <a:ea typeface="Roboto"/>
                <a:cs typeface="Roboto"/>
                <a:sym typeface="Roboto"/>
              </a:rPr>
              <a:t>Provide each participant with a brief questionnaire about learning styles. You can find simple questionnaires online that will help identify each individual's preferences (you can search for "learning styles questionnaire" online).</a:t>
            </a:r>
            <a:endParaRPr sz="15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b="1" sz="15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s-ES" sz="1500">
                <a:solidFill>
                  <a:schemeClr val="dk1"/>
                </a:solidFill>
                <a:latin typeface="Roboto"/>
                <a:ea typeface="Roboto"/>
                <a:cs typeface="Roboto"/>
                <a:sym typeface="Roboto"/>
              </a:rPr>
              <a:t>Individual Analysis:</a:t>
            </a:r>
            <a:endParaRPr b="1" sz="15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s-ES" sz="1500">
                <a:solidFill>
                  <a:schemeClr val="dk1"/>
                </a:solidFill>
                <a:latin typeface="Roboto"/>
                <a:ea typeface="Roboto"/>
                <a:cs typeface="Roboto"/>
                <a:sym typeface="Roboto"/>
              </a:rPr>
              <a:t>Once the questionnaire is completed, ask participants to review their results and reflect on the learning preferences identified in themselves. Do they identify more with visual, auditory, kinesthetic learning, etc.?</a:t>
            </a:r>
            <a:endParaRPr sz="15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b="1" sz="15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s-ES" sz="1500">
                <a:solidFill>
                  <a:schemeClr val="dk1"/>
                </a:solidFill>
                <a:latin typeface="Roboto"/>
                <a:ea typeface="Roboto"/>
                <a:cs typeface="Roboto"/>
                <a:sym typeface="Roboto"/>
              </a:rPr>
              <a:t>Group Discussion:</a:t>
            </a:r>
            <a:endParaRPr b="1" sz="15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s-ES" sz="1500">
                <a:solidFill>
                  <a:schemeClr val="dk1"/>
                </a:solidFill>
                <a:latin typeface="Roboto"/>
                <a:ea typeface="Roboto"/>
                <a:cs typeface="Roboto"/>
                <a:sym typeface="Roboto"/>
              </a:rPr>
              <a:t>Facilitate a group discussion where participants share their results and experiences. Encourage sharing how they believe these preferences may influence their study and learning approach.</a:t>
            </a:r>
            <a:endParaRPr sz="15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b="1" sz="15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s-ES" sz="1500">
                <a:solidFill>
                  <a:schemeClr val="dk1"/>
                </a:solidFill>
                <a:latin typeface="Roboto"/>
                <a:ea typeface="Roboto"/>
                <a:cs typeface="Roboto"/>
                <a:sym typeface="Roboto"/>
              </a:rPr>
              <a:t>Practical Activities:</a:t>
            </a:r>
            <a:endParaRPr b="1" sz="15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s-ES" sz="1500">
                <a:solidFill>
                  <a:schemeClr val="dk1"/>
                </a:solidFill>
                <a:latin typeface="Roboto"/>
                <a:ea typeface="Roboto"/>
                <a:cs typeface="Roboto"/>
                <a:sym typeface="Roboto"/>
              </a:rPr>
              <a:t>Divide participants into small groups based on their predominant learning styles (e.g., visual, auditory, kinesthetic).</a:t>
            </a:r>
            <a:endParaRPr sz="15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b="1" sz="15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s-ES" sz="1500">
                <a:solidFill>
                  <a:schemeClr val="dk1"/>
                </a:solidFill>
                <a:latin typeface="Roboto"/>
                <a:ea typeface="Roboto"/>
                <a:cs typeface="Roboto"/>
                <a:sym typeface="Roboto"/>
              </a:rPr>
              <a:t>Visual:</a:t>
            </a:r>
            <a:r>
              <a:rPr lang="es-ES" sz="1500">
                <a:solidFill>
                  <a:schemeClr val="dk1"/>
                </a:solidFill>
                <a:latin typeface="Roboto"/>
                <a:ea typeface="Roboto"/>
                <a:cs typeface="Roboto"/>
                <a:sym typeface="Roboto"/>
              </a:rPr>
              <a:t> Provide visual material such as charts or diagrams for them to analyze and discuss.</a:t>
            </a:r>
            <a:endParaRPr sz="15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s-ES" sz="1500">
                <a:solidFill>
                  <a:schemeClr val="dk1"/>
                </a:solidFill>
                <a:latin typeface="Roboto"/>
                <a:ea typeface="Roboto"/>
                <a:cs typeface="Roboto"/>
                <a:sym typeface="Roboto"/>
              </a:rPr>
              <a:t>Auditory: </a:t>
            </a:r>
            <a:r>
              <a:rPr lang="es-ES" sz="1500">
                <a:solidFill>
                  <a:schemeClr val="dk1"/>
                </a:solidFill>
                <a:latin typeface="Roboto"/>
                <a:ea typeface="Roboto"/>
                <a:cs typeface="Roboto"/>
                <a:sym typeface="Roboto"/>
              </a:rPr>
              <a:t>Conduct an activity involving listening and discussion, such as storytelling or listening to a recording.</a:t>
            </a:r>
            <a:endParaRPr sz="15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s-ES" sz="1500">
                <a:solidFill>
                  <a:schemeClr val="dk1"/>
                </a:solidFill>
                <a:latin typeface="Roboto"/>
                <a:ea typeface="Roboto"/>
                <a:cs typeface="Roboto"/>
                <a:sym typeface="Roboto"/>
              </a:rPr>
              <a:t>Kinesthetic: </a:t>
            </a:r>
            <a:r>
              <a:rPr lang="es-ES" sz="1500">
                <a:solidFill>
                  <a:schemeClr val="dk1"/>
                </a:solidFill>
                <a:latin typeface="Roboto"/>
                <a:ea typeface="Roboto"/>
                <a:cs typeface="Roboto"/>
                <a:sym typeface="Roboto"/>
              </a:rPr>
              <a:t>Provide a hands-on activity that requires movement or physical manipulation, such as a role-playing game or simulation.</a:t>
            </a:r>
            <a:endParaRPr sz="15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s-ES" sz="1500">
                <a:solidFill>
                  <a:schemeClr val="dk1"/>
                </a:solidFill>
                <a:latin typeface="Roboto"/>
                <a:ea typeface="Roboto"/>
                <a:cs typeface="Roboto"/>
                <a:sym typeface="Roboto"/>
              </a:rPr>
              <a:t>Final Reflection:</a:t>
            </a:r>
            <a:endParaRPr b="1" sz="15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s-ES" sz="1500">
                <a:solidFill>
                  <a:schemeClr val="dk1"/>
                </a:solidFill>
                <a:latin typeface="Roboto"/>
                <a:ea typeface="Roboto"/>
                <a:cs typeface="Roboto"/>
                <a:sym typeface="Roboto"/>
              </a:rPr>
              <a:t>At the end of the activities, ask participants to reflect on how they felt participating in activities designed for their learning style and how they believe this may influence their learning process in the future.</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b="1" sz="1600">
              <a:solidFill>
                <a:schemeClr val="dk1"/>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1f408a15f95_0_43"/>
          <p:cNvSpPr txBox="1"/>
          <p:nvPr/>
        </p:nvSpPr>
        <p:spPr>
          <a:xfrm>
            <a:off x="93150" y="0"/>
            <a:ext cx="12005700" cy="6702600"/>
          </a:xfrm>
          <a:prstGeom prst="rect">
            <a:avLst/>
          </a:prstGeom>
          <a:noFill/>
          <a:ln>
            <a:noFill/>
          </a:ln>
        </p:spPr>
        <p:txBody>
          <a:bodyPr anchorCtr="0" anchor="t" bIns="91425" lIns="91425" spcFirstLastPara="1" rIns="91425" wrap="square" tIns="91425">
            <a:noAutofit/>
          </a:bodyPr>
          <a:lstStyle/>
          <a:p>
            <a:pPr indent="457200" lvl="0" marL="3200400" rtl="0" algn="l">
              <a:spcBef>
                <a:spcPts val="0"/>
              </a:spcBef>
              <a:spcAft>
                <a:spcPts val="0"/>
              </a:spcAft>
              <a:buClr>
                <a:schemeClr val="dk1"/>
              </a:buClr>
              <a:buSzPts val="1100"/>
              <a:buFont typeface="Arial"/>
              <a:buNone/>
            </a:pPr>
            <a:r>
              <a:rPr b="1" lang="es-ES" sz="2100"/>
              <a:t>Technique: Self-Monitoring</a:t>
            </a:r>
            <a:endParaRPr b="1" sz="2100"/>
          </a:p>
          <a:p>
            <a:pPr indent="0" lvl="0" marL="0" rtl="0" algn="l">
              <a:spcBef>
                <a:spcPts val="0"/>
              </a:spcBef>
              <a:spcAft>
                <a:spcPts val="0"/>
              </a:spcAft>
              <a:buClr>
                <a:schemeClr val="dk1"/>
              </a:buClr>
              <a:buSzPts val="1100"/>
              <a:buFont typeface="Arial"/>
              <a:buNone/>
            </a:pPr>
            <a:r>
              <a:t/>
            </a:r>
            <a:endParaRPr sz="2100"/>
          </a:p>
          <a:p>
            <a:pPr indent="0" lvl="0" marL="0" rtl="0" algn="l">
              <a:spcBef>
                <a:spcPts val="0"/>
              </a:spcBef>
              <a:spcAft>
                <a:spcPts val="0"/>
              </a:spcAft>
              <a:buClr>
                <a:schemeClr val="dk1"/>
              </a:buClr>
              <a:buSzPts val="1100"/>
              <a:buFont typeface="Arial"/>
              <a:buNone/>
            </a:pPr>
            <a:r>
              <a:rPr b="1" lang="es-ES" sz="2100"/>
              <a:t>Explanation:</a:t>
            </a:r>
            <a:endParaRPr b="1" sz="2100"/>
          </a:p>
          <a:p>
            <a:pPr indent="0" lvl="0" marL="0" rtl="0" algn="l">
              <a:spcBef>
                <a:spcPts val="0"/>
              </a:spcBef>
              <a:spcAft>
                <a:spcPts val="0"/>
              </a:spcAft>
              <a:buClr>
                <a:schemeClr val="dk1"/>
              </a:buClr>
              <a:buSzPts val="1100"/>
              <a:buFont typeface="Arial"/>
              <a:buNone/>
            </a:pPr>
            <a:r>
              <a:rPr lang="es-ES" sz="2100"/>
              <a:t>Self-monitoring is the ability of individuals to observe, evaluate and regulate their own learning and understanding process.</a:t>
            </a:r>
            <a:endParaRPr sz="2100"/>
          </a:p>
          <a:p>
            <a:pPr indent="0" lvl="0" marL="0" rtl="0" algn="l">
              <a:spcBef>
                <a:spcPts val="0"/>
              </a:spcBef>
              <a:spcAft>
                <a:spcPts val="0"/>
              </a:spcAft>
              <a:buClr>
                <a:schemeClr val="dk1"/>
              </a:buClr>
              <a:buSzPts val="1100"/>
              <a:buFont typeface="Arial"/>
              <a:buNone/>
            </a:pPr>
            <a:r>
              <a:t/>
            </a:r>
            <a:endParaRPr sz="2100"/>
          </a:p>
          <a:p>
            <a:pPr indent="0" lvl="0" marL="0" rtl="0" algn="l">
              <a:spcBef>
                <a:spcPts val="0"/>
              </a:spcBef>
              <a:spcAft>
                <a:spcPts val="0"/>
              </a:spcAft>
              <a:buClr>
                <a:schemeClr val="dk1"/>
              </a:buClr>
              <a:buSzPts val="1100"/>
              <a:buFont typeface="Arial"/>
              <a:buNone/>
            </a:pPr>
            <a:r>
              <a:rPr b="1" lang="es-ES" sz="2100"/>
              <a:t>Practical examples:</a:t>
            </a:r>
            <a:endParaRPr b="1" sz="2100"/>
          </a:p>
          <a:p>
            <a:pPr indent="0" lvl="0" marL="0" rtl="0" algn="l">
              <a:spcBef>
                <a:spcPts val="0"/>
              </a:spcBef>
              <a:spcAft>
                <a:spcPts val="0"/>
              </a:spcAft>
              <a:buClr>
                <a:schemeClr val="dk1"/>
              </a:buClr>
              <a:buSzPts val="1100"/>
              <a:buFont typeface="Arial"/>
              <a:buNone/>
            </a:pPr>
            <a:r>
              <a:t/>
            </a:r>
            <a:endParaRPr sz="2100"/>
          </a:p>
          <a:p>
            <a:pPr indent="0" lvl="0" marL="0" rtl="0" algn="l">
              <a:spcBef>
                <a:spcPts val="0"/>
              </a:spcBef>
              <a:spcAft>
                <a:spcPts val="0"/>
              </a:spcAft>
              <a:buClr>
                <a:schemeClr val="dk1"/>
              </a:buClr>
              <a:buSzPts val="1100"/>
              <a:buFont typeface="Arial"/>
              <a:buNone/>
            </a:pPr>
            <a:r>
              <a:rPr b="1" lang="es-ES" sz="2100"/>
              <a:t>Study Time Record:</a:t>
            </a:r>
            <a:r>
              <a:rPr lang="es-ES" sz="2100"/>
              <a:t> Keep track of time spent studying and review to improve time management.</a:t>
            </a:r>
            <a:endParaRPr sz="2100"/>
          </a:p>
          <a:p>
            <a:pPr indent="0" lvl="0" marL="0" rtl="0" algn="l">
              <a:spcBef>
                <a:spcPts val="0"/>
              </a:spcBef>
              <a:spcAft>
                <a:spcPts val="0"/>
              </a:spcAft>
              <a:buClr>
                <a:schemeClr val="dk1"/>
              </a:buClr>
              <a:buSzPts val="1100"/>
              <a:buFont typeface="Arial"/>
              <a:buNone/>
            </a:pPr>
            <a:r>
              <a:t/>
            </a:r>
            <a:endParaRPr sz="2100"/>
          </a:p>
          <a:p>
            <a:pPr indent="0" lvl="0" marL="0" rtl="0" algn="l">
              <a:spcBef>
                <a:spcPts val="0"/>
              </a:spcBef>
              <a:spcAft>
                <a:spcPts val="0"/>
              </a:spcAft>
              <a:buClr>
                <a:schemeClr val="dk1"/>
              </a:buClr>
              <a:buSzPts val="1100"/>
              <a:buFont typeface="Arial"/>
              <a:buNone/>
            </a:pPr>
            <a:r>
              <a:rPr b="1" lang="es-ES" sz="2100"/>
              <a:t>Comprehension Self-Assessment:</a:t>
            </a:r>
            <a:r>
              <a:rPr lang="es-ES" sz="2100"/>
              <a:t> Reflect on what you have learned after a study or reading session.</a:t>
            </a:r>
            <a:endParaRPr sz="2100"/>
          </a:p>
          <a:p>
            <a:pPr indent="0" lvl="0" marL="0" rtl="0" algn="l">
              <a:spcBef>
                <a:spcPts val="0"/>
              </a:spcBef>
              <a:spcAft>
                <a:spcPts val="0"/>
              </a:spcAft>
              <a:buClr>
                <a:schemeClr val="dk1"/>
              </a:buClr>
              <a:buSzPts val="1100"/>
              <a:buFont typeface="Arial"/>
              <a:buNone/>
            </a:pPr>
            <a:r>
              <a:t/>
            </a:r>
            <a:endParaRPr sz="2100"/>
          </a:p>
          <a:p>
            <a:pPr indent="0" lvl="0" marL="0" rtl="0" algn="l">
              <a:spcBef>
                <a:spcPts val="0"/>
              </a:spcBef>
              <a:spcAft>
                <a:spcPts val="0"/>
              </a:spcAft>
              <a:buClr>
                <a:schemeClr val="dk1"/>
              </a:buClr>
              <a:buSzPts val="1100"/>
              <a:buFont typeface="Arial"/>
              <a:buNone/>
            </a:pPr>
            <a:r>
              <a:rPr b="1" lang="es-ES" sz="2100"/>
              <a:t>Personal Goal Setting: </a:t>
            </a:r>
            <a:r>
              <a:rPr lang="es-ES" sz="2100"/>
              <a:t>Set specific academic goals and monitor progress toward them.</a:t>
            </a:r>
            <a:endParaRPr sz="2100"/>
          </a:p>
          <a:p>
            <a:pPr indent="0" lvl="0" marL="0" rtl="0" algn="l">
              <a:spcBef>
                <a:spcPts val="0"/>
              </a:spcBef>
              <a:spcAft>
                <a:spcPts val="0"/>
              </a:spcAft>
              <a:buClr>
                <a:schemeClr val="dk1"/>
              </a:buClr>
              <a:buSzPts val="1100"/>
              <a:buFont typeface="Arial"/>
              <a:buNone/>
            </a:pPr>
            <a:r>
              <a:t/>
            </a:r>
            <a:endParaRPr sz="2100"/>
          </a:p>
          <a:p>
            <a:pPr indent="0" lvl="0" marL="0" rtl="0" algn="l">
              <a:spcBef>
                <a:spcPts val="0"/>
              </a:spcBef>
              <a:spcAft>
                <a:spcPts val="0"/>
              </a:spcAft>
              <a:buClr>
                <a:schemeClr val="dk1"/>
              </a:buClr>
              <a:buSzPts val="1100"/>
              <a:buFont typeface="Arial"/>
              <a:buNone/>
            </a:pPr>
            <a:r>
              <a:rPr b="1" lang="es-ES" sz="2100"/>
              <a:t>Use of Learning Strategies:</a:t>
            </a:r>
            <a:r>
              <a:rPr lang="es-ES" sz="2100"/>
              <a:t> Experiment with different study techniques and evaluate their effectiveness.</a:t>
            </a:r>
            <a:endParaRPr sz="2100"/>
          </a:p>
          <a:p>
            <a:pPr indent="0" lvl="0" marL="0" rtl="0" algn="l">
              <a:spcBef>
                <a:spcPts val="0"/>
              </a:spcBef>
              <a:spcAft>
                <a:spcPts val="0"/>
              </a:spcAft>
              <a:buClr>
                <a:schemeClr val="dk1"/>
              </a:buClr>
              <a:buSzPts val="1100"/>
              <a:buFont typeface="Arial"/>
              <a:buNone/>
            </a:pPr>
            <a:r>
              <a:t/>
            </a:r>
            <a:endParaRPr sz="2100"/>
          </a:p>
          <a:p>
            <a:pPr indent="0" lvl="0" marL="0" rtl="0" algn="l">
              <a:spcBef>
                <a:spcPts val="0"/>
              </a:spcBef>
              <a:spcAft>
                <a:spcPts val="0"/>
              </a:spcAft>
              <a:buClr>
                <a:schemeClr val="dk1"/>
              </a:buClr>
              <a:buSzPts val="1100"/>
              <a:buFont typeface="Arial"/>
              <a:buNone/>
            </a:pPr>
            <a:r>
              <a:rPr b="1" lang="es-ES" sz="2100"/>
              <a:t>Post-Exam Reflection:</a:t>
            </a:r>
            <a:r>
              <a:rPr lang="es-ES" sz="2100"/>
              <a:t> Review answers after an exam to identify areas for improvement.</a:t>
            </a:r>
            <a:endParaRPr sz="21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1f408a15f95_0_53"/>
          <p:cNvSpPr txBox="1"/>
          <p:nvPr/>
        </p:nvSpPr>
        <p:spPr>
          <a:xfrm>
            <a:off x="93150" y="0"/>
            <a:ext cx="12005700" cy="6702600"/>
          </a:xfrm>
          <a:prstGeom prst="rect">
            <a:avLst/>
          </a:prstGeom>
          <a:noFill/>
          <a:ln>
            <a:noFill/>
          </a:ln>
        </p:spPr>
        <p:txBody>
          <a:bodyPr anchorCtr="0" anchor="t" bIns="91425" lIns="91425" spcFirstLastPara="1" rIns="91425" wrap="square" tIns="91425">
            <a:noAutofit/>
          </a:bodyPr>
          <a:lstStyle/>
          <a:p>
            <a:pPr indent="0" lvl="0" marL="3200400" rtl="0" algn="l">
              <a:spcBef>
                <a:spcPts val="0"/>
              </a:spcBef>
              <a:spcAft>
                <a:spcPts val="0"/>
              </a:spcAft>
              <a:buNone/>
            </a:pPr>
            <a:r>
              <a:rPr b="1" lang="es-ES" sz="2100"/>
              <a:t>Activity: Self-Monitoring Journal</a:t>
            </a:r>
            <a:endParaRPr b="1" sz="2100"/>
          </a:p>
          <a:p>
            <a:pPr indent="0" lvl="0" marL="0" rtl="0" algn="l">
              <a:spcBef>
                <a:spcPts val="0"/>
              </a:spcBef>
              <a:spcAft>
                <a:spcPts val="0"/>
              </a:spcAft>
              <a:buNone/>
            </a:pPr>
            <a:r>
              <a:t/>
            </a:r>
            <a:endParaRPr b="1" sz="2100"/>
          </a:p>
          <a:p>
            <a:pPr indent="0" lvl="0" marL="0" rtl="0" algn="l">
              <a:spcBef>
                <a:spcPts val="0"/>
              </a:spcBef>
              <a:spcAft>
                <a:spcPts val="0"/>
              </a:spcAft>
              <a:buNone/>
            </a:pPr>
            <a:r>
              <a:rPr b="1" lang="es-ES" sz="1600"/>
              <a:t>Description:</a:t>
            </a:r>
            <a:endParaRPr b="1" sz="1600"/>
          </a:p>
          <a:p>
            <a:pPr indent="0" lvl="0" marL="0" rtl="0" algn="l">
              <a:spcBef>
                <a:spcPts val="0"/>
              </a:spcBef>
              <a:spcAft>
                <a:spcPts val="0"/>
              </a:spcAft>
              <a:buNone/>
            </a:pPr>
            <a:r>
              <a:rPr lang="es-ES" sz="1600"/>
              <a:t>In this activity, students will keep a self-monitoring journal to record and reflect on their learning and understanding process.</a:t>
            </a:r>
            <a:endParaRPr sz="1600"/>
          </a:p>
          <a:p>
            <a:pPr indent="0" lvl="0" marL="0" rtl="0" algn="l">
              <a:spcBef>
                <a:spcPts val="0"/>
              </a:spcBef>
              <a:spcAft>
                <a:spcPts val="0"/>
              </a:spcAft>
              <a:buNone/>
            </a:pPr>
            <a:r>
              <a:t/>
            </a:r>
            <a:endParaRPr b="1" sz="1600"/>
          </a:p>
          <a:p>
            <a:pPr indent="0" lvl="0" marL="0" rtl="0" algn="l">
              <a:spcBef>
                <a:spcPts val="0"/>
              </a:spcBef>
              <a:spcAft>
                <a:spcPts val="0"/>
              </a:spcAft>
              <a:buNone/>
            </a:pPr>
            <a:r>
              <a:rPr b="1" lang="es-ES" sz="1600"/>
              <a:t>Instructions:</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rPr b="1" lang="es-ES" sz="1600"/>
              <a:t>Creating the Journal:</a:t>
            </a:r>
            <a:endParaRPr b="1" sz="1600"/>
          </a:p>
          <a:p>
            <a:pPr indent="0" lvl="0" marL="0" rtl="0" algn="l">
              <a:spcBef>
                <a:spcPts val="0"/>
              </a:spcBef>
              <a:spcAft>
                <a:spcPts val="0"/>
              </a:spcAft>
              <a:buNone/>
            </a:pPr>
            <a:r>
              <a:rPr lang="es-ES" sz="1600"/>
              <a:t>Provide each student with a notebook or digital document where they can keep track of their academic progress.</a:t>
            </a:r>
            <a:endParaRPr sz="1600"/>
          </a:p>
          <a:p>
            <a:pPr indent="0" lvl="0" marL="0" rtl="0" algn="l">
              <a:spcBef>
                <a:spcPts val="0"/>
              </a:spcBef>
              <a:spcAft>
                <a:spcPts val="0"/>
              </a:spcAft>
              <a:buNone/>
            </a:pPr>
            <a:r>
              <a:t/>
            </a:r>
            <a:endParaRPr b="1" sz="1600"/>
          </a:p>
          <a:p>
            <a:pPr indent="0" lvl="0" marL="0" rtl="0" algn="l">
              <a:spcBef>
                <a:spcPts val="0"/>
              </a:spcBef>
              <a:spcAft>
                <a:spcPts val="0"/>
              </a:spcAft>
              <a:buNone/>
            </a:pPr>
            <a:r>
              <a:rPr b="1" lang="es-ES" sz="1600"/>
              <a:t>Daily Recording:</a:t>
            </a:r>
            <a:endParaRPr b="1" sz="1600"/>
          </a:p>
          <a:p>
            <a:pPr indent="0" lvl="0" marL="0" rtl="0" algn="l">
              <a:spcBef>
                <a:spcPts val="0"/>
              </a:spcBef>
              <a:spcAft>
                <a:spcPts val="0"/>
              </a:spcAft>
              <a:buNone/>
            </a:pPr>
            <a:r>
              <a:rPr lang="es-ES" sz="1600"/>
              <a:t>Each day, students should spend a few minutes recording their study activities, including the time spent, the strategies used, and the goals achieved.</a:t>
            </a:r>
            <a:endParaRPr sz="1600"/>
          </a:p>
          <a:p>
            <a:pPr indent="0" lvl="0" marL="0" rtl="0" algn="l">
              <a:spcBef>
                <a:spcPts val="0"/>
              </a:spcBef>
              <a:spcAft>
                <a:spcPts val="0"/>
              </a:spcAft>
              <a:buNone/>
            </a:pPr>
            <a:r>
              <a:t/>
            </a:r>
            <a:endParaRPr b="1" sz="1600"/>
          </a:p>
          <a:p>
            <a:pPr indent="0" lvl="0" marL="0" rtl="0" algn="l">
              <a:spcBef>
                <a:spcPts val="0"/>
              </a:spcBef>
              <a:spcAft>
                <a:spcPts val="0"/>
              </a:spcAft>
              <a:buNone/>
            </a:pPr>
            <a:r>
              <a:rPr b="1" lang="es-ES" sz="1600"/>
              <a:t>Reflection and Evaluation:</a:t>
            </a:r>
            <a:endParaRPr b="1" sz="1600"/>
          </a:p>
          <a:p>
            <a:pPr indent="0" lvl="0" marL="0" rtl="0" algn="l">
              <a:spcBef>
                <a:spcPts val="0"/>
              </a:spcBef>
              <a:spcAft>
                <a:spcPts val="0"/>
              </a:spcAft>
              <a:buNone/>
            </a:pPr>
            <a:r>
              <a:rPr lang="es-ES" sz="1600"/>
              <a:t>At the end of each week, students should review their journal and reflect on their progress. They can assess which strategies were effective, identify areas for improvement, and set goals for the next week.</a:t>
            </a:r>
            <a:endParaRPr sz="1600"/>
          </a:p>
          <a:p>
            <a:pPr indent="0" lvl="0" marL="0" rtl="0" algn="l">
              <a:spcBef>
                <a:spcPts val="0"/>
              </a:spcBef>
              <a:spcAft>
                <a:spcPts val="0"/>
              </a:spcAft>
              <a:buNone/>
            </a:pPr>
            <a:r>
              <a:t/>
            </a:r>
            <a:endParaRPr b="1" sz="1600"/>
          </a:p>
          <a:p>
            <a:pPr indent="0" lvl="0" marL="0" rtl="0" algn="l">
              <a:spcBef>
                <a:spcPts val="0"/>
              </a:spcBef>
              <a:spcAft>
                <a:spcPts val="0"/>
              </a:spcAft>
              <a:buNone/>
            </a:pPr>
            <a:r>
              <a:rPr b="1" lang="es-ES" sz="1600"/>
              <a:t>Adjusting Strategies:</a:t>
            </a:r>
            <a:endParaRPr b="1" sz="1600"/>
          </a:p>
          <a:p>
            <a:pPr indent="0" lvl="0" marL="0" rtl="0" algn="l">
              <a:spcBef>
                <a:spcPts val="0"/>
              </a:spcBef>
              <a:spcAft>
                <a:spcPts val="0"/>
              </a:spcAft>
              <a:buNone/>
            </a:pPr>
            <a:r>
              <a:rPr lang="es-ES" sz="1600"/>
              <a:t>Based on their weekly reflection, students should adjust their study strategies as needed. They can experiment with new techniques and observe how they impact their performance.</a:t>
            </a:r>
            <a:endParaRPr sz="1600"/>
          </a:p>
          <a:p>
            <a:pPr indent="0" lvl="0" marL="0" rtl="0" algn="l">
              <a:spcBef>
                <a:spcPts val="0"/>
              </a:spcBef>
              <a:spcAft>
                <a:spcPts val="0"/>
              </a:spcAft>
              <a:buNone/>
            </a:pPr>
            <a:r>
              <a:t/>
            </a:r>
            <a:endParaRPr b="1" sz="1600"/>
          </a:p>
          <a:p>
            <a:pPr indent="0" lvl="0" marL="0" rtl="0" algn="l">
              <a:spcBef>
                <a:spcPts val="0"/>
              </a:spcBef>
              <a:spcAft>
                <a:spcPts val="0"/>
              </a:spcAft>
              <a:buNone/>
            </a:pPr>
            <a:r>
              <a:rPr b="1" lang="es-ES" sz="1600"/>
              <a:t>Continuous Monitoring:</a:t>
            </a:r>
            <a:endParaRPr b="1" sz="1600"/>
          </a:p>
          <a:p>
            <a:pPr indent="0" lvl="0" marL="0" rtl="0" algn="l">
              <a:spcBef>
                <a:spcPts val="0"/>
              </a:spcBef>
              <a:spcAft>
                <a:spcPts val="0"/>
              </a:spcAft>
              <a:buNone/>
            </a:pPr>
            <a:r>
              <a:rPr lang="es-ES" sz="1600"/>
              <a:t>Students should continue to record their activities and reflect on their learning process regularly to stay focused on their goals and progress consistently.</a:t>
            </a:r>
            <a:endParaRPr sz="1600"/>
          </a:p>
          <a:p>
            <a:pPr indent="0" lvl="0" marL="0" rtl="0" algn="l">
              <a:spcBef>
                <a:spcPts val="0"/>
              </a:spcBef>
              <a:spcAft>
                <a:spcPts val="0"/>
              </a:spcAft>
              <a:buNone/>
            </a:pPr>
            <a:r>
              <a:t/>
            </a:r>
            <a:endParaRPr b="1" sz="21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8"/>
          <p:cNvSpPr/>
          <p:nvPr/>
        </p:nvSpPr>
        <p:spPr>
          <a:xfrm>
            <a:off x="838080" y="365040"/>
            <a:ext cx="10514880" cy="13248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i="0" lang="es-ES" sz="4400" u="none" cap="none" strike="noStrike">
                <a:solidFill>
                  <a:srgbClr val="000000"/>
                </a:solidFill>
                <a:latin typeface="Calibri"/>
                <a:ea typeface="Calibri"/>
                <a:cs typeface="Calibri"/>
                <a:sym typeface="Calibri"/>
              </a:rPr>
              <a:t>6. Productivity</a:t>
            </a:r>
            <a:endParaRPr b="0" i="0" sz="4400" u="none" cap="none" strike="noStrike">
              <a:latin typeface="Arial"/>
              <a:ea typeface="Arial"/>
              <a:cs typeface="Arial"/>
              <a:sym typeface="Arial"/>
            </a:endParaRPr>
          </a:p>
        </p:txBody>
      </p:sp>
      <p:sp>
        <p:nvSpPr>
          <p:cNvPr id="313" name="Google Shape;313;p8"/>
          <p:cNvSpPr/>
          <p:nvPr/>
        </p:nvSpPr>
        <p:spPr>
          <a:xfrm>
            <a:off x="1177920" y="1420560"/>
            <a:ext cx="10514880" cy="4350600"/>
          </a:xfrm>
          <a:prstGeom prst="rect">
            <a:avLst/>
          </a:prstGeom>
          <a:noFill/>
          <a:ln>
            <a:noFill/>
          </a:ln>
        </p:spPr>
        <p:txBody>
          <a:bodyPr anchorCtr="0" anchor="t" bIns="45000" lIns="90000" spcFirstLastPara="1" rIns="90000" wrap="square" tIns="45000">
            <a:noAutofit/>
          </a:bodyPr>
          <a:lstStyle/>
          <a:p>
            <a:pPr indent="-227879" lvl="0" marL="228600" marR="0" rtl="0" algn="l">
              <a:lnSpc>
                <a:spcPct val="90000"/>
              </a:lnSpc>
              <a:spcBef>
                <a:spcPts val="0"/>
              </a:spcBef>
              <a:spcAft>
                <a:spcPts val="0"/>
              </a:spcAft>
              <a:buClr>
                <a:srgbClr val="000000"/>
              </a:buClr>
              <a:buSzPts val="2800"/>
              <a:buFont typeface="Arial"/>
              <a:buChar char="•"/>
            </a:pPr>
            <a:r>
              <a:rPr b="0" i="0" lang="es-ES" sz="2800" u="none" cap="none" strike="noStrike">
                <a:solidFill>
                  <a:srgbClr val="000000"/>
                </a:solidFill>
                <a:latin typeface="Calibri"/>
                <a:ea typeface="Calibri"/>
                <a:cs typeface="Calibri"/>
                <a:sym typeface="Calibri"/>
              </a:rPr>
              <a:t>Time management</a:t>
            </a:r>
            <a:endParaRPr b="0" i="0" sz="28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2800"/>
              <a:buFont typeface="Arial"/>
              <a:buChar char="•"/>
            </a:pPr>
            <a:r>
              <a:rPr b="0" i="0" lang="es-ES" sz="2800" u="none" cap="none" strike="noStrike">
                <a:solidFill>
                  <a:srgbClr val="000000"/>
                </a:solidFill>
                <a:latin typeface="Calibri"/>
                <a:ea typeface="Calibri"/>
                <a:cs typeface="Calibri"/>
                <a:sym typeface="Calibri"/>
              </a:rPr>
              <a:t>Goal setting</a:t>
            </a:r>
            <a:endParaRPr b="0" i="0" sz="28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2800"/>
              <a:buFont typeface="Arial"/>
              <a:buChar char="•"/>
            </a:pPr>
            <a:r>
              <a:rPr b="0" i="0" lang="es-ES" sz="2800" u="none" cap="none" strike="noStrike">
                <a:solidFill>
                  <a:srgbClr val="000000"/>
                </a:solidFill>
                <a:latin typeface="Calibri"/>
                <a:ea typeface="Calibri"/>
                <a:cs typeface="Calibri"/>
                <a:sym typeface="Calibri"/>
              </a:rPr>
              <a:t> </a:t>
            </a:r>
            <a:endParaRPr b="0" i="0" sz="2800" u="none" cap="none" strike="noStrike">
              <a:latin typeface="Arial"/>
              <a:ea typeface="Arial"/>
              <a:cs typeface="Arial"/>
              <a:sym typeface="Arial"/>
            </a:endParaRPr>
          </a:p>
        </p:txBody>
      </p:sp>
      <p:pic>
        <p:nvPicPr>
          <p:cNvPr descr="What is Productivity? How to Define and Measure It? | Simplilearn" id="314" name="Google Shape;314;p8"/>
          <p:cNvPicPr preferRelativeResize="0"/>
          <p:nvPr/>
        </p:nvPicPr>
        <p:blipFill rotWithShape="1">
          <a:blip r:embed="rId3">
            <a:alphaModFix/>
          </a:blip>
          <a:srcRect b="0" l="0" r="0" t="0"/>
          <a:stretch/>
        </p:blipFill>
        <p:spPr>
          <a:xfrm>
            <a:off x="4114800" y="2284200"/>
            <a:ext cx="8076600" cy="45428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2000"/>
                                        <p:tgtEl>
                                          <p:spTgt spid="3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500"/>
                                        <p:tgtEl>
                                          <p:spTgt spid="3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0" st="0"/>
                                            </p:txEl>
                                          </p:spTgt>
                                        </p:tgtEl>
                                        <p:attrNameLst>
                                          <p:attrName>style.visibility</p:attrName>
                                        </p:attrNameLst>
                                      </p:cBhvr>
                                      <p:to>
                                        <p:strVal val="visible"/>
                                      </p:to>
                                    </p:set>
                                    <p:animEffect filter="fade" transition="in">
                                      <p:cBhvr>
                                        <p:cTn dur="1000"/>
                                        <p:tgtEl>
                                          <p:spTgt spid="3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1" st="1"/>
                                            </p:txEl>
                                          </p:spTgt>
                                        </p:tgtEl>
                                        <p:attrNameLst>
                                          <p:attrName>style.visibility</p:attrName>
                                        </p:attrNameLst>
                                      </p:cBhvr>
                                      <p:to>
                                        <p:strVal val="visible"/>
                                      </p:to>
                                    </p:set>
                                    <p:animEffect filter="fade" transition="in">
                                      <p:cBhvr>
                                        <p:cTn dur="1000"/>
                                        <p:tgtEl>
                                          <p:spTgt spid="3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2" st="2"/>
                                            </p:txEl>
                                          </p:spTgt>
                                        </p:tgtEl>
                                        <p:attrNameLst>
                                          <p:attrName>style.visibility</p:attrName>
                                        </p:attrNameLst>
                                      </p:cBhvr>
                                      <p:to>
                                        <p:strVal val="visible"/>
                                      </p:to>
                                    </p:set>
                                    <p:animEffect filter="fade" transition="in">
                                      <p:cBhvr>
                                        <p:cTn dur="1000"/>
                                        <p:tgtEl>
                                          <p:spTgt spid="31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1f408a15f95_0_60"/>
          <p:cNvSpPr txBox="1"/>
          <p:nvPr/>
        </p:nvSpPr>
        <p:spPr>
          <a:xfrm>
            <a:off x="93150" y="0"/>
            <a:ext cx="12099000" cy="6702600"/>
          </a:xfrm>
          <a:prstGeom prst="rect">
            <a:avLst/>
          </a:prstGeom>
          <a:noFill/>
          <a:ln>
            <a:noFill/>
          </a:ln>
        </p:spPr>
        <p:txBody>
          <a:bodyPr anchorCtr="0" anchor="t" bIns="91425" lIns="91425" spcFirstLastPara="1" rIns="91425" wrap="square" tIns="91425">
            <a:noAutofit/>
          </a:bodyPr>
          <a:lstStyle/>
          <a:p>
            <a:pPr indent="457200" lvl="0" marL="3657600" rtl="0" algn="l">
              <a:spcBef>
                <a:spcPts val="0"/>
              </a:spcBef>
              <a:spcAft>
                <a:spcPts val="0"/>
              </a:spcAft>
              <a:buNone/>
            </a:pPr>
            <a:r>
              <a:rPr b="1" lang="es-ES" sz="2100"/>
              <a:t>Technique: Time Management</a:t>
            </a:r>
            <a:endParaRPr b="1" sz="2100"/>
          </a:p>
          <a:p>
            <a:pPr indent="0" lvl="0" marL="0" rtl="0" algn="l">
              <a:spcBef>
                <a:spcPts val="0"/>
              </a:spcBef>
              <a:spcAft>
                <a:spcPts val="0"/>
              </a:spcAft>
              <a:buNone/>
            </a:pPr>
            <a:r>
              <a:t/>
            </a:r>
            <a:endParaRPr b="1" sz="2100"/>
          </a:p>
          <a:p>
            <a:pPr indent="0" lvl="0" marL="0" rtl="0" algn="l">
              <a:spcBef>
                <a:spcPts val="0"/>
              </a:spcBef>
              <a:spcAft>
                <a:spcPts val="0"/>
              </a:spcAft>
              <a:buNone/>
            </a:pPr>
            <a:r>
              <a:rPr b="1" lang="es-ES" sz="1500"/>
              <a:t>Explanation:</a:t>
            </a:r>
            <a:endParaRPr b="1" sz="1500"/>
          </a:p>
          <a:p>
            <a:pPr indent="0" lvl="0" marL="0" rtl="0" algn="l">
              <a:spcBef>
                <a:spcPts val="0"/>
              </a:spcBef>
              <a:spcAft>
                <a:spcPts val="0"/>
              </a:spcAft>
              <a:buNone/>
            </a:pPr>
            <a:r>
              <a:rPr b="1" lang="es-ES" sz="1500"/>
              <a:t>Time management is a productivity technique that involves efficiently planning and organizing how available time is utilized to maximize productivity and achieve set goals. This includes identifying priority tasks, allocating appropriate time to each task, and minimizing distractions.</a:t>
            </a:r>
            <a:endParaRPr b="1" sz="1500"/>
          </a:p>
          <a:p>
            <a:pPr indent="0" lvl="0" marL="0" rtl="0" algn="l">
              <a:spcBef>
                <a:spcPts val="0"/>
              </a:spcBef>
              <a:spcAft>
                <a:spcPts val="0"/>
              </a:spcAft>
              <a:buNone/>
            </a:pPr>
            <a:r>
              <a:t/>
            </a:r>
            <a:endParaRPr b="1" sz="1500"/>
          </a:p>
          <a:p>
            <a:pPr indent="0" lvl="0" marL="0" rtl="0" algn="l">
              <a:spcBef>
                <a:spcPts val="0"/>
              </a:spcBef>
              <a:spcAft>
                <a:spcPts val="0"/>
              </a:spcAft>
              <a:buNone/>
            </a:pPr>
            <a:r>
              <a:rPr b="1" lang="es-ES" sz="1500"/>
              <a:t>Practical Examples:</a:t>
            </a:r>
            <a:endParaRPr b="1" sz="1500"/>
          </a:p>
          <a:p>
            <a:pPr indent="0" lvl="0" marL="0" rtl="0" algn="l">
              <a:spcBef>
                <a:spcPts val="0"/>
              </a:spcBef>
              <a:spcAft>
                <a:spcPts val="0"/>
              </a:spcAft>
              <a:buNone/>
            </a:pPr>
            <a:r>
              <a:t/>
            </a:r>
            <a:endParaRPr b="1" sz="1500"/>
          </a:p>
          <a:p>
            <a:pPr indent="0" lvl="0" marL="0" rtl="0" algn="l">
              <a:spcBef>
                <a:spcPts val="0"/>
              </a:spcBef>
              <a:spcAft>
                <a:spcPts val="0"/>
              </a:spcAft>
              <a:buNone/>
            </a:pPr>
            <a:r>
              <a:rPr b="1" lang="es-ES" sz="1500"/>
              <a:t>Creating a Schedule:</a:t>
            </a:r>
            <a:endParaRPr b="1" sz="1500"/>
          </a:p>
          <a:p>
            <a:pPr indent="0" lvl="0" marL="0" rtl="0" algn="l">
              <a:spcBef>
                <a:spcPts val="0"/>
              </a:spcBef>
              <a:spcAft>
                <a:spcPts val="0"/>
              </a:spcAft>
              <a:buNone/>
            </a:pPr>
            <a:r>
              <a:rPr b="1" lang="es-ES" sz="1500"/>
              <a:t>Developing a detailed schedule for each day of the week, allocating specific time blocks for activities such as study, work, exercise, and rest.</a:t>
            </a:r>
            <a:endParaRPr b="1" sz="1500"/>
          </a:p>
          <a:p>
            <a:pPr indent="0" lvl="0" marL="0" rtl="0" algn="l">
              <a:spcBef>
                <a:spcPts val="0"/>
              </a:spcBef>
              <a:spcAft>
                <a:spcPts val="0"/>
              </a:spcAft>
              <a:buNone/>
            </a:pPr>
            <a:r>
              <a:t/>
            </a:r>
            <a:endParaRPr b="1" sz="1500"/>
          </a:p>
          <a:p>
            <a:pPr indent="0" lvl="0" marL="0" rtl="0" algn="l">
              <a:spcBef>
                <a:spcPts val="0"/>
              </a:spcBef>
              <a:spcAft>
                <a:spcPts val="0"/>
              </a:spcAft>
              <a:buNone/>
            </a:pPr>
            <a:r>
              <a:rPr b="1" lang="es-ES" sz="1500"/>
              <a:t>Using Pomodoro Technique:</a:t>
            </a:r>
            <a:endParaRPr b="1" sz="1500"/>
          </a:p>
          <a:p>
            <a:pPr indent="0" lvl="0" marL="0" rtl="0" algn="l">
              <a:spcBef>
                <a:spcPts val="0"/>
              </a:spcBef>
              <a:spcAft>
                <a:spcPts val="0"/>
              </a:spcAft>
              <a:buNone/>
            </a:pPr>
            <a:r>
              <a:rPr b="1" lang="es-ES" sz="1500"/>
              <a:t>Applying the Pomodoro technique, which involves working in short time intervals (e.g., 25 minutes) followed by brief breaks (e.g., 5 minutes) to maintain focus and efficiency.</a:t>
            </a:r>
            <a:endParaRPr b="1" sz="1500"/>
          </a:p>
          <a:p>
            <a:pPr indent="0" lvl="0" marL="0" rtl="0" algn="l">
              <a:spcBef>
                <a:spcPts val="0"/>
              </a:spcBef>
              <a:spcAft>
                <a:spcPts val="0"/>
              </a:spcAft>
              <a:buNone/>
            </a:pPr>
            <a:r>
              <a:t/>
            </a:r>
            <a:endParaRPr b="1" sz="1500"/>
          </a:p>
          <a:p>
            <a:pPr indent="0" lvl="0" marL="0" rtl="0" algn="l">
              <a:spcBef>
                <a:spcPts val="0"/>
              </a:spcBef>
              <a:spcAft>
                <a:spcPts val="0"/>
              </a:spcAft>
              <a:buNone/>
            </a:pPr>
            <a:r>
              <a:rPr b="1" lang="es-ES" sz="1500"/>
              <a:t>Task Prioritization:</a:t>
            </a:r>
            <a:endParaRPr b="1" sz="1500"/>
          </a:p>
          <a:p>
            <a:pPr indent="0" lvl="0" marL="0" rtl="0" algn="l">
              <a:spcBef>
                <a:spcPts val="0"/>
              </a:spcBef>
              <a:spcAft>
                <a:spcPts val="0"/>
              </a:spcAft>
              <a:buNone/>
            </a:pPr>
            <a:r>
              <a:rPr b="1" lang="es-ES" sz="1500"/>
              <a:t>Using techniques like the Eisenhower matrix to categorize tasks based on their importance and urgency, helping prioritize and focus on the most meaningful activities.</a:t>
            </a:r>
            <a:endParaRPr b="1" sz="1500"/>
          </a:p>
          <a:p>
            <a:pPr indent="0" lvl="0" marL="0" rtl="0" algn="l">
              <a:spcBef>
                <a:spcPts val="0"/>
              </a:spcBef>
              <a:spcAft>
                <a:spcPts val="0"/>
              </a:spcAft>
              <a:buNone/>
            </a:pPr>
            <a:r>
              <a:t/>
            </a:r>
            <a:endParaRPr b="1" sz="1500"/>
          </a:p>
          <a:p>
            <a:pPr indent="0" lvl="0" marL="0" rtl="0" algn="l">
              <a:spcBef>
                <a:spcPts val="0"/>
              </a:spcBef>
              <a:spcAft>
                <a:spcPts val="0"/>
              </a:spcAft>
              <a:buNone/>
            </a:pPr>
            <a:r>
              <a:rPr b="1" lang="es-ES" sz="1500"/>
              <a:t>Eliminating Distractions:</a:t>
            </a:r>
            <a:endParaRPr b="1" sz="1500"/>
          </a:p>
          <a:p>
            <a:pPr indent="0" lvl="0" marL="0" rtl="0" algn="l">
              <a:spcBef>
                <a:spcPts val="0"/>
              </a:spcBef>
              <a:spcAft>
                <a:spcPts val="0"/>
              </a:spcAft>
              <a:buNone/>
            </a:pPr>
            <a:r>
              <a:rPr b="1" lang="es-ES" sz="1500"/>
              <a:t>Identifying and eliminating distractions such as social media, email notifications, or text messages during designated periods of concentrated work.</a:t>
            </a:r>
            <a:endParaRPr b="1" sz="1500"/>
          </a:p>
          <a:p>
            <a:pPr indent="0" lvl="0" marL="0" rtl="0" algn="l">
              <a:spcBef>
                <a:spcPts val="0"/>
              </a:spcBef>
              <a:spcAft>
                <a:spcPts val="0"/>
              </a:spcAft>
              <a:buNone/>
            </a:pPr>
            <a:r>
              <a:t/>
            </a:r>
            <a:endParaRPr b="1" sz="1500"/>
          </a:p>
          <a:p>
            <a:pPr indent="0" lvl="0" marL="0" rtl="0" algn="l">
              <a:spcBef>
                <a:spcPts val="0"/>
              </a:spcBef>
              <a:spcAft>
                <a:spcPts val="0"/>
              </a:spcAft>
              <a:buNone/>
            </a:pPr>
            <a:r>
              <a:rPr b="1" lang="es-ES" sz="1500"/>
              <a:t>Delegating Tasks:</a:t>
            </a:r>
            <a:endParaRPr b="1" sz="1500"/>
          </a:p>
          <a:p>
            <a:pPr indent="0" lvl="0" marL="0" rtl="0" algn="l">
              <a:spcBef>
                <a:spcPts val="0"/>
              </a:spcBef>
              <a:spcAft>
                <a:spcPts val="0"/>
              </a:spcAft>
              <a:buNone/>
            </a:pPr>
            <a:r>
              <a:rPr b="1" lang="es-ES" sz="1500"/>
              <a:t>Recognizing tasks that can be delegated to others and assigning them based on the skills and availability of team members, thereby freeing up time to focus on key responsibilities.</a:t>
            </a:r>
            <a:endParaRPr b="1" sz="1500"/>
          </a:p>
          <a:p>
            <a:pPr indent="0" lvl="0" marL="0" rtl="0" algn="l">
              <a:spcBef>
                <a:spcPts val="0"/>
              </a:spcBef>
              <a:spcAft>
                <a:spcPts val="0"/>
              </a:spcAft>
              <a:buNone/>
            </a:pPr>
            <a:r>
              <a:t/>
            </a:r>
            <a:endParaRPr b="1"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
          <p:cNvSpPr/>
          <p:nvPr/>
        </p:nvSpPr>
        <p:spPr>
          <a:xfrm>
            <a:off x="838080" y="365040"/>
            <a:ext cx="10514880" cy="13248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i="0" lang="es-ES" sz="4400" u="none" cap="none" strike="noStrike">
                <a:solidFill>
                  <a:srgbClr val="000000"/>
                </a:solidFill>
                <a:latin typeface="Calibri"/>
                <a:ea typeface="Calibri"/>
                <a:cs typeface="Calibri"/>
                <a:sym typeface="Calibri"/>
              </a:rPr>
              <a:t>1. Learning</a:t>
            </a:r>
            <a:endParaRPr b="0" i="0" sz="4400" u="none" cap="none" strike="noStrike">
              <a:latin typeface="Arial"/>
              <a:ea typeface="Arial"/>
              <a:cs typeface="Arial"/>
              <a:sym typeface="Arial"/>
            </a:endParaRPr>
          </a:p>
        </p:txBody>
      </p:sp>
      <p:sp>
        <p:nvSpPr>
          <p:cNvPr id="176" name="Google Shape;176;p3"/>
          <p:cNvSpPr/>
          <p:nvPr/>
        </p:nvSpPr>
        <p:spPr>
          <a:xfrm>
            <a:off x="72000" y="1800000"/>
            <a:ext cx="10514880" cy="4350600"/>
          </a:xfrm>
          <a:prstGeom prst="rect">
            <a:avLst/>
          </a:prstGeom>
          <a:noFill/>
          <a:ln>
            <a:noFill/>
          </a:ln>
        </p:spPr>
        <p:txBody>
          <a:bodyPr anchorCtr="0" anchor="t" bIns="45000" lIns="90000" spcFirstLastPara="1" rIns="90000" wrap="square" tIns="45000">
            <a:noAutofit/>
          </a:bodyPr>
          <a:lstStyle/>
          <a:p>
            <a:pPr indent="-227879" lvl="0" marL="228600" marR="0" rtl="0" algn="l">
              <a:lnSpc>
                <a:spcPct val="90000"/>
              </a:lnSpc>
              <a:spcBef>
                <a:spcPts val="0"/>
              </a:spcBef>
              <a:spcAft>
                <a:spcPts val="0"/>
              </a:spcAft>
              <a:buClr>
                <a:srgbClr val="000000"/>
              </a:buClr>
              <a:buSzPts val="2800"/>
              <a:buFont typeface="Arial"/>
              <a:buChar char="•"/>
            </a:pPr>
            <a:r>
              <a:rPr b="0" i="0" lang="es-ES" sz="2800" u="none" cap="none" strike="noStrike">
                <a:solidFill>
                  <a:srgbClr val="000000"/>
                </a:solidFill>
                <a:latin typeface="Calibri"/>
                <a:ea typeface="Calibri"/>
                <a:cs typeface="Calibri"/>
                <a:sym typeface="Calibri"/>
              </a:rPr>
              <a:t>Focused vs. diffuse thinking</a:t>
            </a:r>
            <a:endParaRPr b="0" i="0" sz="28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2800"/>
              <a:buFont typeface="Arial"/>
              <a:buChar char="•"/>
            </a:pPr>
            <a:r>
              <a:rPr b="0" i="0" lang="es-ES" sz="2800" u="none" cap="none" strike="noStrike">
                <a:solidFill>
                  <a:srgbClr val="000000"/>
                </a:solidFill>
                <a:latin typeface="Calibri"/>
                <a:ea typeface="Calibri"/>
                <a:cs typeface="Calibri"/>
                <a:sym typeface="Calibri"/>
              </a:rPr>
              <a:t>Deliberate practice</a:t>
            </a:r>
            <a:endParaRPr b="0" i="0" sz="28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2800"/>
              <a:buFont typeface="Arial"/>
              <a:buChar char="•"/>
            </a:pPr>
            <a:r>
              <a:rPr b="0" i="0" lang="es-ES" sz="2800" u="none" cap="none" strike="noStrike">
                <a:solidFill>
                  <a:srgbClr val="000000"/>
                </a:solidFill>
                <a:latin typeface="Calibri"/>
                <a:ea typeface="Calibri"/>
                <a:cs typeface="Calibri"/>
                <a:sym typeface="Calibri"/>
              </a:rPr>
              <a:t> </a:t>
            </a:r>
            <a:endParaRPr b="0" i="0" sz="2800" u="none" cap="none" strike="noStrike">
              <a:latin typeface="Arial"/>
              <a:ea typeface="Arial"/>
              <a:cs typeface="Arial"/>
              <a:sym typeface="Arial"/>
            </a:endParaRPr>
          </a:p>
        </p:txBody>
      </p:sp>
      <p:pic>
        <p:nvPicPr>
          <p:cNvPr descr="Educación e-learning: 10 consejos para sacarle el máximo partido - CAE" id="177" name="Google Shape;177;p3"/>
          <p:cNvPicPr preferRelativeResize="0"/>
          <p:nvPr/>
        </p:nvPicPr>
        <p:blipFill rotWithShape="1">
          <a:blip r:embed="rId3">
            <a:alphaModFix/>
          </a:blip>
          <a:srcRect b="0" l="0" r="0" t="0"/>
          <a:stretch/>
        </p:blipFill>
        <p:spPr>
          <a:xfrm>
            <a:off x="5486400" y="144000"/>
            <a:ext cx="6609240" cy="4600800"/>
          </a:xfrm>
          <a:prstGeom prst="rect">
            <a:avLst/>
          </a:prstGeom>
          <a:noFill/>
          <a:ln>
            <a:noFill/>
          </a:ln>
        </p:spPr>
      </p:pic>
    </p:spTree>
  </p:cSld>
  <p:clrMapOvr>
    <a:masterClrMapping/>
  </p:clrMapOvr>
  <p:transition spd="slow">
    <p:randomBar dir="ver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5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6">
                                            <p:txEl>
                                              <p:pRg end="0" st="0"/>
                                            </p:txEl>
                                          </p:spTgt>
                                        </p:tgtEl>
                                        <p:attrNameLst>
                                          <p:attrName>style.visibility</p:attrName>
                                        </p:attrNameLst>
                                      </p:cBhvr>
                                      <p:to>
                                        <p:strVal val="visible"/>
                                      </p:to>
                                    </p:set>
                                    <p:anim calcmode="lin" valueType="num">
                                      <p:cBhvr additive="base">
                                        <p:cTn dur="500"/>
                                        <p:tgtEl>
                                          <p:spTgt spid="17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6">
                                            <p:txEl>
                                              <p:pRg end="1" st="1"/>
                                            </p:txEl>
                                          </p:spTgt>
                                        </p:tgtEl>
                                        <p:attrNameLst>
                                          <p:attrName>style.visibility</p:attrName>
                                        </p:attrNameLst>
                                      </p:cBhvr>
                                      <p:to>
                                        <p:strVal val="visible"/>
                                      </p:to>
                                    </p:set>
                                    <p:anim calcmode="lin" valueType="num">
                                      <p:cBhvr additive="base">
                                        <p:cTn dur="500"/>
                                        <p:tgtEl>
                                          <p:spTgt spid="17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6">
                                            <p:txEl>
                                              <p:pRg end="2" st="2"/>
                                            </p:txEl>
                                          </p:spTgt>
                                        </p:tgtEl>
                                        <p:attrNameLst>
                                          <p:attrName>style.visibility</p:attrName>
                                        </p:attrNameLst>
                                      </p:cBhvr>
                                      <p:to>
                                        <p:strVal val="visible"/>
                                      </p:to>
                                    </p:set>
                                    <p:anim calcmode="lin" valueType="num">
                                      <p:cBhvr additive="base">
                                        <p:cTn dur="500"/>
                                        <p:tgtEl>
                                          <p:spTgt spid="17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1f408a15f95_0_65"/>
          <p:cNvSpPr txBox="1"/>
          <p:nvPr/>
        </p:nvSpPr>
        <p:spPr>
          <a:xfrm>
            <a:off x="93150" y="0"/>
            <a:ext cx="12005700" cy="6702600"/>
          </a:xfrm>
          <a:prstGeom prst="rect">
            <a:avLst/>
          </a:prstGeom>
          <a:noFill/>
          <a:ln>
            <a:noFill/>
          </a:ln>
        </p:spPr>
        <p:txBody>
          <a:bodyPr anchorCtr="0" anchor="t" bIns="91425" lIns="91425" spcFirstLastPara="1" rIns="91425" wrap="square" tIns="91425">
            <a:noAutofit/>
          </a:bodyPr>
          <a:lstStyle/>
          <a:p>
            <a:pPr indent="457200" lvl="0" marL="3657600" rtl="0" algn="l">
              <a:spcBef>
                <a:spcPts val="0"/>
              </a:spcBef>
              <a:spcAft>
                <a:spcPts val="0"/>
              </a:spcAft>
              <a:buNone/>
            </a:pPr>
            <a:r>
              <a:rPr b="1" lang="es-ES" sz="2100"/>
              <a:t>Activity: Daily Task Planning</a:t>
            </a:r>
            <a:endParaRPr b="1" sz="2100"/>
          </a:p>
          <a:p>
            <a:pPr indent="0" lvl="0" marL="0" rtl="0" algn="l">
              <a:spcBef>
                <a:spcPts val="0"/>
              </a:spcBef>
              <a:spcAft>
                <a:spcPts val="0"/>
              </a:spcAft>
              <a:buNone/>
            </a:pPr>
            <a:r>
              <a:t/>
            </a:r>
            <a:endParaRPr b="1" sz="2100"/>
          </a:p>
          <a:p>
            <a:pPr indent="0" lvl="0" marL="0" rtl="0" algn="l">
              <a:spcBef>
                <a:spcPts val="0"/>
              </a:spcBef>
              <a:spcAft>
                <a:spcPts val="0"/>
              </a:spcAft>
              <a:buNone/>
            </a:pPr>
            <a:r>
              <a:rPr b="1" lang="es-ES" sz="1600"/>
              <a:t>Description:</a:t>
            </a:r>
            <a:endParaRPr b="1" sz="1600"/>
          </a:p>
          <a:p>
            <a:pPr indent="0" lvl="0" marL="0" rtl="0" algn="l">
              <a:spcBef>
                <a:spcPts val="0"/>
              </a:spcBef>
              <a:spcAft>
                <a:spcPts val="0"/>
              </a:spcAft>
              <a:buNone/>
            </a:pPr>
            <a:r>
              <a:rPr b="1" lang="es-ES" sz="1600"/>
              <a:t>In this activity, participants will carry out daily task planning using time management principles.</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rPr b="1" lang="es-ES" sz="1600"/>
              <a:t>Instructions:</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rPr b="1" lang="es-ES" sz="1600"/>
              <a:t>Creating a Task List:</a:t>
            </a:r>
            <a:endParaRPr b="1" sz="1600"/>
          </a:p>
          <a:p>
            <a:pPr indent="0" lvl="0" marL="0" rtl="0" algn="l">
              <a:spcBef>
                <a:spcPts val="0"/>
              </a:spcBef>
              <a:spcAft>
                <a:spcPts val="0"/>
              </a:spcAft>
              <a:buNone/>
            </a:pPr>
            <a:r>
              <a:rPr b="1" lang="es-ES" sz="1600"/>
              <a:t>Each participant should make a list of the tasks they need to complete during the day. They can include personal, academic, or work-related tasks.</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rPr b="1" lang="es-ES" sz="1600"/>
              <a:t>Task Prioritization:</a:t>
            </a:r>
            <a:endParaRPr b="1" sz="1600"/>
          </a:p>
          <a:p>
            <a:pPr indent="0" lvl="0" marL="0" rtl="0" algn="l">
              <a:spcBef>
                <a:spcPts val="0"/>
              </a:spcBef>
              <a:spcAft>
                <a:spcPts val="0"/>
              </a:spcAft>
              <a:buNone/>
            </a:pPr>
            <a:r>
              <a:rPr b="1" lang="es-ES" sz="1600"/>
              <a:t>Participants should prioritize the tasks on their list based on their importance and urgency. They can use techniques like the Eisenhower matrix to assist in this process.</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rPr b="1" lang="es-ES" sz="1600"/>
              <a:t>Time Allocation:</a:t>
            </a:r>
            <a:endParaRPr b="1" sz="1600"/>
          </a:p>
          <a:p>
            <a:pPr indent="0" lvl="0" marL="0" rtl="0" algn="l">
              <a:spcBef>
                <a:spcPts val="0"/>
              </a:spcBef>
              <a:spcAft>
                <a:spcPts val="0"/>
              </a:spcAft>
              <a:buNone/>
            </a:pPr>
            <a:r>
              <a:rPr b="1" lang="es-ES" sz="1600"/>
              <a:t>Once tasks are prioritized, participants should assign an estimated time to complete each one. It's important to be realistic and consider the time needed for each task.</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rPr b="1" lang="es-ES" sz="1600"/>
              <a:t>Creating a Schedule:</a:t>
            </a:r>
            <a:endParaRPr b="1" sz="1600"/>
          </a:p>
          <a:p>
            <a:pPr indent="0" lvl="0" marL="0" rtl="0" algn="l">
              <a:spcBef>
                <a:spcPts val="0"/>
              </a:spcBef>
              <a:spcAft>
                <a:spcPts val="0"/>
              </a:spcAft>
              <a:buNone/>
            </a:pPr>
            <a:r>
              <a:rPr b="1" lang="es-ES" sz="1600"/>
              <a:t>Using a calendar or planner, participants should create a detailed schedule that includes the prioritized tasks and the allocated time for each. They should also ensure to include time for breaks and personal activities.</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rPr b="1" lang="es-ES" sz="1600"/>
              <a:t>Tracking and Adjusting:</a:t>
            </a:r>
            <a:endParaRPr b="1" sz="1600"/>
          </a:p>
          <a:p>
            <a:pPr indent="0" lvl="0" marL="0" rtl="0" algn="l">
              <a:spcBef>
                <a:spcPts val="0"/>
              </a:spcBef>
              <a:spcAft>
                <a:spcPts val="0"/>
              </a:spcAft>
              <a:buNone/>
            </a:pPr>
            <a:r>
              <a:rPr b="1" lang="es-ES" sz="1600"/>
              <a:t>Throughout the day, participants should follow their schedule and record the time spent on each task. If any unexpected events occur or more time is needed for a task, they can adjust their schedule accordingly.</a:t>
            </a:r>
            <a:endParaRPr b="1" sz="1600"/>
          </a:p>
          <a:p>
            <a:pPr indent="0" lvl="0" marL="0" rtl="0" algn="l">
              <a:spcBef>
                <a:spcPts val="0"/>
              </a:spcBef>
              <a:spcAft>
                <a:spcPts val="0"/>
              </a:spcAft>
              <a:buNone/>
            </a:pPr>
            <a:r>
              <a:t/>
            </a:r>
            <a:endParaRPr b="1" sz="21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1f408a15f95_0_70"/>
          <p:cNvSpPr txBox="1"/>
          <p:nvPr/>
        </p:nvSpPr>
        <p:spPr>
          <a:xfrm>
            <a:off x="93150" y="0"/>
            <a:ext cx="12099000" cy="6702600"/>
          </a:xfrm>
          <a:prstGeom prst="rect">
            <a:avLst/>
          </a:prstGeom>
          <a:noFill/>
          <a:ln>
            <a:noFill/>
          </a:ln>
        </p:spPr>
        <p:txBody>
          <a:bodyPr anchorCtr="0" anchor="t" bIns="91425" lIns="91425" spcFirstLastPara="1" rIns="91425" wrap="square" tIns="91425">
            <a:noAutofit/>
          </a:bodyPr>
          <a:lstStyle/>
          <a:p>
            <a:pPr indent="457200" lvl="0" marL="3657600" rtl="0" algn="l">
              <a:spcBef>
                <a:spcPts val="0"/>
              </a:spcBef>
              <a:spcAft>
                <a:spcPts val="0"/>
              </a:spcAft>
              <a:buNone/>
            </a:pPr>
            <a:r>
              <a:rPr b="1" lang="es-ES" sz="2100"/>
              <a:t>Technique: Goal Setting</a:t>
            </a:r>
            <a:endParaRPr b="1" sz="2100"/>
          </a:p>
          <a:p>
            <a:pPr indent="0" lvl="0" marL="0" rtl="0" algn="l">
              <a:spcBef>
                <a:spcPts val="0"/>
              </a:spcBef>
              <a:spcAft>
                <a:spcPts val="0"/>
              </a:spcAft>
              <a:buNone/>
            </a:pPr>
            <a:r>
              <a:t/>
            </a:r>
            <a:endParaRPr b="1" sz="2100"/>
          </a:p>
          <a:p>
            <a:pPr indent="0" lvl="0" marL="0" rtl="0" algn="l">
              <a:spcBef>
                <a:spcPts val="0"/>
              </a:spcBef>
              <a:spcAft>
                <a:spcPts val="0"/>
              </a:spcAft>
              <a:buNone/>
            </a:pPr>
            <a:r>
              <a:rPr b="1" lang="es-ES" sz="2100"/>
              <a:t>Explanation:</a:t>
            </a:r>
            <a:endParaRPr b="1" sz="2100"/>
          </a:p>
          <a:p>
            <a:pPr indent="0" lvl="0" marL="0" rtl="0" algn="l">
              <a:spcBef>
                <a:spcPts val="0"/>
              </a:spcBef>
              <a:spcAft>
                <a:spcPts val="0"/>
              </a:spcAft>
              <a:buNone/>
            </a:pPr>
            <a:r>
              <a:rPr b="1" lang="es-ES" sz="1500"/>
              <a:t>Goal setting is a productivity technique that involves defining specific, measurable objectives to guide work and personal or professional progress. These goals provide clear direction and motivate people to focus on relevant and achievable tasks.</a:t>
            </a:r>
            <a:endParaRPr b="1" sz="1500"/>
          </a:p>
          <a:p>
            <a:pPr indent="0" lvl="0" marL="0" rtl="0" algn="l">
              <a:spcBef>
                <a:spcPts val="0"/>
              </a:spcBef>
              <a:spcAft>
                <a:spcPts val="0"/>
              </a:spcAft>
              <a:buNone/>
            </a:pPr>
            <a:r>
              <a:t/>
            </a:r>
            <a:endParaRPr b="1" sz="1500"/>
          </a:p>
          <a:p>
            <a:pPr indent="0" lvl="0" marL="0" rtl="0" algn="l">
              <a:spcBef>
                <a:spcPts val="0"/>
              </a:spcBef>
              <a:spcAft>
                <a:spcPts val="0"/>
              </a:spcAft>
              <a:buNone/>
            </a:pPr>
            <a:r>
              <a:rPr b="1" lang="es-ES" sz="1500"/>
              <a:t>Practical examples:</a:t>
            </a:r>
            <a:endParaRPr b="1" sz="1500"/>
          </a:p>
          <a:p>
            <a:pPr indent="0" lvl="0" marL="0" rtl="0" algn="l">
              <a:spcBef>
                <a:spcPts val="0"/>
              </a:spcBef>
              <a:spcAft>
                <a:spcPts val="0"/>
              </a:spcAft>
              <a:buNone/>
            </a:pPr>
            <a:r>
              <a:t/>
            </a:r>
            <a:endParaRPr b="1" sz="1500"/>
          </a:p>
          <a:p>
            <a:pPr indent="0" lvl="0" marL="0" rtl="0" algn="l">
              <a:spcBef>
                <a:spcPts val="0"/>
              </a:spcBef>
              <a:spcAft>
                <a:spcPts val="0"/>
              </a:spcAft>
              <a:buNone/>
            </a:pPr>
            <a:r>
              <a:rPr b="1" lang="es-ES" sz="1500"/>
              <a:t>Short Term Objectives:</a:t>
            </a:r>
            <a:endParaRPr b="1" sz="1500"/>
          </a:p>
          <a:p>
            <a:pPr indent="0" lvl="0" marL="0" rtl="0" algn="l">
              <a:spcBef>
                <a:spcPts val="0"/>
              </a:spcBef>
              <a:spcAft>
                <a:spcPts val="0"/>
              </a:spcAft>
              <a:buNone/>
            </a:pPr>
            <a:r>
              <a:rPr b="1" lang="es-ES" sz="1500"/>
              <a:t>Set daily, weekly or monthly goals that can be achieved in a defined period of time. For example, completing a small project this week.</a:t>
            </a:r>
            <a:endParaRPr b="1" sz="1500"/>
          </a:p>
          <a:p>
            <a:pPr indent="0" lvl="0" marL="0" rtl="0" algn="l">
              <a:spcBef>
                <a:spcPts val="0"/>
              </a:spcBef>
              <a:spcAft>
                <a:spcPts val="0"/>
              </a:spcAft>
              <a:buNone/>
            </a:pPr>
            <a:r>
              <a:t/>
            </a:r>
            <a:endParaRPr b="1" sz="1500"/>
          </a:p>
          <a:p>
            <a:pPr indent="0" lvl="0" marL="0" rtl="0" algn="l">
              <a:spcBef>
                <a:spcPts val="0"/>
              </a:spcBef>
              <a:spcAft>
                <a:spcPts val="0"/>
              </a:spcAft>
              <a:buNone/>
            </a:pPr>
            <a:r>
              <a:rPr b="1" lang="es-ES" sz="1500"/>
              <a:t>Long-term goals:</a:t>
            </a:r>
            <a:endParaRPr b="1" sz="1500"/>
          </a:p>
          <a:p>
            <a:pPr indent="0" lvl="0" marL="0" rtl="0" algn="l">
              <a:spcBef>
                <a:spcPts val="0"/>
              </a:spcBef>
              <a:spcAft>
                <a:spcPts val="0"/>
              </a:spcAft>
              <a:buNone/>
            </a:pPr>
            <a:r>
              <a:rPr b="1" lang="es-ES" sz="1500"/>
              <a:t>Define long-term goals that span months or years and represent significant achievements. For example, obtaining a professional certification in a specific field within a year.</a:t>
            </a:r>
            <a:endParaRPr b="1" sz="1500"/>
          </a:p>
          <a:p>
            <a:pPr indent="0" lvl="0" marL="0" rtl="0" algn="l">
              <a:spcBef>
                <a:spcPts val="0"/>
              </a:spcBef>
              <a:spcAft>
                <a:spcPts val="0"/>
              </a:spcAft>
              <a:buNone/>
            </a:pPr>
            <a:r>
              <a:t/>
            </a:r>
            <a:endParaRPr b="1" sz="1500"/>
          </a:p>
          <a:p>
            <a:pPr indent="0" lvl="0" marL="0" rtl="0" algn="l">
              <a:spcBef>
                <a:spcPts val="0"/>
              </a:spcBef>
              <a:spcAft>
                <a:spcPts val="0"/>
              </a:spcAft>
              <a:buNone/>
            </a:pPr>
            <a:r>
              <a:rPr b="1" lang="es-ES" sz="1500"/>
              <a:t>Personal goals:</a:t>
            </a:r>
            <a:endParaRPr b="1" sz="1500"/>
          </a:p>
          <a:p>
            <a:pPr indent="0" lvl="0" marL="0" rtl="0" algn="l">
              <a:spcBef>
                <a:spcPts val="0"/>
              </a:spcBef>
              <a:spcAft>
                <a:spcPts val="0"/>
              </a:spcAft>
              <a:buNone/>
            </a:pPr>
            <a:r>
              <a:rPr b="1" lang="es-ES" sz="1500"/>
              <a:t>Identify goals related to personal growth, such as learning a new language, improving physical fitness, or developing artistic skills.</a:t>
            </a:r>
            <a:endParaRPr b="1" sz="1500"/>
          </a:p>
          <a:p>
            <a:pPr indent="0" lvl="0" marL="0" rtl="0" algn="l">
              <a:spcBef>
                <a:spcPts val="0"/>
              </a:spcBef>
              <a:spcAft>
                <a:spcPts val="0"/>
              </a:spcAft>
              <a:buNone/>
            </a:pPr>
            <a:r>
              <a:t/>
            </a:r>
            <a:endParaRPr b="1" sz="1500"/>
          </a:p>
          <a:p>
            <a:pPr indent="0" lvl="0" marL="0" rtl="0" algn="l">
              <a:spcBef>
                <a:spcPts val="0"/>
              </a:spcBef>
              <a:spcAft>
                <a:spcPts val="0"/>
              </a:spcAft>
              <a:buNone/>
            </a:pPr>
            <a:r>
              <a:rPr b="1" lang="es-ES" sz="1500"/>
              <a:t>Professional goals:</a:t>
            </a:r>
            <a:endParaRPr b="1" sz="1500"/>
          </a:p>
          <a:p>
            <a:pPr indent="0" lvl="0" marL="0" rtl="0" algn="l">
              <a:spcBef>
                <a:spcPts val="0"/>
              </a:spcBef>
              <a:spcAft>
                <a:spcPts val="0"/>
              </a:spcAft>
              <a:buNone/>
            </a:pPr>
            <a:r>
              <a:rPr b="1" lang="es-ES" sz="1500"/>
              <a:t>Set professional goals that drive career growth, such as getting a promotion, increasing sales by a certain percentage, or leading an important project.</a:t>
            </a:r>
            <a:endParaRPr b="1" sz="1500"/>
          </a:p>
          <a:p>
            <a:pPr indent="0" lvl="0" marL="0" rtl="0" algn="l">
              <a:spcBef>
                <a:spcPts val="0"/>
              </a:spcBef>
              <a:spcAft>
                <a:spcPts val="0"/>
              </a:spcAft>
              <a:buNone/>
            </a:pPr>
            <a:r>
              <a:t/>
            </a:r>
            <a:endParaRPr b="1" sz="1500"/>
          </a:p>
          <a:p>
            <a:pPr indent="0" lvl="0" marL="0" rtl="0" algn="l">
              <a:spcBef>
                <a:spcPts val="0"/>
              </a:spcBef>
              <a:spcAft>
                <a:spcPts val="0"/>
              </a:spcAft>
              <a:buNone/>
            </a:pPr>
            <a:r>
              <a:rPr b="1" lang="es-ES" sz="1500"/>
              <a:t>SMART Goals:</a:t>
            </a:r>
            <a:endParaRPr b="1" sz="1500"/>
          </a:p>
          <a:p>
            <a:pPr indent="0" lvl="0" marL="0" rtl="0" algn="l">
              <a:spcBef>
                <a:spcPts val="0"/>
              </a:spcBef>
              <a:spcAft>
                <a:spcPts val="0"/>
              </a:spcAft>
              <a:buNone/>
            </a:pPr>
            <a:r>
              <a:rPr b="1" lang="es-ES" sz="1500"/>
              <a:t>Apply the SMART (Specific, Measurable, Attainable, Relevant and Time-bound) approach to establish effective, well-defined goals that are clear and easily evaluable.</a:t>
            </a:r>
            <a:endParaRPr b="1" sz="1500"/>
          </a:p>
          <a:p>
            <a:pPr indent="0" lvl="0" marL="0" rtl="0" algn="l">
              <a:spcBef>
                <a:spcPts val="0"/>
              </a:spcBef>
              <a:spcAft>
                <a:spcPts val="0"/>
              </a:spcAft>
              <a:buNone/>
            </a:pPr>
            <a:r>
              <a:t/>
            </a:r>
            <a:endParaRPr b="1" sz="21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g1f408a15f95_0_75"/>
          <p:cNvSpPr txBox="1"/>
          <p:nvPr/>
        </p:nvSpPr>
        <p:spPr>
          <a:xfrm>
            <a:off x="93150" y="0"/>
            <a:ext cx="12098700" cy="6858000"/>
          </a:xfrm>
          <a:prstGeom prst="rect">
            <a:avLst/>
          </a:prstGeom>
          <a:noFill/>
          <a:ln>
            <a:noFill/>
          </a:ln>
        </p:spPr>
        <p:txBody>
          <a:bodyPr anchorCtr="0" anchor="t" bIns="91425" lIns="91425" spcFirstLastPara="1" rIns="91425" wrap="square" tIns="91425">
            <a:noAutofit/>
          </a:bodyPr>
          <a:lstStyle/>
          <a:p>
            <a:pPr indent="457200" lvl="0" marL="3200400" rtl="0" algn="l">
              <a:spcBef>
                <a:spcPts val="0"/>
              </a:spcBef>
              <a:spcAft>
                <a:spcPts val="0"/>
              </a:spcAft>
              <a:buNone/>
            </a:pPr>
            <a:r>
              <a:rPr b="1" lang="es-ES" sz="2100"/>
              <a:t>Activity: Creating a Vision Board</a:t>
            </a:r>
            <a:endParaRPr b="1" sz="2100"/>
          </a:p>
          <a:p>
            <a:pPr indent="0" lvl="0" marL="0" rtl="0" algn="l">
              <a:spcBef>
                <a:spcPts val="0"/>
              </a:spcBef>
              <a:spcAft>
                <a:spcPts val="0"/>
              </a:spcAft>
              <a:buNone/>
            </a:pPr>
            <a:r>
              <a:t/>
            </a:r>
            <a:endParaRPr b="1" sz="2100"/>
          </a:p>
          <a:p>
            <a:pPr indent="0" lvl="0" marL="0" rtl="0" algn="l">
              <a:spcBef>
                <a:spcPts val="0"/>
              </a:spcBef>
              <a:spcAft>
                <a:spcPts val="0"/>
              </a:spcAft>
              <a:buNone/>
            </a:pPr>
            <a:r>
              <a:rPr b="1" lang="es-ES"/>
              <a:t>Description:</a:t>
            </a:r>
            <a:endParaRPr b="1"/>
          </a:p>
          <a:p>
            <a:pPr indent="0" lvl="0" marL="0" rtl="0" algn="l">
              <a:spcBef>
                <a:spcPts val="0"/>
              </a:spcBef>
              <a:spcAft>
                <a:spcPts val="0"/>
              </a:spcAft>
              <a:buNone/>
            </a:pPr>
            <a:r>
              <a:rPr b="1" lang="es-ES"/>
              <a:t>In this activity, participants will create a vision board to visualize and define their goals using the goal-setting technique.</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s-ES"/>
              <a:t>Instructions:</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s-ES"/>
              <a:t>Preparing Materials:</a:t>
            </a:r>
            <a:endParaRPr b="1"/>
          </a:p>
          <a:p>
            <a:pPr indent="0" lvl="0" marL="0" rtl="0" algn="l">
              <a:spcBef>
                <a:spcPts val="0"/>
              </a:spcBef>
              <a:spcAft>
                <a:spcPts val="0"/>
              </a:spcAft>
              <a:buNone/>
            </a:pPr>
            <a:r>
              <a:rPr b="1" lang="es-ES"/>
              <a:t>Provide each participant with a large cork board, cardboard, or canvas, as well as magazines, printed images, stickers, markers, scissors, and glue.</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s-ES"/>
              <a:t>Defining Goals:</a:t>
            </a:r>
            <a:endParaRPr b="1"/>
          </a:p>
          <a:p>
            <a:pPr indent="0" lvl="0" marL="0" rtl="0" algn="l">
              <a:spcBef>
                <a:spcPts val="0"/>
              </a:spcBef>
              <a:spcAft>
                <a:spcPts val="0"/>
              </a:spcAft>
              <a:buNone/>
            </a:pPr>
            <a:r>
              <a:rPr b="1" lang="es-ES"/>
              <a:t>Ask participants to reflect on their short and long-term personal or professional goals. They should identify specific objectives they wish to achieve in different aspects of their lives.</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s-ES"/>
              <a:t>Selecting Images:</a:t>
            </a:r>
            <a:endParaRPr b="1"/>
          </a:p>
          <a:p>
            <a:pPr indent="0" lvl="0" marL="0" rtl="0" algn="l">
              <a:spcBef>
                <a:spcPts val="0"/>
              </a:spcBef>
              <a:spcAft>
                <a:spcPts val="0"/>
              </a:spcAft>
              <a:buNone/>
            </a:pPr>
            <a:r>
              <a:rPr b="1" lang="es-ES"/>
              <a:t>Participants should search through magazines or print out images that visually represent their goals and aspirations. These can be pictures of places, people, inspiring words, or symbols that evoke their goals.</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s-ES"/>
              <a:t>Creating the Board:</a:t>
            </a:r>
            <a:endParaRPr b="1"/>
          </a:p>
          <a:p>
            <a:pPr indent="0" lvl="0" marL="0" rtl="0" algn="l">
              <a:spcBef>
                <a:spcPts val="0"/>
              </a:spcBef>
              <a:spcAft>
                <a:spcPts val="0"/>
              </a:spcAft>
              <a:buNone/>
            </a:pPr>
            <a:r>
              <a:rPr b="1" lang="es-ES"/>
              <a:t>Invite participants to creatively glue the selected images onto their vision board. They can organize the images by categories or create sections for different areas of their lives.</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s-ES"/>
              <a:t>Reflection and Commitment:</a:t>
            </a:r>
            <a:endParaRPr b="1"/>
          </a:p>
          <a:p>
            <a:pPr indent="0" lvl="0" marL="0" rtl="0" algn="l">
              <a:spcBef>
                <a:spcPts val="0"/>
              </a:spcBef>
              <a:spcAft>
                <a:spcPts val="0"/>
              </a:spcAft>
              <a:buNone/>
            </a:pPr>
            <a:r>
              <a:rPr b="1" lang="es-ES"/>
              <a:t>Once the board is complete, participants should take a moment to reflect on each image and how it relates to their goals. They can write brief descriptions or affirmations related to each image.</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s-ES"/>
              <a:t>Regular Visualization:</a:t>
            </a:r>
            <a:endParaRPr b="1"/>
          </a:p>
          <a:p>
            <a:pPr indent="0" lvl="0" marL="0" rtl="0" algn="l">
              <a:spcBef>
                <a:spcPts val="0"/>
              </a:spcBef>
              <a:spcAft>
                <a:spcPts val="0"/>
              </a:spcAft>
              <a:buNone/>
            </a:pPr>
            <a:r>
              <a:rPr b="1" lang="es-ES"/>
              <a:t>Encourage participants to place their vision board in a visible place where they can see it every day. It will remind them of their goals and motivate them to take concrete steps towards their realization.</a:t>
            </a:r>
            <a:endParaRPr b="1"/>
          </a:p>
          <a:p>
            <a:pPr indent="0" lvl="0" marL="0" rtl="0" algn="l">
              <a:spcBef>
                <a:spcPts val="0"/>
              </a:spcBef>
              <a:spcAft>
                <a:spcPts val="0"/>
              </a:spcAft>
              <a:buNone/>
            </a:pPr>
            <a:r>
              <a:t/>
            </a:r>
            <a:endParaRPr b="1"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1f40700abc4_0_0"/>
          <p:cNvSpPr txBox="1"/>
          <p:nvPr/>
        </p:nvSpPr>
        <p:spPr>
          <a:xfrm>
            <a:off x="86375" y="155475"/>
            <a:ext cx="11833200" cy="658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ES" sz="1600">
                <a:solidFill>
                  <a:schemeClr val="dk1"/>
                </a:solidFill>
              </a:rPr>
              <a:t>Focused thinking:</a:t>
            </a:r>
            <a:endParaRPr b="1"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s-ES" sz="1600">
                <a:solidFill>
                  <a:schemeClr val="dk1"/>
                </a:solidFill>
              </a:rPr>
              <a:t> </a:t>
            </a:r>
            <a:endParaRPr b="1"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ES" sz="1600">
                <a:solidFill>
                  <a:schemeClr val="dk1"/>
                </a:solidFill>
              </a:rPr>
              <a:t>Focused thinking is a highly attentive state of mind in which the brain uses its best concentration skills in the prefrontal cortex to ignore all extraneous information. During focused thinking, we concentrate completely on what we want to learn or learn. To achieve this, we usually need silence, review the concepts repeatedly and even recite them out loud to memorize them.</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s-ES" sz="1600">
                <a:solidFill>
                  <a:schemeClr val="dk1"/>
                </a:solidFill>
              </a:rPr>
              <a:t>Example:</a:t>
            </a:r>
            <a:endParaRPr b="1" sz="1600">
              <a:solidFill>
                <a:schemeClr val="dk1"/>
              </a:solidFill>
            </a:endParaRPr>
          </a:p>
          <a:p>
            <a:pPr indent="-330200" lvl="0" marL="457200" rtl="0" algn="l">
              <a:lnSpc>
                <a:spcPct val="115000"/>
              </a:lnSpc>
              <a:spcBef>
                <a:spcPts val="0"/>
              </a:spcBef>
              <a:spcAft>
                <a:spcPts val="0"/>
              </a:spcAft>
              <a:buClr>
                <a:schemeClr val="dk1"/>
              </a:buClr>
              <a:buSzPts val="1600"/>
              <a:buAutoNum type="arabicPeriod"/>
            </a:pPr>
            <a:r>
              <a:rPr b="1" lang="es-ES" sz="1600">
                <a:solidFill>
                  <a:schemeClr val="dk1"/>
                </a:solidFill>
              </a:rPr>
              <a:t>Logical thinking</a:t>
            </a:r>
            <a:r>
              <a:rPr lang="es-ES" sz="1600">
                <a:solidFill>
                  <a:schemeClr val="dk1"/>
                </a:solidFill>
              </a:rPr>
              <a:t>: It involves starting from confirmed premises to reach conclusions through deduction and induction. For example, if I save a little each day, at the end of the month I will have enough money to buy something specific. Or if I don't sleep well during the week, I'll be tired on Friday.</a:t>
            </a:r>
            <a:endParaRPr sz="1600">
              <a:solidFill>
                <a:schemeClr val="dk1"/>
              </a:solidFill>
            </a:endParaRPr>
          </a:p>
          <a:p>
            <a:pPr indent="0" lvl="0" marL="457200" rtl="0" algn="l">
              <a:lnSpc>
                <a:spcPct val="115000"/>
              </a:lnSpc>
              <a:spcBef>
                <a:spcPts val="0"/>
              </a:spcBef>
              <a:spcAft>
                <a:spcPts val="0"/>
              </a:spcAft>
              <a:buClr>
                <a:schemeClr val="dk1"/>
              </a:buClr>
              <a:buSzPts val="1100"/>
              <a:buFont typeface="Arial"/>
              <a:buNone/>
            </a:pPr>
            <a:r>
              <a:t/>
            </a:r>
            <a:endParaRPr sz="1600">
              <a:solidFill>
                <a:schemeClr val="dk1"/>
              </a:solidFill>
            </a:endParaRPr>
          </a:p>
          <a:p>
            <a:pPr indent="-330200" lvl="0" marL="457200" rtl="0" algn="l">
              <a:lnSpc>
                <a:spcPct val="115000"/>
              </a:lnSpc>
              <a:spcBef>
                <a:spcPts val="0"/>
              </a:spcBef>
              <a:spcAft>
                <a:spcPts val="0"/>
              </a:spcAft>
              <a:buClr>
                <a:schemeClr val="dk1"/>
              </a:buClr>
              <a:buSzPts val="1600"/>
              <a:buAutoNum type="arabicPeriod"/>
            </a:pPr>
            <a:r>
              <a:rPr b="1" lang="es-ES" sz="1600">
                <a:solidFill>
                  <a:schemeClr val="dk1"/>
                </a:solidFill>
              </a:rPr>
              <a:t>Creative thinking:</a:t>
            </a:r>
            <a:r>
              <a:rPr lang="es-ES" sz="1600">
                <a:solidFill>
                  <a:schemeClr val="dk1"/>
                </a:solidFill>
              </a:rPr>
              <a:t> Moves away from the usual and looks for unique and original solutions. For example, thinking about other functions for an object beyond its conventional use.</a:t>
            </a:r>
            <a:endParaRPr sz="1600">
              <a:solidFill>
                <a:schemeClr val="dk1"/>
              </a:solidFill>
            </a:endParaRPr>
          </a:p>
          <a:p>
            <a:pPr indent="0" lvl="0" marL="457200" rtl="0" algn="l">
              <a:lnSpc>
                <a:spcPct val="115000"/>
              </a:lnSpc>
              <a:spcBef>
                <a:spcPts val="0"/>
              </a:spcBef>
              <a:spcAft>
                <a:spcPts val="0"/>
              </a:spcAft>
              <a:buClr>
                <a:schemeClr val="dk1"/>
              </a:buClr>
              <a:buSzPts val="1100"/>
              <a:buFont typeface="Arial"/>
              <a:buNone/>
            </a:pPr>
            <a:r>
              <a:t/>
            </a:r>
            <a:endParaRPr sz="1600">
              <a:solidFill>
                <a:schemeClr val="dk1"/>
              </a:solidFill>
            </a:endParaRPr>
          </a:p>
          <a:p>
            <a:pPr indent="-330200" lvl="0" marL="457200" rtl="0" algn="l">
              <a:lnSpc>
                <a:spcPct val="115000"/>
              </a:lnSpc>
              <a:spcBef>
                <a:spcPts val="0"/>
              </a:spcBef>
              <a:spcAft>
                <a:spcPts val="0"/>
              </a:spcAft>
              <a:buClr>
                <a:schemeClr val="dk1"/>
              </a:buClr>
              <a:buSzPts val="1600"/>
              <a:buAutoNum type="arabicPeriod"/>
            </a:pPr>
            <a:r>
              <a:rPr b="1" lang="es-ES" sz="1600">
                <a:solidFill>
                  <a:schemeClr val="dk1"/>
                </a:solidFill>
              </a:rPr>
              <a:t>Traditional thinking:</a:t>
            </a:r>
            <a:r>
              <a:rPr lang="es-ES" sz="1600">
                <a:solidFill>
                  <a:schemeClr val="dk1"/>
                </a:solidFill>
              </a:rPr>
              <a:t> Mainly uses logic and seeks solutions based on past experiences. For example, applying strategies that helped us overcome anxiety in the past to face similar situations in the present.</a:t>
            </a:r>
            <a:endParaRPr sz="1600">
              <a:solidFill>
                <a:schemeClr val="dk1"/>
              </a:solidFill>
            </a:endParaRPr>
          </a:p>
          <a:p>
            <a:pPr indent="0" lvl="0" marL="457200" rtl="0" algn="l">
              <a:lnSpc>
                <a:spcPct val="115000"/>
              </a:lnSpc>
              <a:spcBef>
                <a:spcPts val="0"/>
              </a:spcBef>
              <a:spcAft>
                <a:spcPts val="0"/>
              </a:spcAft>
              <a:buClr>
                <a:schemeClr val="dk1"/>
              </a:buClr>
              <a:buSzPts val="1100"/>
              <a:buFont typeface="Arial"/>
              <a:buNone/>
            </a:pPr>
            <a:r>
              <a:t/>
            </a:r>
            <a:endParaRPr sz="1600">
              <a:solidFill>
                <a:schemeClr val="dk1"/>
              </a:solidFill>
            </a:endParaRPr>
          </a:p>
          <a:p>
            <a:pPr indent="-330200" lvl="0" marL="457200" rtl="0" algn="l">
              <a:lnSpc>
                <a:spcPct val="115000"/>
              </a:lnSpc>
              <a:spcBef>
                <a:spcPts val="0"/>
              </a:spcBef>
              <a:spcAft>
                <a:spcPts val="0"/>
              </a:spcAft>
              <a:buClr>
                <a:schemeClr val="dk1"/>
              </a:buClr>
              <a:buSzPts val="1600"/>
              <a:buAutoNum type="arabicPeriod"/>
            </a:pPr>
            <a:r>
              <a:rPr b="1" lang="es-ES" sz="1700">
                <a:solidFill>
                  <a:srgbClr val="111111"/>
                </a:solidFill>
                <a:highlight>
                  <a:srgbClr val="FFFFFF"/>
                </a:highlight>
                <a:latin typeface="Roboto"/>
                <a:ea typeface="Roboto"/>
                <a:cs typeface="Roboto"/>
                <a:sym typeface="Roboto"/>
              </a:rPr>
              <a:t>Practical thinking:</a:t>
            </a:r>
            <a:r>
              <a:rPr lang="es-ES" sz="1700">
                <a:solidFill>
                  <a:srgbClr val="111111"/>
                </a:solidFill>
                <a:highlight>
                  <a:srgbClr val="FFFFFF"/>
                </a:highlight>
                <a:latin typeface="Roboto"/>
                <a:ea typeface="Roboto"/>
                <a:cs typeface="Roboto"/>
                <a:sym typeface="Roboto"/>
              </a:rPr>
              <a:t> Helps us find useful concepts or solutions in everyday situations. For example, choosing the shortest route to work when we are in a hurry, even if it is less scenic.</a:t>
            </a:r>
            <a:endParaRPr sz="1600">
              <a:solidFill>
                <a:srgbClr val="111111"/>
              </a:solidFill>
            </a:endParaRPr>
          </a:p>
          <a:p>
            <a:pPr indent="0" lvl="0" marL="457200" rtl="0" algn="l">
              <a:lnSpc>
                <a:spcPct val="115000"/>
              </a:lnSpc>
              <a:spcBef>
                <a:spcPts val="0"/>
              </a:spcBef>
              <a:spcAft>
                <a:spcPts val="0"/>
              </a:spcAft>
              <a:buClr>
                <a:schemeClr val="dk1"/>
              </a:buClr>
              <a:buSzPts val="1100"/>
              <a:buFont typeface="Arial"/>
              <a:buNone/>
            </a:pPr>
            <a:r>
              <a:t/>
            </a:r>
            <a:endParaRPr sz="1600">
              <a:solidFill>
                <a:srgbClr val="111111"/>
              </a:solidFill>
            </a:endParaRPr>
          </a:p>
          <a:p>
            <a:pPr indent="-330200" lvl="0" marL="457200" rtl="0" algn="l">
              <a:lnSpc>
                <a:spcPct val="115000"/>
              </a:lnSpc>
              <a:spcBef>
                <a:spcPts val="0"/>
              </a:spcBef>
              <a:spcAft>
                <a:spcPts val="0"/>
              </a:spcAft>
              <a:buClr>
                <a:srgbClr val="111111"/>
              </a:buClr>
              <a:buSzPts val="1600"/>
              <a:buAutoNum type="arabicPeriod"/>
            </a:pPr>
            <a:r>
              <a:rPr b="1" lang="es-ES" sz="1700">
                <a:solidFill>
                  <a:srgbClr val="111111"/>
                </a:solidFill>
                <a:highlight>
                  <a:srgbClr val="FFFFFF"/>
                </a:highlight>
                <a:latin typeface="Roboto"/>
                <a:ea typeface="Roboto"/>
                <a:cs typeface="Roboto"/>
                <a:sym typeface="Roboto"/>
              </a:rPr>
              <a:t>Analogical thinking: </a:t>
            </a:r>
            <a:r>
              <a:rPr lang="es-ES" sz="1700">
                <a:solidFill>
                  <a:srgbClr val="111111"/>
                </a:solidFill>
                <a:highlight>
                  <a:srgbClr val="FFFFFF"/>
                </a:highlight>
                <a:latin typeface="Roboto"/>
                <a:ea typeface="Roboto"/>
                <a:cs typeface="Roboto"/>
                <a:sym typeface="Roboto"/>
              </a:rPr>
              <a:t>Organize ideas and compare elements of reality. It is similar to logical thinking but focuses on comparisons. For example, analyze how different elements relate to each other.</a:t>
            </a:r>
            <a:endParaRPr sz="1700">
              <a:solidFill>
                <a:srgbClr val="11111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1f40737e9f4_0_0"/>
          <p:cNvSpPr txBox="1"/>
          <p:nvPr/>
        </p:nvSpPr>
        <p:spPr>
          <a:xfrm>
            <a:off x="673700" y="483700"/>
            <a:ext cx="10917600" cy="614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ES" sz="2100"/>
              <a:t>Activity for focused thinking</a:t>
            </a:r>
            <a:endParaRPr b="1" sz="2100"/>
          </a:p>
          <a:p>
            <a:pPr indent="0" lvl="0" marL="0" rtl="0" algn="ctr">
              <a:spcBef>
                <a:spcPts val="0"/>
              </a:spcBef>
              <a:spcAft>
                <a:spcPts val="0"/>
              </a:spcAft>
              <a:buNone/>
            </a:pPr>
            <a:r>
              <a:t/>
            </a:r>
            <a:endParaRPr b="1" sz="2100"/>
          </a:p>
          <a:p>
            <a:pPr indent="0" lvl="0" marL="0" rtl="0" algn="ctr">
              <a:spcBef>
                <a:spcPts val="0"/>
              </a:spcBef>
              <a:spcAft>
                <a:spcPts val="0"/>
              </a:spcAft>
              <a:buNone/>
            </a:pPr>
            <a:r>
              <a:t/>
            </a:r>
            <a:endParaRPr b="1" sz="2100"/>
          </a:p>
          <a:p>
            <a:pPr indent="0" lvl="0" marL="0" rtl="0" algn="ctr">
              <a:spcBef>
                <a:spcPts val="0"/>
              </a:spcBef>
              <a:spcAft>
                <a:spcPts val="0"/>
              </a:spcAft>
              <a:buNone/>
            </a:pPr>
            <a:r>
              <a:t/>
            </a:r>
            <a:endParaRPr sz="3000">
              <a:solidFill>
                <a:schemeClr val="dk1"/>
              </a:solidFill>
            </a:endParaRPr>
          </a:p>
          <a:p>
            <a:pPr indent="0" lvl="0" marL="0" rtl="0" algn="l">
              <a:spcBef>
                <a:spcPts val="0"/>
              </a:spcBef>
              <a:spcAft>
                <a:spcPts val="0"/>
              </a:spcAft>
              <a:buNone/>
            </a:pPr>
            <a:r>
              <a:rPr lang="es-ES" sz="2100">
                <a:solidFill>
                  <a:schemeClr val="dk1"/>
                </a:solidFill>
                <a:latin typeface="Roboto"/>
                <a:ea typeface="Roboto"/>
                <a:cs typeface="Roboto"/>
                <a:sym typeface="Roboto"/>
              </a:rPr>
              <a:t>In this activity, we will use a Rubik's Cube to exercise focused thinking. The Rubik's Cube is a puzzle that requires concentration and problem-solving skills to solve. By focusing on manipulating the cube's colored squares and finding a solution, participants will practice concentrating on a specific task without distractions. This activity helps improve concentration, problem-solving abilities, and perseverance, all of which are essential aspects of focused thinking.</a:t>
            </a:r>
            <a:endParaRPr sz="25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1f40737e9f4_0_13"/>
          <p:cNvSpPr txBox="1"/>
          <p:nvPr/>
        </p:nvSpPr>
        <p:spPr>
          <a:xfrm>
            <a:off x="86375" y="155475"/>
            <a:ext cx="12105600" cy="661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ES" sz="2800">
                <a:solidFill>
                  <a:schemeClr val="dk1"/>
                </a:solidFill>
                <a:latin typeface="Calibri"/>
                <a:ea typeface="Calibri"/>
                <a:cs typeface="Calibri"/>
                <a:sym typeface="Calibri"/>
              </a:rPr>
              <a:t>diffuse thinking</a:t>
            </a:r>
            <a:r>
              <a:rPr b="1" lang="es-ES" sz="1600">
                <a:solidFill>
                  <a:schemeClr val="dk1"/>
                </a:solidFill>
              </a:rPr>
              <a:t>:</a:t>
            </a:r>
            <a:endParaRPr b="1"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s-ES" sz="1600">
                <a:solidFill>
                  <a:schemeClr val="dk1"/>
                </a:solidFill>
              </a:rPr>
              <a:t> </a:t>
            </a:r>
            <a:endParaRPr b="1" sz="1600">
              <a:solidFill>
                <a:schemeClr val="dk1"/>
              </a:solidFill>
            </a:endParaRPr>
          </a:p>
          <a:p>
            <a:pPr indent="0" lvl="0" marL="0" rtl="0" algn="l">
              <a:lnSpc>
                <a:spcPct val="115000"/>
              </a:lnSpc>
              <a:spcBef>
                <a:spcPts val="0"/>
              </a:spcBef>
              <a:spcAft>
                <a:spcPts val="0"/>
              </a:spcAft>
              <a:buNone/>
            </a:pPr>
            <a:r>
              <a:rPr lang="es-ES" sz="1600">
                <a:solidFill>
                  <a:srgbClr val="111111"/>
                </a:solidFill>
                <a:highlight>
                  <a:srgbClr val="FFFFFF"/>
                </a:highlight>
                <a:latin typeface="Roboto"/>
                <a:ea typeface="Roboto"/>
                <a:cs typeface="Roboto"/>
                <a:sym typeface="Roboto"/>
              </a:rPr>
              <a:t>Fuzzy thinking is a way of processing information that allows us to look at the big picture. Unlike focused thinking, diffuse thinking is about distractions and random connections.</a:t>
            </a:r>
            <a:endParaRPr sz="1600">
              <a:solidFill>
                <a:srgbClr val="11111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b="1" sz="1600">
              <a:solidFill>
                <a:srgbClr val="11111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b="1" lang="es-ES" sz="1600">
                <a:solidFill>
                  <a:srgbClr val="111111"/>
                </a:solidFill>
                <a:highlight>
                  <a:srgbClr val="FFFFFF"/>
                </a:highlight>
                <a:latin typeface="Roboto"/>
                <a:ea typeface="Roboto"/>
                <a:cs typeface="Roboto"/>
                <a:sym typeface="Roboto"/>
              </a:rPr>
              <a:t>Example:</a:t>
            </a:r>
            <a:endParaRPr b="1" sz="1600">
              <a:solidFill>
                <a:srgbClr val="11111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b="1" sz="1600">
              <a:solidFill>
                <a:srgbClr val="111111"/>
              </a:solidFill>
              <a:highlight>
                <a:srgbClr val="FFFFFF"/>
              </a:highlight>
              <a:latin typeface="Roboto"/>
              <a:ea typeface="Roboto"/>
              <a:cs typeface="Roboto"/>
              <a:sym typeface="Roboto"/>
            </a:endParaRPr>
          </a:p>
          <a:p>
            <a:pPr indent="-330200" lvl="0" marL="457200" rtl="0" algn="l">
              <a:lnSpc>
                <a:spcPct val="115000"/>
              </a:lnSpc>
              <a:spcBef>
                <a:spcPts val="0"/>
              </a:spcBef>
              <a:spcAft>
                <a:spcPts val="0"/>
              </a:spcAft>
              <a:buClr>
                <a:srgbClr val="111111"/>
              </a:buClr>
              <a:buSzPts val="1600"/>
              <a:buFont typeface="Roboto"/>
              <a:buAutoNum type="arabicPeriod"/>
            </a:pPr>
            <a:r>
              <a:rPr b="1" lang="es-ES" sz="1600">
                <a:solidFill>
                  <a:srgbClr val="111111"/>
                </a:solidFill>
                <a:highlight>
                  <a:srgbClr val="FFFFFF"/>
                </a:highlight>
                <a:latin typeface="Roboto"/>
                <a:ea typeface="Roboto"/>
                <a:cs typeface="Roboto"/>
                <a:sym typeface="Roboto"/>
              </a:rPr>
              <a:t>Cooking:</a:t>
            </a:r>
            <a:r>
              <a:rPr lang="es-ES" sz="1600">
                <a:solidFill>
                  <a:srgbClr val="111111"/>
                </a:solidFill>
                <a:highlight>
                  <a:srgbClr val="FFFFFF"/>
                </a:highlight>
                <a:latin typeface="Roboto"/>
                <a:ea typeface="Roboto"/>
                <a:cs typeface="Roboto"/>
                <a:sym typeface="Roboto"/>
              </a:rPr>
              <a:t> While preparing a recipe, your mind may wander and make random connections. Maybe you're thinking about alternative ingredients or how to improve the flavor.</a:t>
            </a:r>
            <a:endParaRPr sz="1600">
              <a:solidFill>
                <a:srgbClr val="111111"/>
              </a:solidFill>
              <a:highlight>
                <a:srgbClr val="FFFFFF"/>
              </a:highlight>
              <a:latin typeface="Roboto"/>
              <a:ea typeface="Roboto"/>
              <a:cs typeface="Roboto"/>
              <a:sym typeface="Roboto"/>
            </a:endParaRPr>
          </a:p>
          <a:p>
            <a:pPr indent="0" lvl="0" marL="457200" rtl="0" algn="l">
              <a:lnSpc>
                <a:spcPct val="115000"/>
              </a:lnSpc>
              <a:spcBef>
                <a:spcPts val="0"/>
              </a:spcBef>
              <a:spcAft>
                <a:spcPts val="0"/>
              </a:spcAft>
              <a:buNone/>
            </a:pPr>
            <a:r>
              <a:t/>
            </a:r>
            <a:endParaRPr sz="1600">
              <a:solidFill>
                <a:srgbClr val="111111"/>
              </a:solidFill>
              <a:highlight>
                <a:srgbClr val="FFFFFF"/>
              </a:highlight>
              <a:latin typeface="Roboto"/>
              <a:ea typeface="Roboto"/>
              <a:cs typeface="Roboto"/>
              <a:sym typeface="Roboto"/>
            </a:endParaRPr>
          </a:p>
          <a:p>
            <a:pPr indent="-330200" lvl="0" marL="457200" rtl="0" algn="l">
              <a:lnSpc>
                <a:spcPct val="115000"/>
              </a:lnSpc>
              <a:spcBef>
                <a:spcPts val="0"/>
              </a:spcBef>
              <a:spcAft>
                <a:spcPts val="0"/>
              </a:spcAft>
              <a:buClr>
                <a:srgbClr val="111111"/>
              </a:buClr>
              <a:buSzPts val="1600"/>
              <a:buFont typeface="Roboto"/>
              <a:buAutoNum type="arabicPeriod"/>
            </a:pPr>
            <a:r>
              <a:rPr b="1" lang="es-ES" sz="1600">
                <a:solidFill>
                  <a:srgbClr val="111111"/>
                </a:solidFill>
                <a:highlight>
                  <a:srgbClr val="FFFFFF"/>
                </a:highlight>
                <a:latin typeface="Roboto"/>
                <a:ea typeface="Roboto"/>
                <a:cs typeface="Roboto"/>
                <a:sym typeface="Roboto"/>
              </a:rPr>
              <a:t>Enjoying the landscape:</a:t>
            </a:r>
            <a:r>
              <a:rPr lang="es-ES" sz="1600">
                <a:solidFill>
                  <a:srgbClr val="111111"/>
                </a:solidFill>
                <a:highlight>
                  <a:srgbClr val="FFFFFF"/>
                </a:highlight>
                <a:latin typeface="Roboto"/>
                <a:ea typeface="Roboto"/>
                <a:cs typeface="Roboto"/>
                <a:sym typeface="Roboto"/>
              </a:rPr>
              <a:t> When you observe a beautiful landscape, such as a sunset or a field of flowers, your mind relaxes and can form creative ideas or reflect on other topics.</a:t>
            </a:r>
            <a:endParaRPr sz="1600">
              <a:solidFill>
                <a:srgbClr val="111111"/>
              </a:solidFill>
              <a:highlight>
                <a:srgbClr val="FFFFFF"/>
              </a:highlight>
              <a:latin typeface="Roboto"/>
              <a:ea typeface="Roboto"/>
              <a:cs typeface="Roboto"/>
              <a:sym typeface="Roboto"/>
            </a:endParaRPr>
          </a:p>
          <a:p>
            <a:pPr indent="0" lvl="0" marL="457200" rtl="0" algn="l">
              <a:lnSpc>
                <a:spcPct val="115000"/>
              </a:lnSpc>
              <a:spcBef>
                <a:spcPts val="0"/>
              </a:spcBef>
              <a:spcAft>
                <a:spcPts val="0"/>
              </a:spcAft>
              <a:buNone/>
            </a:pPr>
            <a:r>
              <a:t/>
            </a:r>
            <a:endParaRPr sz="1600">
              <a:solidFill>
                <a:srgbClr val="111111"/>
              </a:solidFill>
              <a:highlight>
                <a:srgbClr val="FFFFFF"/>
              </a:highlight>
              <a:latin typeface="Roboto"/>
              <a:ea typeface="Roboto"/>
              <a:cs typeface="Roboto"/>
              <a:sym typeface="Roboto"/>
            </a:endParaRPr>
          </a:p>
          <a:p>
            <a:pPr indent="-330200" lvl="0" marL="457200" rtl="0" algn="l">
              <a:lnSpc>
                <a:spcPct val="115000"/>
              </a:lnSpc>
              <a:spcBef>
                <a:spcPts val="900"/>
              </a:spcBef>
              <a:spcAft>
                <a:spcPts val="0"/>
              </a:spcAft>
              <a:buClr>
                <a:srgbClr val="111111"/>
              </a:buClr>
              <a:buSzPts val="1600"/>
              <a:buFont typeface="Roboto"/>
              <a:buAutoNum type="arabicPeriod"/>
            </a:pPr>
            <a:r>
              <a:rPr b="1" lang="es-ES" sz="1600">
                <a:solidFill>
                  <a:srgbClr val="111111"/>
                </a:solidFill>
                <a:highlight>
                  <a:srgbClr val="FFFFFF"/>
                </a:highlight>
                <a:latin typeface="Roboto"/>
                <a:ea typeface="Roboto"/>
                <a:cs typeface="Roboto"/>
                <a:sym typeface="Roboto"/>
              </a:rPr>
              <a:t>Listening to music:</a:t>
            </a:r>
            <a:r>
              <a:rPr lang="es-ES" sz="1600">
                <a:solidFill>
                  <a:srgbClr val="111111"/>
                </a:solidFill>
                <a:highlight>
                  <a:srgbClr val="FFFFFF"/>
                </a:highlight>
                <a:latin typeface="Roboto"/>
                <a:ea typeface="Roboto"/>
                <a:cs typeface="Roboto"/>
                <a:sym typeface="Roboto"/>
              </a:rPr>
              <a:t> During a song, your mind may wander and associate the lyrics with personal experiences or abstract thoughts.</a:t>
            </a:r>
            <a:endParaRPr sz="1600">
              <a:solidFill>
                <a:srgbClr val="111111"/>
              </a:solidFill>
              <a:highlight>
                <a:srgbClr val="FFFFFF"/>
              </a:highlight>
              <a:latin typeface="Roboto"/>
              <a:ea typeface="Roboto"/>
              <a:cs typeface="Roboto"/>
              <a:sym typeface="Roboto"/>
            </a:endParaRPr>
          </a:p>
          <a:p>
            <a:pPr indent="0" lvl="0" marL="457200" rtl="0" algn="l">
              <a:lnSpc>
                <a:spcPct val="115000"/>
              </a:lnSpc>
              <a:spcBef>
                <a:spcPts val="900"/>
              </a:spcBef>
              <a:spcAft>
                <a:spcPts val="0"/>
              </a:spcAft>
              <a:buNone/>
            </a:pPr>
            <a:r>
              <a:t/>
            </a:r>
            <a:endParaRPr sz="1600">
              <a:solidFill>
                <a:srgbClr val="111111"/>
              </a:solidFill>
              <a:highlight>
                <a:srgbClr val="FFFFFF"/>
              </a:highlight>
              <a:latin typeface="Roboto"/>
              <a:ea typeface="Roboto"/>
              <a:cs typeface="Roboto"/>
              <a:sym typeface="Roboto"/>
            </a:endParaRPr>
          </a:p>
          <a:p>
            <a:pPr indent="-330200" lvl="0" marL="457200" rtl="0" algn="l">
              <a:lnSpc>
                <a:spcPct val="115000"/>
              </a:lnSpc>
              <a:spcBef>
                <a:spcPts val="0"/>
              </a:spcBef>
              <a:spcAft>
                <a:spcPts val="0"/>
              </a:spcAft>
              <a:buClr>
                <a:srgbClr val="111111"/>
              </a:buClr>
              <a:buSzPts val="1600"/>
              <a:buFont typeface="Roboto"/>
              <a:buAutoNum type="arabicPeriod"/>
            </a:pPr>
            <a:r>
              <a:rPr b="1" lang="es-ES" sz="1600">
                <a:solidFill>
                  <a:srgbClr val="111111"/>
                </a:solidFill>
                <a:highlight>
                  <a:srgbClr val="FFFFFF"/>
                </a:highlight>
                <a:latin typeface="Roboto"/>
                <a:ea typeface="Roboto"/>
                <a:cs typeface="Roboto"/>
                <a:sym typeface="Roboto"/>
              </a:rPr>
              <a:t>Do any physical activity:</a:t>
            </a:r>
            <a:r>
              <a:rPr lang="es-ES" sz="1600">
                <a:solidFill>
                  <a:srgbClr val="111111"/>
                </a:solidFill>
                <a:highlight>
                  <a:srgbClr val="FFFFFF"/>
                </a:highlight>
                <a:latin typeface="Roboto"/>
                <a:ea typeface="Roboto"/>
                <a:cs typeface="Roboto"/>
                <a:sym typeface="Roboto"/>
              </a:rPr>
              <a:t> When running, swimming or exercising, your brain has the opportunity to process information more holistically and find unexpected solutions.</a:t>
            </a:r>
            <a:endParaRPr sz="1600">
              <a:solidFill>
                <a:srgbClr val="111111"/>
              </a:solidFill>
              <a:highlight>
                <a:srgbClr val="FFFFFF"/>
              </a:highlight>
              <a:latin typeface="Roboto"/>
              <a:ea typeface="Roboto"/>
              <a:cs typeface="Roboto"/>
              <a:sym typeface="Roboto"/>
            </a:endParaRPr>
          </a:p>
          <a:p>
            <a:pPr indent="0" lvl="0" marL="457200" rtl="0" algn="l">
              <a:lnSpc>
                <a:spcPct val="115000"/>
              </a:lnSpc>
              <a:spcBef>
                <a:spcPts val="0"/>
              </a:spcBef>
              <a:spcAft>
                <a:spcPts val="0"/>
              </a:spcAft>
              <a:buNone/>
            </a:pPr>
            <a:r>
              <a:t/>
            </a:r>
            <a:endParaRPr sz="1600">
              <a:solidFill>
                <a:srgbClr val="111111"/>
              </a:solidFill>
              <a:highlight>
                <a:srgbClr val="FFFFFF"/>
              </a:highlight>
              <a:latin typeface="Roboto"/>
              <a:ea typeface="Roboto"/>
              <a:cs typeface="Roboto"/>
              <a:sym typeface="Roboto"/>
            </a:endParaRPr>
          </a:p>
          <a:p>
            <a:pPr indent="-330200" lvl="0" marL="457200" rtl="0" algn="l">
              <a:lnSpc>
                <a:spcPct val="115000"/>
              </a:lnSpc>
              <a:spcBef>
                <a:spcPts val="0"/>
              </a:spcBef>
              <a:spcAft>
                <a:spcPts val="0"/>
              </a:spcAft>
              <a:buClr>
                <a:srgbClr val="111111"/>
              </a:buClr>
              <a:buSzPts val="1600"/>
              <a:buFont typeface="Roboto"/>
              <a:buAutoNum type="arabicPeriod"/>
            </a:pPr>
            <a:r>
              <a:rPr b="1" lang="es-ES" sz="1600">
                <a:solidFill>
                  <a:srgbClr val="111111"/>
                </a:solidFill>
                <a:highlight>
                  <a:srgbClr val="FFFFFF"/>
                </a:highlight>
                <a:latin typeface="Roboto"/>
                <a:ea typeface="Roboto"/>
                <a:cs typeface="Roboto"/>
                <a:sym typeface="Roboto"/>
              </a:rPr>
              <a:t>Sleep:</a:t>
            </a:r>
            <a:r>
              <a:rPr lang="es-ES" sz="1600">
                <a:solidFill>
                  <a:srgbClr val="111111"/>
                </a:solidFill>
                <a:highlight>
                  <a:srgbClr val="FFFFFF"/>
                </a:highlight>
                <a:latin typeface="Roboto"/>
                <a:ea typeface="Roboto"/>
                <a:cs typeface="Roboto"/>
                <a:sym typeface="Roboto"/>
              </a:rPr>
              <a:t> Although it may seem surprising, diffuse thinking also occurs while we sleep. Our brain processes memories, organizes ideas and creates connections during sleep</a:t>
            </a:r>
            <a:endParaRPr sz="1600">
              <a:solidFill>
                <a:srgbClr val="111111"/>
              </a:solidFill>
              <a:highlight>
                <a:srgbClr val="FFFFFF"/>
              </a:highlight>
              <a:latin typeface="Roboto"/>
              <a:ea typeface="Roboto"/>
              <a:cs typeface="Roboto"/>
              <a:sym typeface="Roboto"/>
            </a:endParaRPr>
          </a:p>
          <a:p>
            <a:pPr indent="-355600" lvl="0" marL="457200" rtl="0" algn="l">
              <a:lnSpc>
                <a:spcPct val="115000"/>
              </a:lnSpc>
              <a:spcBef>
                <a:spcPts val="0"/>
              </a:spcBef>
              <a:spcAft>
                <a:spcPts val="0"/>
              </a:spcAft>
              <a:buClr>
                <a:schemeClr val="dk1"/>
              </a:buClr>
              <a:buSzPts val="2000"/>
              <a:buAutoNum type="arabicPeriod"/>
            </a:pPr>
            <a:r>
              <a:t/>
            </a:r>
            <a:endParaRPr sz="2000">
              <a:solidFill>
                <a:schemeClr val="dk1"/>
              </a:solidFill>
            </a:endParaRPr>
          </a:p>
          <a:p>
            <a:pPr indent="0" lvl="0" marL="0" rtl="0" algn="l">
              <a:spcBef>
                <a:spcPts val="0"/>
              </a:spcBef>
              <a:spcAft>
                <a:spcPts val="0"/>
              </a:spcAft>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1f40737e9f4_0_17"/>
          <p:cNvSpPr txBox="1"/>
          <p:nvPr/>
        </p:nvSpPr>
        <p:spPr>
          <a:xfrm>
            <a:off x="673700" y="483700"/>
            <a:ext cx="10917600" cy="614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ES" sz="2100"/>
              <a:t>Activity for </a:t>
            </a:r>
            <a:r>
              <a:rPr b="1" lang="es-ES" sz="2100">
                <a:solidFill>
                  <a:schemeClr val="dk1"/>
                </a:solidFill>
              </a:rPr>
              <a:t>diffuse thinking</a:t>
            </a:r>
            <a:endParaRPr b="1" sz="2100">
              <a:solidFill>
                <a:schemeClr val="dk1"/>
              </a:solidFill>
            </a:endParaRPr>
          </a:p>
          <a:p>
            <a:pPr indent="0" lvl="0" marL="0" rtl="0" algn="ctr">
              <a:spcBef>
                <a:spcPts val="0"/>
              </a:spcBef>
              <a:spcAft>
                <a:spcPts val="0"/>
              </a:spcAft>
              <a:buNone/>
            </a:pPr>
            <a:r>
              <a:t/>
            </a:r>
            <a:endParaRPr b="1" sz="2100">
              <a:solidFill>
                <a:schemeClr val="dk1"/>
              </a:solidFill>
            </a:endParaRPr>
          </a:p>
          <a:p>
            <a:pPr indent="0" lvl="0" marL="0" rtl="0" algn="ctr">
              <a:spcBef>
                <a:spcPts val="0"/>
              </a:spcBef>
              <a:spcAft>
                <a:spcPts val="0"/>
              </a:spcAft>
              <a:buNone/>
            </a:pPr>
            <a:r>
              <a:t/>
            </a:r>
            <a:endParaRPr b="1" sz="2100">
              <a:solidFill>
                <a:schemeClr val="dk1"/>
              </a:solidFill>
            </a:endParaRPr>
          </a:p>
          <a:p>
            <a:pPr indent="0" lvl="0" marL="0" rtl="0" algn="l">
              <a:spcBef>
                <a:spcPts val="0"/>
              </a:spcBef>
              <a:spcAft>
                <a:spcPts val="0"/>
              </a:spcAft>
              <a:buNone/>
            </a:pPr>
            <a:r>
              <a:rPr lang="es-ES" sz="2000">
                <a:solidFill>
                  <a:schemeClr val="dk1"/>
                </a:solidFill>
                <a:latin typeface="Roboto"/>
                <a:ea typeface="Roboto"/>
                <a:cs typeface="Roboto"/>
                <a:sym typeface="Roboto"/>
              </a:rPr>
              <a:t>In this activity, participants engage in visual art creation, such as drawing or painting, to exercise diffuse thinking. Visual art provides a medium for individuals to express themselves creatively and explore ideas in a non-verbal way. Through the act of creating art, participants are encouraged to let their minds wander, experiment with different techniques, and explore various concepts and themes. This process stimulates divergent thinking and encourages the exploration of new perspectives and interpretations. Additionally, visual art allows for the expression of emotions and experiences, fostering a deeper connection with oneself and others.</a:t>
            </a:r>
            <a:endParaRPr sz="33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4"/>
          <p:cNvSpPr/>
          <p:nvPr/>
        </p:nvSpPr>
        <p:spPr>
          <a:xfrm>
            <a:off x="838080" y="365040"/>
            <a:ext cx="10514880" cy="13248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None/>
            </a:pPr>
            <a:r>
              <a:rPr b="0" i="0" lang="es-ES" sz="4400" u="none" cap="none" strike="noStrike">
                <a:solidFill>
                  <a:srgbClr val="000000"/>
                </a:solidFill>
                <a:latin typeface="Calibri"/>
                <a:ea typeface="Calibri"/>
                <a:cs typeface="Calibri"/>
                <a:sym typeface="Calibri"/>
              </a:rPr>
              <a:t>2. Memory</a:t>
            </a:r>
            <a:endParaRPr b="0" i="0" sz="4400" u="none" cap="none" strike="noStrike">
              <a:latin typeface="Arial"/>
              <a:ea typeface="Arial"/>
              <a:cs typeface="Arial"/>
              <a:sym typeface="Arial"/>
            </a:endParaRPr>
          </a:p>
        </p:txBody>
      </p:sp>
      <p:sp>
        <p:nvSpPr>
          <p:cNvPr id="203" name="Google Shape;203;p4"/>
          <p:cNvSpPr/>
          <p:nvPr/>
        </p:nvSpPr>
        <p:spPr>
          <a:xfrm>
            <a:off x="590040" y="1877760"/>
            <a:ext cx="10515000" cy="4350600"/>
          </a:xfrm>
          <a:prstGeom prst="rect">
            <a:avLst/>
          </a:prstGeom>
          <a:noFill/>
          <a:ln>
            <a:noFill/>
          </a:ln>
        </p:spPr>
        <p:txBody>
          <a:bodyPr anchorCtr="0" anchor="t" bIns="45000" lIns="90000" spcFirstLastPara="1" rIns="90000" wrap="square" tIns="45000">
            <a:noAutofit/>
          </a:bodyPr>
          <a:lstStyle/>
          <a:p>
            <a:pPr indent="-227879" lvl="0" marL="228600" marR="0" rtl="0" algn="l">
              <a:lnSpc>
                <a:spcPct val="90000"/>
              </a:lnSpc>
              <a:spcBef>
                <a:spcPts val="0"/>
              </a:spcBef>
              <a:spcAft>
                <a:spcPts val="0"/>
              </a:spcAft>
              <a:buClr>
                <a:srgbClr val="000000"/>
              </a:buClr>
              <a:buSzPts val="2800"/>
              <a:buFont typeface="Arial"/>
              <a:buChar char="•"/>
            </a:pPr>
            <a:r>
              <a:rPr b="0" i="0" lang="es-ES" sz="2800" u="none" cap="none" strike="noStrike">
                <a:solidFill>
                  <a:srgbClr val="000000"/>
                </a:solidFill>
                <a:latin typeface="Calibri"/>
                <a:ea typeface="Calibri"/>
                <a:cs typeface="Calibri"/>
                <a:sym typeface="Calibri"/>
              </a:rPr>
              <a:t>Spaced repetition</a:t>
            </a:r>
            <a:endParaRPr b="0" i="0" sz="2800" u="none" cap="none" strike="noStrike">
              <a:latin typeface="Arial"/>
              <a:ea typeface="Arial"/>
              <a:cs typeface="Arial"/>
              <a:sym typeface="Arial"/>
            </a:endParaRPr>
          </a:p>
          <a:p>
            <a:pPr indent="-227879" lvl="0" marL="228600" marR="0" rtl="0" algn="l">
              <a:lnSpc>
                <a:spcPct val="90000"/>
              </a:lnSpc>
              <a:spcBef>
                <a:spcPts val="1001"/>
              </a:spcBef>
              <a:spcAft>
                <a:spcPts val="0"/>
              </a:spcAft>
              <a:buClr>
                <a:srgbClr val="000000"/>
              </a:buClr>
              <a:buSzPts val="2800"/>
              <a:buFont typeface="Arial"/>
              <a:buChar char="•"/>
            </a:pPr>
            <a:r>
              <a:rPr b="0" i="0" lang="es-ES" sz="2800" u="none" cap="none" strike="noStrike">
                <a:solidFill>
                  <a:srgbClr val="000000"/>
                </a:solidFill>
                <a:latin typeface="Calibri"/>
                <a:ea typeface="Calibri"/>
                <a:cs typeface="Calibri"/>
                <a:sym typeface="Calibri"/>
              </a:rPr>
              <a:t>Mnemonics</a:t>
            </a:r>
            <a:endParaRPr b="0" i="0" sz="2800" u="none" cap="none" strike="noStrike">
              <a:latin typeface="Arial"/>
              <a:ea typeface="Arial"/>
              <a:cs typeface="Arial"/>
              <a:sym typeface="Arial"/>
            </a:endParaRPr>
          </a:p>
        </p:txBody>
      </p:sp>
      <p:pic>
        <p:nvPicPr>
          <p:cNvPr descr="Case of the Malleable Memory | Psychology Today" id="204" name="Google Shape;204;p4"/>
          <p:cNvPicPr preferRelativeResize="0"/>
          <p:nvPr/>
        </p:nvPicPr>
        <p:blipFill rotWithShape="1">
          <a:blip r:embed="rId3">
            <a:alphaModFix/>
          </a:blip>
          <a:srcRect b="0" l="0" r="0" t="0"/>
          <a:stretch/>
        </p:blipFill>
        <p:spPr>
          <a:xfrm>
            <a:off x="4689720" y="365040"/>
            <a:ext cx="7396200" cy="5639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5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2000"/>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0" st="0"/>
                                            </p:txEl>
                                          </p:spTgt>
                                        </p:tgtEl>
                                        <p:attrNameLst>
                                          <p:attrName>style.visibility</p:attrName>
                                        </p:attrNameLst>
                                      </p:cBhvr>
                                      <p:to>
                                        <p:strVal val="visible"/>
                                      </p:to>
                                    </p:set>
                                    <p:animEffect filter="fade" transition="in">
                                      <p:cBhvr>
                                        <p:cTn dur="1822"/>
                                        <p:tgtEl>
                                          <p:spTgt spid="2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1" st="1"/>
                                            </p:txEl>
                                          </p:spTgt>
                                        </p:tgtEl>
                                        <p:attrNameLst>
                                          <p:attrName>style.visibility</p:attrName>
                                        </p:attrNameLst>
                                      </p:cBhvr>
                                      <p:to>
                                        <p:strVal val="visible"/>
                                      </p:to>
                                    </p:set>
                                    <p:animEffect filter="fade" transition="in">
                                      <p:cBhvr>
                                        <p:cTn dur="1822"/>
                                        <p:tgtEl>
                                          <p:spTgt spid="203">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1f40737e9f4_0_22"/>
          <p:cNvSpPr txBox="1"/>
          <p:nvPr/>
        </p:nvSpPr>
        <p:spPr>
          <a:xfrm>
            <a:off x="86375" y="155475"/>
            <a:ext cx="12005700" cy="670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ES" sz="2000">
                <a:solidFill>
                  <a:srgbClr val="111111"/>
                </a:solidFill>
                <a:latin typeface="Roboto"/>
                <a:ea typeface="Roboto"/>
                <a:cs typeface="Roboto"/>
                <a:sym typeface="Roboto"/>
              </a:rPr>
              <a:t>Spaced repetition</a:t>
            </a:r>
            <a:r>
              <a:rPr b="1" lang="es-ES" sz="2400">
                <a:solidFill>
                  <a:schemeClr val="dk1"/>
                </a:solidFill>
              </a:rPr>
              <a:t>:</a:t>
            </a:r>
            <a:endParaRPr b="1"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s-ES" sz="1600">
                <a:solidFill>
                  <a:schemeClr val="dk1"/>
                </a:solidFill>
              </a:rPr>
              <a:t> </a:t>
            </a:r>
            <a:endParaRPr b="1" sz="1600">
              <a:solidFill>
                <a:schemeClr val="dk1"/>
              </a:solidFill>
            </a:endParaRPr>
          </a:p>
          <a:p>
            <a:pPr indent="0" lvl="0" marL="0" rtl="0" algn="l">
              <a:lnSpc>
                <a:spcPct val="115000"/>
              </a:lnSpc>
              <a:spcBef>
                <a:spcPts val="0"/>
              </a:spcBef>
              <a:spcAft>
                <a:spcPts val="0"/>
              </a:spcAft>
              <a:buNone/>
            </a:pPr>
            <a:r>
              <a:rPr lang="es-ES">
                <a:solidFill>
                  <a:srgbClr val="111111"/>
                </a:solidFill>
              </a:rPr>
              <a:t>Spaced repetition, also known as spaced review, is a rote learning technique that consists of learning specific material by allowing increasingly longer periods of time to pass between one training session and the next.</a:t>
            </a:r>
            <a:endParaRPr>
              <a:solidFill>
                <a:srgbClr val="111111"/>
              </a:solidFill>
            </a:endParaRPr>
          </a:p>
          <a:p>
            <a:pPr indent="0" lvl="0" marL="0" rtl="0" algn="l">
              <a:lnSpc>
                <a:spcPct val="115000"/>
              </a:lnSpc>
              <a:spcBef>
                <a:spcPts val="0"/>
              </a:spcBef>
              <a:spcAft>
                <a:spcPts val="0"/>
              </a:spcAft>
              <a:buNone/>
            </a:pPr>
            <a:r>
              <a:t/>
            </a:r>
            <a:endParaRPr>
              <a:solidFill>
                <a:srgbClr val="111111"/>
              </a:solidFill>
            </a:endParaRPr>
          </a:p>
          <a:p>
            <a:pPr indent="0" lvl="0" marL="0" rtl="0" algn="l">
              <a:lnSpc>
                <a:spcPct val="115000"/>
              </a:lnSpc>
              <a:spcBef>
                <a:spcPts val="0"/>
              </a:spcBef>
              <a:spcAft>
                <a:spcPts val="0"/>
              </a:spcAft>
              <a:buNone/>
            </a:pPr>
            <a:r>
              <a:rPr b="1" lang="es-ES">
                <a:solidFill>
                  <a:srgbClr val="111111"/>
                </a:solidFill>
              </a:rPr>
              <a:t>Example:</a:t>
            </a:r>
            <a:endParaRPr b="1">
              <a:solidFill>
                <a:srgbClr val="111111"/>
              </a:solidFill>
            </a:endParaRPr>
          </a:p>
          <a:p>
            <a:pPr indent="0" lvl="0" marL="0" rtl="0" algn="l">
              <a:lnSpc>
                <a:spcPct val="115000"/>
              </a:lnSpc>
              <a:spcBef>
                <a:spcPts val="0"/>
              </a:spcBef>
              <a:spcAft>
                <a:spcPts val="0"/>
              </a:spcAft>
              <a:buNone/>
            </a:pPr>
            <a:r>
              <a:t/>
            </a:r>
            <a:endParaRPr b="1">
              <a:solidFill>
                <a:srgbClr val="111111"/>
              </a:solidFill>
            </a:endParaRPr>
          </a:p>
          <a:p>
            <a:pPr indent="-317500" lvl="0" marL="457200" rtl="0" algn="l">
              <a:lnSpc>
                <a:spcPct val="115000"/>
              </a:lnSpc>
              <a:spcBef>
                <a:spcPts val="0"/>
              </a:spcBef>
              <a:spcAft>
                <a:spcPts val="0"/>
              </a:spcAft>
              <a:buClr>
                <a:srgbClr val="111111"/>
              </a:buClr>
              <a:buSzPts val="1400"/>
              <a:buAutoNum type="arabicPeriod"/>
            </a:pPr>
            <a:r>
              <a:rPr b="1" lang="es-ES">
                <a:solidFill>
                  <a:srgbClr val="111111"/>
                </a:solidFill>
              </a:rPr>
              <a:t>Learn vocabulary in a foreign language:</a:t>
            </a:r>
            <a:endParaRPr b="1">
              <a:solidFill>
                <a:srgbClr val="111111"/>
              </a:solidFill>
            </a:endParaRPr>
          </a:p>
          <a:p>
            <a:pPr indent="0" lvl="0" marL="457200" rtl="0" algn="l">
              <a:lnSpc>
                <a:spcPct val="115000"/>
              </a:lnSpc>
              <a:spcBef>
                <a:spcPts val="0"/>
              </a:spcBef>
              <a:spcAft>
                <a:spcPts val="0"/>
              </a:spcAft>
              <a:buNone/>
            </a:pPr>
            <a:r>
              <a:rPr lang="es-ES">
                <a:solidFill>
                  <a:srgbClr val="111111"/>
                </a:solidFill>
              </a:rPr>
              <a:t>If you want to learn new vocabulary in a foreign language, you could schedule the review of the words you studied for the next day, the second review in three days, the third in a week, the fourth in a month, and so on.</a:t>
            </a:r>
            <a:endParaRPr>
              <a:solidFill>
                <a:srgbClr val="111111"/>
              </a:solidFill>
            </a:endParaRPr>
          </a:p>
          <a:p>
            <a:pPr indent="0" lvl="0" marL="457200" rtl="0" algn="l">
              <a:lnSpc>
                <a:spcPct val="115000"/>
              </a:lnSpc>
              <a:spcBef>
                <a:spcPts val="0"/>
              </a:spcBef>
              <a:spcAft>
                <a:spcPts val="0"/>
              </a:spcAft>
              <a:buNone/>
            </a:pPr>
            <a:r>
              <a:t/>
            </a:r>
            <a:endParaRPr>
              <a:solidFill>
                <a:srgbClr val="111111"/>
              </a:solidFill>
            </a:endParaRPr>
          </a:p>
          <a:p>
            <a:pPr indent="-317500" lvl="0" marL="457200" rtl="0" algn="l">
              <a:lnSpc>
                <a:spcPct val="115000"/>
              </a:lnSpc>
              <a:spcBef>
                <a:spcPts val="0"/>
              </a:spcBef>
              <a:spcAft>
                <a:spcPts val="0"/>
              </a:spcAft>
              <a:buClr>
                <a:srgbClr val="111111"/>
              </a:buClr>
              <a:buSzPts val="1400"/>
              <a:buAutoNum type="arabicPeriod"/>
            </a:pPr>
            <a:r>
              <a:rPr b="1" lang="es-ES">
                <a:solidFill>
                  <a:srgbClr val="111111"/>
                </a:solidFill>
              </a:rPr>
              <a:t>Study for a test:</a:t>
            </a:r>
            <a:endParaRPr b="1">
              <a:solidFill>
                <a:srgbClr val="111111"/>
              </a:solidFill>
            </a:endParaRPr>
          </a:p>
          <a:p>
            <a:pPr indent="0" lvl="0" marL="457200" rtl="0" algn="l">
              <a:lnSpc>
                <a:spcPct val="115000"/>
              </a:lnSpc>
              <a:spcBef>
                <a:spcPts val="0"/>
              </a:spcBef>
              <a:spcAft>
                <a:spcPts val="0"/>
              </a:spcAft>
              <a:buNone/>
            </a:pPr>
            <a:r>
              <a:rPr lang="es-ES">
                <a:solidFill>
                  <a:srgbClr val="111111"/>
                </a:solidFill>
              </a:rPr>
              <a:t>Use spaced repetition to review study material. For example, check a card the next day, then after three days, one week, two weeks, etc. Prioritize review of the most difficult cards</a:t>
            </a:r>
            <a:endParaRPr>
              <a:solidFill>
                <a:srgbClr val="111111"/>
              </a:solidFill>
            </a:endParaRPr>
          </a:p>
          <a:p>
            <a:pPr indent="0" lvl="0" marL="457200" rtl="0" algn="l">
              <a:lnSpc>
                <a:spcPct val="115000"/>
              </a:lnSpc>
              <a:spcBef>
                <a:spcPts val="0"/>
              </a:spcBef>
              <a:spcAft>
                <a:spcPts val="0"/>
              </a:spcAft>
              <a:buNone/>
            </a:pPr>
            <a:r>
              <a:t/>
            </a:r>
            <a:endParaRPr>
              <a:solidFill>
                <a:srgbClr val="111111"/>
              </a:solidFill>
            </a:endParaRPr>
          </a:p>
          <a:p>
            <a:pPr indent="-317500" lvl="0" marL="457200" rtl="0" algn="l">
              <a:lnSpc>
                <a:spcPct val="115000"/>
              </a:lnSpc>
              <a:spcBef>
                <a:spcPts val="0"/>
              </a:spcBef>
              <a:spcAft>
                <a:spcPts val="0"/>
              </a:spcAft>
              <a:buClr>
                <a:srgbClr val="111111"/>
              </a:buClr>
              <a:buSzPts val="1400"/>
              <a:buAutoNum type="arabicPeriod"/>
            </a:pPr>
            <a:r>
              <a:rPr b="1" lang="es-ES">
                <a:solidFill>
                  <a:srgbClr val="111111"/>
                </a:solidFill>
              </a:rPr>
              <a:t>Memorize mathematical formulas:</a:t>
            </a:r>
            <a:endParaRPr b="1">
              <a:solidFill>
                <a:srgbClr val="111111"/>
              </a:solidFill>
            </a:endParaRPr>
          </a:p>
          <a:p>
            <a:pPr indent="0" lvl="0" marL="457200" rtl="0" algn="l">
              <a:lnSpc>
                <a:spcPct val="115000"/>
              </a:lnSpc>
              <a:spcBef>
                <a:spcPts val="0"/>
              </a:spcBef>
              <a:spcAft>
                <a:spcPts val="0"/>
              </a:spcAft>
              <a:buNone/>
            </a:pPr>
            <a:r>
              <a:rPr lang="es-ES">
                <a:solidFill>
                  <a:srgbClr val="111111"/>
                </a:solidFill>
              </a:rPr>
              <a:t>If you need to remember math formulas, establish a spaced-out review schedule. Every time you practice, you reinforce your memory and retention of the formulas</a:t>
            </a:r>
            <a:endParaRPr>
              <a:solidFill>
                <a:srgbClr val="111111"/>
              </a:solidFill>
            </a:endParaRPr>
          </a:p>
          <a:p>
            <a:pPr indent="0" lvl="0" marL="457200" rtl="0" algn="l">
              <a:lnSpc>
                <a:spcPct val="115000"/>
              </a:lnSpc>
              <a:spcBef>
                <a:spcPts val="0"/>
              </a:spcBef>
              <a:spcAft>
                <a:spcPts val="0"/>
              </a:spcAft>
              <a:buNone/>
            </a:pPr>
            <a:r>
              <a:t/>
            </a:r>
            <a:endParaRPr>
              <a:solidFill>
                <a:srgbClr val="111111"/>
              </a:solidFill>
            </a:endParaRPr>
          </a:p>
          <a:p>
            <a:pPr indent="-317500" lvl="0" marL="457200" rtl="0" algn="l">
              <a:lnSpc>
                <a:spcPct val="115000"/>
              </a:lnSpc>
              <a:spcBef>
                <a:spcPts val="0"/>
              </a:spcBef>
              <a:spcAft>
                <a:spcPts val="0"/>
              </a:spcAft>
              <a:buClr>
                <a:srgbClr val="111111"/>
              </a:buClr>
              <a:buSzPts val="1400"/>
              <a:buAutoNum type="arabicPeriod"/>
            </a:pPr>
            <a:r>
              <a:rPr b="1" lang="es-ES">
                <a:solidFill>
                  <a:srgbClr val="111111"/>
                </a:solidFill>
              </a:rPr>
              <a:t>Learn history or important dates:</a:t>
            </a:r>
            <a:endParaRPr b="1">
              <a:solidFill>
                <a:srgbClr val="111111"/>
              </a:solidFill>
            </a:endParaRPr>
          </a:p>
          <a:p>
            <a:pPr indent="0" lvl="0" marL="457200" rtl="0" algn="l">
              <a:lnSpc>
                <a:spcPct val="115000"/>
              </a:lnSpc>
              <a:spcBef>
                <a:spcPts val="0"/>
              </a:spcBef>
              <a:spcAft>
                <a:spcPts val="0"/>
              </a:spcAft>
              <a:buNone/>
            </a:pPr>
            <a:r>
              <a:rPr lang="es-ES">
                <a:solidFill>
                  <a:srgbClr val="111111"/>
                </a:solidFill>
              </a:rPr>
              <a:t>If you're studying history or significant events, schedule spaced reviews to remember key dates, character names, and important details.</a:t>
            </a:r>
            <a:endParaRPr>
              <a:solidFill>
                <a:srgbClr val="111111"/>
              </a:solidFill>
            </a:endParaRPr>
          </a:p>
          <a:p>
            <a:pPr indent="0" lvl="0" marL="457200" rtl="0" algn="l">
              <a:lnSpc>
                <a:spcPct val="115000"/>
              </a:lnSpc>
              <a:spcBef>
                <a:spcPts val="0"/>
              </a:spcBef>
              <a:spcAft>
                <a:spcPts val="0"/>
              </a:spcAft>
              <a:buNone/>
            </a:pPr>
            <a:r>
              <a:t/>
            </a:r>
            <a:endParaRPr>
              <a:solidFill>
                <a:srgbClr val="111111"/>
              </a:solidFill>
            </a:endParaRPr>
          </a:p>
          <a:p>
            <a:pPr indent="-317500" lvl="0" marL="457200" rtl="0" algn="l">
              <a:lnSpc>
                <a:spcPct val="115000"/>
              </a:lnSpc>
              <a:spcBef>
                <a:spcPts val="0"/>
              </a:spcBef>
              <a:spcAft>
                <a:spcPts val="0"/>
              </a:spcAft>
              <a:buClr>
                <a:srgbClr val="111111"/>
              </a:buClr>
              <a:buSzPts val="1400"/>
              <a:buAutoNum type="arabicPeriod"/>
            </a:pPr>
            <a:r>
              <a:rPr b="1" lang="es-ES">
                <a:solidFill>
                  <a:srgbClr val="111111"/>
                </a:solidFill>
              </a:rPr>
              <a:t>Practice musical or sports skills:</a:t>
            </a:r>
            <a:endParaRPr b="1">
              <a:solidFill>
                <a:srgbClr val="111111"/>
              </a:solidFill>
            </a:endParaRPr>
          </a:p>
          <a:p>
            <a:pPr indent="0" lvl="0" marL="457200" rtl="0" algn="l">
              <a:lnSpc>
                <a:spcPct val="115000"/>
              </a:lnSpc>
              <a:spcBef>
                <a:spcPts val="0"/>
              </a:spcBef>
              <a:spcAft>
                <a:spcPts val="0"/>
              </a:spcAft>
              <a:buNone/>
            </a:pPr>
            <a:r>
              <a:rPr lang="es-ES">
                <a:solidFill>
                  <a:srgbClr val="111111"/>
                </a:solidFill>
              </a:rPr>
              <a:t>Spaced repetition also works to improve practical skills. For example, if you play a musical instrument or play a sport, schedule practice sessions with increasing intervals between them.</a:t>
            </a:r>
            <a:endParaRPr sz="1800">
              <a:solidFill>
                <a:schemeClr val="dk1"/>
              </a:solidFill>
            </a:endParaRPr>
          </a:p>
          <a:p>
            <a:pPr indent="0" lvl="0" marL="0" rtl="0" algn="l">
              <a:spcBef>
                <a:spcPts val="0"/>
              </a:spcBef>
              <a:spcAft>
                <a:spcPts val="0"/>
              </a:spcAft>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2023-04-25T14:04:27Z</dcterms:created>
  <dc:creator>Edison Parra Zuluaga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MSIP_Label_1299739c-ad3d-4908-806e-4d91151a6e13_ActionId">
    <vt:lpwstr>a480a143-3cd4-47b1-8428-4c21e2bcaa1f</vt:lpwstr>
  </property>
  <property fmtid="{D5CDD505-2E9C-101B-9397-08002B2CF9AE}" pid="8" name="MSIP_Label_1299739c-ad3d-4908-806e-4d91151a6e13_ContentBits">
    <vt:lpwstr>0</vt:lpwstr>
  </property>
  <property fmtid="{D5CDD505-2E9C-101B-9397-08002B2CF9AE}" pid="9" name="MSIP_Label_1299739c-ad3d-4908-806e-4d91151a6e13_Enabled">
    <vt:lpwstr>true</vt:lpwstr>
  </property>
  <property fmtid="{D5CDD505-2E9C-101B-9397-08002B2CF9AE}" pid="10" name="MSIP_Label_1299739c-ad3d-4908-806e-4d91151a6e13_Method">
    <vt:lpwstr>Standard</vt:lpwstr>
  </property>
  <property fmtid="{D5CDD505-2E9C-101B-9397-08002B2CF9AE}" pid="11" name="MSIP_Label_1299739c-ad3d-4908-806e-4d91151a6e13_Name">
    <vt:lpwstr>All Employees (Unrestricted)</vt:lpwstr>
  </property>
  <property fmtid="{D5CDD505-2E9C-101B-9397-08002B2CF9AE}" pid="12" name="MSIP_Label_1299739c-ad3d-4908-806e-4d91151a6e13_SetDate">
    <vt:lpwstr>2023-05-03T14:13:08Z</vt:lpwstr>
  </property>
  <property fmtid="{D5CDD505-2E9C-101B-9397-08002B2CF9AE}" pid="13" name="MSIP_Label_1299739c-ad3d-4908-806e-4d91151a6e13_SiteId">
    <vt:lpwstr>cbc2c381-2f2e-4d93-91d1-506c9316ace7</vt:lpwstr>
  </property>
  <property fmtid="{D5CDD505-2E9C-101B-9397-08002B2CF9AE}" pid="14" name="Notes">
    <vt:i4>0</vt:i4>
  </property>
  <property fmtid="{D5CDD505-2E9C-101B-9397-08002B2CF9AE}" pid="15" name="PresentationFormat">
    <vt:lpwstr>Panorámica</vt:lpwstr>
  </property>
  <property fmtid="{D5CDD505-2E9C-101B-9397-08002B2CF9AE}" pid="16" name="ScaleCrop">
    <vt:bool>false</vt:bool>
  </property>
  <property fmtid="{D5CDD505-2E9C-101B-9397-08002B2CF9AE}" pid="17" name="ShareDoc">
    <vt:bool>false</vt:bool>
  </property>
  <property fmtid="{D5CDD505-2E9C-101B-9397-08002B2CF9AE}" pid="18" name="Slides">
    <vt:i4>7</vt:i4>
  </property>
</Properties>
</file>