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12" r:id="rId3"/>
    <p:sldId id="257" r:id="rId4"/>
    <p:sldId id="266" r:id="rId5"/>
    <p:sldId id="270" r:id="rId6"/>
    <p:sldId id="290" r:id="rId7"/>
    <p:sldId id="291" r:id="rId8"/>
    <p:sldId id="293" r:id="rId9"/>
    <p:sldId id="294" r:id="rId10"/>
    <p:sldId id="299" r:id="rId11"/>
    <p:sldId id="295" r:id="rId12"/>
    <p:sldId id="296" r:id="rId13"/>
    <p:sldId id="297" r:id="rId14"/>
    <p:sldId id="298" r:id="rId15"/>
    <p:sldId id="301" r:id="rId16"/>
    <p:sldId id="303" r:id="rId17"/>
    <p:sldId id="304" r:id="rId18"/>
    <p:sldId id="305" r:id="rId19"/>
    <p:sldId id="306" r:id="rId20"/>
    <p:sldId id="308" r:id="rId21"/>
    <p:sldId id="309" r:id="rId22"/>
    <p:sldId id="313" r:id="rId23"/>
    <p:sldId id="314" r:id="rId24"/>
    <p:sldId id="310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6A28B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2B27-ED0C-4CBE-835E-1529812B1CB7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AD70-C334-4709-A769-FC7AB3B24FD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3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ADFC-45D3-4FC2-8F31-960122DB2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EDFBD-C68F-4E1E-A1DC-0A9E9A21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BCD2-B902-45D3-9E6E-580AC9BC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3AC-3A3C-40F6-9DC7-C7ACCE4CD4CD}" type="datetime1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84A6-D88F-4662-94F0-1CE47B3C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2C7D-A22C-4750-A2B0-DA8FF202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1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0A74-8915-4AB3-9AE3-F9AB676B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AAAA-A70B-4EB9-A3D8-C18BD6A7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8712-C24C-4EC8-B01C-71EDD750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B495-B4A0-40EA-8E66-926C6B2BDFDA}" type="datetime1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E7A3-B56D-41B7-B83C-B33B9A73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8661-192F-4AC4-8D13-BEFDC2E6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3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B2163-0EE2-431B-A9B8-98779B5F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BCFC5-4B27-4E4F-9AEA-72F36035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2FDF-D9FD-4D59-B972-B9FD4C6F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44C-BC1A-41F0-AED2-59AFE3C93F88}" type="datetime1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D870-6282-4930-93FD-FDBE6E7E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07DD-F7FE-40F0-9CD2-527294AB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0C5A-D737-438F-BDFA-39D031C9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1EA1-AA6B-40F3-9597-DEF8415A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4CA5-B628-4A9A-A44D-585EC8FD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CF2B-F93B-4C17-AEDF-38308D5C03F7}" type="datetime1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FAFD-EB4D-4D06-B805-969A45E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A77F-B062-4675-A690-4C80FE20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7F0E-8922-4A0A-9DE9-77666F2C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CD09-B7D4-4F5C-A3EF-910E6A4D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4012-074A-4BE0-A1B9-455AEA7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E16F-E600-44CD-BE6B-57010A4402DE}" type="datetime1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1CCB-BD38-406B-A0DB-78BC4C1C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75FF-8EC0-418B-AB5A-E1483BC8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DE3-3212-43B1-889A-AA5530F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D6CD-FEC6-4398-AEA7-CD2927F93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5D47E-CEF1-4F2F-96EE-C0CD34E5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A9C80-A356-4B89-A379-47F8B077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D88-9D7B-46F8-820E-6A6E2F8DEF7B}" type="datetime1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9318-9B19-41E0-9188-0E4E8AAD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6B37-AFD5-4011-B2FE-DEB5AF4E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5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C8B0-ED02-4411-A506-A5954E76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0020-04BA-41FB-9AE6-4CCC2CE0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6972-818B-4649-9A90-C6C7DA41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53BB-B489-4282-AB94-B389D1301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85859-EBA1-4FBE-BB89-50F1BA930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C040A-505E-44CA-BC18-EEFBAD8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52AB-2943-4D2A-8260-B4D46C01B026}" type="datetime1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A1686-F083-4440-8588-0FADD2D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ABF0E-78C9-447F-A333-BCBC7959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4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599-D840-4E79-9C16-E676C03C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FD697-0099-4842-8750-463BC3AA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58A-F597-4E86-A85A-1D8F4C5D7706}" type="datetime1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7AF14-28EB-47C6-9125-0D675523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96562-4EDC-4139-B967-CF323457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1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0030E-23D3-431A-9939-D6E36C3E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15EC-44BC-40B8-A54F-32AA2ACE2544}" type="datetime1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D49AA-5D09-4711-AB66-50F84495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81F53-8E77-4356-92FB-299DBCEF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85F6-7FD8-4797-98F3-55DF1FC9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02DF-90BB-4EFA-BB9E-089C1F1E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2E5A-DD0B-4280-B695-B7538731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04A68-41C4-47F0-A644-DFDA31F8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A442-B502-49D3-A943-D96CC998EED0}" type="datetime1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9B53-6C8F-4307-8C54-40396479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67854-59E6-4C58-961A-C4A2527F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EACE-2EAA-4F94-AD73-9F3B5FD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E0547-D095-48E6-AE3E-EB9666734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1249-EF23-428E-84DE-14698780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37EE-530F-424D-903E-06673948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F591-B795-4355-B06C-5504FE5442D3}" type="datetime1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5C75-BD87-4E10-A1B3-0F602F1F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9E9DE-2F2D-4CAF-99B8-4C2CF72F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4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BC5F9-AF2B-464C-B9E5-D97A7879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C9FD2-D1C6-4AD9-B8C6-8A23EB29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4130-2599-448E-B362-7C87690B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53BD-AD90-4AD5-B14A-40E7A4FD1AFB}" type="datetime1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F961-D8FB-49CB-BF8D-F28F19DA5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DBA6-E928-4143-9C14-31570000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E701-92E4-4A8B-ACAE-BEF4B393B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1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xBc6juO36bNn5bzFf4icCZHeotDTczpa/view?usp=shari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rive.google.com/drive/folders/1w2-CyCSBftrR6QiKKShRFyaKkmNZfOf_?usp=shar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5" Type="http://schemas.openxmlformats.org/officeDocument/2006/relationships/hyperlink" Target="https://linktr.ee/andercruz" TargetMode="External"/><Relationship Id="rId4" Type="http://schemas.openxmlformats.org/officeDocument/2006/relationships/hyperlink" Target="https://www.linkedin.com/in/anderjcru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FA00B-1DB3-4CB4-908C-A29C29DFB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9272" y="3461804"/>
            <a:ext cx="5288303" cy="1578935"/>
          </a:xfrm>
          <a:noFill/>
          <a:ln>
            <a:noFill/>
          </a:ln>
        </p:spPr>
        <p:txBody>
          <a:bodyPr anchor="ctr" anchorCtr="0">
            <a:normAutofit/>
          </a:bodyPr>
          <a:lstStyle/>
          <a:p>
            <a:pPr marL="265113" algn="r">
              <a:spcBef>
                <a:spcPts val="600"/>
              </a:spcBef>
            </a:pPr>
            <a:r>
              <a:rPr lang="en-GB" sz="4000" b="1" dirty="0">
                <a:solidFill>
                  <a:srgbClr val="36A28B"/>
                </a:solidFill>
                <a:latin typeface="+mn-lt"/>
              </a:rPr>
              <a:t>DATA ANALYST  </a:t>
            </a:r>
            <a:br>
              <a:rPr lang="en-GB" sz="4000" b="1" dirty="0">
                <a:solidFill>
                  <a:srgbClr val="36A28B"/>
                </a:solidFill>
                <a:latin typeface="+mn-lt"/>
              </a:rPr>
            </a:b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Tech Challenger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D49C1-AFF4-4F01-94EC-FB1B2B6ED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809" y="5810783"/>
            <a:ext cx="3445766" cy="972779"/>
          </a:xfrm>
          <a:noFill/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Anderson Cruz</a:t>
            </a:r>
          </a:p>
          <a:p>
            <a:pPr algn="r">
              <a:spcBef>
                <a:spcPts val="600"/>
              </a:spcBef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28.10.2022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5ECDE7-ED3C-B621-634E-A95FC5BC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58" y="352673"/>
            <a:ext cx="2846189" cy="51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wissBorg Ecosystem – SwissBorg">
            <a:extLst>
              <a:ext uri="{FF2B5EF4-FFF2-40B4-BE49-F238E27FC236}">
                <a16:creationId xmlns:a16="http://schemas.microsoft.com/office/drawing/2014/main" id="{6546A5F7-F8B5-0712-B2D2-8658FA89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3" y="607756"/>
            <a:ext cx="3766026" cy="552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5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DA2C01-F729-935B-950F-120D3C5C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0" y="1546510"/>
            <a:ext cx="8916173" cy="2408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A2514D-7E1F-0575-6A05-B1167CE6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90" y="4190667"/>
            <a:ext cx="857324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7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- SWISSBORG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AD8E75-2A01-F600-C484-5A9F65AD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51" y="1157968"/>
            <a:ext cx="7071973" cy="24386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7E378E-9698-8A41-350E-36918E81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5" y="1314026"/>
            <a:ext cx="2812504" cy="141892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5DBE940-FF90-CFF3-1F85-D1ABB81C5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199" y="3870701"/>
            <a:ext cx="7376799" cy="29872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CF88E28-897D-6061-4B54-188ABAD11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76" y="3596579"/>
            <a:ext cx="358933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9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>
                <a:solidFill>
                  <a:srgbClr val="36A28B"/>
                </a:solidFill>
                <a:latin typeface="Arial Nova" panose="020B0504020202020204" pitchFamily="34" charset="0"/>
              </a:rPr>
              <a:t>TRANSACTION DATA - SWISSBORG</a:t>
            </a:r>
            <a:endParaRPr lang="en-US" sz="2000" b="1" dirty="0">
              <a:solidFill>
                <a:srgbClr val="36A28B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98CE40-7DFD-7FED-B060-34FB9D62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4" y="1399425"/>
            <a:ext cx="7414903" cy="16994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34831B-1B20-8E1F-9AD7-B9A85F83B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54" y="3216582"/>
            <a:ext cx="7513971" cy="18518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0246D5-7F80-56FD-B40F-580CB08C3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0" y="5068402"/>
            <a:ext cx="8055038" cy="17527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DE1E10-C714-5C1B-BED8-24D166AD6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950" y="1399425"/>
            <a:ext cx="3414056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- SWISSBORG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2E2F81-ABC0-E37A-24F3-2320254F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7" y="1392974"/>
            <a:ext cx="8009314" cy="24767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4B7529-8090-294A-B02C-C1F403BC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07" y="4032607"/>
            <a:ext cx="7750212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- DEPOSIT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0C5F13-06CA-C1A8-659C-C2545718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14" y="1230056"/>
            <a:ext cx="9714742" cy="555847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C5A6-1976-FEC9-D819-CA26A606D6D4}"/>
              </a:ext>
            </a:extLst>
          </p:cNvPr>
          <p:cNvSpPr/>
          <p:nvPr/>
        </p:nvSpPr>
        <p:spPr>
          <a:xfrm>
            <a:off x="1157591" y="1157968"/>
            <a:ext cx="6498077" cy="288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- TRADE VOLUME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7CC6EC-244B-2F7C-2464-D9FA41C3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13" y="1230057"/>
            <a:ext cx="9622669" cy="543201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7B6C723-B202-63ED-C9B9-99F7DDA96609}"/>
              </a:ext>
            </a:extLst>
          </p:cNvPr>
          <p:cNvSpPr/>
          <p:nvPr/>
        </p:nvSpPr>
        <p:spPr>
          <a:xfrm>
            <a:off x="1157591" y="1157968"/>
            <a:ext cx="6498077" cy="288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– COST OF CLIENTS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B6D967-DD2B-0F85-824A-A1B91CDA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76" y="1230056"/>
            <a:ext cx="9631000" cy="543201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01EC270-ACBC-3123-F4B6-8754C1F76C4A}"/>
              </a:ext>
            </a:extLst>
          </p:cNvPr>
          <p:cNvSpPr/>
          <p:nvPr/>
        </p:nvSpPr>
        <p:spPr>
          <a:xfrm>
            <a:off x="4552545" y="1157968"/>
            <a:ext cx="3103123" cy="288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51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- REVENUES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04A5EB-78ED-0AD5-974E-AE2AB49A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14" y="1157969"/>
            <a:ext cx="9680503" cy="550410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9F39B43-9108-A8AC-A4C6-1A6D083D935B}"/>
              </a:ext>
            </a:extLst>
          </p:cNvPr>
          <p:cNvSpPr/>
          <p:nvPr/>
        </p:nvSpPr>
        <p:spPr>
          <a:xfrm>
            <a:off x="1251714" y="1119056"/>
            <a:ext cx="3300831" cy="288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5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– NUMBER OF USERS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2BF70C-4966-67CC-0918-A5141CFB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14" y="1157969"/>
            <a:ext cx="9829406" cy="55839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FBD0E73-1588-F88C-82E1-499BF457E46C}"/>
              </a:ext>
            </a:extLst>
          </p:cNvPr>
          <p:cNvSpPr/>
          <p:nvPr/>
        </p:nvSpPr>
        <p:spPr>
          <a:xfrm>
            <a:off x="1251714" y="1119056"/>
            <a:ext cx="6423409" cy="288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25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SQUAD I - ACQUISITION FLOW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FBFF95D7-AC42-7468-8771-0E991355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42401"/>
              </p:ext>
            </p:extLst>
          </p:nvPr>
        </p:nvGraphicFramePr>
        <p:xfrm>
          <a:off x="758757" y="1458967"/>
          <a:ext cx="10807431" cy="4935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375">
                  <a:extLst>
                    <a:ext uri="{9D8B030D-6E8A-4147-A177-3AD203B41FA5}">
                      <a16:colId xmlns:a16="http://schemas.microsoft.com/office/drawing/2014/main" val="212258694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22714603"/>
                    </a:ext>
                  </a:extLst>
                </a:gridCol>
                <a:gridCol w="5048656">
                  <a:extLst>
                    <a:ext uri="{9D8B030D-6E8A-4147-A177-3AD203B41FA5}">
                      <a16:colId xmlns:a16="http://schemas.microsoft.com/office/drawing/2014/main" val="4197557727"/>
                    </a:ext>
                  </a:extLst>
                </a:gridCol>
              </a:tblGrid>
              <a:tr h="1003931">
                <a:tc>
                  <a:txBody>
                    <a:bodyPr/>
                    <a:lstStyle/>
                    <a:p>
                      <a:r>
                        <a:rPr lang="pt-BR" sz="2400" b="0" dirty="0" err="1"/>
                        <a:t>Attraction</a:t>
                      </a:r>
                      <a:r>
                        <a:rPr lang="pt-BR" sz="2400" b="0" dirty="0"/>
                        <a:t> </a:t>
                      </a:r>
                      <a:r>
                        <a:rPr lang="pt-BR" sz="2400" b="0" dirty="0" err="1"/>
                        <a:t>Metrics</a:t>
                      </a:r>
                      <a:endParaRPr lang="pt-BR" sz="24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recurring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visitors</a:t>
                      </a:r>
                      <a:endParaRPr lang="pt-BR" sz="2000" b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2000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people who entered </a:t>
                      </a:r>
                      <a:r>
                        <a:rPr lang="en-US" b="0" dirty="0" err="1"/>
                        <a:t>Swissborg</a:t>
                      </a:r>
                      <a:r>
                        <a:rPr lang="en-US" b="0" dirty="0"/>
                        <a:t> App and decided to come back later.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/>
                        <a:t>Mesure</a:t>
                      </a:r>
                      <a:r>
                        <a:rPr lang="en-US" b="0" dirty="0"/>
                        <a:t>: Phone Verification</a:t>
                      </a:r>
                      <a:endParaRPr lang="pt-BR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965861"/>
                  </a:ext>
                </a:extLst>
              </a:tr>
              <a:tr h="1003931">
                <a:tc>
                  <a:txBody>
                    <a:bodyPr/>
                    <a:lstStyle/>
                    <a:p>
                      <a:endParaRPr lang="pt-BR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</a:rPr>
                        <a:t>Traffic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</a:rPr>
                        <a:t>on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</a:rPr>
                        <a:t> mobile devices</a:t>
                      </a:r>
                      <a:endParaRPr lang="pt-BR" sz="2000" b="0" i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where visitors come from when they land the App</a:t>
                      </a:r>
                    </a:p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Google Analytics, for example, traffic sources are shown even in detail: in addition to knowing which websites your visitors came from, you even receive demographic data about them (country, language, age, etc.).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377065"/>
                  </a:ext>
                </a:extLst>
              </a:tr>
              <a:tr h="1003931">
                <a:tc>
                  <a:txBody>
                    <a:bodyPr/>
                    <a:lstStyle/>
                    <a:p>
                      <a:r>
                        <a:rPr lang="pt-BR" sz="2200" dirty="0" err="1"/>
                        <a:t>Conversion</a:t>
                      </a:r>
                      <a:r>
                        <a:rPr lang="pt-BR" sz="2200" dirty="0"/>
                        <a:t> </a:t>
                      </a:r>
                      <a:r>
                        <a:rPr lang="pt-BR" sz="2200" dirty="0" err="1"/>
                        <a:t>Metrics</a:t>
                      </a:r>
                      <a:endParaRPr lang="pt-BR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many people left your site on the same page they entered, without visiting other pages on your site or being interested in any additional material.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8997"/>
                  </a:ext>
                </a:extLst>
              </a:tr>
              <a:tr h="1003931">
                <a:tc>
                  <a:txBody>
                    <a:bodyPr/>
                    <a:lstStyle/>
                    <a:p>
                      <a:endParaRPr lang="pt-BR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conversions</a:t>
                      </a:r>
                      <a:endParaRPr lang="pt-BR" sz="2000" b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Steps: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PhoneUpdated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EmailUpdated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AddressUpdated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LanguageUpdated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QuestionsUpdated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OnboardingCompleted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VerificationApprove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First Deposit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8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21">
            <a:extLst>
              <a:ext uri="{FF2B5EF4-FFF2-40B4-BE49-F238E27FC236}">
                <a16:creationId xmlns:a16="http://schemas.microsoft.com/office/drawing/2014/main" id="{BE743341-D97F-4B46-A870-34712F5BE0B1}"/>
              </a:ext>
            </a:extLst>
          </p:cNvPr>
          <p:cNvSpPr txBox="1"/>
          <p:nvPr/>
        </p:nvSpPr>
        <p:spPr>
          <a:xfrm>
            <a:off x="1202550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RESOURCES</a:t>
            </a:r>
          </a:p>
        </p:txBody>
      </p:sp>
      <p:pic>
        <p:nvPicPr>
          <p:cNvPr id="2050" name="Picture 2" descr="Swissborg Logo PNG Vector (SVG) Free Download">
            <a:extLst>
              <a:ext uri="{FF2B5EF4-FFF2-40B4-BE49-F238E27FC236}">
                <a16:creationId xmlns:a16="http://schemas.microsoft.com/office/drawing/2014/main" id="{F4B60AA1-4DC3-9ECB-4DE9-98830A35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829291-2890-32A2-E61F-71F3065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3" y="3683359"/>
            <a:ext cx="697530" cy="69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3">
            <a:extLst>
              <a:ext uri="{FF2B5EF4-FFF2-40B4-BE49-F238E27FC236}">
                <a16:creationId xmlns:a16="http://schemas.microsoft.com/office/drawing/2014/main" id="{7863AEC3-5345-D01E-B866-C2F8949E4A22}"/>
              </a:ext>
            </a:extLst>
          </p:cNvPr>
          <p:cNvSpPr/>
          <p:nvPr/>
        </p:nvSpPr>
        <p:spPr>
          <a:xfrm>
            <a:off x="2146849" y="2636691"/>
            <a:ext cx="9639242" cy="4937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74625" algn="l"/>
              </a:tabLst>
            </a:pP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</a:rPr>
              <a:t>Google Drive: </a:t>
            </a: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  <a:hlinkClick r:id="rId4"/>
              </a:rPr>
              <a:t>Link</a:t>
            </a:r>
            <a:endParaRPr lang="en-GB" sz="24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4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4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4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4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EA7F7E-C65D-AFE0-B525-AE2D9590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3" y="2364509"/>
            <a:ext cx="790288" cy="7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477A43-28CB-BF5A-4171-247166FC40CA}"/>
              </a:ext>
            </a:extLst>
          </p:cNvPr>
          <p:cNvSpPr txBox="1"/>
          <p:nvPr/>
        </p:nvSpPr>
        <p:spPr>
          <a:xfrm>
            <a:off x="2146849" y="3967835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74625" algn="l"/>
              </a:tabLst>
            </a:pP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</a:rPr>
              <a:t>Visual Studio: </a:t>
            </a: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  <a:hlinkClick r:id="rId6"/>
              </a:rPr>
              <a:t>Link</a:t>
            </a:r>
            <a:endParaRPr lang="en-GB" sz="2400" b="1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1036" name="Picture 12" descr="Microsoft Power BI Logo et symbole, sens, histoire, PNG, marque">
            <a:extLst>
              <a:ext uri="{FF2B5EF4-FFF2-40B4-BE49-F238E27FC236}">
                <a16:creationId xmlns:a16="http://schemas.microsoft.com/office/drawing/2014/main" id="{42B43279-4AA4-2B77-FEB8-9667056F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7" y="4909451"/>
            <a:ext cx="1789841" cy="103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58DE27-F45D-0229-2962-08D656D55082}"/>
              </a:ext>
            </a:extLst>
          </p:cNvPr>
          <p:cNvSpPr txBox="1"/>
          <p:nvPr/>
        </p:nvSpPr>
        <p:spPr>
          <a:xfrm>
            <a:off x="2146849" y="5342494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74625" algn="l"/>
              </a:tabLst>
            </a:pP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</a:rPr>
              <a:t>Power BI: </a:t>
            </a:r>
            <a:r>
              <a:rPr lang="en-GB" sz="2400" dirty="0">
                <a:solidFill>
                  <a:srgbClr val="000000"/>
                </a:solidFill>
                <a:latin typeface="Arial Nova" panose="020B0504020202020204" pitchFamily="34" charset="0"/>
                <a:hlinkClick r:id="rId4"/>
              </a:rPr>
              <a:t>Link</a:t>
            </a:r>
            <a:endParaRPr lang="en-GB" sz="2400" b="1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8CF5781-FEA8-ED7A-3A34-D4F234233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1191" y="1439388"/>
            <a:ext cx="4180608" cy="50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SQUAD I - ACQUISITION FLOW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FBFF95D7-AC42-7468-8771-0E991355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20008"/>
              </p:ext>
            </p:extLst>
          </p:nvPr>
        </p:nvGraphicFramePr>
        <p:xfrm>
          <a:off x="612843" y="1458967"/>
          <a:ext cx="10953344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916">
                  <a:extLst>
                    <a:ext uri="{9D8B030D-6E8A-4147-A177-3AD203B41FA5}">
                      <a16:colId xmlns:a16="http://schemas.microsoft.com/office/drawing/2014/main" val="2122586942"/>
                    </a:ext>
                  </a:extLst>
                </a:gridCol>
                <a:gridCol w="3243609">
                  <a:extLst>
                    <a:ext uri="{9D8B030D-6E8A-4147-A177-3AD203B41FA5}">
                      <a16:colId xmlns:a16="http://schemas.microsoft.com/office/drawing/2014/main" val="2022714603"/>
                    </a:ext>
                  </a:extLst>
                </a:gridCol>
                <a:gridCol w="5116819">
                  <a:extLst>
                    <a:ext uri="{9D8B030D-6E8A-4147-A177-3AD203B41FA5}">
                      <a16:colId xmlns:a16="http://schemas.microsoft.com/office/drawing/2014/main" val="4197557727"/>
                    </a:ext>
                  </a:extLst>
                </a:gridCol>
              </a:tblGrid>
              <a:tr h="1003931">
                <a:tc>
                  <a:txBody>
                    <a:bodyPr/>
                    <a:lstStyle/>
                    <a:p>
                      <a:r>
                        <a:rPr lang="pt-BR" sz="2400" dirty="0" err="1"/>
                        <a:t>Conversion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Metrics</a:t>
                      </a:r>
                      <a:endParaRPr lang="pt-BR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Funnel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effective your strategy is in each part of the funnel.</a:t>
                      </a:r>
                    </a:p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doing so, you may notice that most conversion issues focus on a specific stage of the funnel, while others perform well.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8997"/>
                  </a:ext>
                </a:extLst>
              </a:tr>
              <a:tr h="1003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Revenue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Metrics</a:t>
                      </a:r>
                      <a:endParaRPr lang="pt-BR" sz="2400" dirty="0"/>
                    </a:p>
                    <a:p>
                      <a:endParaRPr lang="pt-BR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a scale of 0 to 10, how likely are your customers to recommend the App to someone.</a:t>
                      </a:r>
                    </a:p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measuring the degree of satisfaction and marketing potential of your current customers.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51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3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SQUAD II – PRODUCT DISCOVERY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1D27F238-3ACA-F51A-FD1D-A66D6CF3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22001"/>
              </p:ext>
            </p:extLst>
          </p:nvPr>
        </p:nvGraphicFramePr>
        <p:xfrm>
          <a:off x="612843" y="1458967"/>
          <a:ext cx="10953344" cy="492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916">
                  <a:extLst>
                    <a:ext uri="{9D8B030D-6E8A-4147-A177-3AD203B41FA5}">
                      <a16:colId xmlns:a16="http://schemas.microsoft.com/office/drawing/2014/main" val="2122586942"/>
                    </a:ext>
                  </a:extLst>
                </a:gridCol>
                <a:gridCol w="3243609">
                  <a:extLst>
                    <a:ext uri="{9D8B030D-6E8A-4147-A177-3AD203B41FA5}">
                      <a16:colId xmlns:a16="http://schemas.microsoft.com/office/drawing/2014/main" val="2022714603"/>
                    </a:ext>
                  </a:extLst>
                </a:gridCol>
                <a:gridCol w="5116819">
                  <a:extLst>
                    <a:ext uri="{9D8B030D-6E8A-4147-A177-3AD203B41FA5}">
                      <a16:colId xmlns:a16="http://schemas.microsoft.com/office/drawing/2014/main" val="4197557727"/>
                    </a:ext>
                  </a:extLst>
                </a:gridCol>
              </a:tblGrid>
              <a:tr h="813414">
                <a:tc>
                  <a:txBody>
                    <a:bodyPr/>
                    <a:lstStyle/>
                    <a:p>
                      <a:r>
                        <a:rPr lang="pt-BR" sz="2400" dirty="0" err="1"/>
                        <a:t>Revenue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Metrics</a:t>
                      </a:r>
                      <a:endParaRPr lang="pt-BR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CAC: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Acquisition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pt-BR" sz="2000" b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how much you spend to get each new customer for your product or service.</a:t>
                      </a:r>
                      <a:endParaRPr lang="pt-BR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55027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MRR: Monthly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Recurring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  <a:endParaRPr lang="pt-BR" sz="2000" b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this model need to have a high retention rate, that is, keep customers for as long as possible.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assess the need to make changes to your pricing strategy.</a:t>
                      </a:r>
                      <a:endParaRPr lang="pt-BR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920249"/>
                  </a:ext>
                </a:extLst>
              </a:tr>
              <a:tr h="813414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ROI: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pt-BR" sz="2000" b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</a:t>
                      </a:r>
                      <a:endParaRPr lang="pt-BR" sz="2000" b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Return on Investment , which states how much the marketing efforts are producing profit for the company, is also an indispensable metric 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is the main marketing metric the company should follow.</a:t>
                      </a:r>
                      <a:endParaRPr lang="pt-BR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80450"/>
                  </a:ext>
                </a:extLst>
              </a:tr>
              <a:tr h="1003931">
                <a:tc>
                  <a:txBody>
                    <a:bodyPr/>
                    <a:lstStyle/>
                    <a:p>
                      <a:endParaRPr lang="pt-BR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2000" b="0" i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LTV: </a:t>
                      </a:r>
                      <a:r>
                        <a:rPr lang="pt-BR" sz="2000" b="0" i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lang="pt-BR" sz="2000" b="0" i="0" kern="1200" dirty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i="0" kern="1200" dirty="0" err="1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pt-BR" sz="2000" b="0" i="0" kern="1200" dirty="0">
                        <a:solidFill>
                          <a:srgbClr val="0066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predicting how much money should expect to earn, on average, from each customer for as long as they buy from you.</a:t>
                      </a:r>
                    </a:p>
                    <a:p>
                      <a:pPr marL="174625" indent="-1746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average ticket and customer abandonment rate to know how long they use your product on average.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0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42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SQL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B28AE3-40E7-BB8E-C146-56625659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6" y="1512679"/>
            <a:ext cx="6210838" cy="4961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4C7D9E-0587-CF8A-B451-3A1A62C1B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396" y="1611747"/>
            <a:ext cx="4130398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3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SQL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1B1F59-56D9-03A5-D1AE-F3FE9B1D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7" y="1302145"/>
            <a:ext cx="5624047" cy="50448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B54FB5-F532-DEA4-7735-FAC5D260B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54" y="1133649"/>
            <a:ext cx="5204911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UPDATE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13">
            <a:extLst>
              <a:ext uri="{FF2B5EF4-FFF2-40B4-BE49-F238E27FC236}">
                <a16:creationId xmlns:a16="http://schemas.microsoft.com/office/drawing/2014/main" id="{7795E32C-A0DE-F587-7B65-AE5BAA1AC721}"/>
              </a:ext>
            </a:extLst>
          </p:cNvPr>
          <p:cNvSpPr/>
          <p:nvPr/>
        </p:nvSpPr>
        <p:spPr>
          <a:xfrm>
            <a:off x="634349" y="1471434"/>
            <a:ext cx="9639242" cy="1621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Correlations between some metrics: </a:t>
            </a:r>
            <a:r>
              <a:rPr lang="en-GB" sz="2000" dirty="0" err="1">
                <a:solidFill>
                  <a:srgbClr val="000000"/>
                </a:solidFill>
                <a:latin typeface="Arial Nova" panose="020B0504020202020204" pitchFamily="34" charset="0"/>
              </a:rPr>
              <a:t>origen_funds</a:t>
            </a: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Arial Nova" panose="020B0504020202020204" pitchFamily="34" charset="0"/>
              </a:rPr>
              <a:t>user_age</a:t>
            </a: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Arial Nova" panose="020B0504020202020204" pitchFamily="34" charset="0"/>
              </a:rPr>
              <a:t>invest_profile</a:t>
            </a: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, etc</a:t>
            </a:r>
          </a:p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More details on the graphics, as titles, etc</a:t>
            </a:r>
          </a:p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Difference between the date of events.</a:t>
            </a:r>
          </a:p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Finish the Analysis using SQL</a:t>
            </a:r>
          </a:p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Optimize the codes and models</a:t>
            </a: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A00B-1DB3-4CB4-908C-A29C29DFB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950" y="156874"/>
            <a:ext cx="5288303" cy="972779"/>
          </a:xfrm>
          <a:noFill/>
          <a:ln>
            <a:noFill/>
          </a:ln>
        </p:spPr>
        <p:txBody>
          <a:bodyPr anchor="ctr" anchorCtr="0">
            <a:normAutofit/>
          </a:bodyPr>
          <a:lstStyle/>
          <a:p>
            <a:pPr marL="265113" algn="r">
              <a:spcBef>
                <a:spcPts val="600"/>
              </a:spcBef>
            </a:pPr>
            <a:r>
              <a:rPr lang="en-GB" sz="3200" b="1" dirty="0">
                <a:solidFill>
                  <a:srgbClr val="36A28B"/>
                </a:solidFill>
                <a:latin typeface="+mn-lt"/>
              </a:rPr>
              <a:t>DATA ANALYST  </a:t>
            </a:r>
            <a:br>
              <a:rPr lang="en-GB" sz="3200" b="1" dirty="0">
                <a:solidFill>
                  <a:srgbClr val="36A28B"/>
                </a:solidFill>
                <a:latin typeface="+mn-lt"/>
              </a:rPr>
            </a:b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Tech Challenger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5ECDE7-ED3C-B621-634E-A95FC5BC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164" y="352673"/>
            <a:ext cx="3242383" cy="5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wissBorg Ecosystem – SwissBorg">
            <a:extLst>
              <a:ext uri="{FF2B5EF4-FFF2-40B4-BE49-F238E27FC236}">
                <a16:creationId xmlns:a16="http://schemas.microsoft.com/office/drawing/2014/main" id="{6546A5F7-F8B5-0712-B2D2-8658FA89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1" y="2814351"/>
            <a:ext cx="2450480" cy="359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D63579A-1E9E-522F-0901-28D6247BB1A3}"/>
              </a:ext>
            </a:extLst>
          </p:cNvPr>
          <p:cNvSpPr txBox="1">
            <a:spLocks/>
          </p:cNvSpPr>
          <p:nvPr/>
        </p:nvSpPr>
        <p:spPr>
          <a:xfrm>
            <a:off x="7293174" y="5436165"/>
            <a:ext cx="3445766" cy="9727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300"/>
              </a:spcBef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Anderson Cruz</a:t>
            </a:r>
          </a:p>
          <a:p>
            <a:pPr algn="r">
              <a:spcBef>
                <a:spcPts val="300"/>
              </a:spcBef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linkedin.com/in/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anderjcruz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/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linktr.ee/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andercruz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0D058775-D544-8110-79A3-CE9882FDF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10" y="5383615"/>
            <a:ext cx="794710" cy="7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21">
            <a:extLst>
              <a:ext uri="{FF2B5EF4-FFF2-40B4-BE49-F238E27FC236}">
                <a16:creationId xmlns:a16="http://schemas.microsoft.com/office/drawing/2014/main" id="{BE743341-D97F-4B46-A870-34712F5BE0B1}"/>
              </a:ext>
            </a:extLst>
          </p:cNvPr>
          <p:cNvSpPr txBox="1"/>
          <p:nvPr/>
        </p:nvSpPr>
        <p:spPr>
          <a:xfrm>
            <a:off x="1202550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DATASETS</a:t>
            </a:r>
          </a:p>
        </p:txBody>
      </p:sp>
      <p:pic>
        <p:nvPicPr>
          <p:cNvPr id="2050" name="Picture 2" descr="Swissborg Logo PNG Vector (SVG) Free Download">
            <a:extLst>
              <a:ext uri="{FF2B5EF4-FFF2-40B4-BE49-F238E27FC236}">
                <a16:creationId xmlns:a16="http://schemas.microsoft.com/office/drawing/2014/main" id="{F4B60AA1-4DC3-9ECB-4DE9-98830A35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637368-27B1-8880-0F71-9A86CD01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3" y="1439251"/>
            <a:ext cx="8856873" cy="47930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BCBF10-94F7-659C-E3F6-5A3647884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066" y="607252"/>
            <a:ext cx="2286691" cy="16639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369C7D6-CAAB-BCC7-6673-D8D921390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051" y="2492751"/>
            <a:ext cx="2458720" cy="16564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A8635AB-D77C-2BBF-EA13-88EF908AC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542" y="4587502"/>
            <a:ext cx="2609738" cy="18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014236-640A-6B2C-E916-A35CB978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4" y="1810159"/>
            <a:ext cx="9025345" cy="4332165"/>
          </a:xfrm>
          <a:prstGeom prst="rect">
            <a:avLst/>
          </a:prstGeom>
        </p:spPr>
      </p:pic>
      <p:sp>
        <p:nvSpPr>
          <p:cNvPr id="10" name="Text Box 121">
            <a:extLst>
              <a:ext uri="{FF2B5EF4-FFF2-40B4-BE49-F238E27FC236}">
                <a16:creationId xmlns:a16="http://schemas.microsoft.com/office/drawing/2014/main" id="{ECD8FDF8-507E-FE50-5982-743EA10F3CC8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PREMIUM TIER</a:t>
            </a:r>
          </a:p>
        </p:txBody>
      </p:sp>
      <p:pic>
        <p:nvPicPr>
          <p:cNvPr id="11" name="Picture 2" descr="Swissborg Logo PNG Vector (SVG) Free Download">
            <a:extLst>
              <a:ext uri="{FF2B5EF4-FFF2-40B4-BE49-F238E27FC236}">
                <a16:creationId xmlns:a16="http://schemas.microsoft.com/office/drawing/2014/main" id="{2DAFD0A9-C80E-8A98-BD68-A571CDB1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A4E52E-4244-3F95-38F0-66100DCB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093" y="1810159"/>
            <a:ext cx="2247438" cy="18682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F954B1B-8B37-3020-892A-1371610FB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837" y="4051738"/>
            <a:ext cx="1841973" cy="15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3">
            <a:extLst>
              <a:ext uri="{FF2B5EF4-FFF2-40B4-BE49-F238E27FC236}">
                <a16:creationId xmlns:a16="http://schemas.microsoft.com/office/drawing/2014/main" id="{3B630D2F-86D7-44B2-A362-82AB8BA9DBD2}"/>
              </a:ext>
            </a:extLst>
          </p:cNvPr>
          <p:cNvSpPr/>
          <p:nvPr/>
        </p:nvSpPr>
        <p:spPr>
          <a:xfrm>
            <a:off x="673259" y="5284676"/>
            <a:ext cx="9639242" cy="9874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Arial Nova" panose="020B0504020202020204" pitchFamily="34" charset="0"/>
              </a:rPr>
              <a:t>Concetrated</a:t>
            </a: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 between 5 – 15</a:t>
            </a:r>
          </a:p>
          <a:p>
            <a:pPr marL="273050" marR="5187" indent="-273050" algn="just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Few outliers from 15 - 393</a:t>
            </a: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ACQUISITION COST DATA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13">
            <a:extLst>
              <a:ext uri="{FF2B5EF4-FFF2-40B4-BE49-F238E27FC236}">
                <a16:creationId xmlns:a16="http://schemas.microsoft.com/office/drawing/2014/main" id="{176976E0-38BB-D420-E8A3-A9BDC18A9CEF}"/>
              </a:ext>
            </a:extLst>
          </p:cNvPr>
          <p:cNvSpPr/>
          <p:nvPr/>
        </p:nvSpPr>
        <p:spPr>
          <a:xfrm>
            <a:off x="648928" y="1514838"/>
            <a:ext cx="10700205" cy="5695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59489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 Nova" panose="020B0504020202020204" pitchFamily="34" charset="0"/>
              </a:rPr>
              <a:t>Total Users H2 2021</a:t>
            </a: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: 219.734 </a:t>
            </a: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2BA059-7E50-8A80-F256-03031EF1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17" y="2182663"/>
            <a:ext cx="4329960" cy="26751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263082-0347-416B-E02B-D002282AA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477" y="2206257"/>
            <a:ext cx="4147767" cy="27241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680CD7E-24D6-1002-6991-741652B29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59" y="2182663"/>
            <a:ext cx="2200959" cy="25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IDENTITY DATA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13">
            <a:extLst>
              <a:ext uri="{FF2B5EF4-FFF2-40B4-BE49-F238E27FC236}">
                <a16:creationId xmlns:a16="http://schemas.microsoft.com/office/drawing/2014/main" id="{176976E0-38BB-D420-E8A3-A9BDC18A9CEF}"/>
              </a:ext>
            </a:extLst>
          </p:cNvPr>
          <p:cNvSpPr/>
          <p:nvPr/>
        </p:nvSpPr>
        <p:spPr>
          <a:xfrm>
            <a:off x="648928" y="1298532"/>
            <a:ext cx="10700205" cy="5695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59489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 Nova" panose="020B0504020202020204" pitchFamily="34" charset="0"/>
              </a:rPr>
              <a:t>Total Users H2 2021</a:t>
            </a:r>
            <a:r>
              <a:rPr lang="en-GB" sz="2000" dirty="0">
                <a:solidFill>
                  <a:srgbClr val="000000"/>
                </a:solidFill>
                <a:latin typeface="Arial Nova" panose="020B0504020202020204" pitchFamily="34" charset="0"/>
              </a:rPr>
              <a:t>: 219.734 </a:t>
            </a: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D8BFA5-778E-21AC-B778-28288F05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9" y="1789742"/>
            <a:ext cx="2566052" cy="15119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775E66-4814-4131-214C-1FB8E89EC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095" y="1789742"/>
            <a:ext cx="2963488" cy="17279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CCF34D5-C16C-9FAB-C1EE-CD7D5C88B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67" y="1716303"/>
            <a:ext cx="2462373" cy="16588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6E02779-853E-5DC2-0D07-EF120ED32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524" y="1651503"/>
            <a:ext cx="2419174" cy="178846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EECBDE3-158D-09BF-07DE-ABC18C77E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9" y="3775170"/>
            <a:ext cx="3749365" cy="26443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6B838A4-4702-3F95-6662-12D403694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539" y="3724475"/>
            <a:ext cx="397798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IDENTITY DATA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89AB42-3569-B06D-C546-9306D8F4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7" y="1800983"/>
            <a:ext cx="2802499" cy="2748777"/>
          </a:xfrm>
          <a:prstGeom prst="rect">
            <a:avLst/>
          </a:prstGeom>
        </p:spPr>
      </p:pic>
      <p:sp>
        <p:nvSpPr>
          <p:cNvPr id="9" name="Retângulo 13">
            <a:extLst>
              <a:ext uri="{FF2B5EF4-FFF2-40B4-BE49-F238E27FC236}">
                <a16:creationId xmlns:a16="http://schemas.microsoft.com/office/drawing/2014/main" id="{8E5C546B-52F6-74D9-A389-0EE0AB76C2C6}"/>
              </a:ext>
            </a:extLst>
          </p:cNvPr>
          <p:cNvSpPr/>
          <p:nvPr/>
        </p:nvSpPr>
        <p:spPr>
          <a:xfrm>
            <a:off x="648929" y="1298532"/>
            <a:ext cx="3175820" cy="5695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59489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 Nova" panose="020B0504020202020204" pitchFamily="34" charset="0"/>
              </a:rPr>
              <a:t>Verification Approved</a:t>
            </a:r>
            <a:endParaRPr lang="en-GB" sz="2000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tângulo 13">
            <a:extLst>
              <a:ext uri="{FF2B5EF4-FFF2-40B4-BE49-F238E27FC236}">
                <a16:creationId xmlns:a16="http://schemas.microsoft.com/office/drawing/2014/main" id="{77BB2F88-5FF8-3BB3-E18B-284844140A87}"/>
              </a:ext>
            </a:extLst>
          </p:cNvPr>
          <p:cNvSpPr/>
          <p:nvPr/>
        </p:nvSpPr>
        <p:spPr>
          <a:xfrm>
            <a:off x="4560884" y="1298531"/>
            <a:ext cx="4847303" cy="5695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59489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 Nova" panose="020B0504020202020204" pitchFamily="34" charset="0"/>
              </a:rPr>
              <a:t>Days between Phone and Approved</a:t>
            </a:r>
            <a:endParaRPr lang="en-GB" sz="2000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38EA11B-1D5B-1A22-10FE-858FC4B2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742" y="1800982"/>
            <a:ext cx="4337310" cy="2750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EB1A2C9-7BDE-145D-6D84-74328DCBE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687" y="1800982"/>
            <a:ext cx="1469152" cy="26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 - CLIENT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13">
            <a:extLst>
              <a:ext uri="{FF2B5EF4-FFF2-40B4-BE49-F238E27FC236}">
                <a16:creationId xmlns:a16="http://schemas.microsoft.com/office/drawing/2014/main" id="{40C02582-06A3-8080-E811-BD22548022C3}"/>
              </a:ext>
            </a:extLst>
          </p:cNvPr>
          <p:cNvSpPr/>
          <p:nvPr/>
        </p:nvSpPr>
        <p:spPr>
          <a:xfrm>
            <a:off x="403120" y="1446016"/>
            <a:ext cx="3175820" cy="5695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R="5187" algn="just" fontAlgn="base">
              <a:lnSpc>
                <a:spcPct val="90000"/>
              </a:lnSpc>
              <a:spcBef>
                <a:spcPts val="1200"/>
              </a:spcBef>
              <a:tabLst>
                <a:tab pos="159489" algn="l"/>
              </a:tabLst>
            </a:pPr>
            <a:r>
              <a:rPr lang="en-GB" b="1" dirty="0">
                <a:solidFill>
                  <a:srgbClr val="000000"/>
                </a:solidFill>
                <a:latin typeface="Arial Nova" panose="020B0504020202020204" pitchFamily="34" charset="0"/>
              </a:rPr>
              <a:t>SUM()</a:t>
            </a:r>
            <a:endParaRPr lang="en-GB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indent="-357188" algn="just" defTabSz="914400" fontAlgn="base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159489" algn="l"/>
              </a:tabLst>
            </a:pPr>
            <a:endParaRPr lang="en-GB" sz="2200" b="1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pPr marL="357188" marR="5187" lvl="1" indent="-357188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159489" algn="l"/>
              </a:tabLst>
            </a:pPr>
            <a:r>
              <a:rPr lang="en-GB" sz="2200" dirty="0">
                <a:solidFill>
                  <a:srgbClr val="000000"/>
                </a:solidFill>
                <a:latin typeface="Arial Nova" panose="020B050402020202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latin typeface="Arial Nova" panose="020B05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98D8FD-3289-72E1-E7D8-2B2CD262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94" y="1398279"/>
            <a:ext cx="7963590" cy="25300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CD23FA-B589-CFD7-E7DD-7C5C681DE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19" y="1840731"/>
            <a:ext cx="3280875" cy="15907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F8747D-6734-181B-07A0-5D3D83BD8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650" y="3924147"/>
            <a:ext cx="7808285" cy="28158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C1BE4D-830B-E982-0516-3419DE7F6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65" y="3991340"/>
            <a:ext cx="345215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3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1">
            <a:extLst>
              <a:ext uri="{FF2B5EF4-FFF2-40B4-BE49-F238E27FC236}">
                <a16:creationId xmlns:a16="http://schemas.microsoft.com/office/drawing/2014/main" id="{1EE700BB-1C6D-8D8F-B1BF-02AEC4883322}"/>
              </a:ext>
            </a:extLst>
          </p:cNvPr>
          <p:cNvSpPr txBox="1"/>
          <p:nvPr/>
        </p:nvSpPr>
        <p:spPr>
          <a:xfrm>
            <a:off x="1251714" y="195926"/>
            <a:ext cx="6310989" cy="10341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800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SWISSBORG – DATA ANALYST</a:t>
            </a:r>
          </a:p>
          <a:p>
            <a:pPr marL="12967" marR="5187">
              <a:lnSpc>
                <a:spcPts val="2912"/>
              </a:lnSpc>
              <a:spcAft>
                <a:spcPts val="300"/>
              </a:spcAft>
            </a:pPr>
            <a:r>
              <a:rPr lang="en-US" sz="2000" b="1" dirty="0">
                <a:solidFill>
                  <a:srgbClr val="36A28B"/>
                </a:solidFill>
                <a:latin typeface="Arial Nova" panose="020B0504020202020204" pitchFamily="34" charset="0"/>
              </a:rPr>
              <a:t>TRANSACTION DATA</a:t>
            </a:r>
          </a:p>
        </p:txBody>
      </p:sp>
      <p:pic>
        <p:nvPicPr>
          <p:cNvPr id="3" name="Picture 2" descr="Swissborg Logo PNG Vector (SVG) Free Download">
            <a:extLst>
              <a:ext uri="{FF2B5EF4-FFF2-40B4-BE49-F238E27FC236}">
                <a16:creationId xmlns:a16="http://schemas.microsoft.com/office/drawing/2014/main" id="{0BC84796-A7CA-16FE-4C32-E216711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268015"/>
            <a:ext cx="911214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D7F6D4A-284A-2EDE-CBE2-396DDDEA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9" y="1318886"/>
            <a:ext cx="8359864" cy="18060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FADC5A-9C4A-6F18-2947-7FC652BCE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847" y="3124983"/>
            <a:ext cx="8550381" cy="19585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DCD42D6-8E00-390D-DACC-9812781C2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604" y="5083493"/>
            <a:ext cx="914479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9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Arial Nova</vt:lpstr>
      <vt:lpstr>Calibri</vt:lpstr>
      <vt:lpstr>Calibri Light</vt:lpstr>
      <vt:lpstr>Wingdings</vt:lpstr>
      <vt:lpstr>Office Theme</vt:lpstr>
      <vt:lpstr>DATA ANALYST   Tech Challenger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DATA ANALYST   Tech Challenger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N26 – The First Fincare in Brazil.</dc:title>
  <dc:creator>Anderson Jose Cruz</dc:creator>
  <cp:lastModifiedBy>Anderson Cruz</cp:lastModifiedBy>
  <cp:revision>33</cp:revision>
  <dcterms:created xsi:type="dcterms:W3CDTF">2021-12-09T11:58:58Z</dcterms:created>
  <dcterms:modified xsi:type="dcterms:W3CDTF">2022-10-28T21:11:08Z</dcterms:modified>
</cp:coreProperties>
</file>