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8" r:id="rId2"/>
    <p:sldId id="260" r:id="rId3"/>
    <p:sldId id="271" r:id="rId4"/>
    <p:sldId id="263" r:id="rId5"/>
    <p:sldId id="261" r:id="rId6"/>
    <p:sldId id="265" r:id="rId7"/>
    <p:sldId id="266" r:id="rId8"/>
    <p:sldId id="291" r:id="rId9"/>
    <p:sldId id="276" r:id="rId10"/>
    <p:sldId id="292" r:id="rId11"/>
    <p:sldId id="293" r:id="rId12"/>
    <p:sldId id="294" r:id="rId13"/>
    <p:sldId id="279" r:id="rId14"/>
    <p:sldId id="295" r:id="rId15"/>
    <p:sldId id="296" r:id="rId16"/>
    <p:sldId id="286" r:id="rId17"/>
    <p:sldId id="287" r:id="rId18"/>
    <p:sldId id="289" r:id="rId19"/>
    <p:sldId id="290" r:id="rId20"/>
  </p:sldIdLst>
  <p:sldSz cx="9144000" cy="5143500" type="screen16x9"/>
  <p:notesSz cx="6858000" cy="9144000"/>
  <p:embeddedFontLst>
    <p:embeddedFont>
      <p:font typeface="Cabin" panose="020B0604020202020204" charset="0"/>
      <p:regular r:id="rId22"/>
      <p:bold r:id="rId23"/>
      <p:italic r:id="rId24"/>
      <p:boldItalic r:id="rId25"/>
    </p:embeddedFont>
    <p:embeddedFont>
      <p:font typeface="Shadows Into Light" panose="020B0604020202020204"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h Kimmel" initials="JK" lastIdx="8" clrIdx="0">
    <p:extLst>
      <p:ext uri="{19B8F6BF-5375-455C-9EA6-DF929625EA0E}">
        <p15:presenceInfo xmlns:p15="http://schemas.microsoft.com/office/powerpoint/2012/main" userId="a784931cf3a48ec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780" autoAdjust="0"/>
  </p:normalViewPr>
  <p:slideViewPr>
    <p:cSldViewPr snapToGrid="0">
      <p:cViewPr varScale="1">
        <p:scale>
          <a:sx n="86" d="100"/>
          <a:sy n="86" d="100"/>
        </p:scale>
        <p:origin x="466" y="4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27T14:53:19.269" idx="1">
    <p:pos x="10" y="-18"/>
    <p:text>data:image/png;base64,iVBORw0KGgoAAAANSUhEUgAAARYAAAC1CAMAAACtbCCJAAABFFBMVEVHe8f///8AAAA7dMVDecY+dsU3csS/z+oycMO9zegxb8PD0erT3e+0xuVvldGgtt5OgMl2mdKHpddljs6mpqaast2swOOlu+B7e3vU1NRWhMoTERK1tbXh4eFwcHDAwMCQkJCAoNWvr6+amprq6uqLi4v09/vu7u5BQUHd5fPZ2dkvLy+Qq9pUVFTx5t6Je2wAACXp7vdiYmI1NTUjIyNNTU2BgYFeXl40MzS9vb3j6fVRUVEeHh4+Pj7y9/+8xNBKXm9mYVmsuM12cmy+ta16gYyYiXkAABcjAACfprAiEwPc0cXNwLNrfY3///TAzNhkUTk2S2BnbHIhOU2OlJ1wXkpPOBsAHDWsoJZZc55VerWQo8I7ZKGtAAAgAElEQVR4nO1dB3fjOnYWGkWJpCpVqEL1ajmJZJVnj+XsJpu6m7bpyf//HwHAToJN5c2ck7nvPI+OLZLAx4uL21Eo/KSf9JN+0k/6ST/pWUQo4e89iDjCBH2P0WGp1tK0Vk/+IYHBUqHRae9+9dGRngrAFgCwaaJf98lZiNQUwOkBo8NIlmUJZcIXNQCYzozZgD56J9375EcTqQCXWvJdt8JSs7gH4EPrZcCX1AFYzehDZyv6o0HuevLDCTc5IOZlrbO3dtfokOLgq5VTn4vo17YG/TFi6wjgH0u+yF9gNR7oi7V5YGOs3X4nTPZgO7dxUdNwIVX6rSGHZciB/KHYhewAOEIIxxAuGLuUbhcvsrqiN+o6/JIiLaSPICz7+9bvg0mimwGdzOfCPF/Y8JY3yz4yAWt6JziyceklrwoZBGEBP5T6Ii8BONO5XE/HBR9d7dbRSRuGL4QzG5Yg31HNKEjlMCw3P/hR5B8iHd0W2rQC73PQzDk67BAVoa9+bgmsCtQsFYNUcmHRrSu+t8yVJqXA6AwHFuMEh2m8HyCMfBzRoyvwCuH04uDig4XslAIiASrvbViuby8HtnpT967nElJb2De6jQfLDFJYcsgW0lSUkuYQf/2r+dvxtLJg8e6EK6VyGG3StmAZwmOf8uk9sv4RJClN/1ZI90kXlqEOh2p2WKRqEXssgJAFxgDCNf/ge/2S4K4YW3qLzp48uEszeADheickCinrH18oHU9sMkHRwmRG3J3IrhowouS9hcuQ7vaASlHFe06zLWAFRFWD7QhcGCwmqH5fZkFKSG2i+6qPAtoGkQuVSk2O2TmJEpQGXD/jbPJigsEK1N3LSKsuuoXUGS3O76PxeDwz0rXi5xJSwq9Fanmo+GeK5RZ//8u20PLDtbBeKi2d2ywXY7DxbkU64u1NmjhXNJ5jKSYxe5BQMcKtqGKzP9j5Uant3Vk2BYp5FBbburKv8Q0oDhaKfF1TVG0iP0Xxx1KhMmmiTOa8ABY+OlUtNZBvdLhA3+SI0XtE4lhfiMBCdyaXXz4KvitiYbFVqOcoLPLkA8zpf0rYnGfPDAsGESxcAZFQYJbyBoC5tUFRPWQZNVgEsNDbdL64Jhd0UCTA8jTCsgLe2ejpRtIKCsyJpijtZtDnJoYletc6m954RmnMjOJqFAIBLMwLVatUCqFF8T1gofoYeDcYUc3dt83JDZujPwI+t4ywIJVqM58vnD77cPoVYRchLAWhmPsOsKAOnbnB5z8yfUKgTJVOfTxecI+gD4mMsMjLEVxCl2ZRiyUOFgH9+rBQbcyBZb6kJvDGXkaoDUZnpoQPTapZ1b0JZIRFAiMI/bBEJkZhKZNsJFebSPiHp4FFWi4sW7BwzXO6Vxq6vSkwdDwo8sDyrnMyGCwRC5Ju4KWstFGEv9ae5vC3vKeG9eMMHFcx/bXjJQPv1D5tueySdRF9UVhGsNvtnuE7gyWib1FukXBGonwh+m2t2HoSLtKGmyEcFt+WIQPDsFGZMT/Kxp1VVpFbmptdA9KNSIejrmlsRLDcq4Thsia0Cu4n5nOkxHid+89tWHpg5mhWMzo5nzWbdYPu0UtXkN0XMoAn2TbovCTnMNjzENL43M2364vFHhx+KlpmwPZ6rAZHCEBeWPiNV7Z3SujHfwgspFN5CrtYahf4pKOf8k980vRdG9e+5ZsFiyncLsuuk7LkfkzeCMqMD5eUmNYq0M+zwJJqqOFm5zlxEO77475lJnCBZvGCTH+1nloxm/kbBEvPTbnx/JWVRA4utx2hrYisllRYMCqTgpxsBeKe9hyhi1molDupv7G3a3MAKlJRa4ztaZ3ATnZ92pL7qdAuJsZmUE37WIJ9qSllcywESWoqjNE2raSA/9Ng4U6uAZcBPkuXrqIVNO1VNBsKLD32JTQRec18RCS25mKcAsmwyEWH1756Md/DRMZNLe7+9xKaLFfdwXSmg4+ap560QBeerE1qGBvkkMKuuujNYyV0MizlzfRtzel6jXk8wW1ubitPUuqI1KLay5da93vX5Y6lzTAlN7q7OldW0zaCG2Gh+9jYthtedbAUMQSaOOwE2k/yWJJypxZmRsnxualxTBzrZPXRbbDgGuXS08lcXy+X05rOO/pNtvZdUp4UfybtZnRs5WZV01o1ocC0L0uHJeL6dW+fAAuLAY3hAY719foFikJjuDnuevTb1nO2aREsGTLi0mEhSiHmG0mwMJNkfGJBMWC+sq2gF/mGavq45QCeJF6EsKRflgpLoaeWBXZeIRkWFu8fr7mxumXcAsKPwRgEYbkv3SiOngcLqai7XphqiKTDcuLBxcFaBAtphGDJaJLkpBttiwyw0JXY0CKkUCUtbREd385LMIIX0SIi1RAsMSYjJpIk3eGtaqYlHwkpCyw8LBAiIrc0KVXkXk+f/esrFIncbLBguampG7XdS9g1kgmVJlmcQuHRZYJFRLJWSdmgmd7y8kufa9+RDRpPwHk+dGhuCvMVSE21YVNvzn2RteKkkka1kG6TkVsIijheMS4VktS5NtA/LXXu84Wqc9FbggXs9z+Pn8djv99/EWmcxBekXObJugmOpLarplFJaQTjWqmwULsFVXYdrV1t9AIKI1KSYKHK/wy+vByPxzfKLQLl33K2rkZwyr1novBcAfDYBSXds4HzExY618M++GIgwpYCC0aktfFemVIv+3zCibD4TMWlSMvmkwbTxXjB7VkBs8h0BZkzHgCbmc/OCkITvyWfAgvBJRCkr51jd6XBkuZYIHXfbdsCgUvF0+pq//26enwiJo9+uzeVFX/MvDWJfxgut0CUPuxAdyosLPBaVsqxbijkxfFFKfUsW2a8tb+wnT08+x2RnaZoO2ILhkCED1eisWX3b0gVoEJpxyeRDgsTmklfwTJfoHstnGxo5fTRRdhf/2LR6VNobsbcN0NSC5Y0ezaahUsw8InUON8ZxnsxKrYfIAxLJO8WIamiEvduoscQqYwoO9HNohWh3SYQ19yCjG48LJPKpIKSNR1ccCZnrL640ReEBTdVIoyDIvIVhwrFRS6QcglpkuTUyGC5UYyQYqdRYSQ1683YkUodZVKPUEUBgzN4X4/eR2sDXEagky3sV7G2CDXRt4XcVz6YW/77UJic9BQlqttrWvsjHhWWNdUocsmwVDusOAtjdRfVhe2EGdS06kZUsUcdValQjhJqWOkpTsowyGTd8ISEmTmbJvq2kLOC3mdjYIUFwtkDdA+uRQlrMYDYtPR93lRkWa3Fm40d54vCvEFcE/ugMGIe6umAkU5hyZTNXFac5OthQi2Glc5AybTLWeh+JEiqELwrfxZcOimT+Fiy7AE8AqUoAkiLUWBJe8S99uwlUNmSxfPAql14uQvPgYqY7YGvsfGsHOYn2XJNyhuQj2JXMvapJwPRLhvv/pM3Q6c4aT5PLU/iVzAm3m6H3SEv39rHXEPomzJmNrHMQC0bLLgSnXgaLjEvU/b2M5bfHy3L8ZzFOGR3YeS9HDWLs9fNMF44gxLPFJWs1HFGffhKNWgZo2oz7G2LXufW1mUn8VLwr0aWlxVlbAcWIvcarUbPr/1RxcaSYftGptCAK0kdn0WMUka5Bb4YU4bKdfFG936lUq+UdqGdsIfCV8v5UYkpHnMzuylxH2ZEKbNhKTcsheBr4r8PkZu76q6ZMW3XfZsOLJrsz7zyksobAP5i8JCjeTkzlSiqNrWqmlr11XJQlaXsN1cykzBAyfMetqvtcDhc8fSbiCThsGBqFy7eTqfTdRYKjoRXVi5Y1J2fat5qBVNnEb3CCwCS0KyWGvZQMJELk3ZRSdRZYkkUIqD82oXwjRXrmXQhr6I+Ww4Ly44wz9CqdMwkXYWwOKqAA0t74qNG0d2xURtsrfw3fTaKeaHsaw22CjHC1dsAsQchYHXSGsEBOCwOhxkcrj5fo8udwYLYUjN1G5abowCuIHNgwQEpKk1c54TsN2z2se5emfI2ISkqXBqJFC7c0yHTsPp9SMe6EHikGCwSn4vDLbdXkcqbACxK6D5Syd0XfAbfPn6NUuVBntwHChDvh+gv4Hi7XsxmUzgy4OIjkrMqF2UrGj37djgcLjw99FYHM89s82AJr2p/jpHsJO+0E7Z+pJTDDqcbqFWOSkfcNN7gpw77pgn7C9Bu+YzlnWUp73bcg2G+OtyS0SoUkK25HPjPSsSv7nfKI9TQSlqDJFqUpRjfSi7aa61eBJlAFRfVDVRPNXA+VixYXNmS1YcgmkhlCVbmgd5lH3WVhiJbJLU5S3kpmuYttGzj4JxwT3HW8bKCsFR04zZSEVkfZM6p5tSD5XZHHC7v1CX4UieRktEcSZC2V7x8p7ANUjvg2UIK4SNdqjvmcPGZQKhoD9LKRDehC8tdAWmC5LIc0VDzwIJ6LStQ8khUQvxL2CYn0ZFKdnp5FBYWbAvA8qRC8YywSKVSnQXV8nkRspBP2uFSYCgiWHjswwdLeGN9FGWDBZXqfJ1LD2aWIC5ZYOFBIw+WZ3UVyAQL7lnKsBXIejS5fSSywMLjqi4sT6s9ygSLk05I7ckU+p</p:text>
    <p:extLst>
      <p:ext uri="{C676402C-5697-4E1C-873F-D02D1690AC5C}">
        <p15:threadingInfo xmlns:p15="http://schemas.microsoft.com/office/powerpoint/2012/main" timeZoneBias="420"/>
      </p:ext>
    </p:extLst>
  </p:cm>
  <p:cm authorId="1" dt="2021-03-27T14:53:47.031" idx="2">
    <p:pos x="195" y="-22"/>
    <p:text>data:image/png;base64,iVBORw0KGgoAAAANSUhEUgAAAMgAAADICAMAAACahl6sAAAAkFBMVEX///8AiM/z8/P6/f3///gAgMwAgs1mqtsAhc6jyegAesoAc8cAfssAd8n/+vX2+fwQj9LX7Pc9mdW22OrH4e281+6czObq8vnl7fGGuuJTotiVweXU5fR3st+w0evf7PYeltTI3vEsndg8pNp2v+ZSrN2o0+lkt+KMyekKjdHC4/RtvOTf7fGFwuWj0eiSyOVdEZf+AAALPUlEQVR4nO1c2XaqMBQ1XoYYiKDWUrUqlapVq/3/v7uJTAkzSSh9YK91h1Il2ZwxJyeMRgMGDBgwYMCAAQM6wz8Oo+gPf6UY5b9p+oGWXxsV/Df9Tw/wrqev++18vn3efxYzr48pyOP6cz5cdBthbFkWRsg23OD8mPU9rZa43nwDYWRACCJACHVyBQT3l74n1xje/aBjO6HAgdAzgofT9xSbYHYDFipmEXHB2L//eSreDVp6BYsQtuX+9D3Tary6DWhQIOuw6Huy5dgHlt2IBgVG57+qXw9gVdlGFoblX/ueciFuuLk4IqHor31POg8nsIyWPKjRf/Y97yw832pNA1D1OvY9cx6CPEjA/1tMhHkQ/CkmB3EeRCbnX5qlM7ueHo/T4lqauR4leFAm9+5JeKfPwAc6otCBf7wXef57q/CRh466jieL44Vk3rYRzhMaZHFh+7fsqFfc3u/yQLDTNderj3AucYI21gMuS3JcJMmDGHzQHY2HX5aMQ4wCRipyBhIz6SrEewGueM4Q27e4BnBFsopFYXekXKdLjf2ShC/yYb68YlF044PvqD79w/BEP/qqQrEIDL2DssS5UfpnI7LI+6dIIOTBqA/wx4ZhQbe+Rg9FAulCJOfG4U1Hj0CVQNTnXG3CtKHLhXQOOlDquK75GFgBhTyISL4U8nAu6nSlLdBBIZGzMuNtDwOqM/drZYmwayjUrQD3yENhKOlXIEB3VVXs+hUI8eaKFlgzQ0UiKwGsKJn/7NFlhURuaogc+oshIZAaa5/BnjUL2GpC4mu/pk6g+0r2nvuM6hERV0neqDAlF4QB9iqI+G3y3o6IqMi2PCBHRMHaRA2RGZBxWhD7rjQTRURkvC+yz2+HtjtvOegXFTbyIk7EwP5C03x5IkqyRmGJQAzvmjYdyxOxfQU8iLGLEbFR8E1oqCCClNSyHVfEaxmW+9C08VgNETV1UxFjxcTIKQ01RBRtXR1b51q6dbgSrVJFBKKTEiL3lkSIkX9NQ3GoIaJf1Cx1Z+1is42O37E41BBR47RG+7vRgggJHSctEceTiGvpdbBrHKN/kw7tszNok/xi/TZmaVAs6nG9VzOxsXGUKkB4Z9im5mvj1MhTaA2wqFM/g9+gbIkv0KazB2Lwo2XF0Qzaqd6OIHHpYkY/a9P3ljNy5USeQVakTfAEWy1xDX8nKI7GREiIR+37uD7b9b3p/ngkSqM5ESKUoGUdotnGZwoIgwI7V04EQOvQqhDRdOOTAdLj9KpLIiTx8luYfPONTwYGjhLebokA69CYyadgf5KNgwLHNVURRzgmTZcnJ4G+0BB0UTjNCuWlHt9frdY8Dfs69oZElqdbZJnOCoUkjQjWo9UghtUorz/I1XqRzRl9F0SaNQ19yZZ6IXZfNZXrkQI0aIfwoHyFlBr9SN0KsQAQ1yYrShrfADbumro1ewGQX8NjpqvZ1XnW5qbdEaltElQjEAqEjm+K6lqFt68WiQoLiQHx5YevNMKSk2JCwJUu+K50d4oY/Ys2TYhAP7DVSae6H0L1Bi4x+nFS4NP96cmV7mqOYcCKEv2LStmHw+GDH99T99+0t7OtrNuxotdGrWaFSKtihMh0ql0PDQ/A1aFKt7rd96RESMo+vZPcUsXtLqV5inPpdN8zJELS+u9jgwbietil9aGryqbKPCIitNL1cIWXCilQaZG+4x6HhAihosLocemy5PPXiIyp0bdqXC1A+UbWWeIhGbWVah1f3pgllzb9gnJHfsqr9EcJIhe3FuDwxq0didFXHeKoRXmLirj3hfaP9laPbPFE2/kSkd4o7dEW39qH6KFN65GvA41vhvDTK++1kSBCJJKbZRNMtZdD60PJMZHSbEtOtYSIUP36AWKRvly1eiFCjf58EWFSnqOIey0ZIlQoQj1hemkV+CYcEGWIaNqrUHNFRUD86YEIsfZA0NrL8/iF8LpKmIg2vuuiST0u3b4S7/qDaDdqUHTPa9VCIiLa5eUH8UCin0+vdfh58KH9uTARz1Gqek9v4ktdHaM6WPB7yonjp917RjKoOrK06PSgCJvGS4X0EOUmMhr9czupCkZgiZAkS5db/cDKUyWdto+nRDTtJL3WrT4Md63r05FBTETSyCNUlbVG3Z5CioiQpaFglsjdrObA6EJJyalkbErkaeQKqk5W3SkfyR3EKuj+91Qbn20VI+i1u4hqXnFQPLg/VWDkIRo0nqrb6slCP7zIVRtSYL+WB0m4OoslLlAUcA3cpJvu1Jm9Kzt1VmvpISQyrt+B1fQUXPC3maDy/YQMHInXYnUPpDd/Wajn9n72sBR2qyPIMq8q6xbIaNf+6x0kX47VEaxL6zbmc6uu39+BYR0Ejo29Sm5fqAdCYufBZ4HV++lWBrQ5T4gHwcOVW1YrhG7Bu8QZaufLx8qaLsQBEb7cJA9VOo/AwLjbfetqEgbC+uFLxUHw2T242NhCtm78Lp7vMrfB4VPdaw696/0c+O4vC8P1g+PnqfGpJGc8/hf+VfNS/H9v3xSzauy92cwjCH/yYuR/fP4d/6L4Tp4Tlo+YCU1H0+k0/mE8Dv95blAKymjAgAEDBgwYMGDAAGlszE3fU2CwMU3uZ8/MX3gv/qoJzOJfZPBumlv+ytIMsZos2XubMk9mBfg2iR3IXyhZgzYlQoYA/LOYsEurVXJ70PCGhfgAYML+vCX33vAX1iVfbUjEA2ALVtwlQmTyhLmmXJbRZSkimW87AKzBnP99mbwbEpmA9T4jVUIkGZBKZ1c0lbYgImDa7ZbA3XO69Z5VixQNiczJPOe82BkidEgQvZNKjgixgY/0J6oEc1YGG+CWfbMZkSWVxo6XMkeEziCkKUeEqHCqwA5V2A1rFeuMejNoRsQE2+cgS+YaTyQhIEeECCB9WkuqZx+MRrMzcJbUPlNFC4k4H+TirrRG6IUC33JzzBBZqyGyYea9oo9v5MbWFzELaawifzmPNZEScTZRJWxV0te6Ch/TkjP3biTyDtJ5u8/nv0p1K3G++zmhsJ1sTDfx14TInri4zWRC2awLmThu9GmXNTyeCJnAVgURMkYceD/C58/oVjwPMqGILpl75B0IkdiCHOL75kVMEomuAPO6PJ7IKlZfWSLb5Lar5NFEMkpc8Tb1wk5sVCZgZLnKBNYI89hX7Flz54jsEmnKElkmk3SjwbaxjCbRnPdsWFxGIiFEUvdGRMZ52BBMFFozH2aILM1UK2WJePEsE5VKFCJWnQ0XNaOHb3I+dVKUk21TdjsmspLPRmkj9ROJdckSSR5WEkCcaIpObA5rLuGahwOanKbvucAawmN0z2HiFZs0rtOHIU0kfpjzZNhItxLJkPEmKRIi3LgFRjJhBcnkQknSuHtnPYQ0kcgQmdRuFw66iu+c3dZoSMQF5nuCSfqBTBxRRoQMSKXOpCZRPJ4zeemExbIRkWWWf2wwnRFZPTPDVLMiK09FVOhbeSJsXE0+4JoM5okVdUZkScMFt2jYUWppzjoH2/y3TM7hLnP5/j5D3wOpV++IiEOHnLDzeuqWmQQPLi7HMLmpm7nJrbIO2YwvdEbkmX+a3FKQLkpSh/petE402YHTxx3DcbNXPuK7dEeEeKkRX3TYgPmeWVOZbJTYL+NrSUR01jnN2uUDyzy6Y3dEaArCpxjkyop5oh5JGjehdjkTN8615m6cNK7zIpvnc5ZJxLw7ImTU7EzI02MzkD1hMl/RwgeIlYjoIrlK0/itC3ILyfcCT+dE2VmHRFbZchZNrzhbdVZxM0GcVJhkpp4ZVaeyrpcG8nzuFVXROiTSBM47jYUfmel5S279O2DAgAEDBgwYMGDAgAEDBgwYMGDAgAz+A31W/cW0uOrnAAAAAElFTkSuQmCC</p:text>
    <p:extLst>
      <p:ext uri="{C676402C-5697-4E1C-873F-D02D1690AC5C}">
        <p15:threadingInfo xmlns:p15="http://schemas.microsoft.com/office/powerpoint/2012/main" timeZoneBias="420"/>
      </p:ext>
    </p:extLst>
  </p:cm>
  <p:cm authorId="1" dt="2021-03-27T14:56:24.868" idx="4">
    <p:pos x="393" y="-9"/>
    <p:text>https://encrypted-tbn0.gstatic.com/images?q=tbn:ANd9GcQypnJNu2XVZNzOHe7wYfyY06jPftN2T3HATg&amp;usqp=CAU</p:text>
    <p:extLst>
      <p:ext uri="{C676402C-5697-4E1C-873F-D02D1690AC5C}">
        <p15:threadingInfo xmlns:p15="http://schemas.microsoft.com/office/powerpoint/2012/main" timeZoneBias="420"/>
      </p:ext>
    </p:extLst>
  </p:cm>
  <p:cm authorId="1" dt="2021-03-27T14:57:02.414" idx="5">
    <p:pos x="584" y="-14"/>
    <p:text>data:image/png;base64,iVBORw0KGgoAAAANSUhEUgAAAREAAAC5CAMAAAA4cvuLAAACc1BMVEX///8gmJgYeHgAAAAosLBoi71LeLTDz+IAj48Ai4shm5tiqKgWcHAPSUkYd3cTYGAeiYnp8fHE29sAc3OPs7PC4eEAmZkpuLgOrKzu9/dDtrZYgLhssrLt7e0MlJRbq6uFhYXV1dW319e7u7ssLCzf7e3FxcXp6emUlJTZ2dl8fHydnZ3I+Mimzs6Fvr5MpqZRUVE6ba+tra0PDw/T5uaZx8dra2uwsLBDQ0MhISFvb29/f39eXl5OTk42NjYmJiZ8t7fi6PGRqM18mcWX0tKtvdhAYGAwZGYwKDG7y8tAh4eu4+NImJhhubmTt7dtqKgtdaSev8qlttdZkZ81R3ZHW5EvbokkQV5UkZERWlpexcXW9PS1yNnU3OrA3cVnsne4zb1ilWoAiwAAki4AFQ2z2rx9rn+atIit26qWxZ2o5KhEkl0LEUkAQyGZ17fDzp2Myo4xMVoCgjcAXCcAlCpXf1jK68pql4ArXiMpcF0wb0UAYwCOr5czq29PYD8YnU4AZz9PhWhuvo92YVMtXD4HRi81OUZZyZKDq5yw1Kt9kHw6VmIndFZGiVsATgCPVVefqpEtUycAcABatpwzUEcvhkkowIFWvFguUBVSTRlGcD9hmGAtGSwCHwAcMzZDQSwxF2BfpkZSHR5imyUiAABNtWzXz7hgooOGgjrOo1VVTWfk/+R8n2ZYQkFIYWYRE0Q3aSMhPC1TZlYme0FXElxLTTBPLlGKmHc5TGgdOjCbh5sbAGVYPSJjXCdOdxAvKx4jLT4vABlemUtMJQAxOgCBZSu/WU+NWgCbPACeZkRtX0laigCNdh0vL2O2tIFzGwaiiXX+PIuKAAATY0lEQVR4nO2djV8bx5nHRywmq415kWJqNkijF7RCoJeVkQQChJBjwgrHmF7TnuHcYBHXDoQmtokxErHBdkVs3lKrEbnE8uEm6SW55OIgXDfJXVO7ybV3117S/kn3zEqYF2MDNnhXQr+PxUqzs/LMV/M8M6t5RoPQGmLzivJkpZ1taxV5a6Xa/5TUCFaoRFoirNyAFDFlpZISeUpeQIryCvMlJSI/k2F2S0pEdkCKunbnS0okT25AmLJ8CYmwXLHM1EXn50tJpBRLTWCl8hQSE/kBIzPtzpeaiEJmyhFZqRyRlcoRWanMIYLxfVJXOUGSVs+fRUSURqNuFSAONR1Q35sawLxa83BIMoYIjZCDVHHh08epf0aktCORQqr+WGweyE7r0tnF5FUbUoYTwRrEuhly5HmNjlEwAUan0REiNK8Rz2t4UmlIZLAOqTUKDcnNazRiIvzj18kkU4gwauRAAQxNxQ1FtTMaZGcRyyy0Ed4Od4waTMMBGRkW/vLQRrCGQ6iNxm64FpXy2UXkadbOq54jRJA74EYHNIDFjtrpFBF4eBwqVudApTo30pA2QojA2QN2ZC9RI87hTllR1hDBHsQowUKACKejA+hJDSqldaxKKRLBtBrRuN2o0zzHMzrkodN+hGSiPcijRhp4bc8qIjzHeuBjVgKRUgYHkE4DFWYgIUUEAxEFprGS94CdECKYEHGQdsEju3g224ikcrdj8CNpIp7lREoUuIUHyzlsXGwjAeJLspTIAXRQwTiQkaYRq6EdxGo4rGO5pVYD5uFmFQy/2EY0yK3EduTIQiLwacN4S+lWEc/KOTjRs5YaUQlOtxHwnx7k/oEdGT0sIcI9l/asHeBzle6HIPK0W9ZEaJbVwSirBdmVpPdlPQqwGhZxDJhLqvc1Aike81CNFiBiT/e+0PFAu8IpIsYNEeEkArJeq9HBoAzqreNpZFToeAYMQgOvSBLmyeiegVfAjIeMJJkcxBGaTideR95iI+ORMsmAbPDel4xH1OLgXEOGa6kkxd0niqVPVraI9Q7jd0vaQjb+bQA2pgZavHGdH/mGRYhI5UMehsjdW7aHvNdfW7ulNJmHIbLl2i2lyRAi9GYJb9L77JbSZEAq9Sbph//g3pw3OiwtkE3TvoIdO6Qug5zE7isoLy+QuhRy0hMApLz82b1Sl0M2UpXvKSgvKNhTkEOyRHuekLoEclOOyFJp9z3zTAE89uWsZkGiZy3Y8VOpyyEj/ag8+3rfXY+ig8//uPwn/3jwkd5jpSQezJOQ1kdRXvGhnUWP9hYrJHUUuLtTZgGLxVjamGdVscyAdOVJGwW+S24tpCtP2ijwgztlBoQEcEpJpK1DZkCKiqWNAt8ltxZSpFBIOaeH0P6dMhOWeJazuFBm6iqRet5X6qjvlcqMmfDHqRyRlcoRWakckZXKFCKpaIn7zn7zOhC/MBl8/3zZQ4TExyhoVkWvfhqnvsxQPym+otH98mUdERV3PyJqFHDs4hCXivkOPGRIfGYSKVEwDOFCK5gSOMBzLBJRYqxwoHbMMKkrmPSfkhLyDK5h1hkan2FEcAm5SMVjXgVHDhgg5MEKMZ5VAYmcEuyHRRxNH0YahmX5VD5M8m0sDi1TiNA0cjsOenjcwh10qJEigDgHr0gTUdBuVqlGag3L0ZhE0SO7QoPawJzaIZ9nnaaUaUSUiOXcYCHwwXMsYgLITlAsI6JREus6QAI3NViDVBz4F5Ivu9ZOiESgpljpBrMoZWgAAwIiOrxIBHMcEKHpNBGO41NEOHcArbtDzhgiARrzrBrTjo4OjsTwlmLlAQftWEqEDsCJBSKQGalpIKKjcTsP+R6FiLbGSg7Wqo1Wr9K6VUQOgPtoL0V2rETqPBLDy4EZ2IkfWSCipOkWFeLvEmGgRmBeHZDPw4LVPBIRA0URLlTFRqtXQWm3iAhjFHOXKMRJA7tSrDDimIU2khqhuQ9gEt9Mg2dVYA2LWvCSfBsk8vSmEDFvGREFrTEa7e2k9h6jURyIeNTQ5ejcon/AHhJBZieR4h4jxkYSAs8b1YQW41DbGaxxb8yPlLUsK+USIpXmCrNYV/FgMFeKlLQVFVUVBmSoEF/BoRIOVRXmFJGK1CWbS4QsSUyvQly2RhEvOZs+fXe54pLDBpa6EiJlZctLuUjE4qQoqhFVVcOhFqEGqokila+kqGbKr6+nqDqELHBwWrRVJsgCRMwkr2XziTw2ke/hW9j7EYG6Vdb6USNlQnrKjKopvQGliFRUUFSD2eVEVZTfYKGoylrKUkNRWq2PqoWHIZOJlLWvLOVSIhTpcVxUXZWeakDVrkpkMJgJEfAZVBVyOoGUHgGqSjgNz7VVFGWu8q2/kciQSFnLPUORRSIVxAT0WkqUFzU0I+QHEmkiCPmcYEl64lIrKavY1xhSeavXTwTLTLtb7i0lfM6V5C/xm1aonpZAqNRqUYMJIdMKItWESAUQgWZRJxLRinnXKfWBJ2Wmf1plsFpVT7msXvAVpPqVTZQW2kVlA+UTiRAtJWKlTGY9nPdSjUBPC9d64ZL1u9bMkNlFWr7JAJ898SSoEpBQ4ENWI4JqSJ4GkgYdkDZ1rXfD4xK5i1TPSfqLOhfVDK7VUE9aDKqlUqfBrAgshJq8SPQsVi2CDqa+hoxHABW14fF/TpuvJ7KuWT6int2zT+oiyEw7ygtyq0mW6Ik9JJ41F/G8qBfE1SQ7ckgWlFtNspoybu0E+8QWq+BHW/0/bJbSRPbuKdhalW/x+2+e0kj2lu/YWm31+2+aHtu4KeP8yJYrR2SptDv27SuHR25AclcvkAFawbNSF0NOeiEHZKX27sk6IKpHE/cM+4jvsEJS80DuR43vf2ozFgksKk9iHqpd++W1fU0hv6x8DWTe1tzY8ICJuZrqugdW0dCwoS/53DvlBaRI8fSy8lE1iEzT+R5QqQaq8YFV3FDchMpdLDWC5Spm8u8hoq0xOR9UJ3He6gHaUNzEwZ1SI1iuopL8e4n4KBeZYaixkKkoS4XZgsx6ZLGk0moWiVgsFdYaZLBYCACz1ZIKrbAYRCI1Fut6uHAy2wKriMlfhQhVT+pGpm3AIVAmE4WsVAVFOcm0DJnVXSBCUS6KqvGKYRNkBtBlRcjqokwkboJMkD7Y24jKk5kP2SmuwVpBxE9R/irS9E0NDZRX2+xy+qB+Xl+9H+mp2tqGesMikSZA5Pf5KVTlp2rhSGj6fPWUtpZyNjRRa0amufOK5CUmfxUi5JOvJrPgTSRMpKqe+FgrJc6E66kaSKtrvEvEgMh0n4VM8vmJRwUi4HQtlNZF6SvAPT+YB6s5UCIvMfmrEqmtIXOYllTkg6GexD5YIUEkIk4FEyKNtT4tnNWSSAI4W0eIiBaXiptIXdy8BhHZhY/kr0qkhlTJCkQa4E4bIZd+KRFE0ojV+PzNaSLEZ6TaiIEQ0YstSpz9XcuzZhAR8KBVdZTTXEfVapcTsZjrXEv8yF0iZlez2VxLiHhrKpyU1kv5zNX1a/iRDCICVfcaalLhQq7GRSJmMY5CuwqRVHiRsxKR3shEaQ0kqq9+jbDFTCKibabMyFtP+s/6hTZSDXZR1eTyV6BViABEkxhJo22EdkSR+AkXtVYcZ4YQeYxak4j4i5qrBKOulpbKu/hbvg+1EEvuRLCb41Ruxz25MOu5p75YR5ZJcO1pWNjIPQwSuROhWXEdDVKuhwhZOaJiEavDWU3EraR5I1kdo1RipZJspaAglqEkq0do8kpBwwk6RURDMxojWYoDKTStTIeEwx8lLeYhyZlPBJNlEKVYqXa73TrscGuwBx6cAzMeSAlgHICDJ00EMtPIQ+vcRnfA7lZ6uBK4IoAVJOsumofktXYoyQgi4E1YGrMgN+1AdiXH6mhkpHXiGkUe2xHLkkaUIqJgkAeewf2BmuxKUUKXQipPshgxuSI7iJD1dy3I0aFBjjxkVJA1dwDmMMfktXsYnrUHOrhSvJxIqZIGIh7EM6pSGpeyjg47y/OodM3VeplDRC3mNwIRD9k/gey3YCTbW5H2QEQvJ+IQd3DRIKMDXtKpLBoeedbgkSlEeFUpEGF4nmdo1mhM7a</p:text>
    <p:extLst>
      <p:ext uri="{C676402C-5697-4E1C-873F-D02D1690AC5C}">
        <p15:threadingInfo xmlns:p15="http://schemas.microsoft.com/office/powerpoint/2012/main" timeZoneBias="420"/>
      </p:ext>
    </p:extLst>
  </p:cm>
  <p:cm authorId="1" dt="2021-03-28T14:56:36.444" idx="8">
    <p:pos x="776" y="-7"/>
    <p:text>data:image/jpeg;base64,/9j/4AAQSkZJRgABAQAAAQABAAD/2wCEAAkGBxQUExYUExQXFxYXGB4cGRkZGh8gIBobICIhISEfISMgHiojIB4mHiAhIzQiJi8tMDAwHyM1OjcvOSovMC0BCgoKDw4PGxERGy8gHiYvLy8vLy8vLy8vLy8vLy8vLy8vLy8vLy8vLy8vLy8vLy8vLy8vLy8vLy8vLy8vLy8vL//AABEIAMIBAwMBIgACEQEDEQH/xAAbAAACAgMBAAAAAAAAAAAAAAAFBgMEAAIHAf/EAEQQAAIBAgQDBgMGBAMHAwUAAAECEQMhAAQSMQVBUQYTIjJhcUKBkRQjUqGxwTNi0fBDcuEHFSSCkrLxU8LSFjSiw+L/xAAYAQEBAQEBAAAAAAAAAAAAAAAAAQIDBP/EACARAQEBAAICAgMBAAAAAAAAAAABEQIhEjEDQVFhcTL/2gAMAwEAAhEDEQA/AOt8HyXdUwNKqecXJ9zzPrtjXiiaYqi2kaXI30H4r80Pi+uLWTzQqIrjmNuh5j3BtiUpO+xxyaczzHZaq1RjXqVKrfj7xTz5BogReBa+C/CuAEGxIA/EilT81Pz/ALOL/EOHMDCT3tIfdkbtTJt6nSfDF7HYzgVl6uZouHIqm11YVCGMkfFbmPW2Hjqaof7ReFaRTqKJtB+R/wD6J+WA3ZHgjVKjtF0Xwz8TAg/WNsMVTjAeiabZdUlp3IhvQQSRp/XFjgxUPqXwmBq9OnuI59PnjX0Bud1tl9FJm1DMIBoJBMq0A3H52sCcQVOE19RTvGDyYBzImd4IG/tbDecuneFwILVqWr3GsT85OJ37NUWdmOqC+sibavpMfPGAjLw14b731BOZ5SYNgfYkWnFp+zleAxmJJ/jvcE+EWWdrRg9n+GZSkNNR28ulRq8Uai1gBO/ODbFHiPa7YUaS6hZXe7AxuAP3M+mEP6F5js5Vg+Ei25qVfkfJFtvX3xtU7IVDeKceL/FqtvtsttP588NHBM59oy+uooqVU+7ewvcHkI2Ia3ri9UcUcuWVNAUHSvrMD6m/zxRznPUnyxcd1SdR54d2A/6gNut7DrJxDwavTJCF1RibKNvFcC+5g/ixQ49Xc1ygYmP1sTPzvgpwzsmlRO8WrqJiREcpxc6NScc4UUuw6SR6c56SJvtirwvgIrOU7xUMEi243Pt/T5jDHns1GWqLVBYqsqWFwRHhPoR/cRCjwXMPTrI4NwRz3J8v9J6HCToFqXZR+71UH73xQ1tJEcwGI6z129cTUezdeA2kyW8oPiAkesRvYH3x0arRNRAUCkMAYaRIN9wemB75dEIWo1FSeTVGmT0ltv3xApUOytdiJlVPmJJt6RzMXtIvvi/kuAkUM1l4LAukRYsCFPPY2w35XIsGDEUwYiRqMj5npzviOswpmu52BQ29gMOwt5Hsoqgd4BA8qDYe/U/3fEtXh9OjLkfIbk8gOpOD9eiKoHi07FWB6i8DaY2OBXFMsaquPLW0FVBNhPmK+pB0gn5WnEs1dwKy3EKNQRUbxBvOoGlCSCEnd7gTaD9Me5nJFTBGlRpI03O5MoDOpCSBBnkYJkAJSQ+GkE0FPhI8p51DzL7wDtz2EPHBst3lBQ4MAQhO5tc/5TOmNiB64vpmXSxU4XoRa1Fm8AmoqCSpiSVF5UT5RJHraL2Sz4zdPu6hKPIZWX4ouCJ59R+xjBBOEVkOpTdWG0XXUSdPQRcraST7sJ7TcG0U/tAARlE1FBICkkSyxMXuRsd9xeVpp/vHL5ZXolqg7k2Vx5wSTKRut/pibg2bL0s5WI0nuYA5iQ0A+th9cVcwWfL02zKKawvTPxBSBBYRYnp6A2OCvAck1PL1WcQajrY7wL3/ADtiwDMhTajRPeEjUdXdqD0AiBJYwPYfmR9btEisZpVbX8oFut22nDtw+iWp61AJbn6Tb8v3wD4hSy9XM6KoqCqgCSpIW8OAbH0Mx74qF/iPamoIFOhCm8vcmfQGNvU4n4J2yIKiNBJuJlPmDcfLb1wQz3ZwvUb72qq6gqo1QkSBLG+46exwt9pOFjLNSIlmZZbnfryvf5xi9DpH+9qZu3egncKAQPY6bjGYQKfA69UCoG1axMszKb9QthG0DHmGQdIy9QKCEhUky5sNX8s7yRPrOK1fir1bUQQsBi5IWU2ME+Uz87YzjOYpGmquPEGBVVPlBMAsdkEbk7Cd4wK0PVGoFKVBfM58NNYNyosWa0ajAuesYzidpK/E2T7PoL1TTMkwdVRWkGAblYkA8209MCePV+J5d6pTMFqayygohOk7TK7jb5YlTtBSVtOSUu8hWrOssQSbKDEL+Xpzxbz1SmFda9ZVNQgDYsyzIEbyCYnC3OlkAX7W8QSkXqCi8Vu7h6X8pPwsMXuGcezNWGbh9EKL94WNID1kgnmdpxrUzwoxSpZeAzF1aoVJLxBKiYUBec26Xx7nOH1Kw1OzNHrI2vYGB9MNrXQhn+1mWQQq6nBBIRiVDLJ8xA/IfLALM9rM1mA5UGmigHwzsfxNvEfhj88UHopTYF1usHS0kMOXuL9f1w/9mszSrgVKTFQFANJYC877Xv7RGGITOGcFq1tTDnBGsmWm/QkxzJtJN8M3B+BUlZWaajBj5TKg2PiMRaOtyTbkDVTLs5YlTpuT3hGnr5RvbmemKqcVoahreowt4tJFP3ty9dsVF+lSCVg4MrVXST1ZZKn6ah8hjTtGB3UHbWs/XBDPUtVM6dxDL7i4xT41T73Lll6Bx8r/AKThg5ZxLhMZy58FUEqdrmxHuGIt0OGvsnk37imKgsVDStRvkCsAT8zfAPtHlWbuT0cC8x4o6Xi3K+D44HXNCjQWopdGZmYs6gyWI8visGPOfW2L9DXtTSRKLa1LA+USRJuBcc78+eFDg+WDikoNyWkxtBDWtbY+5w3dtso65dF1ksrqS1ySQDf63j0wP7OZfvAzgAPVbSsC3KY/5pn29MJ6HQuFfwKcfgEfTHN6mcOq4LtUJLnQxIO34TcEEBRyA636WlZEAWdhAseUDpgdX4flqjFyLm7aWZdXuARO/wA8aRnZRyaRF9KuypP4RG3pMx6Y843elmBbyr+mLhqIqBaZ0AWAC7WMWjqPywN4swFDMub/AHStPWFwAbg/Fgr/AGeoYVpCNMEN0EXAO4PI+4wwNQ8Da2I0mzlvpfcR1PrG+OaCk1VJQamgsQDfSB78uvTbDT2c4wuZpnLVmmoB6jUB+459d+sc8xoeSkH8NUcxMRpqdJ6zE6ZjrgsBhcyOcagwSvJUDwuVsCfhSBcRv/pdjQyJBt1xEjYgc7DC7xSvrgwCszTRtnI2qOPwA3A5npj3jPFlC/iU2ppN67D2v3YJEnnP1r5CjUbu8xUmXjUCRAmIixPoAPniqm4bwoAmpVY1KhM6m2B9Byx72hzgpUEYmA1YA+0Nf5RPyxnHuL9whOnSAY1PzPRVBlvyHrgJ2nqVHymXgMSyNUaYBiJuIiIJtB2xYj2j2pXLzReZXYxYryI6wLfI43o9pso1XvCYq+qkTaN7iYtO8Yj4z2bBpjwk01JAb4k0mL+hjnaN4N8Lec4WyLpUk0yZJVRq+fVfX+zcgecxngYNp3UEjlb3MTipW4AuY01K5bux8tZ6Abxv+04QXpMAumpUKgeASV0g7gXiPbfBjg/Fa1XwvVdgvMyT7EnDA6tUQWVUgWE9B7HHmFhqjEnTEAkeKogNjBnUpO45n6bYzDBc4lVoZYk14q1TcZZCNK85qsdzzv8AIEYVuKcfqZl/vWLhbrRpCEQDqf8A3H8hinR4O7gvWJg3LVCVF+YUSzGecRhuy/ZZUUFtTzcqoCoAB0kCdrEmd4MYzaAOTNdzopygi60Rqb2Ztl6zPL3gzk+ybIrVKh0EBm1Aaqlh+IyqmLWn6xDFR4cq0/ERSAEqF8y7yYiBYiwAjnOCHESDl6mmYCkX3sYP6b88SK5JxEClUOio7VACDq3BIOx53PTDN2Zo5ykNbtUCncN4vmAZjC3xShpzZUWlgV9yAQb+pw79mOIGrTCMzhw2lhpYkEWILEaQOcdMbvpArtzWV1pVNOk6oaNm9Y6zYj1xU7J5p6FSmy3Dchz3nf2j309MNvaOgVoVSoB8DXIBi25BHT6xhI4KHD0hIgBipU/DFx9TcWvO/JPQ6zxqkauXqLTuWS0cxvHzFvnjnKZlzVGkApEBWEMSbaAoJbVHhvA33tPQ+BVh3FMsYgEX6KY/pidKylpSmS3NtMem5g8j9PXCDTIB6VCkrAs4QAgdQu35Rim1NFVw8xSJqrAkhWBkRzhtX0GLWZrAA95UtzCxbbc/DfmSN8DG4qorUlRQq6irz+FxI3/nvaRGx3ggY9ei7mmZCMfCzADSwM6dzcGIJ9MM1KtpglCTG6xf88JnE+1K0a1Wi2QQ90xGovOoG4P8O0grb+YY0bt5oUxk1UKQAA5EseVkGJcUf7RxWTS/3dPmxImOijqdv2M4p8O4mlMrppsIhaYgQA0gEywgnqdgfUwun/aISQWydIxuZkgfNb4K1u1FUCRlqMcpHPl6YeUhhoHFDqYDRKgE7fFMReCfDtPTG1PiDnTZBqFpItabwCBt1wo57tfm0UBaFLVaQUYxPoH9udpHUYzi3bDN0aVGVoLVqqX0aGhUmFJ8fxflBxfKGHJM5UIJ8NjEBvbb7u4vvgbxdmfK5wk70SAANvCfqZwmZP8A2hZp20HugWHhhNm6HxHni3Q7a1XDU66SLhlUC/py39+eHnhgn2J4LUp0GqAxUceAm/qT7GAPlPPAntJw7uK6vTUqxUOWFgrbGLRY8vUDpg8nbDLsqgzTKkR4Ta23hkbWj3xlTO5SuIaqjLMoGaCAZm8gwDt8wfTPkuLPCc8mbpDUYqIbldwdtS+h6cj6gHGU6yqgop3ndqSpkFWqvclBMQg3ZhaLDALJ8NrUnV6RVyNtLcuhJiVPQbbi+GDirs8U6R7usyDU5v3KE+8aibCN4nkMTTAXN</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3-27T15:10:35.254" idx="6">
    <p:pos x="10" y="10"/>
    <p:text>data:image/png;base64,iVBORw0KGgoAAAANSUhEUgAAAXAAAACJCAMAAAACLZNoAAAAkFBMVEX////n5+fo6OiQkJCUlJTMzMzY2Ni8vLzk5OTh4eG5ubne3t7GxsaZmZmfn5/y8vLu7u75+fnHx8erq6t5eXmDg4PQ0NC6urqFhYVycnKlpaWxsbGEhISLi4uenp5tbW1iYmJQUFBFRUVaWlpNTU1fX18+Pj5WVlYzMzMtLS0hISFnaGcAAAARERE5OTkYGBgz/g1hAAATW0lEQVR4nO2dDWObOBKGBwESSAJJIBSQAvgzbuu7vf//7044aeI0sZuA16S7njoxxnU7ejwMI/QiAfzhJmYxNXez57MkmMGSQszd7tlsFuABJ/9a4nMBJ//WrDIb8H9rjM8HPJ676fPYCOBoeKBH889jgRdzN30eGwE8QUESpMnhT5AkY5AfRfhLiSjSlyzzslfhK9K4gn0aOEq+S7M02x+6231v+fdt/Xnex8Ab/tMVF+dPxFOwwc+9nF4XyN9tI4A/CLwWbBFIrgXXahF/PsRfgIsFAewSETvIGIOCA6V8ifyWA8b9l2GxcgQDVoX/i2RmWhewEcBXrFgLvEgkGYCLhZkC3BZ3aoPb0rZJJSruRMganqmqcLXYx3sAv7doW9DG9Wj3D0gvI4Bvmv3mGfhKt1NyuNrnNOhklskIt6jUKolERuLEhsrvAA2iiimmecyjKDN2bloXsFEphb1E+BbLz/N+AR5b6rcIqaDBlscN0II7iwg97BARpP67yHHZQJ9C+Q8I8FHAJT5KKWN4vwBvANvc3qPGFtREcs9puGcNjlBVOloQCpzkdoF4BmGJajk3rQvYmBwu8VbifYI87anAfVmiKgM4YqD8C4EVU4ASARL7HWp4KKwglL48VP+IvumIOtygZHgEKMXDYxJwb6IFoOeTRen+fhDXsrE9zcNjbEfzdddeHR7n7J90oet2LeXKdgN+ZbsBv7LdgF/ZkJzB0L8Y+F1u57B/L3BVhjNYZEcDV/PY5YBL6q5vWWjHAheznHVwcingyc/BsiuaRCQK7cghNjEHb4TppYjPVKX4w2pshM/hL8KEXIj4XGVhMTYrzgb8QsRnq8PjkcTnA34ZJc1swO/MdYH/1HUEYy63PQK/yOX4TwA/yFAOG6/3Bp+/ZjhBlzICeJKgJEjTNBl+AiY/j/wV8JdAD462j/deCDgbXB7omqMPoQQffj53pBz1NPGrA/W54EWnMs7ngSPaiY7U623Z7xa82jefv4Z/DFzonx6rRv4cZVUifPawuRBwtPDu9j68q6Z8HuZBbN8YtmhwxD/TihfgrUuP3Sn4E+jqVML8PHBZtqItVU2k2BuxCdznR6mOgXOdKMFAMSFrH9dGQCydVXLYUj5PKg0ilgIkxP57eBPun4hMscZyFaCiF95hJOVQUMuwFLJ1QmoyCrio/C+/labCO+8bgRZSAgJxD6o4eG1ACDkReKSiUlQUyX0sN4npJwEPLbKtxpuyZa5kEUFVRBauoJ2r8L4lEHQsqsoypllX2v5N3v8EcLk2yAPHDz4JIrJpZVRRaSsp81qOBa52CrLckk720KDvOCQ7XPtvAduk1r5Wp7nNbTMRuFs1K/cT+K5cfOpgPNgRcBxmQQVd0arQmbCwUAuLK3BFC9oah4EWWrVBGTGd4fZtPv88cGSXDMllqrnOfJDv7wO5aMcCh1Qnuot9nFcyMyXUgYWIGhiEE7VxbeAbUb2KkjERXif1c4Tv7Ajh0hHwiLSphntCDI1QZbFP2RXSEFIno0zWAjJc+6yycPge+ecLAA9k5qN6JSOni2FQs3cS7Uk1Ejg0vE5YBsxiZ3GScQ5hC9DFtY/40Jo2gX5yDg9F+JJS0hF14Qtwz7DE2veUi3upoaJO7fFeeei486ExnDAbUflo+SZZJNJoOnCfuiVbJHIjQ3oAPiglJG39KekTDXkGjqQ2mUBacVebGgqSG6gIgMbah33PcCahmgzcnzTtAfi2kCs2CThKII17AvcZAqyYpx/HGErpU0kM2J9x1LCVDE77D7BpwJceuPVng9Dn7N4ucM8R4qSnnPtqq7KfaMkzcJIrGOQ+DqwRBhKZUp8UfaYEgtlBQHEn8ETgyMQyNrLA3luGyJiu3uuOT1mAOF/7qf5kr/QzHR+SIlI6E5U+kbAslt59xEMiectlUZZjgL9j9bNgpXqvCzGi4/Mo53jqoY3SdbwGPojXz/c6FTr51me+78HdoRgckgeST02Q6OlnVEp5z6NntO82asZrKdfu2l/QJoxp3oCPsRvwK9sN+JVtCvDrDwn609blgM/hPpqiS5F0DnMXA05m83+sLsXMoesIs0sBF9kc7kflBCGQ6fKrWxd2d5cBDtLO4H/kiY/O4TK9vhlPnF4EeCCTGfynnvj4KmWGkw4mXZid7j5+wpI5/A+4i8KRdxjPVRbyC6nd5ioLR98BOF8dfpkUPhfwsSqJmy5llA26lJExfutpjrHr6lIOQ96Plzk/dU3z6PMzAz/cxXB4jPP/2tdSENZ9H5NFZPrm8yPIwetB5KbnJ317ZwzzEsBl2fdher8wYR8m026MVeEuP3n6t+/l+XEpBT9gs8MJafDDtDHNw3wiEmQCCilIhRICVABKSO1fZiADMdwz4N8+MTnjqAGntNRJ26VyWYTZtFu/QbbetYPjEkQ6+A6JAiW5A6jR8AYIQL4JYgpwhFayDKUkldpMG9MEaIMwMvke9pmjeRpaLaIKuYo+GCAFzpuSOZxrGYbvn2PHpRRaiR1GcseKZiLwguLGZC0pc522jlWtIVEHW6crBRXkYWehxWEUV3gK8MADr+8QIg3ZjRlkOwaugz00ok4zZhsFDWjLCG+Q6AAytoeasCqm98H+xIE7CjiiVbpIPHDeu4nAc2a5MxRrqIsKCMVOg04riCQEESGcdDyO4jZ/zvjTgD9Eo3LgEXDRojymaecwMWLNIvChkSUaOAGoTJlEgeZWM/SOQmI68KUmo3gfAdcQBj1UrPJb+V0kyqyU4V3sX0Hh/E7VtrB08HI2Gg38MaWIqVVKXJKC3kW8VSFTTVHSWLPKJ8bOgKjjsnPqO9hC8VPzMYwFLpZDShk1O03wakYg0GIv9yyUrWJRzVqT07gV6B6gNI1cQkWVVqqZCvwB4Z1hZNxsI6+qlMQEMuQpBZKG3GkHsa8cDBQWZKFaksgQZBifvAtrNPA2Y2g5bvKOY+AECDjKE4MMjcQuSiB04EBFCIi6Kzm0Elwu7yYCD7JA8j4ybpzDJ+vw9s0FLdGcv+gyDnjsZBru43zMGX+wE3W4DN/scuWvDRr3P/4U/I779Eng5g1ddl6PP7KniR6FKCO7PSeBo7fSsDf90VvXfozdRu2vbDfgV7Yb8Cvbn6ZLuSDwOQYIp+lSingGIxcDPof3cUwn6FJIO4ewI78UcDaL+5GboEvhs7hsLzWomUZz+B/RCboUdn0zmY/xy2gLZTKD/87H+J+lS6FZZC9UpczgfsDLKDs5UPVb4Ne3w3wp8iLKlLnKwuHm6D8L+OgZXr4G8Lux073M1/G5jPZqto4Pfecexq8N/E/vaV55kjF/5hgr6vgSwBEaK6oZ7PrXUhB2yEbFyBGqY+ClYm8OTjZUAPmHzkojgSOKTWTH3WUaHAPniXhTrqhh2hd5YlBwLPB4EXzjy1EyoFfA1TdhhyleXi0A4gYFzW+GeqYBlw2P2qyZDlzTdBjTSY7jfbjle1jH57LA98FK5fnkMU3TsBaiivxVZKoCa6pMhVmUdMN4uF2UVJa453F98vgdC1wXkRsnqhnsZUwzygrMGlc1xGCakrJJSFTSTELGcNvnYJNMB1F2GeDpfnqEO1dGhkaxp85+yK5VTdooHSLAZWlyU1JT87I7LX6fANyS6REu8qxjNe6y1PDKZfTO0DC+0+SwYFKS+ejhtIqPJXvjgaNvvRvp7xHwUFYuui+MgyyrXZxBU1BYt8PKZpVqIIzkKhfVu6wnAs821dhB+xfgmJRtsulEDSbLShsJwjVk3wZdJOfYRxNuq/hVQTMlwsXIc+Yx8HtYFHrQcEBDsw5bmZUM5bWA+6QWa1gZZs+KOqeklHGimsGegTtMGtmCB463eJtoVQ+TvdACkqyTFeY9VAqi43nIJgB/GMv7GHgJLjHakA6c5GzQKZUCG55AB7XPJI0AbdMzq7JMOGmWo/0/Aq4YhTaTFRJO5cA1V06VqgQW46pE3EFR4fK43hoL3LTBOB3k4dO/1OEvC7McVyZ+2xH4zaIsY4FHprwbHeC/1uHq2cfX/svh0Pyluh3d8ZFofIB8uOOT//ZvjO34TBClBB/u+PB3uv+3rv0Yu43aX9luwK9sN+BXtknAZxii+tN1KVOASzyHxRcDbmbxn0zQpbgwmsHKiwGfxf2Mjgeu3Cy6jvJSupSZJtgZrUtRQs4gFSNDjF8EuBRmBv+tJ/5n6VJc1P7BuhTEbRj+aboUzP7oUfuCjdRJzAZ87HwjXwT46IQ4G/DRM7x8EeBjid96mmPs79KlnFqH/LDzzTsfv157LeCnllFHz4145f5l5g+fABxhjEz6Fi7ixjclNa/99qfujxJ/tawMOT55Cp4M98aKIXzwR8Rk54AnsWT47dpUQUqHueB+aRnC9uNDnC/Ak9frJnJ02H2Q8b0/8n0OuMy0qPihjGOHudmHzSEUWicRMloe3krR4UBAeMcPM6E/zuJ+9p7Z48kNGj6oOIA94jelGe6EjQetR/aRWaXOAEf4O6LR4GRinpx6PGbZ2rOWVYEe33p0V+5tKtHLdPRn4b8Ab5h+nDPg0R39qP8Zbq1n78/HcBa4XQVtIThDW8pSxBBLGJcBw7UL/DeQ+ldpsCTI70wT43pk/LcTUIYokuacguJYl+KgB17zVQiuQuAMl6RNKKYKapHWjoBTEUWHsbZPA185kklcSNcz5t1NmORMMhYvEnxw38Qyuk+8u4hhtjIJ9cEU82G1hYCclay86FKGRU</p:text>
    <p:extLst>
      <p:ext uri="{C676402C-5697-4E1C-873F-D02D1690AC5C}">
        <p15:threadingInfo xmlns:p15="http://schemas.microsoft.com/office/powerpoint/2012/main" timeZoneBias="420"/>
      </p:ext>
    </p:extLst>
  </p:cm>
  <p:cm authorId="1" dt="2021-03-27T15:12:29.181" idx="7">
    <p:pos x="269" y="17"/>
    <p:text>https://izlooite.files.wordpress.com/2010/05/ad1.jpg</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7" name="Google Shape;35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60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way I see it: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Python is great for quality of life apps – i.e., not necessarily the driver of your core business, but a supporter</a:t>
            </a:r>
          </a:p>
          <a:p>
            <a:pPr marL="0" lvl="0" indent="0" algn="l" rtl="0">
              <a:spcBef>
                <a:spcPts val="0"/>
              </a:spcBef>
              <a:spcAft>
                <a:spcPts val="0"/>
              </a:spcAft>
              <a:buNone/>
            </a:pPr>
            <a:r>
              <a:rPr lang="en-US" dirty="0"/>
              <a:t>	DevOps is a great example of a context in which Python is SUPER useful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Python might not be good enough for apps that require high-performance – i.e., the SW component of your business that must scale arbitrarily</a:t>
            </a:r>
          </a:p>
          <a:p>
            <a:pPr marL="0" lvl="0" indent="0" algn="l" rtl="0">
              <a:spcBef>
                <a:spcPts val="0"/>
              </a:spcBef>
              <a:spcAft>
                <a:spcPts val="0"/>
              </a:spcAft>
              <a:buNone/>
            </a:pPr>
            <a:r>
              <a:rPr lang="en-US" dirty="0"/>
              <a:t>	Interpretation on the fly adds considerable overhead</a:t>
            </a:r>
          </a:p>
          <a:p>
            <a:pPr marL="0" lvl="0" indent="0" algn="l" rtl="0">
              <a:spcBef>
                <a:spcPts val="0"/>
              </a:spcBef>
              <a:spcAft>
                <a:spcPts val="0"/>
              </a:spcAft>
              <a:buNone/>
            </a:pPr>
            <a:r>
              <a:rPr lang="en-US" dirty="0"/>
              <a:t>	Depends on the app – modern HW is *really* fast – maybe you can afford to pay that overhead</a:t>
            </a:r>
            <a:endParaRPr dirty="0"/>
          </a:p>
        </p:txBody>
      </p:sp>
      <p:sp>
        <p:nvSpPr>
          <p:cNvPr id="430" name="Google Shape;43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4077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30" name="Google Shape;43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5056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9" name="Google Shape;459;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30" name="Google Shape;43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2810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30" name="Google Shape;43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7753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2" name="Google Shape;542;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8" name="Google Shape;548;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2" name="Google Shape;562;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8" name="Google Shape;568;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7" name="Google Shape;35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key word is “interface”. An API is a contract that a particular software application offers to the rest of the world (other programmers). At a high-level this contract specifies:</a:t>
            </a:r>
          </a:p>
          <a:p>
            <a:pPr marL="0" lvl="0" indent="0" algn="l" rtl="0">
              <a:spcBef>
                <a:spcPts val="0"/>
              </a:spcBef>
              <a:spcAft>
                <a:spcPts val="0"/>
              </a:spcAft>
              <a:buNone/>
            </a:pPr>
            <a:endParaRPr lang="en-US" dirty="0"/>
          </a:p>
          <a:p>
            <a:pPr marL="228600" lvl="0" indent="-228600" algn="l" rtl="0">
              <a:spcBef>
                <a:spcPts val="0"/>
              </a:spcBef>
              <a:spcAft>
                <a:spcPts val="0"/>
              </a:spcAft>
              <a:buAutoNum type="arabicParenR"/>
            </a:pPr>
            <a:r>
              <a:rPr lang="en-US" dirty="0"/>
              <a:t>How can other programmers “talk” to this application.</a:t>
            </a:r>
          </a:p>
          <a:p>
            <a:pPr marL="228600" lvl="0" indent="-228600" algn="l" rtl="0">
              <a:spcBef>
                <a:spcPts val="0"/>
              </a:spcBef>
              <a:spcAft>
                <a:spcPts val="0"/>
              </a:spcAft>
              <a:buAutoNum type="arabicParenR"/>
            </a:pPr>
            <a:r>
              <a:rPr lang="en-US" dirty="0"/>
              <a:t>What kinds of messages can programmers send when talking to this application. What will these messages cause to happen?</a:t>
            </a:r>
          </a:p>
          <a:p>
            <a:pPr marL="228600" lvl="0" indent="-228600" algn="l" rtl="0">
              <a:spcBef>
                <a:spcPts val="0"/>
              </a:spcBef>
              <a:spcAft>
                <a:spcPts val="0"/>
              </a:spcAft>
              <a:buAutoNum type="arabicParenR"/>
            </a:pPr>
            <a:r>
              <a:rPr lang="en-US" dirty="0"/>
              <a:t>For each kind of message, what specifically should that message look like?</a:t>
            </a:r>
          </a:p>
          <a:p>
            <a:pPr marL="228600" lvl="0" indent="-228600" algn="l" rtl="0">
              <a:spcBef>
                <a:spcPts val="0"/>
              </a:spcBef>
              <a:spcAft>
                <a:spcPts val="0"/>
              </a:spcAft>
              <a:buAutoNum type="arabicParenR"/>
            </a:pPr>
            <a:endParaRPr lang="en-US" dirty="0"/>
          </a:p>
          <a:p>
            <a:pPr marL="0" lvl="0" indent="0" algn="l" rtl="0">
              <a:spcBef>
                <a:spcPts val="0"/>
              </a:spcBef>
              <a:spcAft>
                <a:spcPts val="0"/>
              </a:spcAft>
              <a:buNone/>
            </a:pPr>
            <a:r>
              <a:rPr lang="en-US" dirty="0"/>
              <a:t>The slide shows many different examples of specific contexts:</a:t>
            </a:r>
          </a:p>
          <a:p>
            <a:pPr marL="228600" lvl="0" indent="-228600" algn="l" rtl="0">
              <a:spcBef>
                <a:spcPts val="0"/>
              </a:spcBef>
              <a:spcAft>
                <a:spcPts val="0"/>
              </a:spcAft>
              <a:buAutoNum type="arabicPeriod"/>
            </a:pPr>
            <a:r>
              <a:rPr lang="en-US" dirty="0"/>
              <a:t>Client </a:t>
            </a:r>
            <a:r>
              <a:rPr lang="en-US" dirty="0">
                <a:sym typeface="Wingdings" panose="05000000000000000000" pitchFamily="2" charset="2"/>
              </a:rPr>
              <a:t></a:t>
            </a:r>
            <a:r>
              <a:rPr lang="en-US" dirty="0"/>
              <a:t> Server</a:t>
            </a:r>
          </a:p>
          <a:p>
            <a:pPr marL="228600" lvl="0" indent="-228600" algn="l" rtl="0">
              <a:spcBef>
                <a:spcPts val="0"/>
              </a:spcBef>
              <a:spcAft>
                <a:spcPts val="0"/>
              </a:spcAft>
              <a:buAutoNum type="arabicPeriod"/>
            </a:pPr>
            <a:r>
              <a:rPr lang="en-US" dirty="0"/>
              <a:t>App 1 </a:t>
            </a:r>
            <a:r>
              <a:rPr lang="en-US" dirty="0">
                <a:sym typeface="Wingdings" panose="05000000000000000000" pitchFamily="2" charset="2"/>
              </a:rPr>
              <a:t> App 2</a:t>
            </a:r>
          </a:p>
          <a:p>
            <a:pPr marL="0" lvl="0" indent="0" algn="l" rtl="0">
              <a:spcBef>
                <a:spcPts val="0"/>
              </a:spcBef>
              <a:spcAft>
                <a:spcPts val="0"/>
              </a:spcAft>
              <a:buNone/>
            </a:pPr>
            <a:endParaRPr lang="en-US" dirty="0">
              <a:sym typeface="Wingdings" panose="05000000000000000000" pitchFamily="2" charset="2"/>
            </a:endParaRPr>
          </a:p>
          <a:p>
            <a:pPr marL="0" lvl="0" indent="0" algn="l" rtl="0">
              <a:spcBef>
                <a:spcPts val="0"/>
              </a:spcBef>
              <a:spcAft>
                <a:spcPts val="0"/>
              </a:spcAft>
              <a:buNone/>
            </a:pPr>
            <a:r>
              <a:rPr lang="en-US" dirty="0">
                <a:sym typeface="Wingdings" panose="05000000000000000000" pitchFamily="2" charset="2"/>
              </a:rPr>
              <a:t>Conversations can be (and likely are) chained!</a:t>
            </a:r>
            <a:endParaRPr dirty="0"/>
          </a:p>
        </p:txBody>
      </p:sp>
      <p:sp>
        <p:nvSpPr>
          <p:cNvPr id="164" name="Google Shape;16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It’s no surprise that a programmer would want the outside world to be able to talk to his/her application. Hence, you’ll find these things everywhere!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Note that this notion of “for developers” points to the difference between public and private API’s (more on this later…). You don’t need to be a developer to interact with them. In fact, you’re interacting with them all the time every day! The bigger takeaway is that essentially any software application you can think of uses API’s.</a:t>
            </a:r>
          </a:p>
        </p:txBody>
      </p:sp>
      <p:sp>
        <p:nvSpPr>
          <p:cNvPr id="145" name="Google Shape;14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We’ve alluded to some different contexts earlier. But let’s enumerate the high-level ones explicitly:</a:t>
            </a:r>
          </a:p>
          <a:p>
            <a:pPr marL="0" lvl="0" indent="0" algn="l" rtl="0">
              <a:spcBef>
                <a:spcPts val="0"/>
              </a:spcBef>
              <a:spcAft>
                <a:spcPts val="0"/>
              </a:spcAft>
              <a:buNone/>
            </a:pPr>
            <a:endParaRPr lang="en-US" dirty="0"/>
          </a:p>
          <a:p>
            <a:pPr marL="171450" lvl="0" indent="-171450" algn="l" rtl="0">
              <a:spcBef>
                <a:spcPts val="0"/>
              </a:spcBef>
              <a:spcAft>
                <a:spcPts val="0"/>
              </a:spcAft>
            </a:pPr>
            <a:r>
              <a:rPr lang="en-US" dirty="0"/>
              <a:t>Some contracts specify that communication occurs over the Internet (or at least should be structured as such…). These are referred to as “web API’s”.</a:t>
            </a:r>
          </a:p>
          <a:p>
            <a:pPr marL="628650" lvl="1" indent="-171450" algn="l" rtl="0">
              <a:spcBef>
                <a:spcPts val="0"/>
              </a:spcBef>
              <a:spcAft>
                <a:spcPts val="0"/>
              </a:spcAft>
            </a:pPr>
            <a:r>
              <a:rPr lang="en-US" dirty="0"/>
              <a:t>Take the Tinder example earlier. The app on your phone (client) tells the Tinder backend (server) that you swiped left.</a:t>
            </a:r>
          </a:p>
          <a:p>
            <a:pPr marL="628650" lvl="1" indent="-171450" algn="l" rtl="0">
              <a:spcBef>
                <a:spcPts val="0"/>
              </a:spcBef>
              <a:spcAft>
                <a:spcPts val="0"/>
              </a:spcAft>
            </a:pPr>
            <a:r>
              <a:rPr lang="en-US" dirty="0"/>
              <a:t>Link</a:t>
            </a:r>
          </a:p>
          <a:p>
            <a:pPr marL="171450" lvl="0" indent="-171450" algn="l" rtl="0">
              <a:spcBef>
                <a:spcPts val="0"/>
              </a:spcBef>
              <a:spcAft>
                <a:spcPts val="0"/>
              </a:spcAft>
            </a:pPr>
            <a:r>
              <a:rPr lang="en-US" dirty="0"/>
              <a:t>Some contracts specify that communication occurs locally (on the same computer or a local network) and thus doesn’t need to adhere to the message format of the Internet.</a:t>
            </a:r>
          </a:p>
          <a:p>
            <a:pPr marL="628650" lvl="1" indent="-171450" algn="l" rtl="0">
              <a:spcBef>
                <a:spcPts val="0"/>
              </a:spcBef>
              <a:spcAft>
                <a:spcPts val="0"/>
              </a:spcAft>
            </a:pPr>
            <a:r>
              <a:rPr lang="en-US" dirty="0"/>
              <a:t>Take a Slack plug-in in Chrome. These are two local applications that talk to each other.</a:t>
            </a:r>
          </a:p>
          <a:p>
            <a:pPr marL="628650" lvl="1" indent="-171450" algn="l" rtl="0">
              <a:spcBef>
                <a:spcPts val="0"/>
              </a:spcBef>
              <a:spcAft>
                <a:spcPts val="0"/>
              </a:spcAft>
            </a:pPr>
            <a:r>
              <a:rPr lang="en-US" dirty="0"/>
              <a:t>Link</a:t>
            </a:r>
          </a:p>
          <a:p>
            <a:pPr marL="171450" lvl="0" indent="-171450" algn="l" rtl="0">
              <a:spcBef>
                <a:spcPts val="0"/>
              </a:spcBef>
              <a:spcAft>
                <a:spcPts val="0"/>
              </a:spcAft>
            </a:pPr>
            <a:r>
              <a:rPr lang="en-US" dirty="0"/>
              <a:t>Some contracts allow users to control physical devices (albeit indirectly).</a:t>
            </a:r>
          </a:p>
          <a:p>
            <a:pPr marL="628650" lvl="1" indent="-171450" algn="l" rtl="0">
              <a:spcBef>
                <a:spcPts val="0"/>
              </a:spcBef>
              <a:spcAft>
                <a:spcPts val="0"/>
              </a:spcAft>
            </a:pPr>
            <a:r>
              <a:rPr lang="en-US" dirty="0"/>
              <a:t>Device drivers are the common term.</a:t>
            </a:r>
          </a:p>
          <a:p>
            <a:pPr marL="628650" lvl="1" indent="-171450" algn="l" rtl="0">
              <a:spcBef>
                <a:spcPts val="0"/>
              </a:spcBef>
              <a:spcAft>
                <a:spcPts val="0"/>
              </a:spcAft>
            </a:pPr>
            <a:r>
              <a:rPr lang="en-US" dirty="0"/>
              <a:t>Link</a:t>
            </a:r>
          </a:p>
          <a:p>
            <a:pPr marL="171450" lvl="0" indent="-171450" algn="l" rtl="0">
              <a:spcBef>
                <a:spcPts val="0"/>
              </a:spcBef>
              <a:spcAft>
                <a:spcPts val="0"/>
              </a:spcAft>
            </a:pPr>
            <a:r>
              <a:rPr lang="en-US" dirty="0"/>
              <a:t>Some contracts come with documentation that is public. Others don’t. If documentation is available, the API is considered public. If it’s private, that doesn’t necessarily mean you can’t use it. Security through obscurity… </a:t>
            </a:r>
          </a:p>
          <a:p>
            <a:pPr marL="628650" lvl="1" indent="-171450" algn="l" rtl="0">
              <a:spcBef>
                <a:spcPts val="0"/>
              </a:spcBef>
              <a:spcAft>
                <a:spcPts val="0"/>
              </a:spcAft>
            </a:pPr>
            <a:r>
              <a:rPr lang="en-US" dirty="0"/>
              <a:t>Link</a:t>
            </a:r>
          </a:p>
          <a:p>
            <a:pPr marL="171450" lvl="0" indent="-171450" algn="l" rtl="0">
              <a:spcBef>
                <a:spcPts val="0"/>
              </a:spcBef>
              <a:spcAft>
                <a:spcPts val="0"/>
              </a:spcAft>
            </a:pPr>
            <a:r>
              <a:rPr lang="en-US" dirty="0"/>
              <a:t>Some contracts are gated by authentication/tracking mechanisms. Others are less constrained. Gating/tracking mechanisms enable various monetization mechanisms:</a:t>
            </a:r>
          </a:p>
          <a:p>
            <a:pPr marL="628650" lvl="1" indent="-171450" algn="l" rtl="0">
              <a:spcBef>
                <a:spcPts val="0"/>
              </a:spcBef>
              <a:spcAft>
                <a:spcPts val="0"/>
              </a:spcAft>
            </a:pPr>
            <a:r>
              <a:rPr lang="en-US" dirty="0"/>
              <a:t>Must pay for a license or can’t authenticate</a:t>
            </a:r>
          </a:p>
          <a:p>
            <a:pPr marL="628650" lvl="1" indent="-171450" algn="l" rtl="0">
              <a:spcBef>
                <a:spcPts val="0"/>
              </a:spcBef>
              <a:spcAft>
                <a:spcPts val="0"/>
              </a:spcAft>
            </a:pPr>
            <a:r>
              <a:rPr lang="en-US" dirty="0"/>
              <a:t>Pay as you use</a:t>
            </a:r>
          </a:p>
          <a:p>
            <a:pPr marL="628650" lvl="1" indent="-171450" algn="l" rtl="0">
              <a:spcBef>
                <a:spcPts val="0"/>
              </a:spcBef>
              <a:spcAft>
                <a:spcPts val="0"/>
              </a:spcAft>
            </a:pPr>
            <a:r>
              <a:rPr lang="en-US" dirty="0"/>
              <a:t>Free, but throttled if you abuse the resource</a:t>
            </a:r>
          </a:p>
          <a:p>
            <a:pPr marL="628650" lvl="1" indent="-171450" algn="l" rtl="0">
              <a:spcBef>
                <a:spcPts val="0"/>
              </a:spcBef>
              <a:spcAft>
                <a:spcPts val="0"/>
              </a:spcAft>
            </a:pPr>
            <a:r>
              <a:rPr lang="en-US" dirty="0"/>
              <a:t>Etc.</a:t>
            </a:r>
          </a:p>
        </p:txBody>
      </p:sp>
      <p:sp>
        <p:nvSpPr>
          <p:cNvPr id="253" name="Google Shape;25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4ca5bcaf25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the rest of today, we’ll focus specifically on web API’s. They are quite common given how much we use the Internet.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 web API has specific implications on the communication mechanism and message format. Communication is assumed to be based on the HTTP protocol, with TCP/IP likely lurking below. A quick summary:</a:t>
            </a:r>
          </a:p>
          <a:p>
            <a:pPr marL="0" lvl="0" indent="0" algn="l" rtl="0">
              <a:spcBef>
                <a:spcPts val="0"/>
              </a:spcBef>
              <a:spcAft>
                <a:spcPts val="0"/>
              </a:spcAft>
              <a:buNone/>
            </a:pPr>
            <a:endParaRPr lang="en-US" dirty="0"/>
          </a:p>
          <a:p>
            <a:pPr marL="171450" lvl="0" indent="-171450" algn="l" rtl="0">
              <a:spcBef>
                <a:spcPts val="0"/>
              </a:spcBef>
              <a:spcAft>
                <a:spcPts val="0"/>
              </a:spcAft>
            </a:pPr>
            <a:r>
              <a:rPr lang="en-US" dirty="0"/>
              <a:t>HTTP = Hypertext Transfer Protocol =&gt; the high-level formatting of the message. Includes a method type, a destination, some metadata, and a body.</a:t>
            </a:r>
          </a:p>
          <a:p>
            <a:pPr marL="628650" lvl="1" indent="-171450" algn="l" rtl="0">
              <a:spcBef>
                <a:spcPts val="0"/>
              </a:spcBef>
              <a:spcAft>
                <a:spcPts val="0"/>
              </a:spcAft>
            </a:pPr>
            <a:r>
              <a:rPr lang="en-US" dirty="0"/>
              <a:t>“S” =&gt; HTTP over TLS =&gt; enables message encryption for security</a:t>
            </a:r>
          </a:p>
          <a:p>
            <a:pPr marL="171450" lvl="0" indent="-171450" algn="l" rtl="0">
              <a:spcBef>
                <a:spcPts val="0"/>
              </a:spcBef>
              <a:spcAft>
                <a:spcPts val="0"/>
              </a:spcAft>
            </a:pPr>
            <a:r>
              <a:rPr lang="en-US" dirty="0"/>
              <a:t>TCP = Transport Control Protocol =&gt; ensures the message reliably makes it to its destination over an unreliable medium (the constituents of the Internet). Adds special metadata to do so.</a:t>
            </a:r>
          </a:p>
          <a:p>
            <a:pPr marL="171450" lvl="0" indent="-171450" algn="l" rtl="0">
              <a:spcBef>
                <a:spcPts val="0"/>
              </a:spcBef>
              <a:spcAft>
                <a:spcPts val="0"/>
              </a:spcAft>
            </a:pPr>
            <a:r>
              <a:rPr lang="en-US" dirty="0"/>
              <a:t>IP = Internet Protocol =&gt; deals with the path of each component of the message (“packet”) over the Internet such that it can (in theory) make it to its destination. Adds more special metadata to do so.</a:t>
            </a:r>
          </a:p>
          <a:p>
            <a:pPr marL="171450" lvl="0" indent="-171450" algn="l" rtl="0">
              <a:spcBef>
                <a:spcPts val="0"/>
              </a:spcBef>
              <a:spcAft>
                <a:spcPts val="0"/>
              </a:spcAft>
            </a:pPr>
            <a:r>
              <a:rPr lang="en-US" dirty="0"/>
              <a:t>This stack of protocols goes deeper, but I’ll spare you from here on out.</a:t>
            </a:r>
          </a:p>
          <a:p>
            <a:pPr marL="171450" lvl="0" indent="-171450" algn="l" rtl="0">
              <a:spcBef>
                <a:spcPts val="0"/>
              </a:spcBef>
              <a:spcAft>
                <a:spcPts val="0"/>
              </a:spcAft>
            </a:pPr>
            <a:endParaRPr lang="en-US" dirty="0"/>
          </a:p>
          <a:p>
            <a:pPr marL="0" lvl="0" indent="0" algn="l" rtl="0">
              <a:spcBef>
                <a:spcPts val="0"/>
              </a:spcBef>
              <a:spcAft>
                <a:spcPts val="0"/>
              </a:spcAft>
              <a:buNone/>
            </a:pPr>
            <a:r>
              <a:rPr lang="en-US" dirty="0"/>
              <a:t>Web API’s also have some minor implications for what the message body should like in general. Typically, there is a well-defined message body format specified in one of those header fields of HTTP. The most common body formats: JSON, XML, URL-encoded</a:t>
            </a:r>
          </a:p>
          <a:p>
            <a:pPr marL="171450" lvl="0" indent="-171450" algn="l" rtl="0">
              <a:spcBef>
                <a:spcPts val="0"/>
              </a:spcBef>
              <a:spcAft>
                <a:spcPts val="0"/>
              </a:spcAft>
            </a:pPr>
            <a:r>
              <a:rPr lang="en-US" dirty="0"/>
              <a:t>JSON = JavaScript Object Notation =&gt; looks like JavaScript, easily ports to JavaScript</a:t>
            </a:r>
          </a:p>
          <a:p>
            <a:pPr marL="171450" lvl="0" indent="-171450" algn="l" rtl="0">
              <a:spcBef>
                <a:spcPts val="0"/>
              </a:spcBef>
              <a:spcAft>
                <a:spcPts val="0"/>
              </a:spcAft>
            </a:pPr>
            <a:r>
              <a:rPr lang="en-US" dirty="0"/>
              <a:t>XML = Extensible Markup Language =&gt; older, accomplishes the same thing as JSON</a:t>
            </a:r>
          </a:p>
          <a:p>
            <a:pPr marL="171450" lvl="0" indent="-171450" algn="l" rtl="0">
              <a:spcBef>
                <a:spcPts val="0"/>
              </a:spcBef>
              <a:spcAft>
                <a:spcPts val="0"/>
              </a:spcAft>
            </a:pPr>
            <a:endParaRPr lang="en-US" dirty="0"/>
          </a:p>
          <a:p>
            <a:pPr marL="0" lvl="0" indent="0" algn="l" rtl="0">
              <a:spcBef>
                <a:spcPts val="0"/>
              </a:spcBef>
              <a:spcAft>
                <a:spcPts val="0"/>
              </a:spcAft>
              <a:buNone/>
            </a:pPr>
            <a:r>
              <a:rPr lang="en-US" dirty="0"/>
              <a:t>However, below the granularity of high-level message body format, it is up to the API creator to specify what information should/can be included!</a:t>
            </a:r>
            <a:endParaRPr dirty="0"/>
          </a:p>
        </p:txBody>
      </p:sp>
      <p:sp>
        <p:nvSpPr>
          <p:cNvPr id="269" name="Google Shape;269;g4ca5bcaf25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7" name="Google Shape;35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7510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PM =&gt; you might be in charge of defining the contract! Your engineers implement what you define based on what your users would find useful.</a:t>
            </a:r>
          </a:p>
          <a:p>
            <a:pPr marL="0" lvl="0" indent="0" algn="l" rtl="0">
              <a:spcBef>
                <a:spcPts val="0"/>
              </a:spcBef>
              <a:spcAft>
                <a:spcPts val="0"/>
              </a:spcAft>
              <a:buNone/>
            </a:pPr>
            <a:r>
              <a:rPr lang="en-US" dirty="0"/>
              <a:t>	What should messages look like? What data is coming in? What data is going out?</a:t>
            </a:r>
          </a:p>
          <a:p>
            <a:pPr marL="0" lvl="0" indent="0" algn="l" rtl="0">
              <a:spcBef>
                <a:spcPts val="0"/>
              </a:spcBef>
              <a:spcAft>
                <a:spcPts val="0"/>
              </a:spcAft>
              <a:buNone/>
            </a:pPr>
            <a:r>
              <a:rPr lang="en-US" dirty="0"/>
              <a:t>PMM =&gt; you might be in charge of how the finished contract is presented to your customers! Is it public or private?</a:t>
            </a:r>
          </a:p>
          <a:p>
            <a:pPr marL="0" lvl="0" indent="0" algn="l" rtl="0">
              <a:spcBef>
                <a:spcPts val="0"/>
              </a:spcBef>
              <a:spcAft>
                <a:spcPts val="0"/>
              </a:spcAft>
              <a:buNone/>
            </a:pPr>
            <a:r>
              <a:rPr lang="en-US" dirty="0"/>
              <a:t>	Create API documentation that is easy to understand and consume</a:t>
            </a:r>
          </a:p>
          <a:p>
            <a:pPr marL="0" lvl="0" indent="0" algn="l" rtl="0">
              <a:spcBef>
                <a:spcPts val="0"/>
              </a:spcBef>
              <a:spcAft>
                <a:spcPts val="0"/>
              </a:spcAft>
              <a:buNone/>
            </a:pPr>
            <a:r>
              <a:rPr lang="en-US" dirty="0"/>
              <a:t>Finance/Strategy =&gt; you might be tasked with assessing the feasibility of API monetization!</a:t>
            </a:r>
          </a:p>
          <a:p>
            <a:pPr marL="0" lvl="0" indent="0" algn="l" rtl="0">
              <a:spcBef>
                <a:spcPts val="0"/>
              </a:spcBef>
              <a:spcAft>
                <a:spcPts val="0"/>
              </a:spcAft>
              <a:buNone/>
            </a:pPr>
            <a:r>
              <a:rPr lang="en-US" dirty="0"/>
              <a:t>	What kind of licensing models? Tiers? Throttle limits?</a:t>
            </a:r>
          </a:p>
          <a:p>
            <a:pPr marL="0" lvl="0" indent="0" algn="l" rtl="0">
              <a:spcBef>
                <a:spcPts val="0"/>
              </a:spcBef>
              <a:spcAft>
                <a:spcPts val="0"/>
              </a:spcAft>
              <a:buNone/>
            </a:pPr>
            <a:r>
              <a:rPr lang="en-US" dirty="0"/>
              <a:t>Many more scenarios in which you might be involved?</a:t>
            </a:r>
            <a:endParaRPr dirty="0"/>
          </a:p>
        </p:txBody>
      </p:sp>
      <p:sp>
        <p:nvSpPr>
          <p:cNvPr id="430" name="Google Shape;43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mt="60000"/>
          </a:blip>
          <a:srcRect t="4616"/>
          <a:stretch/>
        </p:blipFill>
        <p:spPr>
          <a:xfrm>
            <a:off x="0" y="0"/>
            <a:ext cx="9144000" cy="4906076"/>
          </a:xfrm>
          <a:prstGeom prst="rect">
            <a:avLst/>
          </a:prstGeom>
          <a:noFill/>
          <a:ln>
            <a:noFill/>
          </a:ln>
        </p:spPr>
      </p:pic>
      <p:sp>
        <p:nvSpPr>
          <p:cNvPr id="11" name="Google Shape;11;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Font typeface="Cabin"/>
              <a:buNone/>
              <a:defRPr>
                <a:latin typeface="Cabin"/>
                <a:ea typeface="Cabin"/>
                <a:cs typeface="Cabin"/>
                <a:sym typeface="Cabin"/>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 name="Google Shape;12;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000000"/>
              </a:buClr>
              <a:buSzPts val="1800"/>
              <a:buFont typeface="Cabin"/>
              <a:buChar char="●"/>
              <a:defRPr>
                <a:solidFill>
                  <a:srgbClr val="000000"/>
                </a:solidFill>
                <a:latin typeface="Cabin"/>
                <a:ea typeface="Cabin"/>
                <a:cs typeface="Cabin"/>
                <a:sym typeface="Cabin"/>
              </a:defRPr>
            </a:lvl1pPr>
            <a:lvl2pPr marL="914400" lvl="1" indent="-317500" algn="l">
              <a:lnSpc>
                <a:spcPct val="115000"/>
              </a:lnSpc>
              <a:spcBef>
                <a:spcPts val="1600"/>
              </a:spcBef>
              <a:spcAft>
                <a:spcPts val="0"/>
              </a:spcAft>
              <a:buClr>
                <a:srgbClr val="000000"/>
              </a:buClr>
              <a:buSzPts val="1400"/>
              <a:buFont typeface="Cabin"/>
              <a:buChar char="○"/>
              <a:defRPr>
                <a:solidFill>
                  <a:srgbClr val="000000"/>
                </a:solidFill>
                <a:latin typeface="Cabin"/>
                <a:ea typeface="Cabin"/>
                <a:cs typeface="Cabin"/>
                <a:sym typeface="Cabin"/>
              </a:defRPr>
            </a:lvl2pPr>
            <a:lvl3pPr marL="1371600" lvl="2" indent="-317500" algn="l">
              <a:lnSpc>
                <a:spcPct val="115000"/>
              </a:lnSpc>
              <a:spcBef>
                <a:spcPts val="1600"/>
              </a:spcBef>
              <a:spcAft>
                <a:spcPts val="0"/>
              </a:spcAft>
              <a:buClr>
                <a:srgbClr val="000000"/>
              </a:buClr>
              <a:buSzPts val="1400"/>
              <a:buFont typeface="Cabin"/>
              <a:buChar char="■"/>
              <a:defRPr>
                <a:solidFill>
                  <a:srgbClr val="000000"/>
                </a:solidFill>
                <a:latin typeface="Cabin"/>
                <a:ea typeface="Cabin"/>
                <a:cs typeface="Cabin"/>
                <a:sym typeface="Cabin"/>
              </a:defRPr>
            </a:lvl3pPr>
            <a:lvl4pPr marL="1828800" lvl="3" indent="-317500" algn="l">
              <a:lnSpc>
                <a:spcPct val="115000"/>
              </a:lnSpc>
              <a:spcBef>
                <a:spcPts val="1600"/>
              </a:spcBef>
              <a:spcAft>
                <a:spcPts val="0"/>
              </a:spcAft>
              <a:buClr>
                <a:srgbClr val="000000"/>
              </a:buClr>
              <a:buSzPts val="1400"/>
              <a:buFont typeface="Cabin"/>
              <a:buChar char="●"/>
              <a:defRPr>
                <a:solidFill>
                  <a:srgbClr val="000000"/>
                </a:solidFill>
                <a:latin typeface="Cabin"/>
                <a:ea typeface="Cabin"/>
                <a:cs typeface="Cabin"/>
                <a:sym typeface="Cabin"/>
              </a:defRPr>
            </a:lvl4pPr>
            <a:lvl5pPr marL="2286000" lvl="4" indent="-317500" algn="l">
              <a:lnSpc>
                <a:spcPct val="115000"/>
              </a:lnSpc>
              <a:spcBef>
                <a:spcPts val="1600"/>
              </a:spcBef>
              <a:spcAft>
                <a:spcPts val="0"/>
              </a:spcAft>
              <a:buClr>
                <a:srgbClr val="000000"/>
              </a:buClr>
              <a:buSzPts val="1400"/>
              <a:buFont typeface="Cabin"/>
              <a:buChar char="○"/>
              <a:defRPr>
                <a:solidFill>
                  <a:srgbClr val="000000"/>
                </a:solidFill>
                <a:latin typeface="Cabin"/>
                <a:ea typeface="Cabin"/>
                <a:cs typeface="Cabin"/>
                <a:sym typeface="Cabin"/>
              </a:defRPr>
            </a:lvl5pPr>
            <a:lvl6pPr marL="2743200" lvl="5" indent="-317500" algn="l">
              <a:lnSpc>
                <a:spcPct val="115000"/>
              </a:lnSpc>
              <a:spcBef>
                <a:spcPts val="1600"/>
              </a:spcBef>
              <a:spcAft>
                <a:spcPts val="0"/>
              </a:spcAft>
              <a:buClr>
                <a:srgbClr val="000000"/>
              </a:buClr>
              <a:buSzPts val="1400"/>
              <a:buFont typeface="Cabin"/>
              <a:buChar char="■"/>
              <a:defRPr>
                <a:solidFill>
                  <a:srgbClr val="000000"/>
                </a:solidFill>
                <a:latin typeface="Cabin"/>
                <a:ea typeface="Cabin"/>
                <a:cs typeface="Cabin"/>
                <a:sym typeface="Cabin"/>
              </a:defRPr>
            </a:lvl6pPr>
            <a:lvl7pPr marL="3200400" lvl="6" indent="-317500" algn="l">
              <a:lnSpc>
                <a:spcPct val="115000"/>
              </a:lnSpc>
              <a:spcBef>
                <a:spcPts val="1600"/>
              </a:spcBef>
              <a:spcAft>
                <a:spcPts val="0"/>
              </a:spcAft>
              <a:buClr>
                <a:srgbClr val="000000"/>
              </a:buClr>
              <a:buSzPts val="1400"/>
              <a:buFont typeface="Cabin"/>
              <a:buChar char="●"/>
              <a:defRPr>
                <a:solidFill>
                  <a:srgbClr val="000000"/>
                </a:solidFill>
                <a:latin typeface="Cabin"/>
                <a:ea typeface="Cabin"/>
                <a:cs typeface="Cabin"/>
                <a:sym typeface="Cabin"/>
              </a:defRPr>
            </a:lvl7pPr>
            <a:lvl8pPr marL="3657600" lvl="7" indent="-317500" algn="l">
              <a:lnSpc>
                <a:spcPct val="115000"/>
              </a:lnSpc>
              <a:spcBef>
                <a:spcPts val="1600"/>
              </a:spcBef>
              <a:spcAft>
                <a:spcPts val="0"/>
              </a:spcAft>
              <a:buClr>
                <a:srgbClr val="000000"/>
              </a:buClr>
              <a:buSzPts val="1400"/>
              <a:buFont typeface="Cabin"/>
              <a:buChar char="○"/>
              <a:defRPr>
                <a:solidFill>
                  <a:srgbClr val="000000"/>
                </a:solidFill>
                <a:latin typeface="Cabin"/>
                <a:ea typeface="Cabin"/>
                <a:cs typeface="Cabin"/>
                <a:sym typeface="Cabin"/>
              </a:defRPr>
            </a:lvl8pPr>
            <a:lvl9pPr marL="4114800" lvl="8" indent="-317500" algn="l">
              <a:lnSpc>
                <a:spcPct val="115000"/>
              </a:lnSpc>
              <a:spcBef>
                <a:spcPts val="1600"/>
              </a:spcBef>
              <a:spcAft>
                <a:spcPts val="1600"/>
              </a:spcAft>
              <a:buClr>
                <a:srgbClr val="000000"/>
              </a:buClr>
              <a:buSzPts val="1400"/>
              <a:buFont typeface="Cabin"/>
              <a:buChar char="■"/>
              <a:defRPr>
                <a:solidFill>
                  <a:srgbClr val="000000"/>
                </a:solidFill>
                <a:latin typeface="Cabin"/>
                <a:ea typeface="Cabin"/>
                <a:cs typeface="Cabin"/>
                <a:sym typeface="Cabin"/>
              </a:defRPr>
            </a:lvl9pPr>
          </a:lstStyle>
          <a:p>
            <a:endParaRPr/>
          </a:p>
        </p:txBody>
      </p:sp>
      <p:cxnSp>
        <p:nvCxnSpPr>
          <p:cNvPr id="13" name="Google Shape;13;p2"/>
          <p:cNvCxnSpPr/>
          <p:nvPr/>
        </p:nvCxnSpPr>
        <p:spPr>
          <a:xfrm rot="10800000">
            <a:off x="0" y="4906075"/>
            <a:ext cx="9144000" cy="21900"/>
          </a:xfrm>
          <a:prstGeom prst="straightConnector1">
            <a:avLst/>
          </a:prstGeom>
          <a:noFill/>
          <a:ln w="28575" cap="flat" cmpd="sng">
            <a:solidFill>
              <a:srgbClr val="0B5394"/>
            </a:solidFill>
            <a:prstDash val="solid"/>
            <a:round/>
            <a:headEnd type="none" w="sm" len="sm"/>
            <a:tailEnd type="none" w="sm" len="sm"/>
          </a:ln>
        </p:spPr>
      </p:cxnSp>
      <p:sp>
        <p:nvSpPr>
          <p:cNvPr id="14" name="Google Shape;14;p2"/>
          <p:cNvSpPr txBox="1">
            <a:spLocks noGrp="1"/>
          </p:cNvSpPr>
          <p:nvPr>
            <p:ph type="sldNum" idx="12"/>
          </p:nvPr>
        </p:nvSpPr>
        <p:spPr>
          <a:xfrm>
            <a:off x="8595308" y="48250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2"/>
          <p:cNvSpPr txBox="1"/>
          <p:nvPr/>
        </p:nvSpPr>
        <p:spPr>
          <a:xfrm>
            <a:off x="0" y="4906075"/>
            <a:ext cx="3341100" cy="231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73763"/>
                </a:solidFill>
                <a:latin typeface="Cabin"/>
                <a:ea typeface="Cabin"/>
                <a:cs typeface="Cabin"/>
                <a:sym typeface="Cabin"/>
              </a:rPr>
              <a:t>Tech Bytes: </a:t>
            </a:r>
            <a:r>
              <a:rPr lang="en-US" sz="1000">
                <a:solidFill>
                  <a:srgbClr val="073763"/>
                </a:solidFill>
                <a:latin typeface="Cabin"/>
                <a:ea typeface="Cabin"/>
                <a:cs typeface="Cabin"/>
                <a:sym typeface="Cabin"/>
              </a:rPr>
              <a:t>All About</a:t>
            </a:r>
            <a:r>
              <a:rPr lang="en-US" sz="1000" b="0" i="0" u="none" strike="noStrike" cap="none">
                <a:solidFill>
                  <a:srgbClr val="073763"/>
                </a:solidFill>
                <a:latin typeface="Cabin"/>
                <a:ea typeface="Cabin"/>
                <a:cs typeface="Cabin"/>
                <a:sym typeface="Cabin"/>
              </a:rPr>
              <a:t> </a:t>
            </a:r>
            <a:r>
              <a:rPr lang="en-US" sz="1000">
                <a:solidFill>
                  <a:srgbClr val="073763"/>
                </a:solidFill>
                <a:latin typeface="Cabin"/>
                <a:ea typeface="Cabin"/>
                <a:cs typeface="Cabin"/>
                <a:sym typeface="Cabin"/>
              </a:rPr>
              <a:t>APIs</a:t>
            </a:r>
            <a:endParaRPr sz="1000" b="0" i="0" u="none" strike="noStrike" cap="none">
              <a:solidFill>
                <a:srgbClr val="073763"/>
              </a:solidFill>
              <a:latin typeface="Cabin"/>
              <a:ea typeface="Cabin"/>
              <a:cs typeface="Cabin"/>
              <a:sym typeface="Cabin"/>
            </a:endParaRPr>
          </a:p>
        </p:txBody>
      </p:sp>
      <p:cxnSp>
        <p:nvCxnSpPr>
          <p:cNvPr id="16" name="Google Shape;16;p2"/>
          <p:cNvCxnSpPr/>
          <p:nvPr/>
        </p:nvCxnSpPr>
        <p:spPr>
          <a:xfrm>
            <a:off x="5962300" y="-42487"/>
            <a:ext cx="5400" cy="482400"/>
          </a:xfrm>
          <a:prstGeom prst="straightConnector1">
            <a:avLst/>
          </a:prstGeom>
          <a:noFill/>
          <a:ln w="28575" cap="flat" cmpd="sng">
            <a:solidFill>
              <a:srgbClr val="073763"/>
            </a:solidFill>
            <a:prstDash val="solid"/>
            <a:round/>
            <a:headEnd type="none" w="sm" len="sm"/>
            <a:tailEnd type="none" w="sm" len="sm"/>
          </a:ln>
        </p:spPr>
      </p:cxnSp>
      <p:cxnSp>
        <p:nvCxnSpPr>
          <p:cNvPr id="17" name="Google Shape;17;p2"/>
          <p:cNvCxnSpPr/>
          <p:nvPr/>
        </p:nvCxnSpPr>
        <p:spPr>
          <a:xfrm>
            <a:off x="6035250" y="-30712"/>
            <a:ext cx="900" cy="470700"/>
          </a:xfrm>
          <a:prstGeom prst="straightConnector1">
            <a:avLst/>
          </a:prstGeom>
          <a:noFill/>
          <a:ln w="28575" cap="flat" cmpd="sng">
            <a:solidFill>
              <a:srgbClr val="0B5394"/>
            </a:solidFill>
            <a:prstDash val="solid"/>
            <a:round/>
            <a:headEnd type="none" w="sm" len="sm"/>
            <a:tailEnd type="none" w="sm" len="sm"/>
          </a:ln>
        </p:spPr>
      </p:cxnSp>
      <p:cxnSp>
        <p:nvCxnSpPr>
          <p:cNvPr id="18" name="Google Shape;18;p2"/>
          <p:cNvCxnSpPr/>
          <p:nvPr/>
        </p:nvCxnSpPr>
        <p:spPr>
          <a:xfrm>
            <a:off x="6107675" y="-30712"/>
            <a:ext cx="6900" cy="470700"/>
          </a:xfrm>
          <a:prstGeom prst="straightConnector1">
            <a:avLst/>
          </a:prstGeom>
          <a:noFill/>
          <a:ln w="28575" cap="flat" cmpd="sng">
            <a:solidFill>
              <a:srgbClr val="3D85C6"/>
            </a:solidFill>
            <a:prstDash val="solid"/>
            <a:round/>
            <a:headEnd type="none" w="sm" len="sm"/>
            <a:tailEnd type="none" w="sm" len="sm"/>
          </a:ln>
        </p:spPr>
      </p:cxnSp>
      <p:cxnSp>
        <p:nvCxnSpPr>
          <p:cNvPr id="19" name="Google Shape;19;p2"/>
          <p:cNvCxnSpPr/>
          <p:nvPr/>
        </p:nvCxnSpPr>
        <p:spPr>
          <a:xfrm>
            <a:off x="6186100" y="-36637"/>
            <a:ext cx="1500" cy="476700"/>
          </a:xfrm>
          <a:prstGeom prst="straightConnector1">
            <a:avLst/>
          </a:prstGeom>
          <a:noFill/>
          <a:ln w="28575" cap="flat" cmpd="sng">
            <a:solidFill>
              <a:srgbClr val="6FA8DC"/>
            </a:solidFill>
            <a:prstDash val="solid"/>
            <a:round/>
            <a:headEnd type="none" w="sm" len="sm"/>
            <a:tailEnd type="none" w="sm" len="sm"/>
          </a:ln>
        </p:spPr>
      </p:cxnSp>
      <p:cxnSp>
        <p:nvCxnSpPr>
          <p:cNvPr id="20" name="Google Shape;20;p2"/>
          <p:cNvCxnSpPr/>
          <p:nvPr/>
        </p:nvCxnSpPr>
        <p:spPr>
          <a:xfrm flipH="1">
            <a:off x="6264600" y="-36562"/>
            <a:ext cx="3300" cy="476400"/>
          </a:xfrm>
          <a:prstGeom prst="straightConnector1">
            <a:avLst/>
          </a:prstGeom>
          <a:noFill/>
          <a:ln w="28575" cap="flat" cmpd="sng">
            <a:solidFill>
              <a:srgbClr val="073763"/>
            </a:solidFill>
            <a:prstDash val="solid"/>
            <a:round/>
            <a:headEnd type="none" w="sm" len="sm"/>
            <a:tailEnd type="none" w="sm" len="sm"/>
          </a:ln>
        </p:spPr>
      </p:cxnSp>
      <p:cxnSp>
        <p:nvCxnSpPr>
          <p:cNvPr id="21" name="Google Shape;21;p2"/>
          <p:cNvCxnSpPr/>
          <p:nvPr/>
        </p:nvCxnSpPr>
        <p:spPr>
          <a:xfrm>
            <a:off x="6350600" y="-36562"/>
            <a:ext cx="12900" cy="476400"/>
          </a:xfrm>
          <a:prstGeom prst="straightConnector1">
            <a:avLst/>
          </a:prstGeom>
          <a:noFill/>
          <a:ln w="28575" cap="flat" cmpd="sng">
            <a:solidFill>
              <a:srgbClr val="0B5394"/>
            </a:solidFill>
            <a:prstDash val="solid"/>
            <a:round/>
            <a:headEnd type="none" w="sm" len="sm"/>
            <a:tailEnd type="none" w="sm" len="sm"/>
          </a:ln>
        </p:spPr>
      </p:cxnSp>
      <p:cxnSp>
        <p:nvCxnSpPr>
          <p:cNvPr id="22" name="Google Shape;22;p2"/>
          <p:cNvCxnSpPr/>
          <p:nvPr/>
        </p:nvCxnSpPr>
        <p:spPr>
          <a:xfrm>
            <a:off x="6433300" y="-30712"/>
            <a:ext cx="7200" cy="470700"/>
          </a:xfrm>
          <a:prstGeom prst="straightConnector1">
            <a:avLst/>
          </a:prstGeom>
          <a:noFill/>
          <a:ln w="28575" cap="flat" cmpd="sng">
            <a:solidFill>
              <a:srgbClr val="3D85C6"/>
            </a:solidFill>
            <a:prstDash val="solid"/>
            <a:round/>
            <a:headEnd type="none" w="sm" len="sm"/>
            <a:tailEnd type="none" w="sm" len="sm"/>
          </a:ln>
        </p:spPr>
      </p:cxnSp>
      <p:cxnSp>
        <p:nvCxnSpPr>
          <p:cNvPr id="23" name="Google Shape;23;p2"/>
          <p:cNvCxnSpPr/>
          <p:nvPr/>
        </p:nvCxnSpPr>
        <p:spPr>
          <a:xfrm>
            <a:off x="6516300" y="-33712"/>
            <a:ext cx="2100" cy="476700"/>
          </a:xfrm>
          <a:prstGeom prst="straightConnector1">
            <a:avLst/>
          </a:prstGeom>
          <a:noFill/>
          <a:ln w="28575" cap="flat" cmpd="sng">
            <a:solidFill>
              <a:srgbClr val="6FA8DC"/>
            </a:solidFill>
            <a:prstDash val="solid"/>
            <a:round/>
            <a:headEnd type="none" w="sm" len="sm"/>
            <a:tailEnd type="none" w="sm" len="sm"/>
          </a:ln>
        </p:spPr>
      </p:cxnSp>
      <p:cxnSp>
        <p:nvCxnSpPr>
          <p:cNvPr id="24" name="Google Shape;24;p2"/>
          <p:cNvCxnSpPr/>
          <p:nvPr/>
        </p:nvCxnSpPr>
        <p:spPr>
          <a:xfrm flipH="1">
            <a:off x="6594200" y="-33412"/>
            <a:ext cx="3900" cy="473400"/>
          </a:xfrm>
          <a:prstGeom prst="straightConnector1">
            <a:avLst/>
          </a:prstGeom>
          <a:noFill/>
          <a:ln w="28575" cap="flat" cmpd="sng">
            <a:solidFill>
              <a:srgbClr val="073763"/>
            </a:solidFill>
            <a:prstDash val="solid"/>
            <a:round/>
            <a:headEnd type="none" w="sm" len="sm"/>
            <a:tailEnd type="none" w="sm" len="sm"/>
          </a:ln>
        </p:spPr>
      </p:cxnSp>
      <p:cxnSp>
        <p:nvCxnSpPr>
          <p:cNvPr id="25" name="Google Shape;25;p2"/>
          <p:cNvCxnSpPr/>
          <p:nvPr/>
        </p:nvCxnSpPr>
        <p:spPr>
          <a:xfrm>
            <a:off x="6668800" y="-36562"/>
            <a:ext cx="2400" cy="476400"/>
          </a:xfrm>
          <a:prstGeom prst="straightConnector1">
            <a:avLst/>
          </a:prstGeom>
          <a:noFill/>
          <a:ln w="28575" cap="flat" cmpd="sng">
            <a:solidFill>
              <a:srgbClr val="0B5394"/>
            </a:solidFill>
            <a:prstDash val="solid"/>
            <a:round/>
            <a:headEnd type="none" w="sm" len="sm"/>
            <a:tailEnd type="none" w="sm" len="sm"/>
          </a:ln>
        </p:spPr>
      </p:cxnSp>
      <p:cxnSp>
        <p:nvCxnSpPr>
          <p:cNvPr id="26" name="Google Shape;26;p2"/>
          <p:cNvCxnSpPr/>
          <p:nvPr/>
        </p:nvCxnSpPr>
        <p:spPr>
          <a:xfrm>
            <a:off x="6751200" y="-30712"/>
            <a:ext cx="7800" cy="470700"/>
          </a:xfrm>
          <a:prstGeom prst="straightConnector1">
            <a:avLst/>
          </a:prstGeom>
          <a:noFill/>
          <a:ln w="28575" cap="flat" cmpd="sng">
            <a:solidFill>
              <a:srgbClr val="3D85C6"/>
            </a:solidFill>
            <a:prstDash val="solid"/>
            <a:round/>
            <a:headEnd type="none" w="sm" len="sm"/>
            <a:tailEnd type="none" w="sm" len="sm"/>
          </a:ln>
        </p:spPr>
      </p:cxnSp>
      <p:cxnSp>
        <p:nvCxnSpPr>
          <p:cNvPr id="27" name="Google Shape;27;p2"/>
          <p:cNvCxnSpPr/>
          <p:nvPr/>
        </p:nvCxnSpPr>
        <p:spPr>
          <a:xfrm>
            <a:off x="6833600" y="-33562"/>
            <a:ext cx="13500" cy="473400"/>
          </a:xfrm>
          <a:prstGeom prst="straightConnector1">
            <a:avLst/>
          </a:prstGeom>
          <a:noFill/>
          <a:ln w="28575" cap="flat" cmpd="sng">
            <a:solidFill>
              <a:srgbClr val="6FA8DC"/>
            </a:solidFill>
            <a:prstDash val="solid"/>
            <a:round/>
            <a:headEnd type="none" w="sm" len="sm"/>
            <a:tailEnd type="none" w="sm" len="sm"/>
          </a:ln>
        </p:spPr>
      </p:cxnSp>
      <p:sp>
        <p:nvSpPr>
          <p:cNvPr id="28" name="Google Shape;28;p2"/>
          <p:cNvSpPr txBox="1"/>
          <p:nvPr/>
        </p:nvSpPr>
        <p:spPr>
          <a:xfrm>
            <a:off x="-100" y="4906075"/>
            <a:ext cx="9144000" cy="231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a:solidFill>
                  <a:srgbClr val="073763"/>
                </a:solidFill>
                <a:latin typeface="Cabin"/>
                <a:ea typeface="Cabin"/>
                <a:cs typeface="Cabin"/>
                <a:sym typeface="Cabin"/>
              </a:rPr>
              <a:t>© 2019 Anderson Technology Business Association. All Rights Reserved.</a:t>
            </a:r>
            <a:endParaRPr sz="1000" b="0" i="0" u="none" strike="noStrike" cap="none">
              <a:solidFill>
                <a:srgbClr val="073763"/>
              </a:solidFill>
              <a:latin typeface="Cabin"/>
              <a:ea typeface="Cabin"/>
              <a:cs typeface="Cabin"/>
              <a:sym typeface="Cabi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4"/>
        <p:cNvGrpSpPr/>
        <p:nvPr/>
      </p:nvGrpSpPr>
      <p:grpSpPr>
        <a:xfrm>
          <a:off x="0" y="0"/>
          <a:ext cx="0" cy="0"/>
          <a:chOff x="0" y="0"/>
          <a:chExt cx="0" cy="0"/>
        </a:xfrm>
      </p:grpSpPr>
      <p:sp>
        <p:nvSpPr>
          <p:cNvPr id="95" name="Google Shape;9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6" name="Google Shape;9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97" name="Google Shape;97;p11"/>
          <p:cNvSpPr txBox="1">
            <a:spLocks noGrp="1"/>
          </p:cNvSpPr>
          <p:nvPr>
            <p:ph type="sldNum" idx="12"/>
          </p:nvPr>
        </p:nvSpPr>
        <p:spPr>
          <a:xfrm>
            <a:off x="8595308" y="48720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8"/>
        <p:cNvGrpSpPr/>
        <p:nvPr/>
      </p:nvGrpSpPr>
      <p:grpSpPr>
        <a:xfrm>
          <a:off x="0" y="0"/>
          <a:ext cx="0" cy="0"/>
          <a:chOff x="0" y="0"/>
          <a:chExt cx="0" cy="0"/>
        </a:xfrm>
      </p:grpSpPr>
      <p:sp>
        <p:nvSpPr>
          <p:cNvPr id="99" name="Google Shape;99;p12"/>
          <p:cNvSpPr txBox="1">
            <a:spLocks noGrp="1"/>
          </p:cNvSpPr>
          <p:nvPr>
            <p:ph type="sldNum" idx="12"/>
          </p:nvPr>
        </p:nvSpPr>
        <p:spPr>
          <a:xfrm>
            <a:off x="8595308" y="48720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pic>
        <p:nvPicPr>
          <p:cNvPr id="30" name="Google Shape;30;p3"/>
          <p:cNvPicPr preferRelativeResize="0"/>
          <p:nvPr/>
        </p:nvPicPr>
        <p:blipFill rotWithShape="1">
          <a:blip r:embed="rId2">
            <a:alphaModFix amt="60000"/>
          </a:blip>
          <a:srcRect t="4616"/>
          <a:stretch/>
        </p:blipFill>
        <p:spPr>
          <a:xfrm>
            <a:off x="0" y="0"/>
            <a:ext cx="9144000" cy="4906076"/>
          </a:xfrm>
          <a:prstGeom prst="rect">
            <a:avLst/>
          </a:prstGeom>
          <a:noFill/>
          <a:ln>
            <a:noFill/>
          </a:ln>
        </p:spPr>
      </p:pic>
      <p:sp>
        <p:nvSpPr>
          <p:cNvPr id="31" name="Google Shape;31;p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Font typeface="Shadows Into Light"/>
              <a:buNone/>
              <a:defRPr sz="5200">
                <a:latin typeface="Shadows Into Light"/>
                <a:ea typeface="Shadows Into Light"/>
                <a:cs typeface="Shadows Into Light"/>
                <a:sym typeface="Shadows Into Ligh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32" name="Google Shape;32;p3"/>
          <p:cNvSpPr txBox="1">
            <a:spLocks noGrp="1"/>
          </p:cNvSpPr>
          <p:nvPr>
            <p:ph type="subTitle" idx="1"/>
          </p:nvPr>
        </p:nvSpPr>
        <p:spPr>
          <a:xfrm>
            <a:off x="0" y="2797175"/>
            <a:ext cx="91440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Font typeface="Shadows Into Light"/>
              <a:buNone/>
              <a:defRPr sz="2800">
                <a:latin typeface="Shadows Into Light"/>
                <a:ea typeface="Shadows Into Light"/>
                <a:cs typeface="Shadows Into Light"/>
                <a:sym typeface="Shadows Int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33" name="Google Shape;33;p3"/>
          <p:cNvPicPr preferRelativeResize="0"/>
          <p:nvPr/>
        </p:nvPicPr>
        <p:blipFill rotWithShape="1">
          <a:blip r:embed="rId3">
            <a:alphaModFix/>
          </a:blip>
          <a:srcRect/>
          <a:stretch/>
        </p:blipFill>
        <p:spPr>
          <a:xfrm>
            <a:off x="76226" y="76200"/>
            <a:ext cx="2826695" cy="800900"/>
          </a:xfrm>
          <a:prstGeom prst="rect">
            <a:avLst/>
          </a:prstGeom>
          <a:noFill/>
          <a:ln>
            <a:noFill/>
          </a:ln>
        </p:spPr>
      </p:pic>
      <p:cxnSp>
        <p:nvCxnSpPr>
          <p:cNvPr id="34" name="Google Shape;34;p3"/>
          <p:cNvCxnSpPr/>
          <p:nvPr/>
        </p:nvCxnSpPr>
        <p:spPr>
          <a:xfrm rot="10800000">
            <a:off x="0" y="4906075"/>
            <a:ext cx="9144000" cy="21900"/>
          </a:xfrm>
          <a:prstGeom prst="straightConnector1">
            <a:avLst/>
          </a:prstGeom>
          <a:noFill/>
          <a:ln w="28575" cap="flat" cmpd="sng">
            <a:solidFill>
              <a:srgbClr val="0B5394"/>
            </a:solidFill>
            <a:prstDash val="solid"/>
            <a:round/>
            <a:headEnd type="none" w="sm" len="sm"/>
            <a:tailEnd type="none" w="sm" len="sm"/>
          </a:ln>
        </p:spPr>
      </p:cxnSp>
      <p:sp>
        <p:nvSpPr>
          <p:cNvPr id="35" name="Google Shape;35;p3"/>
          <p:cNvSpPr txBox="1"/>
          <p:nvPr/>
        </p:nvSpPr>
        <p:spPr>
          <a:xfrm>
            <a:off x="0" y="4906075"/>
            <a:ext cx="3341100" cy="231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73763"/>
                </a:solidFill>
                <a:latin typeface="Cabin"/>
                <a:ea typeface="Cabin"/>
                <a:cs typeface="Cabin"/>
                <a:sym typeface="Cabin"/>
              </a:rPr>
              <a:t>Tech Bytes: </a:t>
            </a:r>
            <a:r>
              <a:rPr lang="en-US" sz="1000">
                <a:solidFill>
                  <a:srgbClr val="073763"/>
                </a:solidFill>
                <a:latin typeface="Cabin"/>
                <a:ea typeface="Cabin"/>
                <a:cs typeface="Cabin"/>
                <a:sym typeface="Cabin"/>
              </a:rPr>
              <a:t>All About APIs</a:t>
            </a:r>
            <a:endParaRPr sz="1000">
              <a:solidFill>
                <a:srgbClr val="073763"/>
              </a:solidFill>
              <a:latin typeface="Cabin"/>
              <a:ea typeface="Cabin"/>
              <a:cs typeface="Cabin"/>
              <a:sym typeface="Cabin"/>
            </a:endParaRPr>
          </a:p>
        </p:txBody>
      </p:sp>
      <p:cxnSp>
        <p:nvCxnSpPr>
          <p:cNvPr id="36" name="Google Shape;36;p3"/>
          <p:cNvCxnSpPr/>
          <p:nvPr/>
        </p:nvCxnSpPr>
        <p:spPr>
          <a:xfrm>
            <a:off x="5962300" y="-42487"/>
            <a:ext cx="0" cy="1131300"/>
          </a:xfrm>
          <a:prstGeom prst="straightConnector1">
            <a:avLst/>
          </a:prstGeom>
          <a:noFill/>
          <a:ln w="28575" cap="flat" cmpd="sng">
            <a:solidFill>
              <a:srgbClr val="073763"/>
            </a:solidFill>
            <a:prstDash val="solid"/>
            <a:round/>
            <a:headEnd type="none" w="sm" len="sm"/>
            <a:tailEnd type="none" w="sm" len="sm"/>
          </a:ln>
        </p:spPr>
      </p:cxnSp>
      <p:cxnSp>
        <p:nvCxnSpPr>
          <p:cNvPr id="37" name="Google Shape;37;p3"/>
          <p:cNvCxnSpPr/>
          <p:nvPr/>
        </p:nvCxnSpPr>
        <p:spPr>
          <a:xfrm>
            <a:off x="6033000" y="-30712"/>
            <a:ext cx="0" cy="1119600"/>
          </a:xfrm>
          <a:prstGeom prst="straightConnector1">
            <a:avLst/>
          </a:prstGeom>
          <a:noFill/>
          <a:ln w="28575" cap="flat" cmpd="sng">
            <a:solidFill>
              <a:srgbClr val="0B5394"/>
            </a:solidFill>
            <a:prstDash val="solid"/>
            <a:round/>
            <a:headEnd type="none" w="sm" len="sm"/>
            <a:tailEnd type="none" w="sm" len="sm"/>
          </a:ln>
        </p:spPr>
      </p:cxnSp>
      <p:cxnSp>
        <p:nvCxnSpPr>
          <p:cNvPr id="38" name="Google Shape;38;p3"/>
          <p:cNvCxnSpPr/>
          <p:nvPr/>
        </p:nvCxnSpPr>
        <p:spPr>
          <a:xfrm>
            <a:off x="6103700" y="-30712"/>
            <a:ext cx="11700" cy="1119600"/>
          </a:xfrm>
          <a:prstGeom prst="straightConnector1">
            <a:avLst/>
          </a:prstGeom>
          <a:noFill/>
          <a:ln w="28575" cap="flat" cmpd="sng">
            <a:solidFill>
              <a:srgbClr val="3D85C6"/>
            </a:solidFill>
            <a:prstDash val="solid"/>
            <a:round/>
            <a:headEnd type="none" w="sm" len="sm"/>
            <a:tailEnd type="none" w="sm" len="sm"/>
          </a:ln>
        </p:spPr>
      </p:cxnSp>
      <p:cxnSp>
        <p:nvCxnSpPr>
          <p:cNvPr id="39" name="Google Shape;39;p3"/>
          <p:cNvCxnSpPr/>
          <p:nvPr/>
        </p:nvCxnSpPr>
        <p:spPr>
          <a:xfrm>
            <a:off x="6186100" y="-36637"/>
            <a:ext cx="11700" cy="1119600"/>
          </a:xfrm>
          <a:prstGeom prst="straightConnector1">
            <a:avLst/>
          </a:prstGeom>
          <a:noFill/>
          <a:ln w="28575" cap="flat" cmpd="sng">
            <a:solidFill>
              <a:srgbClr val="6FA8DC"/>
            </a:solidFill>
            <a:prstDash val="solid"/>
            <a:round/>
            <a:headEnd type="none" w="sm" len="sm"/>
            <a:tailEnd type="none" w="sm" len="sm"/>
          </a:ln>
        </p:spPr>
      </p:cxnSp>
      <p:cxnSp>
        <p:nvCxnSpPr>
          <p:cNvPr id="40" name="Google Shape;40;p3"/>
          <p:cNvCxnSpPr/>
          <p:nvPr/>
        </p:nvCxnSpPr>
        <p:spPr>
          <a:xfrm>
            <a:off x="6267900" y="-36562"/>
            <a:ext cx="12600" cy="913200"/>
          </a:xfrm>
          <a:prstGeom prst="straightConnector1">
            <a:avLst/>
          </a:prstGeom>
          <a:noFill/>
          <a:ln w="28575" cap="flat" cmpd="sng">
            <a:solidFill>
              <a:srgbClr val="073763"/>
            </a:solidFill>
            <a:prstDash val="solid"/>
            <a:round/>
            <a:headEnd type="none" w="sm" len="sm"/>
            <a:tailEnd type="none" w="sm" len="sm"/>
          </a:ln>
        </p:spPr>
      </p:cxnSp>
      <p:cxnSp>
        <p:nvCxnSpPr>
          <p:cNvPr id="41" name="Google Shape;41;p3"/>
          <p:cNvCxnSpPr/>
          <p:nvPr/>
        </p:nvCxnSpPr>
        <p:spPr>
          <a:xfrm>
            <a:off x="6350600" y="-36562"/>
            <a:ext cx="12600" cy="913200"/>
          </a:xfrm>
          <a:prstGeom prst="straightConnector1">
            <a:avLst/>
          </a:prstGeom>
          <a:noFill/>
          <a:ln w="28575" cap="flat" cmpd="sng">
            <a:solidFill>
              <a:srgbClr val="0B5394"/>
            </a:solidFill>
            <a:prstDash val="solid"/>
            <a:round/>
            <a:headEnd type="none" w="sm" len="sm"/>
            <a:tailEnd type="none" w="sm" len="sm"/>
          </a:ln>
        </p:spPr>
      </p:cxnSp>
      <p:cxnSp>
        <p:nvCxnSpPr>
          <p:cNvPr id="42" name="Google Shape;42;p3"/>
          <p:cNvCxnSpPr/>
          <p:nvPr/>
        </p:nvCxnSpPr>
        <p:spPr>
          <a:xfrm>
            <a:off x="6433300" y="-30712"/>
            <a:ext cx="12000" cy="907800"/>
          </a:xfrm>
          <a:prstGeom prst="straightConnector1">
            <a:avLst/>
          </a:prstGeom>
          <a:noFill/>
          <a:ln w="28575" cap="flat" cmpd="sng">
            <a:solidFill>
              <a:srgbClr val="3D85C6"/>
            </a:solidFill>
            <a:prstDash val="solid"/>
            <a:round/>
            <a:headEnd type="none" w="sm" len="sm"/>
            <a:tailEnd type="none" w="sm" len="sm"/>
          </a:ln>
        </p:spPr>
      </p:cxnSp>
      <p:cxnSp>
        <p:nvCxnSpPr>
          <p:cNvPr id="43" name="Google Shape;43;p3"/>
          <p:cNvCxnSpPr/>
          <p:nvPr/>
        </p:nvCxnSpPr>
        <p:spPr>
          <a:xfrm>
            <a:off x="6515400" y="-36637"/>
            <a:ext cx="12600" cy="913500"/>
          </a:xfrm>
          <a:prstGeom prst="straightConnector1">
            <a:avLst/>
          </a:prstGeom>
          <a:noFill/>
          <a:ln w="28575" cap="flat" cmpd="sng">
            <a:solidFill>
              <a:srgbClr val="6FA8DC"/>
            </a:solidFill>
            <a:prstDash val="solid"/>
            <a:round/>
            <a:headEnd type="none" w="sm" len="sm"/>
            <a:tailEnd type="none" w="sm" len="sm"/>
          </a:ln>
        </p:spPr>
      </p:cxnSp>
      <p:cxnSp>
        <p:nvCxnSpPr>
          <p:cNvPr id="44" name="Google Shape;44;p3"/>
          <p:cNvCxnSpPr/>
          <p:nvPr/>
        </p:nvCxnSpPr>
        <p:spPr>
          <a:xfrm>
            <a:off x="6598100" y="-33412"/>
            <a:ext cx="600" cy="580500"/>
          </a:xfrm>
          <a:prstGeom prst="straightConnector1">
            <a:avLst/>
          </a:prstGeom>
          <a:noFill/>
          <a:ln w="28575" cap="flat" cmpd="sng">
            <a:solidFill>
              <a:srgbClr val="073763"/>
            </a:solidFill>
            <a:prstDash val="solid"/>
            <a:round/>
            <a:headEnd type="none" w="sm" len="sm"/>
            <a:tailEnd type="none" w="sm" len="sm"/>
          </a:ln>
        </p:spPr>
      </p:cxnSp>
      <p:cxnSp>
        <p:nvCxnSpPr>
          <p:cNvPr id="45" name="Google Shape;45;p3"/>
          <p:cNvCxnSpPr/>
          <p:nvPr/>
        </p:nvCxnSpPr>
        <p:spPr>
          <a:xfrm>
            <a:off x="6668800" y="-36562"/>
            <a:ext cx="12300" cy="583500"/>
          </a:xfrm>
          <a:prstGeom prst="straightConnector1">
            <a:avLst/>
          </a:prstGeom>
          <a:noFill/>
          <a:ln w="28575" cap="flat" cmpd="sng">
            <a:solidFill>
              <a:srgbClr val="0B5394"/>
            </a:solidFill>
            <a:prstDash val="solid"/>
            <a:round/>
            <a:headEnd type="none" w="sm" len="sm"/>
            <a:tailEnd type="none" w="sm" len="sm"/>
          </a:ln>
        </p:spPr>
      </p:cxnSp>
      <p:cxnSp>
        <p:nvCxnSpPr>
          <p:cNvPr id="46" name="Google Shape;46;p3"/>
          <p:cNvCxnSpPr/>
          <p:nvPr/>
        </p:nvCxnSpPr>
        <p:spPr>
          <a:xfrm>
            <a:off x="6751200" y="-30712"/>
            <a:ext cx="12300" cy="589500"/>
          </a:xfrm>
          <a:prstGeom prst="straightConnector1">
            <a:avLst/>
          </a:prstGeom>
          <a:noFill/>
          <a:ln w="28575" cap="flat" cmpd="sng">
            <a:solidFill>
              <a:srgbClr val="3D85C6"/>
            </a:solidFill>
            <a:prstDash val="solid"/>
            <a:round/>
            <a:headEnd type="none" w="sm" len="sm"/>
            <a:tailEnd type="none" w="sm" len="sm"/>
          </a:ln>
        </p:spPr>
      </p:cxnSp>
      <p:cxnSp>
        <p:nvCxnSpPr>
          <p:cNvPr id="47" name="Google Shape;47;p3"/>
          <p:cNvCxnSpPr/>
          <p:nvPr/>
        </p:nvCxnSpPr>
        <p:spPr>
          <a:xfrm>
            <a:off x="6833600" y="-33562"/>
            <a:ext cx="12600" cy="580500"/>
          </a:xfrm>
          <a:prstGeom prst="straightConnector1">
            <a:avLst/>
          </a:prstGeom>
          <a:noFill/>
          <a:ln w="28575" cap="flat" cmpd="sng">
            <a:solidFill>
              <a:srgbClr val="6FA8DC"/>
            </a:solidFill>
            <a:prstDash val="solid"/>
            <a:round/>
            <a:headEnd type="none" w="sm" len="sm"/>
            <a:tailEnd type="none" w="sm" len="sm"/>
          </a:ln>
        </p:spPr>
      </p:cxnSp>
      <p:sp>
        <p:nvSpPr>
          <p:cNvPr id="48" name="Google Shape;48;p3"/>
          <p:cNvSpPr txBox="1">
            <a:spLocks noGrp="1"/>
          </p:cNvSpPr>
          <p:nvPr>
            <p:ph type="sldNum" idx="12"/>
          </p:nvPr>
        </p:nvSpPr>
        <p:spPr>
          <a:xfrm>
            <a:off x="8595308" y="48250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3"/>
          <p:cNvSpPr txBox="1"/>
          <p:nvPr/>
        </p:nvSpPr>
        <p:spPr>
          <a:xfrm>
            <a:off x="-100" y="4906075"/>
            <a:ext cx="9144000" cy="231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a:solidFill>
                  <a:srgbClr val="073763"/>
                </a:solidFill>
                <a:latin typeface="Cabin"/>
                <a:ea typeface="Cabin"/>
                <a:cs typeface="Cabin"/>
                <a:sym typeface="Cabin"/>
              </a:rPr>
              <a:t>© 2019 Anderson Technology Business Association. All Rights Reserved.</a:t>
            </a:r>
            <a:endParaRPr sz="1000" b="0" i="0" u="none" strike="noStrike" cap="none">
              <a:solidFill>
                <a:srgbClr val="073763"/>
              </a:solidFill>
              <a:latin typeface="Cabin"/>
              <a:ea typeface="Cabin"/>
              <a:cs typeface="Cabin"/>
              <a:sym typeface="Cabi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pic>
        <p:nvPicPr>
          <p:cNvPr id="51" name="Google Shape;51;p4"/>
          <p:cNvPicPr preferRelativeResize="0"/>
          <p:nvPr/>
        </p:nvPicPr>
        <p:blipFill rotWithShape="1">
          <a:blip r:embed="rId2">
            <a:alphaModFix amt="60000"/>
          </a:blip>
          <a:srcRect t="4616"/>
          <a:stretch/>
        </p:blipFill>
        <p:spPr>
          <a:xfrm>
            <a:off x="0" y="0"/>
            <a:ext cx="9144000" cy="4906076"/>
          </a:xfrm>
          <a:prstGeom prst="rect">
            <a:avLst/>
          </a:prstGeom>
          <a:noFill/>
          <a:ln>
            <a:noFill/>
          </a:ln>
        </p:spPr>
      </p:pic>
      <p:sp>
        <p:nvSpPr>
          <p:cNvPr id="52" name="Google Shape;52;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Font typeface="Shadows Into Light"/>
              <a:buNone/>
              <a:defRPr sz="3600">
                <a:latin typeface="Shadows Into Light"/>
                <a:ea typeface="Shadows Into Light"/>
                <a:cs typeface="Shadows Into Light"/>
                <a:sym typeface="Shadows Into Ligh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53" name="Google Shape;53;p4"/>
          <p:cNvSpPr txBox="1"/>
          <p:nvPr/>
        </p:nvSpPr>
        <p:spPr>
          <a:xfrm>
            <a:off x="0" y="4906075"/>
            <a:ext cx="3341100" cy="231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73763"/>
                </a:solidFill>
                <a:latin typeface="Cabin"/>
                <a:ea typeface="Cabin"/>
                <a:cs typeface="Cabin"/>
                <a:sym typeface="Cabin"/>
              </a:rPr>
              <a:t>Tech Bytes: </a:t>
            </a:r>
            <a:r>
              <a:rPr lang="en-US" sz="1000">
                <a:solidFill>
                  <a:srgbClr val="073763"/>
                </a:solidFill>
                <a:latin typeface="Cabin"/>
                <a:ea typeface="Cabin"/>
                <a:cs typeface="Cabin"/>
                <a:sym typeface="Cabin"/>
              </a:rPr>
              <a:t>All About APIs</a:t>
            </a:r>
            <a:endParaRPr sz="1000">
              <a:solidFill>
                <a:srgbClr val="073763"/>
              </a:solidFill>
              <a:latin typeface="Cabin"/>
              <a:ea typeface="Cabin"/>
              <a:cs typeface="Cabin"/>
              <a:sym typeface="Cabin"/>
            </a:endParaRPr>
          </a:p>
        </p:txBody>
      </p:sp>
      <p:cxnSp>
        <p:nvCxnSpPr>
          <p:cNvPr id="54" name="Google Shape;54;p4"/>
          <p:cNvCxnSpPr/>
          <p:nvPr/>
        </p:nvCxnSpPr>
        <p:spPr>
          <a:xfrm rot="10800000">
            <a:off x="0" y="4906075"/>
            <a:ext cx="9144000" cy="21900"/>
          </a:xfrm>
          <a:prstGeom prst="straightConnector1">
            <a:avLst/>
          </a:prstGeom>
          <a:noFill/>
          <a:ln w="28575" cap="flat" cmpd="sng">
            <a:solidFill>
              <a:srgbClr val="0B5394"/>
            </a:solidFill>
            <a:prstDash val="solid"/>
            <a:round/>
            <a:headEnd type="none" w="sm" len="sm"/>
            <a:tailEnd type="none" w="sm" len="sm"/>
          </a:ln>
        </p:spPr>
      </p:cxnSp>
      <p:cxnSp>
        <p:nvCxnSpPr>
          <p:cNvPr id="55" name="Google Shape;55;p4"/>
          <p:cNvCxnSpPr/>
          <p:nvPr/>
        </p:nvCxnSpPr>
        <p:spPr>
          <a:xfrm>
            <a:off x="5962300" y="-42487"/>
            <a:ext cx="0" cy="1131300"/>
          </a:xfrm>
          <a:prstGeom prst="straightConnector1">
            <a:avLst/>
          </a:prstGeom>
          <a:noFill/>
          <a:ln w="28575" cap="flat" cmpd="sng">
            <a:solidFill>
              <a:srgbClr val="073763"/>
            </a:solidFill>
            <a:prstDash val="solid"/>
            <a:round/>
            <a:headEnd type="none" w="sm" len="sm"/>
            <a:tailEnd type="none" w="sm" len="sm"/>
          </a:ln>
        </p:spPr>
      </p:cxnSp>
      <p:cxnSp>
        <p:nvCxnSpPr>
          <p:cNvPr id="56" name="Google Shape;56;p4"/>
          <p:cNvCxnSpPr/>
          <p:nvPr/>
        </p:nvCxnSpPr>
        <p:spPr>
          <a:xfrm>
            <a:off x="6033000" y="-30712"/>
            <a:ext cx="0" cy="1119600"/>
          </a:xfrm>
          <a:prstGeom prst="straightConnector1">
            <a:avLst/>
          </a:prstGeom>
          <a:noFill/>
          <a:ln w="28575" cap="flat" cmpd="sng">
            <a:solidFill>
              <a:srgbClr val="0B5394"/>
            </a:solidFill>
            <a:prstDash val="solid"/>
            <a:round/>
            <a:headEnd type="none" w="sm" len="sm"/>
            <a:tailEnd type="none" w="sm" len="sm"/>
          </a:ln>
        </p:spPr>
      </p:cxnSp>
      <p:cxnSp>
        <p:nvCxnSpPr>
          <p:cNvPr id="57" name="Google Shape;57;p4"/>
          <p:cNvCxnSpPr/>
          <p:nvPr/>
        </p:nvCxnSpPr>
        <p:spPr>
          <a:xfrm>
            <a:off x="6103700" y="-30712"/>
            <a:ext cx="11700" cy="1119600"/>
          </a:xfrm>
          <a:prstGeom prst="straightConnector1">
            <a:avLst/>
          </a:prstGeom>
          <a:noFill/>
          <a:ln w="28575" cap="flat" cmpd="sng">
            <a:solidFill>
              <a:srgbClr val="3D85C6"/>
            </a:solidFill>
            <a:prstDash val="solid"/>
            <a:round/>
            <a:headEnd type="none" w="sm" len="sm"/>
            <a:tailEnd type="none" w="sm" len="sm"/>
          </a:ln>
        </p:spPr>
      </p:cxnSp>
      <p:cxnSp>
        <p:nvCxnSpPr>
          <p:cNvPr id="58" name="Google Shape;58;p4"/>
          <p:cNvCxnSpPr/>
          <p:nvPr/>
        </p:nvCxnSpPr>
        <p:spPr>
          <a:xfrm>
            <a:off x="6186100" y="-36637"/>
            <a:ext cx="11700" cy="1119600"/>
          </a:xfrm>
          <a:prstGeom prst="straightConnector1">
            <a:avLst/>
          </a:prstGeom>
          <a:noFill/>
          <a:ln w="28575" cap="flat" cmpd="sng">
            <a:solidFill>
              <a:srgbClr val="6FA8DC"/>
            </a:solidFill>
            <a:prstDash val="solid"/>
            <a:round/>
            <a:headEnd type="none" w="sm" len="sm"/>
            <a:tailEnd type="none" w="sm" len="sm"/>
          </a:ln>
        </p:spPr>
      </p:cxnSp>
      <p:cxnSp>
        <p:nvCxnSpPr>
          <p:cNvPr id="59" name="Google Shape;59;p4"/>
          <p:cNvCxnSpPr/>
          <p:nvPr/>
        </p:nvCxnSpPr>
        <p:spPr>
          <a:xfrm>
            <a:off x="6267900" y="-36562"/>
            <a:ext cx="12600" cy="913200"/>
          </a:xfrm>
          <a:prstGeom prst="straightConnector1">
            <a:avLst/>
          </a:prstGeom>
          <a:noFill/>
          <a:ln w="28575" cap="flat" cmpd="sng">
            <a:solidFill>
              <a:srgbClr val="073763"/>
            </a:solidFill>
            <a:prstDash val="solid"/>
            <a:round/>
            <a:headEnd type="none" w="sm" len="sm"/>
            <a:tailEnd type="none" w="sm" len="sm"/>
          </a:ln>
        </p:spPr>
      </p:cxnSp>
      <p:cxnSp>
        <p:nvCxnSpPr>
          <p:cNvPr id="60" name="Google Shape;60;p4"/>
          <p:cNvCxnSpPr/>
          <p:nvPr/>
        </p:nvCxnSpPr>
        <p:spPr>
          <a:xfrm>
            <a:off x="6350600" y="-36562"/>
            <a:ext cx="12600" cy="913200"/>
          </a:xfrm>
          <a:prstGeom prst="straightConnector1">
            <a:avLst/>
          </a:prstGeom>
          <a:noFill/>
          <a:ln w="28575" cap="flat" cmpd="sng">
            <a:solidFill>
              <a:srgbClr val="0B5394"/>
            </a:solidFill>
            <a:prstDash val="solid"/>
            <a:round/>
            <a:headEnd type="none" w="sm" len="sm"/>
            <a:tailEnd type="none" w="sm" len="sm"/>
          </a:ln>
        </p:spPr>
      </p:cxnSp>
      <p:cxnSp>
        <p:nvCxnSpPr>
          <p:cNvPr id="61" name="Google Shape;61;p4"/>
          <p:cNvCxnSpPr/>
          <p:nvPr/>
        </p:nvCxnSpPr>
        <p:spPr>
          <a:xfrm>
            <a:off x="6433300" y="-30712"/>
            <a:ext cx="12000" cy="907800"/>
          </a:xfrm>
          <a:prstGeom prst="straightConnector1">
            <a:avLst/>
          </a:prstGeom>
          <a:noFill/>
          <a:ln w="28575" cap="flat" cmpd="sng">
            <a:solidFill>
              <a:srgbClr val="3D85C6"/>
            </a:solidFill>
            <a:prstDash val="solid"/>
            <a:round/>
            <a:headEnd type="none" w="sm" len="sm"/>
            <a:tailEnd type="none" w="sm" len="sm"/>
          </a:ln>
        </p:spPr>
      </p:cxnSp>
      <p:cxnSp>
        <p:nvCxnSpPr>
          <p:cNvPr id="62" name="Google Shape;62;p4"/>
          <p:cNvCxnSpPr/>
          <p:nvPr/>
        </p:nvCxnSpPr>
        <p:spPr>
          <a:xfrm>
            <a:off x="6515400" y="-36637"/>
            <a:ext cx="12600" cy="913500"/>
          </a:xfrm>
          <a:prstGeom prst="straightConnector1">
            <a:avLst/>
          </a:prstGeom>
          <a:noFill/>
          <a:ln w="28575" cap="flat" cmpd="sng">
            <a:solidFill>
              <a:srgbClr val="6FA8DC"/>
            </a:solidFill>
            <a:prstDash val="solid"/>
            <a:round/>
            <a:headEnd type="none" w="sm" len="sm"/>
            <a:tailEnd type="none" w="sm" len="sm"/>
          </a:ln>
        </p:spPr>
      </p:cxnSp>
      <p:cxnSp>
        <p:nvCxnSpPr>
          <p:cNvPr id="63" name="Google Shape;63;p4"/>
          <p:cNvCxnSpPr/>
          <p:nvPr/>
        </p:nvCxnSpPr>
        <p:spPr>
          <a:xfrm>
            <a:off x="6598100" y="-33412"/>
            <a:ext cx="600" cy="580500"/>
          </a:xfrm>
          <a:prstGeom prst="straightConnector1">
            <a:avLst/>
          </a:prstGeom>
          <a:noFill/>
          <a:ln w="28575" cap="flat" cmpd="sng">
            <a:solidFill>
              <a:srgbClr val="073763"/>
            </a:solidFill>
            <a:prstDash val="solid"/>
            <a:round/>
            <a:headEnd type="none" w="sm" len="sm"/>
            <a:tailEnd type="none" w="sm" len="sm"/>
          </a:ln>
        </p:spPr>
      </p:cxnSp>
      <p:cxnSp>
        <p:nvCxnSpPr>
          <p:cNvPr id="64" name="Google Shape;64;p4"/>
          <p:cNvCxnSpPr/>
          <p:nvPr/>
        </p:nvCxnSpPr>
        <p:spPr>
          <a:xfrm>
            <a:off x="6668800" y="-36562"/>
            <a:ext cx="12300" cy="583500"/>
          </a:xfrm>
          <a:prstGeom prst="straightConnector1">
            <a:avLst/>
          </a:prstGeom>
          <a:noFill/>
          <a:ln w="28575" cap="flat" cmpd="sng">
            <a:solidFill>
              <a:srgbClr val="0B5394"/>
            </a:solidFill>
            <a:prstDash val="solid"/>
            <a:round/>
            <a:headEnd type="none" w="sm" len="sm"/>
            <a:tailEnd type="none" w="sm" len="sm"/>
          </a:ln>
        </p:spPr>
      </p:cxnSp>
      <p:cxnSp>
        <p:nvCxnSpPr>
          <p:cNvPr id="65" name="Google Shape;65;p4"/>
          <p:cNvCxnSpPr/>
          <p:nvPr/>
        </p:nvCxnSpPr>
        <p:spPr>
          <a:xfrm>
            <a:off x="6751200" y="-30712"/>
            <a:ext cx="12300" cy="589500"/>
          </a:xfrm>
          <a:prstGeom prst="straightConnector1">
            <a:avLst/>
          </a:prstGeom>
          <a:noFill/>
          <a:ln w="28575" cap="flat" cmpd="sng">
            <a:solidFill>
              <a:srgbClr val="3D85C6"/>
            </a:solidFill>
            <a:prstDash val="solid"/>
            <a:round/>
            <a:headEnd type="none" w="sm" len="sm"/>
            <a:tailEnd type="none" w="sm" len="sm"/>
          </a:ln>
        </p:spPr>
      </p:cxnSp>
      <p:cxnSp>
        <p:nvCxnSpPr>
          <p:cNvPr id="66" name="Google Shape;66;p4"/>
          <p:cNvCxnSpPr/>
          <p:nvPr/>
        </p:nvCxnSpPr>
        <p:spPr>
          <a:xfrm>
            <a:off x="6833600" y="-33562"/>
            <a:ext cx="12600" cy="580500"/>
          </a:xfrm>
          <a:prstGeom prst="straightConnector1">
            <a:avLst/>
          </a:prstGeom>
          <a:noFill/>
          <a:ln w="28575" cap="flat" cmpd="sng">
            <a:solidFill>
              <a:srgbClr val="6FA8DC"/>
            </a:solidFill>
            <a:prstDash val="solid"/>
            <a:round/>
            <a:headEnd type="none" w="sm" len="sm"/>
            <a:tailEnd type="none" w="sm" len="sm"/>
          </a:ln>
        </p:spPr>
      </p:cxnSp>
      <p:pic>
        <p:nvPicPr>
          <p:cNvPr id="67" name="Google Shape;67;p4"/>
          <p:cNvPicPr preferRelativeResize="0"/>
          <p:nvPr/>
        </p:nvPicPr>
        <p:blipFill rotWithShape="1">
          <a:blip r:embed="rId3">
            <a:alphaModFix/>
          </a:blip>
          <a:srcRect r="72664"/>
          <a:stretch/>
        </p:blipFill>
        <p:spPr>
          <a:xfrm>
            <a:off x="76226" y="76200"/>
            <a:ext cx="772700" cy="800900"/>
          </a:xfrm>
          <a:prstGeom prst="rect">
            <a:avLst/>
          </a:prstGeom>
          <a:noFill/>
          <a:ln>
            <a:noFill/>
          </a:ln>
        </p:spPr>
      </p:pic>
      <p:sp>
        <p:nvSpPr>
          <p:cNvPr id="68" name="Google Shape;68;p4"/>
          <p:cNvSpPr txBox="1">
            <a:spLocks noGrp="1"/>
          </p:cNvSpPr>
          <p:nvPr>
            <p:ph type="sldNum" idx="12"/>
          </p:nvPr>
        </p:nvSpPr>
        <p:spPr>
          <a:xfrm>
            <a:off x="8595308" y="48250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
        <p:nvSpPr>
          <p:cNvPr id="69" name="Google Shape;69;p4"/>
          <p:cNvSpPr txBox="1"/>
          <p:nvPr/>
        </p:nvSpPr>
        <p:spPr>
          <a:xfrm>
            <a:off x="-100" y="4906075"/>
            <a:ext cx="9144000" cy="231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a:solidFill>
                  <a:srgbClr val="073763"/>
                </a:solidFill>
                <a:latin typeface="Cabin"/>
                <a:ea typeface="Cabin"/>
                <a:cs typeface="Cabin"/>
                <a:sym typeface="Cabin"/>
              </a:rPr>
              <a:t>© 2019 Anderson Technology Business Association. All Rights Reserved.</a:t>
            </a:r>
            <a:endParaRPr sz="1000" b="0" i="0" u="none" strike="noStrike" cap="none">
              <a:solidFill>
                <a:srgbClr val="073763"/>
              </a:solidFill>
              <a:latin typeface="Cabin"/>
              <a:ea typeface="Cabin"/>
              <a:cs typeface="Cabin"/>
              <a:sym typeface="Cabi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0"/>
        <p:cNvGrpSpPr/>
        <p:nvPr/>
      </p:nvGrpSpPr>
      <p:grpSpPr>
        <a:xfrm>
          <a:off x="0" y="0"/>
          <a:ext cx="0" cy="0"/>
          <a:chOff x="0" y="0"/>
          <a:chExt cx="0" cy="0"/>
        </a:xfrm>
      </p:grpSpPr>
      <p:sp>
        <p:nvSpPr>
          <p:cNvPr id="71" name="Google Shape;7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2" name="Google Shape;7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3" name="Google Shape;7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4" name="Google Shape;74;p5"/>
          <p:cNvSpPr txBox="1">
            <a:spLocks noGrp="1"/>
          </p:cNvSpPr>
          <p:nvPr>
            <p:ph type="sldNum" idx="12"/>
          </p:nvPr>
        </p:nvSpPr>
        <p:spPr>
          <a:xfrm>
            <a:off x="8595308" y="48720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7" name="Google Shape;77;p6"/>
          <p:cNvSpPr txBox="1">
            <a:spLocks noGrp="1"/>
          </p:cNvSpPr>
          <p:nvPr>
            <p:ph type="sldNum" idx="12"/>
          </p:nvPr>
        </p:nvSpPr>
        <p:spPr>
          <a:xfrm>
            <a:off x="8595308" y="48720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8"/>
        <p:cNvGrpSpPr/>
        <p:nvPr/>
      </p:nvGrpSpPr>
      <p:grpSpPr>
        <a:xfrm>
          <a:off x="0" y="0"/>
          <a:ext cx="0" cy="0"/>
          <a:chOff x="0" y="0"/>
          <a:chExt cx="0" cy="0"/>
        </a:xfrm>
      </p:grpSpPr>
      <p:sp>
        <p:nvSpPr>
          <p:cNvPr id="79" name="Google Shape;7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80" name="Google Shape;8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1" name="Google Shape;81;p7"/>
          <p:cNvSpPr txBox="1">
            <a:spLocks noGrp="1"/>
          </p:cNvSpPr>
          <p:nvPr>
            <p:ph type="sldNum" idx="12"/>
          </p:nvPr>
        </p:nvSpPr>
        <p:spPr>
          <a:xfrm>
            <a:off x="8595308" y="48720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2"/>
        <p:cNvGrpSpPr/>
        <p:nvPr/>
      </p:nvGrpSpPr>
      <p:grpSpPr>
        <a:xfrm>
          <a:off x="0" y="0"/>
          <a:ext cx="0" cy="0"/>
          <a:chOff x="0" y="0"/>
          <a:chExt cx="0" cy="0"/>
        </a:xfrm>
      </p:grpSpPr>
      <p:sp>
        <p:nvSpPr>
          <p:cNvPr id="83" name="Google Shape;8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84" name="Google Shape;84;p8"/>
          <p:cNvSpPr txBox="1">
            <a:spLocks noGrp="1"/>
          </p:cNvSpPr>
          <p:nvPr>
            <p:ph type="sldNum" idx="12"/>
          </p:nvPr>
        </p:nvSpPr>
        <p:spPr>
          <a:xfrm>
            <a:off x="8595308" y="48720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5"/>
        <p:cNvGrpSpPr/>
        <p:nvPr/>
      </p:nvGrpSpPr>
      <p:grpSpPr>
        <a:xfrm>
          <a:off x="0" y="0"/>
          <a:ext cx="0" cy="0"/>
          <a:chOff x="0" y="0"/>
          <a:chExt cx="0" cy="0"/>
        </a:xfrm>
      </p:grpSpPr>
      <p:sp>
        <p:nvSpPr>
          <p:cNvPr id="86" name="Google Shape;8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8" name="Google Shape;8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9" name="Google Shape;8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90" name="Google Shape;90;p9"/>
          <p:cNvSpPr txBox="1">
            <a:spLocks noGrp="1"/>
          </p:cNvSpPr>
          <p:nvPr>
            <p:ph type="sldNum" idx="12"/>
          </p:nvPr>
        </p:nvSpPr>
        <p:spPr>
          <a:xfrm>
            <a:off x="8595308" y="48720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1"/>
        <p:cNvGrpSpPr/>
        <p:nvPr/>
      </p:nvGrpSpPr>
      <p:grpSpPr>
        <a:xfrm>
          <a:off x="0" y="0"/>
          <a:ext cx="0" cy="0"/>
          <a:chOff x="0" y="0"/>
          <a:chExt cx="0" cy="0"/>
        </a:xfrm>
      </p:grpSpPr>
      <p:sp>
        <p:nvSpPr>
          <p:cNvPr id="92" name="Google Shape;9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93" name="Google Shape;93;p10"/>
          <p:cNvSpPr txBox="1">
            <a:spLocks noGrp="1"/>
          </p:cNvSpPr>
          <p:nvPr>
            <p:ph type="sldNum" idx="12"/>
          </p:nvPr>
        </p:nvSpPr>
        <p:spPr>
          <a:xfrm>
            <a:off x="8595308" y="48720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Cabin"/>
              <a:buNone/>
              <a:defRPr sz="2800" b="0" i="0" u="none" strike="noStrike" cap="none">
                <a:solidFill>
                  <a:schemeClr val="dk1"/>
                </a:solidFill>
                <a:latin typeface="Cabin"/>
                <a:ea typeface="Cabin"/>
                <a:cs typeface="Cabin"/>
                <a:sym typeface="Cabi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rgbClr val="000000"/>
              </a:buClr>
              <a:buSzPts val="1800"/>
              <a:buFont typeface="Cabin"/>
              <a:buChar char="●"/>
              <a:defRPr sz="1800" b="0" i="0" u="none" strike="noStrike" cap="none">
                <a:solidFill>
                  <a:srgbClr val="000000"/>
                </a:solidFill>
                <a:latin typeface="Cabin"/>
                <a:ea typeface="Cabin"/>
                <a:cs typeface="Cabin"/>
                <a:sym typeface="Cabin"/>
              </a:defRPr>
            </a:lvl1pPr>
            <a:lvl2pPr marL="914400" marR="0" lvl="1" indent="-317500" algn="l" rtl="0">
              <a:lnSpc>
                <a:spcPct val="115000"/>
              </a:lnSpc>
              <a:spcBef>
                <a:spcPts val="1600"/>
              </a:spcBef>
              <a:spcAft>
                <a:spcPts val="0"/>
              </a:spcAft>
              <a:buClr>
                <a:srgbClr val="000000"/>
              </a:buClr>
              <a:buSzPts val="1400"/>
              <a:buFont typeface="Cabin"/>
              <a:buChar char="○"/>
              <a:defRPr sz="1400" b="0" i="0" u="none" strike="noStrike" cap="none">
                <a:solidFill>
                  <a:srgbClr val="000000"/>
                </a:solidFill>
                <a:latin typeface="Cabin"/>
                <a:ea typeface="Cabin"/>
                <a:cs typeface="Cabin"/>
                <a:sym typeface="Cabin"/>
              </a:defRPr>
            </a:lvl2pPr>
            <a:lvl3pPr marL="1371600" marR="0" lvl="2" indent="-317500" algn="l" rtl="0">
              <a:lnSpc>
                <a:spcPct val="115000"/>
              </a:lnSpc>
              <a:spcBef>
                <a:spcPts val="1600"/>
              </a:spcBef>
              <a:spcAft>
                <a:spcPts val="0"/>
              </a:spcAft>
              <a:buClr>
                <a:srgbClr val="000000"/>
              </a:buClr>
              <a:buSzPts val="1400"/>
              <a:buFont typeface="Cabin"/>
              <a:buChar char="■"/>
              <a:defRPr sz="1400" b="0" i="0" u="none" strike="noStrike" cap="none">
                <a:solidFill>
                  <a:srgbClr val="000000"/>
                </a:solidFill>
                <a:latin typeface="Cabin"/>
                <a:ea typeface="Cabin"/>
                <a:cs typeface="Cabin"/>
                <a:sym typeface="Cabin"/>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595308" y="48720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73763"/>
                </a:solidFill>
                <a:latin typeface="Cabin"/>
                <a:ea typeface="Cabin"/>
                <a:cs typeface="Cabin"/>
                <a:sym typeface="Cabin"/>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hyperlink" Target="https://docs.python.org/3/tutorial/"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comments" Target="../comments/comment2.xml"/><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5"/>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US" dirty="0"/>
              <a:t>Tech Bytes: All About APIs</a:t>
            </a:r>
            <a:endParaRPr dirty="0"/>
          </a:p>
        </p:txBody>
      </p:sp>
      <p:sp>
        <p:nvSpPr>
          <p:cNvPr id="128" name="Google Shape;128;p15"/>
          <p:cNvSpPr txBox="1">
            <a:spLocks noGrp="1"/>
          </p:cNvSpPr>
          <p:nvPr>
            <p:ph type="subTitle" idx="1"/>
          </p:nvPr>
        </p:nvSpPr>
        <p:spPr>
          <a:xfrm>
            <a:off x="0" y="2797175"/>
            <a:ext cx="91440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dirty="0"/>
              <a:t>Josh Kimmel</a:t>
            </a:r>
            <a:endParaRPr dirty="0"/>
          </a:p>
          <a:p>
            <a:pPr marL="0" lvl="0" indent="0" algn="ctr" rtl="0">
              <a:lnSpc>
                <a:spcPct val="100000"/>
              </a:lnSpc>
              <a:spcBef>
                <a:spcPts val="0"/>
              </a:spcBef>
              <a:spcAft>
                <a:spcPts val="0"/>
              </a:spcAft>
              <a:buSzPts val="2800"/>
              <a:buNone/>
            </a:pPr>
            <a:r>
              <a:rPr lang="en-US" dirty="0"/>
              <a:t>MSCS/MBA</a:t>
            </a:r>
            <a:endParaRPr dirty="0"/>
          </a:p>
        </p:txBody>
      </p:sp>
      <p:sp>
        <p:nvSpPr>
          <p:cNvPr id="129" name="Google Shape;129;p15"/>
          <p:cNvSpPr txBox="1">
            <a:spLocks noGrp="1"/>
          </p:cNvSpPr>
          <p:nvPr>
            <p:ph type="sldNum" idx="12"/>
          </p:nvPr>
        </p:nvSpPr>
        <p:spPr>
          <a:xfrm>
            <a:off x="8595308" y="482506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Font typeface="Shadows Into Light"/>
              <a:buNone/>
            </a:pPr>
            <a:r>
              <a:rPr lang="en-US" dirty="0"/>
              <a:t>Python: A Quick Aside</a:t>
            </a:r>
            <a:endParaRPr dirty="0"/>
          </a:p>
        </p:txBody>
      </p:sp>
      <p:sp>
        <p:nvSpPr>
          <p:cNvPr id="360" name="Google Shape;360;p28"/>
          <p:cNvSpPr txBox="1">
            <a:spLocks noGrp="1"/>
          </p:cNvSpPr>
          <p:nvPr>
            <p:ph type="sldNum" idx="12"/>
          </p:nvPr>
        </p:nvSpPr>
        <p:spPr>
          <a:xfrm>
            <a:off x="8595308" y="482506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10</a:t>
            </a:fld>
            <a:endParaRPr/>
          </a:p>
        </p:txBody>
      </p:sp>
    </p:spTree>
    <p:extLst>
      <p:ext uri="{BB962C8B-B14F-4D97-AF65-F5344CB8AC3E}">
        <p14:creationId xmlns:p14="http://schemas.microsoft.com/office/powerpoint/2010/main" val="796104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Font typeface="Cabin"/>
              <a:buNone/>
            </a:pPr>
            <a:r>
              <a:rPr lang="en-US" dirty="0"/>
              <a:t>Python</a:t>
            </a:r>
            <a:endParaRPr dirty="0"/>
          </a:p>
        </p:txBody>
      </p:sp>
      <p:sp>
        <p:nvSpPr>
          <p:cNvPr id="433" name="Google Shape;433;p33"/>
          <p:cNvSpPr txBox="1">
            <a:spLocks noGrp="1"/>
          </p:cNvSpPr>
          <p:nvPr>
            <p:ph type="body" idx="1"/>
          </p:nvPr>
        </p:nvSpPr>
        <p:spPr>
          <a:xfrm>
            <a:off x="311700" y="1152474"/>
            <a:ext cx="8520600" cy="1102453"/>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Clr>
                <a:srgbClr val="000000"/>
              </a:buClr>
              <a:buSzPts val="1800"/>
              <a:buNone/>
            </a:pPr>
            <a:r>
              <a:rPr lang="en-US" dirty="0"/>
              <a:t>Programming language equipped with an interpreter</a:t>
            </a:r>
          </a:p>
          <a:p>
            <a:pPr marL="114300" lvl="0" indent="0" algn="l" rtl="0">
              <a:lnSpc>
                <a:spcPct val="115000"/>
              </a:lnSpc>
              <a:spcBef>
                <a:spcPts val="0"/>
              </a:spcBef>
              <a:spcAft>
                <a:spcPts val="0"/>
              </a:spcAft>
              <a:buClr>
                <a:srgbClr val="000000"/>
              </a:buClr>
              <a:buSzPts val="1800"/>
              <a:buNone/>
            </a:pPr>
            <a:r>
              <a:rPr lang="en-US" dirty="0"/>
              <a:t>Syntax is human-readable and intuitive*</a:t>
            </a:r>
          </a:p>
          <a:p>
            <a:pPr marL="114300" lvl="0" indent="0" algn="l" rtl="0">
              <a:lnSpc>
                <a:spcPct val="115000"/>
              </a:lnSpc>
              <a:spcBef>
                <a:spcPts val="0"/>
              </a:spcBef>
              <a:spcAft>
                <a:spcPts val="0"/>
              </a:spcAft>
              <a:buClr>
                <a:srgbClr val="000000"/>
              </a:buClr>
              <a:buSzPts val="1800"/>
              <a:buNone/>
            </a:pPr>
            <a:r>
              <a:rPr lang="en-US" dirty="0"/>
              <a:t>Very rich ecosystem of open-source/built-in libraries</a:t>
            </a:r>
          </a:p>
        </p:txBody>
      </p:sp>
      <p:sp>
        <p:nvSpPr>
          <p:cNvPr id="434" name="Google Shape;434;p33"/>
          <p:cNvSpPr txBox="1">
            <a:spLocks noGrp="1"/>
          </p:cNvSpPr>
          <p:nvPr>
            <p:ph type="sldNum" idx="12"/>
          </p:nvPr>
        </p:nvSpPr>
        <p:spPr>
          <a:xfrm>
            <a:off x="8595308" y="482506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11</a:t>
            </a:fld>
            <a:endParaRPr/>
          </a:p>
        </p:txBody>
      </p:sp>
      <p:sp>
        <p:nvSpPr>
          <p:cNvPr id="3" name="TextBox 2">
            <a:extLst>
              <a:ext uri="{FF2B5EF4-FFF2-40B4-BE49-F238E27FC236}">
                <a16:creationId xmlns:a16="http://schemas.microsoft.com/office/drawing/2014/main" id="{9019CBE6-538A-4366-9F93-4CBC7D18BC73}"/>
              </a:ext>
            </a:extLst>
          </p:cNvPr>
          <p:cNvSpPr txBox="1"/>
          <p:nvPr/>
        </p:nvSpPr>
        <p:spPr>
          <a:xfrm>
            <a:off x="630315" y="2518280"/>
            <a:ext cx="2654423" cy="307777"/>
          </a:xfrm>
          <a:prstGeom prst="rect">
            <a:avLst/>
          </a:prstGeom>
          <a:noFill/>
        </p:spPr>
        <p:txBody>
          <a:bodyPr wrap="square" rtlCol="0">
            <a:spAutoFit/>
          </a:bodyPr>
          <a:lstStyle/>
          <a:p>
            <a:pPr algn="ctr"/>
            <a:r>
              <a:rPr lang="en-US" b="1" dirty="0"/>
              <a:t>Quality of Life Automation</a:t>
            </a:r>
          </a:p>
        </p:txBody>
      </p:sp>
      <p:sp>
        <p:nvSpPr>
          <p:cNvPr id="9" name="TextBox 8">
            <a:extLst>
              <a:ext uri="{FF2B5EF4-FFF2-40B4-BE49-F238E27FC236}">
                <a16:creationId xmlns:a16="http://schemas.microsoft.com/office/drawing/2014/main" id="{301A7B68-DB02-4113-AC82-FE7F6EDA4FCF}"/>
              </a:ext>
            </a:extLst>
          </p:cNvPr>
          <p:cNvSpPr txBox="1"/>
          <p:nvPr/>
        </p:nvSpPr>
        <p:spPr>
          <a:xfrm>
            <a:off x="4697767" y="2562862"/>
            <a:ext cx="2654423" cy="307777"/>
          </a:xfrm>
          <a:prstGeom prst="rect">
            <a:avLst/>
          </a:prstGeom>
          <a:noFill/>
        </p:spPr>
        <p:txBody>
          <a:bodyPr wrap="square" rtlCol="0">
            <a:spAutoFit/>
          </a:bodyPr>
          <a:lstStyle/>
          <a:p>
            <a:pPr algn="ctr"/>
            <a:r>
              <a:rPr lang="en-US" b="1" dirty="0"/>
              <a:t>High-Performance Apps</a:t>
            </a:r>
          </a:p>
        </p:txBody>
      </p:sp>
      <p:pic>
        <p:nvPicPr>
          <p:cNvPr id="2050" name="Picture 2" descr="Yes Man. — Thrive 9 Solutions">
            <a:extLst>
              <a:ext uri="{FF2B5EF4-FFF2-40B4-BE49-F238E27FC236}">
                <a16:creationId xmlns:a16="http://schemas.microsoft.com/office/drawing/2014/main" id="{B87B33E1-BAB1-4609-925C-67C55B61BB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315" y="2888574"/>
            <a:ext cx="2705100" cy="16859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nl No GIF by Saturday Night Live - Find &amp; Share on GIPHY">
            <a:extLst>
              <a:ext uri="{FF2B5EF4-FFF2-40B4-BE49-F238E27FC236}">
                <a16:creationId xmlns:a16="http://schemas.microsoft.com/office/drawing/2014/main" id="{3B8B537A-66DB-4815-BAC5-E15E0E6EE4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7767" y="2963294"/>
            <a:ext cx="2876550" cy="159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143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Font typeface="Cabin"/>
              <a:buNone/>
            </a:pPr>
            <a:r>
              <a:rPr lang="en-US" dirty="0"/>
              <a:t>Getting Started with Python</a:t>
            </a:r>
            <a:endParaRPr dirty="0"/>
          </a:p>
        </p:txBody>
      </p:sp>
      <p:sp>
        <p:nvSpPr>
          <p:cNvPr id="433" name="Google Shape;433;p33"/>
          <p:cNvSpPr txBox="1">
            <a:spLocks noGrp="1"/>
          </p:cNvSpPr>
          <p:nvPr>
            <p:ph type="body" idx="1"/>
          </p:nvPr>
        </p:nvSpPr>
        <p:spPr>
          <a:xfrm>
            <a:off x="311700" y="1152474"/>
            <a:ext cx="8520600" cy="1102453"/>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Clr>
                <a:srgbClr val="000000"/>
              </a:buClr>
              <a:buSzPts val="1800"/>
              <a:buNone/>
            </a:pPr>
            <a:r>
              <a:rPr lang="en-US" dirty="0">
                <a:hlinkClick r:id="rId3"/>
              </a:rPr>
              <a:t>Download/Install Python</a:t>
            </a:r>
            <a:r>
              <a:rPr lang="en-US" dirty="0"/>
              <a:t> (supported on all major OS’s)</a:t>
            </a:r>
          </a:p>
          <a:p>
            <a:pPr marL="114300" lvl="0" indent="0" algn="l" rtl="0">
              <a:lnSpc>
                <a:spcPct val="115000"/>
              </a:lnSpc>
              <a:spcBef>
                <a:spcPts val="0"/>
              </a:spcBef>
              <a:spcAft>
                <a:spcPts val="0"/>
              </a:spcAft>
              <a:buClr>
                <a:srgbClr val="000000"/>
              </a:buClr>
              <a:buSzPts val="1800"/>
              <a:buNone/>
            </a:pPr>
            <a:r>
              <a:rPr lang="en-US" dirty="0">
                <a:hlinkClick r:id="rId4"/>
              </a:rPr>
              <a:t>Officially-sanctioned Python tutorial</a:t>
            </a:r>
            <a:endParaRPr lang="en-US" dirty="0"/>
          </a:p>
          <a:p>
            <a:pPr marL="114300" lvl="0" indent="0" algn="l" rtl="0">
              <a:lnSpc>
                <a:spcPct val="115000"/>
              </a:lnSpc>
              <a:spcBef>
                <a:spcPts val="0"/>
              </a:spcBef>
              <a:spcAft>
                <a:spcPts val="0"/>
              </a:spcAft>
              <a:buClr>
                <a:srgbClr val="000000"/>
              </a:buClr>
              <a:buSzPts val="1800"/>
              <a:buNone/>
            </a:pPr>
            <a:r>
              <a:rPr lang="en-US" dirty="0"/>
              <a:t>Hack away! It really is that simple…</a:t>
            </a:r>
          </a:p>
        </p:txBody>
      </p:sp>
      <p:sp>
        <p:nvSpPr>
          <p:cNvPr id="434" name="Google Shape;434;p33"/>
          <p:cNvSpPr txBox="1">
            <a:spLocks noGrp="1"/>
          </p:cNvSpPr>
          <p:nvPr>
            <p:ph type="sldNum" idx="12"/>
          </p:nvPr>
        </p:nvSpPr>
        <p:spPr>
          <a:xfrm>
            <a:off x="8595308" y="482506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12</a:t>
            </a:fld>
            <a:endParaRPr/>
          </a:p>
        </p:txBody>
      </p:sp>
      <p:sp>
        <p:nvSpPr>
          <p:cNvPr id="2" name="TextBox 1">
            <a:extLst>
              <a:ext uri="{FF2B5EF4-FFF2-40B4-BE49-F238E27FC236}">
                <a16:creationId xmlns:a16="http://schemas.microsoft.com/office/drawing/2014/main" id="{C6327702-77A4-492F-BBA7-4C563738C80F}"/>
              </a:ext>
            </a:extLst>
          </p:cNvPr>
          <p:cNvSpPr txBox="1"/>
          <p:nvPr/>
        </p:nvSpPr>
        <p:spPr>
          <a:xfrm>
            <a:off x="559293" y="2571750"/>
            <a:ext cx="7359589" cy="738664"/>
          </a:xfrm>
          <a:prstGeom prst="rect">
            <a:avLst/>
          </a:prstGeom>
          <a:noFill/>
        </p:spPr>
        <p:txBody>
          <a:bodyPr wrap="square" rtlCol="0">
            <a:spAutoFit/>
          </a:bodyPr>
          <a:lstStyle/>
          <a:p>
            <a:r>
              <a:rPr lang="en-US" b="1" u="sng" dirty="0"/>
              <a:t>*Disclaimer</a:t>
            </a:r>
            <a:r>
              <a:rPr lang="en-US" dirty="0"/>
              <a:t>: Be careful about the difference between Python 3 vs. Python 2. Both are still supported, but programs that work in one are very likely to fail in the other. Unix-based systems typically come with Python 2 installed by default.</a:t>
            </a:r>
          </a:p>
        </p:txBody>
      </p:sp>
    </p:spTree>
    <p:extLst>
      <p:ext uri="{BB962C8B-B14F-4D97-AF65-F5344CB8AC3E}">
        <p14:creationId xmlns:p14="http://schemas.microsoft.com/office/powerpoint/2010/main" val="3498906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3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Font typeface="Shadows Into Light"/>
              <a:buNone/>
            </a:pPr>
            <a:r>
              <a:rPr lang="en-US" dirty="0"/>
              <a:t>API’s in Action</a:t>
            </a:r>
            <a:endParaRPr dirty="0"/>
          </a:p>
        </p:txBody>
      </p:sp>
      <p:sp>
        <p:nvSpPr>
          <p:cNvPr id="462" name="Google Shape;462;p36"/>
          <p:cNvSpPr txBox="1">
            <a:spLocks noGrp="1"/>
          </p:cNvSpPr>
          <p:nvPr>
            <p:ph type="sldNum" idx="12"/>
          </p:nvPr>
        </p:nvSpPr>
        <p:spPr>
          <a:xfrm>
            <a:off x="8595308" y="482506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Font typeface="Cabin"/>
              <a:buNone/>
            </a:pPr>
            <a:r>
              <a:rPr lang="en-US" dirty="0"/>
              <a:t>Stock Market Wizard</a:t>
            </a:r>
            <a:endParaRPr dirty="0"/>
          </a:p>
        </p:txBody>
      </p:sp>
      <p:sp>
        <p:nvSpPr>
          <p:cNvPr id="433" name="Google Shape;433;p33"/>
          <p:cNvSpPr txBox="1">
            <a:spLocks noGrp="1"/>
          </p:cNvSpPr>
          <p:nvPr>
            <p:ph type="body" idx="1"/>
          </p:nvPr>
        </p:nvSpPr>
        <p:spPr>
          <a:xfrm>
            <a:off x="311700" y="1152474"/>
            <a:ext cx="8520600" cy="1528582"/>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Clr>
                <a:srgbClr val="000000"/>
              </a:buClr>
              <a:buSzPts val="1800"/>
              <a:buNone/>
            </a:pPr>
            <a:r>
              <a:rPr lang="en-US" dirty="0"/>
              <a:t>I’m an MBA student, so I should be up on the stock market.</a:t>
            </a:r>
          </a:p>
          <a:p>
            <a:pPr marL="114300" lvl="0" indent="0" algn="l" rtl="0">
              <a:lnSpc>
                <a:spcPct val="115000"/>
              </a:lnSpc>
              <a:spcBef>
                <a:spcPts val="0"/>
              </a:spcBef>
              <a:spcAft>
                <a:spcPts val="0"/>
              </a:spcAft>
              <a:buClr>
                <a:srgbClr val="000000"/>
              </a:buClr>
              <a:buSzPts val="1800"/>
              <a:buNone/>
            </a:pPr>
            <a:r>
              <a:rPr lang="en-US" dirty="0"/>
              <a:t>But it’s spring quarter and the Tour de Strand is only 1 month away – I must spend all of my time and effort to prepare.</a:t>
            </a:r>
          </a:p>
          <a:p>
            <a:pPr marL="114300" lvl="0" indent="0" algn="l" rtl="0">
              <a:lnSpc>
                <a:spcPct val="115000"/>
              </a:lnSpc>
              <a:spcBef>
                <a:spcPts val="0"/>
              </a:spcBef>
              <a:spcAft>
                <a:spcPts val="0"/>
              </a:spcAft>
              <a:buClr>
                <a:srgbClr val="000000"/>
              </a:buClr>
              <a:buSzPts val="1800"/>
              <a:buNone/>
            </a:pPr>
            <a:r>
              <a:rPr lang="en-US" dirty="0"/>
              <a:t>Let’s use API’s and Python to reconcile these diametrically opposing initiatives!</a:t>
            </a:r>
          </a:p>
          <a:p>
            <a:pPr marL="114300" lvl="0" indent="0" algn="l" rtl="0">
              <a:lnSpc>
                <a:spcPct val="115000"/>
              </a:lnSpc>
              <a:spcBef>
                <a:spcPts val="0"/>
              </a:spcBef>
              <a:spcAft>
                <a:spcPts val="0"/>
              </a:spcAft>
              <a:buClr>
                <a:srgbClr val="000000"/>
              </a:buClr>
              <a:buSzPts val="1800"/>
              <a:buNone/>
            </a:pPr>
            <a:endParaRPr lang="en-US" dirty="0"/>
          </a:p>
          <a:p>
            <a:pPr marL="114300" lvl="0" indent="0" algn="l" rtl="0">
              <a:lnSpc>
                <a:spcPct val="115000"/>
              </a:lnSpc>
              <a:spcBef>
                <a:spcPts val="0"/>
              </a:spcBef>
              <a:spcAft>
                <a:spcPts val="0"/>
              </a:spcAft>
              <a:buClr>
                <a:srgbClr val="000000"/>
              </a:buClr>
              <a:buSzPts val="1800"/>
              <a:buNone/>
            </a:pPr>
            <a:endParaRPr lang="en-US" dirty="0"/>
          </a:p>
        </p:txBody>
      </p:sp>
      <p:sp>
        <p:nvSpPr>
          <p:cNvPr id="434" name="Google Shape;434;p33"/>
          <p:cNvSpPr txBox="1">
            <a:spLocks noGrp="1"/>
          </p:cNvSpPr>
          <p:nvPr>
            <p:ph type="sldNum" idx="12"/>
          </p:nvPr>
        </p:nvSpPr>
        <p:spPr>
          <a:xfrm>
            <a:off x="8595308" y="482506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14</a:t>
            </a:fld>
            <a:endParaRPr/>
          </a:p>
        </p:txBody>
      </p:sp>
      <p:sp>
        <p:nvSpPr>
          <p:cNvPr id="6" name="Google Shape;433;p33">
            <a:extLst>
              <a:ext uri="{FF2B5EF4-FFF2-40B4-BE49-F238E27FC236}">
                <a16:creationId xmlns:a16="http://schemas.microsoft.com/office/drawing/2014/main" id="{538146EF-6DFA-4340-A5A1-459CCFAE3562}"/>
              </a:ext>
            </a:extLst>
          </p:cNvPr>
          <p:cNvSpPr txBox="1">
            <a:spLocks/>
          </p:cNvSpPr>
          <p:nvPr/>
        </p:nvSpPr>
        <p:spPr>
          <a:xfrm>
            <a:off x="311700" y="2789029"/>
            <a:ext cx="3372533" cy="1528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000000"/>
              </a:buClr>
              <a:buSzPts val="1800"/>
              <a:buFont typeface="Cabin"/>
              <a:buChar char="●"/>
              <a:defRPr sz="1800" b="0" i="0" u="none" strike="noStrike" cap="none">
                <a:solidFill>
                  <a:srgbClr val="000000"/>
                </a:solidFill>
                <a:latin typeface="Cabin"/>
                <a:ea typeface="Cabin"/>
                <a:cs typeface="Cabin"/>
                <a:sym typeface="Cabin"/>
              </a:defRPr>
            </a:lvl1pPr>
            <a:lvl2pPr marL="914400" marR="0" lvl="1" indent="-317500" algn="l" rtl="0">
              <a:lnSpc>
                <a:spcPct val="115000"/>
              </a:lnSpc>
              <a:spcBef>
                <a:spcPts val="1600"/>
              </a:spcBef>
              <a:spcAft>
                <a:spcPts val="0"/>
              </a:spcAft>
              <a:buClr>
                <a:srgbClr val="000000"/>
              </a:buClr>
              <a:buSzPts val="1400"/>
              <a:buFont typeface="Cabin"/>
              <a:buChar char="○"/>
              <a:defRPr sz="1400" b="0" i="0" u="none" strike="noStrike" cap="none">
                <a:solidFill>
                  <a:srgbClr val="000000"/>
                </a:solidFill>
                <a:latin typeface="Cabin"/>
                <a:ea typeface="Cabin"/>
                <a:cs typeface="Cabin"/>
                <a:sym typeface="Cabin"/>
              </a:defRPr>
            </a:lvl2pPr>
            <a:lvl3pPr marL="1371600" marR="0" lvl="2" indent="-317500" algn="l" rtl="0">
              <a:lnSpc>
                <a:spcPct val="115000"/>
              </a:lnSpc>
              <a:spcBef>
                <a:spcPts val="1600"/>
              </a:spcBef>
              <a:spcAft>
                <a:spcPts val="0"/>
              </a:spcAft>
              <a:buClr>
                <a:srgbClr val="000000"/>
              </a:buClr>
              <a:buSzPts val="1400"/>
              <a:buFont typeface="Cabin"/>
              <a:buChar char="■"/>
              <a:defRPr sz="1400" b="0" i="0" u="none" strike="noStrike" cap="none">
                <a:solidFill>
                  <a:srgbClr val="000000"/>
                </a:solidFill>
                <a:latin typeface="Cabin"/>
                <a:ea typeface="Cabin"/>
                <a:cs typeface="Cabin"/>
                <a:sym typeface="Cabin"/>
              </a:defRPr>
            </a:lvl3pPr>
            <a:lvl4pPr marL="1828800" marR="0" lvl="3" indent="-317500" algn="l" rtl="0">
              <a:lnSpc>
                <a:spcPct val="115000"/>
              </a:lnSpc>
              <a:spcBef>
                <a:spcPts val="1600"/>
              </a:spcBef>
              <a:spcAft>
                <a:spcPts val="0"/>
              </a:spcAft>
              <a:buClr>
                <a:srgbClr val="000000"/>
              </a:buClr>
              <a:buSzPts val="1400"/>
              <a:buFont typeface="Cabin"/>
              <a:buChar char="●"/>
              <a:defRPr sz="1400" b="0" i="0" u="none" strike="noStrike" cap="none">
                <a:solidFill>
                  <a:srgbClr val="000000"/>
                </a:solidFill>
                <a:latin typeface="Cabin"/>
                <a:ea typeface="Cabin"/>
                <a:cs typeface="Cabin"/>
                <a:sym typeface="Cabin"/>
              </a:defRPr>
            </a:lvl4pPr>
            <a:lvl5pPr marL="2286000" marR="0" lvl="4" indent="-317500" algn="l" rtl="0">
              <a:lnSpc>
                <a:spcPct val="115000"/>
              </a:lnSpc>
              <a:spcBef>
                <a:spcPts val="1600"/>
              </a:spcBef>
              <a:spcAft>
                <a:spcPts val="0"/>
              </a:spcAft>
              <a:buClr>
                <a:srgbClr val="000000"/>
              </a:buClr>
              <a:buSzPts val="1400"/>
              <a:buFont typeface="Cabin"/>
              <a:buChar char="○"/>
              <a:defRPr sz="1400" b="0" i="0" u="none" strike="noStrike" cap="none">
                <a:solidFill>
                  <a:srgbClr val="000000"/>
                </a:solidFill>
                <a:latin typeface="Cabin"/>
                <a:ea typeface="Cabin"/>
                <a:cs typeface="Cabin"/>
                <a:sym typeface="Cabin"/>
              </a:defRPr>
            </a:lvl5pPr>
            <a:lvl6pPr marL="2743200" marR="0" lvl="5" indent="-317500" algn="l" rtl="0">
              <a:lnSpc>
                <a:spcPct val="115000"/>
              </a:lnSpc>
              <a:spcBef>
                <a:spcPts val="1600"/>
              </a:spcBef>
              <a:spcAft>
                <a:spcPts val="0"/>
              </a:spcAft>
              <a:buClr>
                <a:srgbClr val="000000"/>
              </a:buClr>
              <a:buSzPts val="1400"/>
              <a:buFont typeface="Cabin"/>
              <a:buChar char="■"/>
              <a:defRPr sz="1400" b="0" i="0" u="none" strike="noStrike" cap="none">
                <a:solidFill>
                  <a:srgbClr val="000000"/>
                </a:solidFill>
                <a:latin typeface="Cabin"/>
                <a:ea typeface="Cabin"/>
                <a:cs typeface="Cabin"/>
                <a:sym typeface="Cabin"/>
              </a:defRPr>
            </a:lvl6pPr>
            <a:lvl7pPr marL="3200400" marR="0" lvl="6" indent="-317500" algn="l" rtl="0">
              <a:lnSpc>
                <a:spcPct val="115000"/>
              </a:lnSpc>
              <a:spcBef>
                <a:spcPts val="1600"/>
              </a:spcBef>
              <a:spcAft>
                <a:spcPts val="0"/>
              </a:spcAft>
              <a:buClr>
                <a:srgbClr val="000000"/>
              </a:buClr>
              <a:buSzPts val="1400"/>
              <a:buFont typeface="Cabin"/>
              <a:buChar char="●"/>
              <a:defRPr sz="1400" b="0" i="0" u="none" strike="noStrike" cap="none">
                <a:solidFill>
                  <a:srgbClr val="000000"/>
                </a:solidFill>
                <a:latin typeface="Cabin"/>
                <a:ea typeface="Cabin"/>
                <a:cs typeface="Cabin"/>
                <a:sym typeface="Cabin"/>
              </a:defRPr>
            </a:lvl7pPr>
            <a:lvl8pPr marL="3657600" marR="0" lvl="7" indent="-317500" algn="l" rtl="0">
              <a:lnSpc>
                <a:spcPct val="115000"/>
              </a:lnSpc>
              <a:spcBef>
                <a:spcPts val="1600"/>
              </a:spcBef>
              <a:spcAft>
                <a:spcPts val="0"/>
              </a:spcAft>
              <a:buClr>
                <a:srgbClr val="000000"/>
              </a:buClr>
              <a:buSzPts val="1400"/>
              <a:buFont typeface="Cabin"/>
              <a:buChar char="○"/>
              <a:defRPr sz="1400" b="0" i="0" u="none" strike="noStrike" cap="none">
                <a:solidFill>
                  <a:srgbClr val="000000"/>
                </a:solidFill>
                <a:latin typeface="Cabin"/>
                <a:ea typeface="Cabin"/>
                <a:cs typeface="Cabin"/>
                <a:sym typeface="Cabin"/>
              </a:defRPr>
            </a:lvl8pPr>
            <a:lvl9pPr marL="4114800" marR="0" lvl="8" indent="-317500" algn="l" rtl="0">
              <a:lnSpc>
                <a:spcPct val="115000"/>
              </a:lnSpc>
              <a:spcBef>
                <a:spcPts val="1600"/>
              </a:spcBef>
              <a:spcAft>
                <a:spcPts val="1600"/>
              </a:spcAft>
              <a:buClr>
                <a:srgbClr val="000000"/>
              </a:buClr>
              <a:buSzPts val="1400"/>
              <a:buFont typeface="Cabin"/>
              <a:buChar char="■"/>
              <a:defRPr sz="1400" b="0" i="0" u="none" strike="noStrike" cap="none">
                <a:solidFill>
                  <a:srgbClr val="000000"/>
                </a:solidFill>
                <a:latin typeface="Cabin"/>
                <a:ea typeface="Cabin"/>
                <a:cs typeface="Cabin"/>
                <a:sym typeface="Cabin"/>
              </a:defRPr>
            </a:lvl9pPr>
          </a:lstStyle>
          <a:p>
            <a:pPr marL="114300" indent="0">
              <a:buFont typeface="Cabin"/>
              <a:buNone/>
            </a:pPr>
            <a:r>
              <a:rPr lang="en-US" b="1" dirty="0"/>
              <a:t>The Tools:</a:t>
            </a:r>
          </a:p>
          <a:p>
            <a:r>
              <a:rPr lang="en-US" dirty="0"/>
              <a:t>Python 3</a:t>
            </a:r>
          </a:p>
          <a:p>
            <a:r>
              <a:rPr lang="en-US" dirty="0"/>
              <a:t>Yahoo! Finance Web API</a:t>
            </a:r>
          </a:p>
          <a:p>
            <a:r>
              <a:rPr lang="en-US" dirty="0"/>
              <a:t>Gmail Web API</a:t>
            </a:r>
          </a:p>
          <a:p>
            <a:pPr marL="114300" indent="0">
              <a:buFont typeface="Cabin"/>
              <a:buNone/>
            </a:pPr>
            <a:endParaRPr lang="en-US" dirty="0"/>
          </a:p>
        </p:txBody>
      </p:sp>
      <p:sp>
        <p:nvSpPr>
          <p:cNvPr id="7" name="Google Shape;433;p33">
            <a:extLst>
              <a:ext uri="{FF2B5EF4-FFF2-40B4-BE49-F238E27FC236}">
                <a16:creationId xmlns:a16="http://schemas.microsoft.com/office/drawing/2014/main" id="{2FE8B6BC-8171-40AD-ACEE-E924E2125F87}"/>
              </a:ext>
            </a:extLst>
          </p:cNvPr>
          <p:cNvSpPr txBox="1">
            <a:spLocks/>
          </p:cNvSpPr>
          <p:nvPr/>
        </p:nvSpPr>
        <p:spPr>
          <a:xfrm>
            <a:off x="4680993" y="2789029"/>
            <a:ext cx="3372533" cy="12019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000000"/>
              </a:buClr>
              <a:buSzPts val="1800"/>
              <a:buFont typeface="Cabin"/>
              <a:buChar char="●"/>
              <a:defRPr sz="1800" b="0" i="0" u="none" strike="noStrike" cap="none">
                <a:solidFill>
                  <a:srgbClr val="000000"/>
                </a:solidFill>
                <a:latin typeface="Cabin"/>
                <a:ea typeface="Cabin"/>
                <a:cs typeface="Cabin"/>
                <a:sym typeface="Cabin"/>
              </a:defRPr>
            </a:lvl1pPr>
            <a:lvl2pPr marL="914400" marR="0" lvl="1" indent="-317500" algn="l" rtl="0">
              <a:lnSpc>
                <a:spcPct val="115000"/>
              </a:lnSpc>
              <a:spcBef>
                <a:spcPts val="1600"/>
              </a:spcBef>
              <a:spcAft>
                <a:spcPts val="0"/>
              </a:spcAft>
              <a:buClr>
                <a:srgbClr val="000000"/>
              </a:buClr>
              <a:buSzPts val="1400"/>
              <a:buFont typeface="Cabin"/>
              <a:buChar char="○"/>
              <a:defRPr sz="1400" b="0" i="0" u="none" strike="noStrike" cap="none">
                <a:solidFill>
                  <a:srgbClr val="000000"/>
                </a:solidFill>
                <a:latin typeface="Cabin"/>
                <a:ea typeface="Cabin"/>
                <a:cs typeface="Cabin"/>
                <a:sym typeface="Cabin"/>
              </a:defRPr>
            </a:lvl2pPr>
            <a:lvl3pPr marL="1371600" marR="0" lvl="2" indent="-317500" algn="l" rtl="0">
              <a:lnSpc>
                <a:spcPct val="115000"/>
              </a:lnSpc>
              <a:spcBef>
                <a:spcPts val="1600"/>
              </a:spcBef>
              <a:spcAft>
                <a:spcPts val="0"/>
              </a:spcAft>
              <a:buClr>
                <a:srgbClr val="000000"/>
              </a:buClr>
              <a:buSzPts val="1400"/>
              <a:buFont typeface="Cabin"/>
              <a:buChar char="■"/>
              <a:defRPr sz="1400" b="0" i="0" u="none" strike="noStrike" cap="none">
                <a:solidFill>
                  <a:srgbClr val="000000"/>
                </a:solidFill>
                <a:latin typeface="Cabin"/>
                <a:ea typeface="Cabin"/>
                <a:cs typeface="Cabin"/>
                <a:sym typeface="Cabin"/>
              </a:defRPr>
            </a:lvl3pPr>
            <a:lvl4pPr marL="1828800" marR="0" lvl="3" indent="-317500" algn="l" rtl="0">
              <a:lnSpc>
                <a:spcPct val="115000"/>
              </a:lnSpc>
              <a:spcBef>
                <a:spcPts val="1600"/>
              </a:spcBef>
              <a:spcAft>
                <a:spcPts val="0"/>
              </a:spcAft>
              <a:buClr>
                <a:srgbClr val="000000"/>
              </a:buClr>
              <a:buSzPts val="1400"/>
              <a:buFont typeface="Cabin"/>
              <a:buChar char="●"/>
              <a:defRPr sz="1400" b="0" i="0" u="none" strike="noStrike" cap="none">
                <a:solidFill>
                  <a:srgbClr val="000000"/>
                </a:solidFill>
                <a:latin typeface="Cabin"/>
                <a:ea typeface="Cabin"/>
                <a:cs typeface="Cabin"/>
                <a:sym typeface="Cabin"/>
              </a:defRPr>
            </a:lvl4pPr>
            <a:lvl5pPr marL="2286000" marR="0" lvl="4" indent="-317500" algn="l" rtl="0">
              <a:lnSpc>
                <a:spcPct val="115000"/>
              </a:lnSpc>
              <a:spcBef>
                <a:spcPts val="1600"/>
              </a:spcBef>
              <a:spcAft>
                <a:spcPts val="0"/>
              </a:spcAft>
              <a:buClr>
                <a:srgbClr val="000000"/>
              </a:buClr>
              <a:buSzPts val="1400"/>
              <a:buFont typeface="Cabin"/>
              <a:buChar char="○"/>
              <a:defRPr sz="1400" b="0" i="0" u="none" strike="noStrike" cap="none">
                <a:solidFill>
                  <a:srgbClr val="000000"/>
                </a:solidFill>
                <a:latin typeface="Cabin"/>
                <a:ea typeface="Cabin"/>
                <a:cs typeface="Cabin"/>
                <a:sym typeface="Cabin"/>
              </a:defRPr>
            </a:lvl5pPr>
            <a:lvl6pPr marL="2743200" marR="0" lvl="5" indent="-317500" algn="l" rtl="0">
              <a:lnSpc>
                <a:spcPct val="115000"/>
              </a:lnSpc>
              <a:spcBef>
                <a:spcPts val="1600"/>
              </a:spcBef>
              <a:spcAft>
                <a:spcPts val="0"/>
              </a:spcAft>
              <a:buClr>
                <a:srgbClr val="000000"/>
              </a:buClr>
              <a:buSzPts val="1400"/>
              <a:buFont typeface="Cabin"/>
              <a:buChar char="■"/>
              <a:defRPr sz="1400" b="0" i="0" u="none" strike="noStrike" cap="none">
                <a:solidFill>
                  <a:srgbClr val="000000"/>
                </a:solidFill>
                <a:latin typeface="Cabin"/>
                <a:ea typeface="Cabin"/>
                <a:cs typeface="Cabin"/>
                <a:sym typeface="Cabin"/>
              </a:defRPr>
            </a:lvl6pPr>
            <a:lvl7pPr marL="3200400" marR="0" lvl="6" indent="-317500" algn="l" rtl="0">
              <a:lnSpc>
                <a:spcPct val="115000"/>
              </a:lnSpc>
              <a:spcBef>
                <a:spcPts val="1600"/>
              </a:spcBef>
              <a:spcAft>
                <a:spcPts val="0"/>
              </a:spcAft>
              <a:buClr>
                <a:srgbClr val="000000"/>
              </a:buClr>
              <a:buSzPts val="1400"/>
              <a:buFont typeface="Cabin"/>
              <a:buChar char="●"/>
              <a:defRPr sz="1400" b="0" i="0" u="none" strike="noStrike" cap="none">
                <a:solidFill>
                  <a:srgbClr val="000000"/>
                </a:solidFill>
                <a:latin typeface="Cabin"/>
                <a:ea typeface="Cabin"/>
                <a:cs typeface="Cabin"/>
                <a:sym typeface="Cabin"/>
              </a:defRPr>
            </a:lvl7pPr>
            <a:lvl8pPr marL="3657600" marR="0" lvl="7" indent="-317500" algn="l" rtl="0">
              <a:lnSpc>
                <a:spcPct val="115000"/>
              </a:lnSpc>
              <a:spcBef>
                <a:spcPts val="1600"/>
              </a:spcBef>
              <a:spcAft>
                <a:spcPts val="0"/>
              </a:spcAft>
              <a:buClr>
                <a:srgbClr val="000000"/>
              </a:buClr>
              <a:buSzPts val="1400"/>
              <a:buFont typeface="Cabin"/>
              <a:buChar char="○"/>
              <a:defRPr sz="1400" b="0" i="0" u="none" strike="noStrike" cap="none">
                <a:solidFill>
                  <a:srgbClr val="000000"/>
                </a:solidFill>
                <a:latin typeface="Cabin"/>
                <a:ea typeface="Cabin"/>
                <a:cs typeface="Cabin"/>
                <a:sym typeface="Cabin"/>
              </a:defRPr>
            </a:lvl8pPr>
            <a:lvl9pPr marL="4114800" marR="0" lvl="8" indent="-317500" algn="l" rtl="0">
              <a:lnSpc>
                <a:spcPct val="115000"/>
              </a:lnSpc>
              <a:spcBef>
                <a:spcPts val="1600"/>
              </a:spcBef>
              <a:spcAft>
                <a:spcPts val="1600"/>
              </a:spcAft>
              <a:buClr>
                <a:srgbClr val="000000"/>
              </a:buClr>
              <a:buSzPts val="1400"/>
              <a:buFont typeface="Cabin"/>
              <a:buChar char="■"/>
              <a:defRPr sz="1400" b="0" i="0" u="none" strike="noStrike" cap="none">
                <a:solidFill>
                  <a:srgbClr val="000000"/>
                </a:solidFill>
                <a:latin typeface="Cabin"/>
                <a:ea typeface="Cabin"/>
                <a:cs typeface="Cabin"/>
                <a:sym typeface="Cabin"/>
              </a:defRPr>
            </a:lvl9pPr>
          </a:lstStyle>
          <a:p>
            <a:pPr marL="114300" indent="0">
              <a:buFont typeface="Cabin"/>
              <a:buNone/>
            </a:pPr>
            <a:r>
              <a:rPr lang="en-US" dirty="0"/>
              <a:t>[TODO – INSERT LINK TO GITHUB REPO FOR CODE]</a:t>
            </a:r>
          </a:p>
        </p:txBody>
      </p:sp>
    </p:spTree>
    <p:extLst>
      <p:ext uri="{BB962C8B-B14F-4D97-AF65-F5344CB8AC3E}">
        <p14:creationId xmlns:p14="http://schemas.microsoft.com/office/powerpoint/2010/main" val="1933381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Font typeface="Cabin"/>
              <a:buNone/>
            </a:pPr>
            <a:r>
              <a:rPr lang="en-US" dirty="0"/>
              <a:t>Stock Market Wizard - Takeaways</a:t>
            </a:r>
            <a:endParaRPr dirty="0"/>
          </a:p>
        </p:txBody>
      </p:sp>
      <p:sp>
        <p:nvSpPr>
          <p:cNvPr id="433" name="Google Shape;433;p33"/>
          <p:cNvSpPr txBox="1">
            <a:spLocks noGrp="1"/>
          </p:cNvSpPr>
          <p:nvPr>
            <p:ph type="body" idx="1"/>
          </p:nvPr>
        </p:nvSpPr>
        <p:spPr>
          <a:xfrm>
            <a:off x="311700" y="1152472"/>
            <a:ext cx="8520600" cy="2727069"/>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Clr>
                <a:srgbClr val="000000"/>
              </a:buClr>
              <a:buSzPts val="1800"/>
              <a:buNone/>
            </a:pPr>
            <a:r>
              <a:rPr lang="en-US" dirty="0"/>
              <a:t>We managed to:</a:t>
            </a:r>
          </a:p>
          <a:p>
            <a:r>
              <a:rPr lang="en-US" dirty="0"/>
              <a:t>Use Python to automate something that improves our quality of life</a:t>
            </a:r>
          </a:p>
          <a:p>
            <a:r>
              <a:rPr lang="en-US" dirty="0"/>
              <a:t>Use Yahoo! Finance’s (private, free) Web API to retrieve desired financial data</a:t>
            </a:r>
          </a:p>
          <a:p>
            <a:r>
              <a:rPr lang="en-US" dirty="0"/>
              <a:t>Use Gmail’s (public, gated) web API to send an email report of interesting financial data</a:t>
            </a:r>
          </a:p>
          <a:p>
            <a:pPr marL="114300" indent="0">
              <a:buNone/>
            </a:pPr>
            <a:endParaRPr lang="en-US" dirty="0"/>
          </a:p>
          <a:p>
            <a:pPr marL="114300" indent="0">
              <a:buNone/>
            </a:pPr>
            <a:r>
              <a:rPr lang="en-US" dirty="0"/>
              <a:t>Go us! 1 hour of work so we don’t miss the next GameStop, all while still keeping up with our strict training regimen</a:t>
            </a:r>
          </a:p>
          <a:p>
            <a:pPr marL="114300" lvl="0" indent="0" algn="l" rtl="0">
              <a:lnSpc>
                <a:spcPct val="115000"/>
              </a:lnSpc>
              <a:spcBef>
                <a:spcPts val="0"/>
              </a:spcBef>
              <a:spcAft>
                <a:spcPts val="0"/>
              </a:spcAft>
              <a:buClr>
                <a:srgbClr val="000000"/>
              </a:buClr>
              <a:buSzPts val="1800"/>
              <a:buNone/>
            </a:pPr>
            <a:endParaRPr lang="en-US" dirty="0"/>
          </a:p>
        </p:txBody>
      </p:sp>
      <p:sp>
        <p:nvSpPr>
          <p:cNvPr id="434" name="Google Shape;434;p33"/>
          <p:cNvSpPr txBox="1">
            <a:spLocks noGrp="1"/>
          </p:cNvSpPr>
          <p:nvPr>
            <p:ph type="sldNum" idx="12"/>
          </p:nvPr>
        </p:nvSpPr>
        <p:spPr>
          <a:xfrm>
            <a:off x="8595308" y="482506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15</a:t>
            </a:fld>
            <a:endParaRPr/>
          </a:p>
        </p:txBody>
      </p:sp>
    </p:spTree>
    <p:extLst>
      <p:ext uri="{BB962C8B-B14F-4D97-AF65-F5344CB8AC3E}">
        <p14:creationId xmlns:p14="http://schemas.microsoft.com/office/powerpoint/2010/main" val="482372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4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Font typeface="Shadows Into Light"/>
              <a:buNone/>
            </a:pPr>
            <a:r>
              <a:rPr lang="en-US"/>
              <a:t>Conclusion</a:t>
            </a:r>
            <a:endParaRPr/>
          </a:p>
        </p:txBody>
      </p:sp>
      <p:sp>
        <p:nvSpPr>
          <p:cNvPr id="545" name="Google Shape;545;p43"/>
          <p:cNvSpPr txBox="1">
            <a:spLocks noGrp="1"/>
          </p:cNvSpPr>
          <p:nvPr>
            <p:ph type="sldNum" idx="12"/>
          </p:nvPr>
        </p:nvSpPr>
        <p:spPr>
          <a:xfrm>
            <a:off x="8595308" y="482506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4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Font typeface="Cabin"/>
              <a:buNone/>
            </a:pPr>
            <a:r>
              <a:rPr lang="en-US"/>
              <a:t>Key Takeaways</a:t>
            </a:r>
            <a:endParaRPr/>
          </a:p>
        </p:txBody>
      </p:sp>
      <p:sp>
        <p:nvSpPr>
          <p:cNvPr id="551" name="Google Shape;551;p4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000000"/>
              </a:buClr>
              <a:buSzPts val="1800"/>
              <a:buFont typeface="Cabin"/>
              <a:buChar char="●"/>
            </a:pPr>
            <a:r>
              <a:rPr lang="en-US" dirty="0"/>
              <a:t>API’s are just a contract – something business-oriented folk can and should understand well!</a:t>
            </a:r>
            <a:endParaRPr dirty="0"/>
          </a:p>
          <a:p>
            <a:pPr marL="457200" lvl="0" indent="-228600" algn="l" rtl="0">
              <a:lnSpc>
                <a:spcPct val="115000"/>
              </a:lnSpc>
              <a:spcBef>
                <a:spcPts val="0"/>
              </a:spcBef>
              <a:spcAft>
                <a:spcPts val="0"/>
              </a:spcAft>
              <a:buClr>
                <a:srgbClr val="000000"/>
              </a:buClr>
              <a:buSzPts val="1800"/>
              <a:buFont typeface="Cabin"/>
              <a:buNone/>
            </a:pPr>
            <a:endParaRPr dirty="0"/>
          </a:p>
          <a:p>
            <a:pPr marL="457200" lvl="0" indent="-342900" algn="l" rtl="0">
              <a:lnSpc>
                <a:spcPct val="115000"/>
              </a:lnSpc>
              <a:spcBef>
                <a:spcPts val="0"/>
              </a:spcBef>
              <a:spcAft>
                <a:spcPts val="0"/>
              </a:spcAft>
              <a:buClr>
                <a:srgbClr val="000000"/>
              </a:buClr>
              <a:buSzPts val="1800"/>
              <a:buFont typeface="Cabin"/>
              <a:buChar char="●"/>
            </a:pPr>
            <a:r>
              <a:rPr lang="en-US" dirty="0"/>
              <a:t>There are standard parameters for these contracts that make defining them easier.</a:t>
            </a:r>
            <a:endParaRPr dirty="0"/>
          </a:p>
          <a:p>
            <a:pPr marL="457200" lvl="0" indent="0" algn="l" rtl="0">
              <a:lnSpc>
                <a:spcPct val="115000"/>
              </a:lnSpc>
              <a:spcBef>
                <a:spcPts val="0"/>
              </a:spcBef>
              <a:spcAft>
                <a:spcPts val="0"/>
              </a:spcAft>
              <a:buNone/>
            </a:pPr>
            <a:endParaRPr dirty="0"/>
          </a:p>
          <a:p>
            <a:pPr marL="457200" lvl="0" indent="-342900" algn="l" rtl="0">
              <a:lnSpc>
                <a:spcPct val="115000"/>
              </a:lnSpc>
              <a:spcBef>
                <a:spcPts val="0"/>
              </a:spcBef>
              <a:spcAft>
                <a:spcPts val="0"/>
              </a:spcAft>
              <a:buSzPts val="1800"/>
              <a:buChar char="●"/>
            </a:pPr>
            <a:r>
              <a:rPr lang="en-US" dirty="0"/>
              <a:t> There are programmatic tools (ex: Python) that make working with API’s possible and, dare I even say, easy?</a:t>
            </a:r>
            <a:endParaRPr dirty="0"/>
          </a:p>
          <a:p>
            <a:pPr marL="114300" lvl="0" indent="0" algn="l" rtl="0">
              <a:lnSpc>
                <a:spcPct val="115000"/>
              </a:lnSpc>
              <a:spcBef>
                <a:spcPts val="0"/>
              </a:spcBef>
              <a:spcAft>
                <a:spcPts val="0"/>
              </a:spcAft>
              <a:buSzPts val="1800"/>
              <a:buNone/>
            </a:pPr>
            <a:endParaRPr dirty="0"/>
          </a:p>
        </p:txBody>
      </p:sp>
      <p:sp>
        <p:nvSpPr>
          <p:cNvPr id="552" name="Google Shape;552;p44"/>
          <p:cNvSpPr txBox="1">
            <a:spLocks noGrp="1"/>
          </p:cNvSpPr>
          <p:nvPr>
            <p:ph type="sldNum" idx="12"/>
          </p:nvPr>
        </p:nvSpPr>
        <p:spPr>
          <a:xfrm>
            <a:off x="8595308" y="482506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4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Font typeface="Shadows Into Light"/>
              <a:buNone/>
            </a:pPr>
            <a:r>
              <a:rPr lang="en-US" dirty="0"/>
              <a:t>Q&amp;A + AMA</a:t>
            </a:r>
            <a:endParaRPr dirty="0"/>
          </a:p>
        </p:txBody>
      </p:sp>
      <p:sp>
        <p:nvSpPr>
          <p:cNvPr id="565" name="Google Shape;565;p46"/>
          <p:cNvSpPr txBox="1">
            <a:spLocks noGrp="1"/>
          </p:cNvSpPr>
          <p:nvPr>
            <p:ph type="sldNum" idx="12"/>
          </p:nvPr>
        </p:nvSpPr>
        <p:spPr>
          <a:xfrm>
            <a:off x="8595308" y="482506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4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Font typeface="Shadows Into Light"/>
              <a:buNone/>
            </a:pPr>
            <a:r>
              <a:rPr lang="en-US"/>
              <a:t>Thank you!</a:t>
            </a:r>
            <a:endParaRPr/>
          </a:p>
        </p:txBody>
      </p:sp>
      <p:sp>
        <p:nvSpPr>
          <p:cNvPr id="571" name="Google Shape;571;p47"/>
          <p:cNvSpPr txBox="1">
            <a:spLocks noGrp="1"/>
          </p:cNvSpPr>
          <p:nvPr>
            <p:ph type="sldNum" idx="12"/>
          </p:nvPr>
        </p:nvSpPr>
        <p:spPr>
          <a:xfrm>
            <a:off x="8595308" y="482506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Font typeface="Cabin"/>
              <a:buNone/>
            </a:pPr>
            <a:r>
              <a:rPr lang="en-US" dirty="0"/>
              <a:t>Today’s Agenda</a:t>
            </a:r>
            <a:endParaRPr dirty="0"/>
          </a:p>
        </p:txBody>
      </p:sp>
      <p:sp>
        <p:nvSpPr>
          <p:cNvPr id="141" name="Google Shape;141;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r>
              <a:rPr lang="en-US" dirty="0"/>
              <a:t>What actually is an API?</a:t>
            </a:r>
          </a:p>
          <a:p>
            <a:r>
              <a:rPr lang="en-US" sz="1800" dirty="0"/>
              <a:t>If I’m not an engineer, why do I care about API’s?</a:t>
            </a:r>
          </a:p>
          <a:p>
            <a:r>
              <a:rPr lang="en-US" dirty="0"/>
              <a:t>A real world example of API’s in action!</a:t>
            </a:r>
          </a:p>
          <a:p>
            <a:r>
              <a:rPr lang="en-US" sz="1800" dirty="0"/>
              <a:t>Good ol</a:t>
            </a:r>
            <a:r>
              <a:rPr lang="en-US" dirty="0"/>
              <a:t>d-fashioned Q&amp;A/AMA</a:t>
            </a:r>
            <a:endParaRPr sz="1800" dirty="0"/>
          </a:p>
          <a:p>
            <a:pPr marL="914400" lvl="1" indent="-228600" algn="l" rtl="0">
              <a:lnSpc>
                <a:spcPct val="115000"/>
              </a:lnSpc>
              <a:spcBef>
                <a:spcPts val="1600"/>
              </a:spcBef>
              <a:spcAft>
                <a:spcPts val="0"/>
              </a:spcAft>
              <a:buSzPts val="1400"/>
              <a:buNone/>
            </a:pPr>
            <a:endParaRPr dirty="0"/>
          </a:p>
        </p:txBody>
      </p:sp>
      <p:sp>
        <p:nvSpPr>
          <p:cNvPr id="142" name="Google Shape;142;p17"/>
          <p:cNvSpPr txBox="1">
            <a:spLocks noGrp="1"/>
          </p:cNvSpPr>
          <p:nvPr>
            <p:ph type="sldNum" idx="12"/>
          </p:nvPr>
        </p:nvSpPr>
        <p:spPr>
          <a:xfrm>
            <a:off x="8595308" y="482506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Font typeface="Shadows Into Light"/>
              <a:buNone/>
            </a:pPr>
            <a:r>
              <a:rPr lang="en-US" dirty="0"/>
              <a:t>What is an API?</a:t>
            </a:r>
            <a:endParaRPr dirty="0"/>
          </a:p>
        </p:txBody>
      </p:sp>
      <p:sp>
        <p:nvSpPr>
          <p:cNvPr id="360" name="Google Shape;360;p28"/>
          <p:cNvSpPr txBox="1">
            <a:spLocks noGrp="1"/>
          </p:cNvSpPr>
          <p:nvPr>
            <p:ph type="sldNum" idx="12"/>
          </p:nvPr>
        </p:nvSpPr>
        <p:spPr>
          <a:xfrm>
            <a:off x="8595308" y="482506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165"/>
        <p:cNvGrpSpPr/>
        <p:nvPr/>
      </p:nvGrpSpPr>
      <p:grpSpPr>
        <a:xfrm>
          <a:off x="0" y="0"/>
          <a:ext cx="0" cy="0"/>
          <a:chOff x="0" y="0"/>
          <a:chExt cx="0" cy="0"/>
        </a:xfrm>
      </p:grpSpPr>
      <p:sp>
        <p:nvSpPr>
          <p:cNvPr id="166" name="Google Shape;166;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Font typeface="Cabin"/>
              <a:buNone/>
            </a:pPr>
            <a:r>
              <a:rPr lang="en-US" b="1" u="sng"/>
              <a:t>A</a:t>
            </a:r>
            <a:r>
              <a:rPr lang="en-US"/>
              <a:t>pplication </a:t>
            </a:r>
            <a:r>
              <a:rPr lang="en-US" b="1" u="sng"/>
              <a:t>P</a:t>
            </a:r>
            <a:r>
              <a:rPr lang="en-US"/>
              <a:t>rogramming </a:t>
            </a:r>
            <a:r>
              <a:rPr lang="en-US" b="1" u="sng"/>
              <a:t>I</a:t>
            </a:r>
            <a:r>
              <a:rPr lang="en-US"/>
              <a:t>nterface</a:t>
            </a:r>
            <a:endParaRPr/>
          </a:p>
        </p:txBody>
      </p:sp>
      <p:sp>
        <p:nvSpPr>
          <p:cNvPr id="167" name="Google Shape;167;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a:t>A way for software entities to interact and exchange </a:t>
            </a:r>
            <a:endParaRPr/>
          </a:p>
          <a:p>
            <a:pPr marL="114300" lvl="0" indent="0" algn="l" rtl="0">
              <a:lnSpc>
                <a:spcPct val="115000"/>
              </a:lnSpc>
              <a:spcBef>
                <a:spcPts val="0"/>
              </a:spcBef>
              <a:spcAft>
                <a:spcPts val="0"/>
              </a:spcAft>
              <a:buSzPts val="1800"/>
              <a:buNone/>
            </a:pPr>
            <a:r>
              <a:rPr lang="en-US"/>
              <a:t>information according to a pre-agreed format </a:t>
            </a:r>
            <a:endParaRPr/>
          </a:p>
        </p:txBody>
      </p:sp>
      <p:sp>
        <p:nvSpPr>
          <p:cNvPr id="168" name="Google Shape;168;p20"/>
          <p:cNvSpPr txBox="1">
            <a:spLocks noGrp="1"/>
          </p:cNvSpPr>
          <p:nvPr>
            <p:ph type="sldNum" idx="12"/>
          </p:nvPr>
        </p:nvSpPr>
        <p:spPr>
          <a:xfrm>
            <a:off x="8595308" y="482506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4</a:t>
            </a:fld>
            <a:endParaRPr/>
          </a:p>
        </p:txBody>
      </p:sp>
      <p:grpSp>
        <p:nvGrpSpPr>
          <p:cNvPr id="169" name="Google Shape;169;p20"/>
          <p:cNvGrpSpPr/>
          <p:nvPr/>
        </p:nvGrpSpPr>
        <p:grpSpPr>
          <a:xfrm>
            <a:off x="2466850" y="1925568"/>
            <a:ext cx="1623053" cy="2656567"/>
            <a:chOff x="85154" y="22689"/>
            <a:chExt cx="1623053" cy="2656567"/>
          </a:xfrm>
        </p:grpSpPr>
        <p:sp>
          <p:nvSpPr>
            <p:cNvPr id="170" name="Google Shape;170;p20"/>
            <p:cNvSpPr/>
            <p:nvPr/>
          </p:nvSpPr>
          <p:spPr>
            <a:xfrm>
              <a:off x="85154" y="22689"/>
              <a:ext cx="1623043" cy="811521"/>
            </a:xfrm>
            <a:prstGeom prst="roundRect">
              <a:avLst>
                <a:gd name="adj" fmla="val 10000"/>
              </a:avLst>
            </a:prstGeom>
            <a:solidFill>
              <a:srgbClr val="FF99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txBox="1"/>
            <p:nvPr/>
          </p:nvSpPr>
          <p:spPr>
            <a:xfrm>
              <a:off x="108923" y="46458"/>
              <a:ext cx="1575505" cy="763983"/>
            </a:xfrm>
            <a:prstGeom prst="rect">
              <a:avLst/>
            </a:prstGeom>
            <a:solidFill>
              <a:srgbClr val="FF9900"/>
            </a:solid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US" sz="1200" b="0" i="0" u="none" strike="noStrike" cap="none">
                  <a:solidFill>
                    <a:schemeClr val="lt1"/>
                  </a:solidFill>
                  <a:latin typeface="Arial"/>
                  <a:ea typeface="Arial"/>
                  <a:cs typeface="Arial"/>
                  <a:sym typeface="Arial"/>
                </a:rPr>
                <a:t>Sports Blog</a:t>
              </a:r>
              <a:endParaRPr sz="1200"/>
            </a:p>
            <a:p>
              <a:pPr marL="0" marR="0" lvl="0" indent="0" algn="ctr" rtl="0">
                <a:lnSpc>
                  <a:spcPct val="90000"/>
                </a:lnSpc>
                <a:spcBef>
                  <a:spcPts val="315"/>
                </a:spcBef>
                <a:spcAft>
                  <a:spcPts val="0"/>
                </a:spcAft>
                <a:buClr>
                  <a:srgbClr val="000000"/>
                </a:buClr>
                <a:buSzPts val="900"/>
                <a:buFont typeface="Arial"/>
                <a:buNone/>
              </a:pPr>
              <a:r>
                <a:rPr lang="en-US" sz="1200" b="0" i="0" u="none" strike="noStrike" cap="none">
                  <a:solidFill>
                    <a:schemeClr val="lt1"/>
                  </a:solidFill>
                  <a:latin typeface="Arial"/>
                  <a:ea typeface="Arial"/>
                  <a:cs typeface="Arial"/>
                  <a:sym typeface="Arial"/>
                </a:rPr>
                <a:t>A table with latest NBA results</a:t>
              </a:r>
              <a:endParaRPr sz="1200"/>
            </a:p>
          </p:txBody>
        </p:sp>
        <p:sp>
          <p:nvSpPr>
            <p:cNvPr id="172" name="Google Shape;172;p20"/>
            <p:cNvSpPr/>
            <p:nvPr/>
          </p:nvSpPr>
          <p:spPr>
            <a:xfrm rot="5399981">
              <a:off x="483271" y="1208957"/>
              <a:ext cx="826819" cy="284032"/>
            </a:xfrm>
            <a:prstGeom prst="leftRightArrow">
              <a:avLst>
                <a:gd name="adj1" fmla="val 60000"/>
                <a:gd name="adj2"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0"/>
            <p:cNvSpPr txBox="1"/>
            <p:nvPr/>
          </p:nvSpPr>
          <p:spPr>
            <a:xfrm rot="5399981">
              <a:off x="568481" y="1265763"/>
              <a:ext cx="656399" cy="170420"/>
            </a:xfrm>
            <a:prstGeom prst="rect">
              <a:avLst/>
            </a:prstGeom>
            <a:solidFill>
              <a:srgbClr val="FF9900"/>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74" name="Google Shape;174;p20"/>
            <p:cNvSpPr/>
            <p:nvPr/>
          </p:nvSpPr>
          <p:spPr>
            <a:xfrm>
              <a:off x="85164" y="1867735"/>
              <a:ext cx="1623043" cy="811521"/>
            </a:xfrm>
            <a:prstGeom prst="roundRect">
              <a:avLst>
                <a:gd name="adj" fmla="val 10000"/>
              </a:avLst>
            </a:prstGeom>
            <a:solidFill>
              <a:srgbClr val="FF99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txBox="1"/>
            <p:nvPr/>
          </p:nvSpPr>
          <p:spPr>
            <a:xfrm>
              <a:off x="108933" y="1891504"/>
              <a:ext cx="1575505" cy="763983"/>
            </a:xfrm>
            <a:prstGeom prst="rect">
              <a:avLst/>
            </a:prstGeom>
            <a:solidFill>
              <a:srgbClr val="FF9900"/>
            </a:solid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ESPN Servers</a:t>
              </a:r>
              <a:endParaRPr sz="900" b="0" i="0" u="none" strike="noStrike" cap="none">
                <a:solidFill>
                  <a:schemeClr val="lt1"/>
                </a:solidFill>
                <a:latin typeface="Arial"/>
                <a:ea typeface="Arial"/>
                <a:cs typeface="Arial"/>
                <a:sym typeface="Arial"/>
              </a:endParaRPr>
            </a:p>
          </p:txBody>
        </p:sp>
        <p:sp>
          <p:nvSpPr>
            <p:cNvPr id="176" name="Google Shape;176;p20"/>
            <p:cNvSpPr/>
            <p:nvPr/>
          </p:nvSpPr>
          <p:spPr>
            <a:xfrm rot="-5400019">
              <a:off x="483271" y="1208957"/>
              <a:ext cx="826819" cy="284032"/>
            </a:xfrm>
            <a:prstGeom prst="leftRightArrow">
              <a:avLst>
                <a:gd name="adj1" fmla="val 60000"/>
                <a:gd name="adj2"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txBox="1"/>
            <p:nvPr/>
          </p:nvSpPr>
          <p:spPr>
            <a:xfrm rot="5399981">
              <a:off x="568481" y="1265763"/>
              <a:ext cx="656399" cy="170420"/>
            </a:xfrm>
            <a:prstGeom prst="rect">
              <a:avLst/>
            </a:prstGeom>
            <a:solidFill>
              <a:srgbClr val="FF9900"/>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grpSp>
      <p:grpSp>
        <p:nvGrpSpPr>
          <p:cNvPr id="178" name="Google Shape;178;p20"/>
          <p:cNvGrpSpPr/>
          <p:nvPr/>
        </p:nvGrpSpPr>
        <p:grpSpPr>
          <a:xfrm>
            <a:off x="6299467" y="557223"/>
            <a:ext cx="2737866" cy="4268024"/>
            <a:chOff x="679238" y="983512"/>
            <a:chExt cx="2342659" cy="3193434"/>
          </a:xfrm>
        </p:grpSpPr>
        <p:sp>
          <p:nvSpPr>
            <p:cNvPr id="179" name="Google Shape;179;p20"/>
            <p:cNvSpPr/>
            <p:nvPr/>
          </p:nvSpPr>
          <p:spPr>
            <a:xfrm>
              <a:off x="679238" y="983512"/>
              <a:ext cx="2299312" cy="565852"/>
            </a:xfrm>
            <a:prstGeom prst="roundRect">
              <a:avLst>
                <a:gd name="adj" fmla="val 10000"/>
              </a:avLst>
            </a:prstGeom>
            <a:solidFill>
              <a:srgbClr val="FF99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0"/>
            <p:cNvSpPr txBox="1"/>
            <p:nvPr/>
          </p:nvSpPr>
          <p:spPr>
            <a:xfrm>
              <a:off x="695811" y="1000085"/>
              <a:ext cx="2266166" cy="532706"/>
            </a:xfrm>
            <a:prstGeom prst="rect">
              <a:avLst/>
            </a:prstGeom>
            <a:solidFill>
              <a:srgbClr val="FF9900"/>
            </a:solidFill>
            <a:ln>
              <a:noFill/>
            </a:ln>
          </p:spPr>
          <p:txBody>
            <a:bodyPr spcFirstLastPara="1" wrap="square" lIns="38100" tIns="38100" rIns="38100" bIns="3810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en-US" sz="1100" b="0" i="0" u="none" strike="noStrike" cap="none">
                  <a:solidFill>
                    <a:schemeClr val="lt1"/>
                  </a:solidFill>
                  <a:latin typeface="Arial"/>
                  <a:ea typeface="Arial"/>
                  <a:cs typeface="Arial"/>
                  <a:sym typeface="Arial"/>
                </a:rPr>
                <a:t>Amazon Website</a:t>
              </a:r>
              <a:endParaRPr sz="1100"/>
            </a:p>
            <a:p>
              <a:pPr marL="0" marR="0" lvl="0" indent="0" algn="ctr" rtl="0">
                <a:lnSpc>
                  <a:spcPct val="90000"/>
                </a:lnSpc>
                <a:spcBef>
                  <a:spcPts val="350"/>
                </a:spcBef>
                <a:spcAft>
                  <a:spcPts val="0"/>
                </a:spcAft>
                <a:buClr>
                  <a:srgbClr val="000000"/>
                </a:buClr>
                <a:buSzPts val="1000"/>
                <a:buFont typeface="Arial"/>
                <a:buNone/>
              </a:pPr>
              <a:r>
                <a:rPr lang="en-US" sz="1100" b="0" i="0" u="none" strike="noStrike" cap="none">
                  <a:solidFill>
                    <a:schemeClr val="lt1"/>
                  </a:solidFill>
                  <a:latin typeface="Arial"/>
                  <a:ea typeface="Arial"/>
                  <a:cs typeface="Arial"/>
                  <a:sym typeface="Arial"/>
                </a:rPr>
                <a:t>Order “Cracking the PM interview” with credit card</a:t>
              </a:r>
              <a:endParaRPr sz="1100"/>
            </a:p>
          </p:txBody>
        </p:sp>
        <p:sp>
          <p:nvSpPr>
            <p:cNvPr id="181" name="Google Shape;181;p20"/>
            <p:cNvSpPr/>
            <p:nvPr/>
          </p:nvSpPr>
          <p:spPr>
            <a:xfrm rot="5340898">
              <a:off x="1676297" y="2353083"/>
              <a:ext cx="346710" cy="241292"/>
            </a:xfrm>
            <a:prstGeom prst="leftRightArrow">
              <a:avLst>
                <a:gd name="adj1" fmla="val 60000"/>
                <a:gd name="adj2"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0"/>
            <p:cNvSpPr txBox="1"/>
            <p:nvPr/>
          </p:nvSpPr>
          <p:spPr>
            <a:xfrm rot="5340898">
              <a:off x="1748685" y="2401341"/>
              <a:ext cx="201934" cy="144776"/>
            </a:xfrm>
            <a:prstGeom prst="rect">
              <a:avLst/>
            </a:prstGeom>
            <a:solidFill>
              <a:srgbClr val="FF9900"/>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183" name="Google Shape;183;p20"/>
            <p:cNvSpPr/>
            <p:nvPr/>
          </p:nvSpPr>
          <p:spPr>
            <a:xfrm>
              <a:off x="722585" y="3398095"/>
              <a:ext cx="2299312" cy="778851"/>
            </a:xfrm>
            <a:prstGeom prst="roundRect">
              <a:avLst>
                <a:gd name="adj" fmla="val 10000"/>
              </a:avLst>
            </a:prstGeom>
            <a:solidFill>
              <a:srgbClr val="FF99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txBox="1"/>
            <p:nvPr/>
          </p:nvSpPr>
          <p:spPr>
            <a:xfrm>
              <a:off x="745397" y="3420907"/>
              <a:ext cx="2253688" cy="733227"/>
            </a:xfrm>
            <a:prstGeom prst="rect">
              <a:avLst/>
            </a:prstGeom>
            <a:solidFill>
              <a:srgbClr val="FF9900"/>
            </a:solid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0"/>
                </a:spcAft>
                <a:buClr>
                  <a:srgbClr val="000000"/>
                </a:buClr>
                <a:buSzPts val="1100"/>
                <a:buFont typeface="Arial"/>
                <a:buNone/>
              </a:pPr>
              <a:r>
                <a:rPr lang="en-US" sz="1100" b="0" i="0" u="none" strike="noStrike" cap="none">
                  <a:solidFill>
                    <a:schemeClr val="lt1"/>
                  </a:solidFill>
                  <a:latin typeface="Arial"/>
                  <a:ea typeface="Arial"/>
                  <a:cs typeface="Arial"/>
                  <a:sym typeface="Arial"/>
                </a:rPr>
                <a:t>Credit Card Processing Solution</a:t>
              </a:r>
              <a:endParaRPr/>
            </a:p>
            <a:p>
              <a:pPr marL="0" marR="0" lvl="0" indent="0" algn="ctr" rtl="0">
                <a:lnSpc>
                  <a:spcPct val="90000"/>
                </a:lnSpc>
                <a:spcBef>
                  <a:spcPts val="385"/>
                </a:spcBef>
                <a:spcAft>
                  <a:spcPts val="0"/>
                </a:spcAft>
                <a:buClr>
                  <a:srgbClr val="000000"/>
                </a:buClr>
                <a:buSzPts val="900"/>
                <a:buFont typeface="Arial"/>
                <a:buNone/>
              </a:pPr>
              <a:r>
                <a:rPr lang="en-US" sz="900" b="0" i="0" u="none" strike="noStrike" cap="none">
                  <a:solidFill>
                    <a:schemeClr val="lt1"/>
                  </a:solidFill>
                  <a:latin typeface="Arial"/>
                  <a:ea typeface="Arial"/>
                  <a:cs typeface="Arial"/>
                  <a:sym typeface="Arial"/>
                </a:rPr>
                <a:t>Charges credit card and returns status of transaction</a:t>
              </a:r>
              <a:endParaRPr/>
            </a:p>
          </p:txBody>
        </p:sp>
        <p:sp>
          <p:nvSpPr>
            <p:cNvPr id="185" name="Google Shape;185;p20"/>
            <p:cNvSpPr/>
            <p:nvPr/>
          </p:nvSpPr>
          <p:spPr>
            <a:xfrm rot="-5433852">
              <a:off x="1692918" y="3060765"/>
              <a:ext cx="346710" cy="241292"/>
            </a:xfrm>
            <a:prstGeom prst="leftRightArrow">
              <a:avLst>
                <a:gd name="adj1" fmla="val 60000"/>
                <a:gd name="adj2"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0"/>
            <p:cNvSpPr txBox="1"/>
            <p:nvPr/>
          </p:nvSpPr>
          <p:spPr>
            <a:xfrm rot="5366148">
              <a:off x="1765306" y="3109023"/>
              <a:ext cx="201934" cy="144776"/>
            </a:xfrm>
            <a:prstGeom prst="rect">
              <a:avLst/>
            </a:prstGeom>
            <a:solidFill>
              <a:srgbClr val="FF9900"/>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187" name="Google Shape;187;p20"/>
            <p:cNvSpPr/>
            <p:nvPr/>
          </p:nvSpPr>
          <p:spPr>
            <a:xfrm>
              <a:off x="709894" y="2032649"/>
              <a:ext cx="2299312" cy="932079"/>
            </a:xfrm>
            <a:prstGeom prst="roundRect">
              <a:avLst>
                <a:gd name="adj" fmla="val 10000"/>
              </a:avLst>
            </a:prstGeom>
            <a:solidFill>
              <a:srgbClr val="FF99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0"/>
            <p:cNvSpPr txBox="1"/>
            <p:nvPr/>
          </p:nvSpPr>
          <p:spPr>
            <a:xfrm>
              <a:off x="737194" y="2059949"/>
              <a:ext cx="2244600" cy="877500"/>
            </a:xfrm>
            <a:prstGeom prst="rect">
              <a:avLst/>
            </a:prstGeom>
            <a:solidFill>
              <a:srgbClr val="FF9900"/>
            </a:solidFill>
            <a:ln>
              <a:noFill/>
            </a:ln>
          </p:spPr>
          <p:txBody>
            <a:bodyPr spcFirstLastPara="1" wrap="square" lIns="38100" tIns="38100" rIns="38100" bIns="3810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en-US" sz="1000" b="0" i="0" u="none" strike="noStrike" cap="none">
                  <a:solidFill>
                    <a:schemeClr val="lt1"/>
                  </a:solidFill>
                  <a:latin typeface="Arial"/>
                  <a:ea typeface="Arial"/>
                  <a:cs typeface="Arial"/>
                  <a:sym typeface="Arial"/>
                </a:rPr>
                <a:t>Amazon Servers</a:t>
              </a:r>
              <a:endParaRPr sz="1000"/>
            </a:p>
            <a:p>
              <a:pPr marL="0" marR="0" lvl="0" indent="0" algn="ctr" rtl="0">
                <a:lnSpc>
                  <a:spcPct val="90000"/>
                </a:lnSpc>
                <a:spcBef>
                  <a:spcPts val="350"/>
                </a:spcBef>
                <a:spcAft>
                  <a:spcPts val="0"/>
                </a:spcAft>
                <a:buClr>
                  <a:srgbClr val="000000"/>
                </a:buClr>
                <a:buSzPts val="900"/>
                <a:buFont typeface="Arial"/>
                <a:buNone/>
              </a:pPr>
              <a:r>
                <a:rPr lang="en-US" sz="1000" b="0" i="0" u="none" strike="noStrike" cap="none">
                  <a:solidFill>
                    <a:schemeClr val="lt1"/>
                  </a:solidFill>
                  <a:latin typeface="Arial"/>
                  <a:ea typeface="Arial"/>
                  <a:cs typeface="Arial"/>
                  <a:sym typeface="Arial"/>
                </a:rPr>
                <a:t>Receive Order</a:t>
              </a:r>
              <a:endParaRPr sz="1000"/>
            </a:p>
            <a:p>
              <a:pPr marL="0" marR="0" lvl="0" indent="0" algn="ctr" rtl="0">
                <a:lnSpc>
                  <a:spcPct val="90000"/>
                </a:lnSpc>
                <a:spcBef>
                  <a:spcPts val="315"/>
                </a:spcBef>
                <a:spcAft>
                  <a:spcPts val="0"/>
                </a:spcAft>
                <a:buClr>
                  <a:srgbClr val="000000"/>
                </a:buClr>
                <a:buSzPts val="900"/>
                <a:buFont typeface="Arial"/>
                <a:buNone/>
              </a:pPr>
              <a:r>
                <a:rPr lang="en-US" sz="1000" b="0" i="0" u="none" strike="noStrike" cap="none">
                  <a:solidFill>
                    <a:schemeClr val="lt1"/>
                  </a:solidFill>
                  <a:latin typeface="Arial"/>
                  <a:ea typeface="Arial"/>
                  <a:cs typeface="Arial"/>
                  <a:sym typeface="Arial"/>
                </a:rPr>
                <a:t>Send request to charge credit card</a:t>
              </a:r>
              <a:endParaRPr sz="1000"/>
            </a:p>
            <a:p>
              <a:pPr marL="0" marR="0" lvl="0" indent="0" algn="ctr" rtl="0">
                <a:lnSpc>
                  <a:spcPct val="90000"/>
                </a:lnSpc>
                <a:spcBef>
                  <a:spcPts val="315"/>
                </a:spcBef>
                <a:spcAft>
                  <a:spcPts val="0"/>
                </a:spcAft>
                <a:buClr>
                  <a:srgbClr val="000000"/>
                </a:buClr>
                <a:buSzPts val="900"/>
                <a:buFont typeface="Arial"/>
                <a:buNone/>
              </a:pPr>
              <a:r>
                <a:rPr lang="en-US" sz="1000" b="0" i="0" u="none" strike="noStrike" cap="none">
                  <a:solidFill>
                    <a:schemeClr val="lt1"/>
                  </a:solidFill>
                  <a:latin typeface="Arial"/>
                  <a:ea typeface="Arial"/>
                  <a:cs typeface="Arial"/>
                  <a:sym typeface="Arial"/>
                </a:rPr>
                <a:t>If transaction is successful, ship order</a:t>
              </a:r>
              <a:endParaRPr sz="1000"/>
            </a:p>
          </p:txBody>
        </p:sp>
        <p:sp>
          <p:nvSpPr>
            <p:cNvPr id="189" name="Google Shape;189;p20"/>
            <p:cNvSpPr/>
            <p:nvPr/>
          </p:nvSpPr>
          <p:spPr>
            <a:xfrm rot="-5485505">
              <a:off x="1668589" y="1670360"/>
              <a:ext cx="346710" cy="241292"/>
            </a:xfrm>
            <a:prstGeom prst="leftRightArrow">
              <a:avLst>
                <a:gd name="adj1" fmla="val 60000"/>
                <a:gd name="adj2"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0"/>
            <p:cNvSpPr txBox="1"/>
            <p:nvPr/>
          </p:nvSpPr>
          <p:spPr>
            <a:xfrm rot="5314495">
              <a:off x="1740977" y="1718618"/>
              <a:ext cx="201934" cy="144776"/>
            </a:xfrm>
            <a:prstGeom prst="rect">
              <a:avLst/>
            </a:prstGeom>
            <a:solidFill>
              <a:srgbClr val="FF9900"/>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grpSp>
      <p:grpSp>
        <p:nvGrpSpPr>
          <p:cNvPr id="191" name="Google Shape;191;p20"/>
          <p:cNvGrpSpPr/>
          <p:nvPr/>
        </p:nvGrpSpPr>
        <p:grpSpPr>
          <a:xfrm>
            <a:off x="433766" y="1925568"/>
            <a:ext cx="1623053" cy="2656567"/>
            <a:chOff x="85154" y="22689"/>
            <a:chExt cx="1623053" cy="2656567"/>
          </a:xfrm>
        </p:grpSpPr>
        <p:sp>
          <p:nvSpPr>
            <p:cNvPr id="192" name="Google Shape;192;p20"/>
            <p:cNvSpPr/>
            <p:nvPr/>
          </p:nvSpPr>
          <p:spPr>
            <a:xfrm>
              <a:off x="85154" y="22689"/>
              <a:ext cx="1623043" cy="811521"/>
            </a:xfrm>
            <a:prstGeom prst="roundRect">
              <a:avLst>
                <a:gd name="adj" fmla="val 10000"/>
              </a:avLst>
            </a:prstGeom>
            <a:solidFill>
              <a:srgbClr val="FF99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0"/>
            <p:cNvSpPr txBox="1"/>
            <p:nvPr/>
          </p:nvSpPr>
          <p:spPr>
            <a:xfrm>
              <a:off x="108923" y="46458"/>
              <a:ext cx="1575505" cy="763983"/>
            </a:xfrm>
            <a:prstGeom prst="rect">
              <a:avLst/>
            </a:prstGeom>
            <a:solidFill>
              <a:srgbClr val="FF9900"/>
            </a:solid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Tinder iOS app</a:t>
              </a:r>
              <a:endParaRPr/>
            </a:p>
            <a:p>
              <a:pPr marL="0" marR="0" lvl="0" indent="0" algn="ctr" rtl="0">
                <a:lnSpc>
                  <a:spcPct val="90000"/>
                </a:lnSpc>
                <a:spcBef>
                  <a:spcPts val="420"/>
                </a:spcBef>
                <a:spcAft>
                  <a:spcPts val="0"/>
                </a:spcAft>
                <a:buClr>
                  <a:srgbClr val="000000"/>
                </a:buClr>
                <a:buSzPts val="900"/>
                <a:buFont typeface="Arial"/>
                <a:buNone/>
              </a:pPr>
              <a:r>
                <a:rPr lang="en-US" sz="900" b="0" i="0" u="none" strike="noStrike" cap="none">
                  <a:solidFill>
                    <a:schemeClr val="lt1"/>
                  </a:solidFill>
                  <a:latin typeface="Arial"/>
                  <a:ea typeface="Arial"/>
                  <a:cs typeface="Arial"/>
                  <a:sym typeface="Arial"/>
                </a:rPr>
                <a:t>Jon sees Chelsea and swipes right</a:t>
              </a:r>
              <a:endParaRPr/>
            </a:p>
          </p:txBody>
        </p:sp>
        <p:sp>
          <p:nvSpPr>
            <p:cNvPr id="194" name="Google Shape;194;p20"/>
            <p:cNvSpPr/>
            <p:nvPr/>
          </p:nvSpPr>
          <p:spPr>
            <a:xfrm rot="5399981">
              <a:off x="483271" y="1208957"/>
              <a:ext cx="826819" cy="284032"/>
            </a:xfrm>
            <a:prstGeom prst="leftRightArrow">
              <a:avLst>
                <a:gd name="adj1" fmla="val 60000"/>
                <a:gd name="adj2"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0"/>
            <p:cNvSpPr txBox="1"/>
            <p:nvPr/>
          </p:nvSpPr>
          <p:spPr>
            <a:xfrm rot="5399981">
              <a:off x="568481" y="1265763"/>
              <a:ext cx="656399" cy="170420"/>
            </a:xfrm>
            <a:prstGeom prst="rect">
              <a:avLst/>
            </a:prstGeom>
            <a:solidFill>
              <a:srgbClr val="FF9900"/>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96" name="Google Shape;196;p20"/>
            <p:cNvSpPr/>
            <p:nvPr/>
          </p:nvSpPr>
          <p:spPr>
            <a:xfrm>
              <a:off x="85164" y="1867735"/>
              <a:ext cx="1623043" cy="811521"/>
            </a:xfrm>
            <a:prstGeom prst="roundRect">
              <a:avLst>
                <a:gd name="adj" fmla="val 10000"/>
              </a:avLst>
            </a:prstGeom>
            <a:solidFill>
              <a:srgbClr val="FF99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txBox="1"/>
            <p:nvPr/>
          </p:nvSpPr>
          <p:spPr>
            <a:xfrm>
              <a:off x="108933" y="1891504"/>
              <a:ext cx="1575505" cy="763983"/>
            </a:xfrm>
            <a:prstGeom prst="rect">
              <a:avLst/>
            </a:prstGeom>
            <a:solidFill>
              <a:srgbClr val="FF9900"/>
            </a:solid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Tinder Server</a:t>
              </a:r>
              <a:endParaRPr/>
            </a:p>
            <a:p>
              <a:pPr marL="0" marR="0" lvl="0" indent="0" algn="ctr" rtl="0">
                <a:lnSpc>
                  <a:spcPct val="90000"/>
                </a:lnSpc>
                <a:spcBef>
                  <a:spcPts val="420"/>
                </a:spcBef>
                <a:spcAft>
                  <a:spcPts val="0"/>
                </a:spcAft>
                <a:buClr>
                  <a:srgbClr val="000000"/>
                </a:buClr>
                <a:buSzPts val="900"/>
                <a:buFont typeface="Arial"/>
                <a:buNone/>
              </a:pPr>
              <a:r>
                <a:rPr lang="en-US" sz="900" b="0" i="0" u="none" strike="noStrike" cap="none">
                  <a:solidFill>
                    <a:schemeClr val="lt1"/>
                  </a:solidFill>
                  <a:latin typeface="Arial"/>
                  <a:ea typeface="Arial"/>
                  <a:cs typeface="Arial"/>
                  <a:sym typeface="Arial"/>
                </a:rPr>
                <a:t>Chelsea swiped right before so match notification sent back to Tinder app on Jon’s phone</a:t>
              </a:r>
              <a:endParaRPr/>
            </a:p>
          </p:txBody>
        </p:sp>
        <p:sp>
          <p:nvSpPr>
            <p:cNvPr id="198" name="Google Shape;198;p20"/>
            <p:cNvSpPr/>
            <p:nvPr/>
          </p:nvSpPr>
          <p:spPr>
            <a:xfrm rot="-5400019">
              <a:off x="483271" y="1208957"/>
              <a:ext cx="826819" cy="284032"/>
            </a:xfrm>
            <a:prstGeom prst="leftRightArrow">
              <a:avLst>
                <a:gd name="adj1" fmla="val 60000"/>
                <a:gd name="adj2"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txBox="1"/>
            <p:nvPr/>
          </p:nvSpPr>
          <p:spPr>
            <a:xfrm rot="5399981">
              <a:off x="568481" y="1265763"/>
              <a:ext cx="656399" cy="170420"/>
            </a:xfrm>
            <a:prstGeom prst="rect">
              <a:avLst/>
            </a:prstGeom>
            <a:solidFill>
              <a:srgbClr val="FF9900"/>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grpSp>
      <p:grpSp>
        <p:nvGrpSpPr>
          <p:cNvPr id="200" name="Google Shape;200;p20"/>
          <p:cNvGrpSpPr/>
          <p:nvPr/>
        </p:nvGrpSpPr>
        <p:grpSpPr>
          <a:xfrm>
            <a:off x="4394888" y="1925568"/>
            <a:ext cx="1623053" cy="2656567"/>
            <a:chOff x="85154" y="22689"/>
            <a:chExt cx="1623053" cy="2656567"/>
          </a:xfrm>
        </p:grpSpPr>
        <p:sp>
          <p:nvSpPr>
            <p:cNvPr id="201" name="Google Shape;201;p20"/>
            <p:cNvSpPr/>
            <p:nvPr/>
          </p:nvSpPr>
          <p:spPr>
            <a:xfrm>
              <a:off x="85154" y="22689"/>
              <a:ext cx="1623043" cy="811521"/>
            </a:xfrm>
            <a:prstGeom prst="roundRect">
              <a:avLst>
                <a:gd name="adj" fmla="val 10000"/>
              </a:avLst>
            </a:prstGeom>
            <a:solidFill>
              <a:srgbClr val="FF99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0"/>
            <p:cNvSpPr txBox="1"/>
            <p:nvPr/>
          </p:nvSpPr>
          <p:spPr>
            <a:xfrm>
              <a:off x="108923" y="46458"/>
              <a:ext cx="1575505" cy="763983"/>
            </a:xfrm>
            <a:prstGeom prst="rect">
              <a:avLst/>
            </a:prstGeom>
            <a:solidFill>
              <a:srgbClr val="FF9900"/>
            </a:solid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US" sz="1200" b="0" i="0" u="none" strike="noStrike" cap="none">
                  <a:solidFill>
                    <a:schemeClr val="lt1"/>
                  </a:solidFill>
                  <a:latin typeface="Arial"/>
                  <a:ea typeface="Arial"/>
                  <a:cs typeface="Arial"/>
                  <a:sym typeface="Arial"/>
                </a:rPr>
                <a:t>Google Maps</a:t>
              </a:r>
              <a:endParaRPr sz="1200"/>
            </a:p>
            <a:p>
              <a:pPr marL="0" marR="0" lvl="0" indent="0" algn="ctr" rtl="0">
                <a:lnSpc>
                  <a:spcPct val="90000"/>
                </a:lnSpc>
                <a:spcBef>
                  <a:spcPts val="315"/>
                </a:spcBef>
                <a:spcAft>
                  <a:spcPts val="0"/>
                </a:spcAft>
                <a:buClr>
                  <a:srgbClr val="000000"/>
                </a:buClr>
                <a:buSzPts val="900"/>
                <a:buFont typeface="Arial"/>
                <a:buNone/>
              </a:pPr>
              <a:r>
                <a:rPr lang="en-US" sz="1200" b="0" i="0" u="none" strike="noStrike" cap="none">
                  <a:solidFill>
                    <a:schemeClr val="lt1"/>
                  </a:solidFill>
                  <a:latin typeface="Arial"/>
                  <a:ea typeface="Arial"/>
                  <a:cs typeface="Arial"/>
                  <a:sym typeface="Arial"/>
                </a:rPr>
                <a:t>Shows Uber Pricing</a:t>
              </a:r>
              <a:endParaRPr sz="1200"/>
            </a:p>
          </p:txBody>
        </p:sp>
        <p:sp>
          <p:nvSpPr>
            <p:cNvPr id="203" name="Google Shape;203;p20"/>
            <p:cNvSpPr/>
            <p:nvPr/>
          </p:nvSpPr>
          <p:spPr>
            <a:xfrm rot="5399981">
              <a:off x="483271" y="1208957"/>
              <a:ext cx="826819" cy="284032"/>
            </a:xfrm>
            <a:prstGeom prst="leftRightArrow">
              <a:avLst>
                <a:gd name="adj1" fmla="val 60000"/>
                <a:gd name="adj2"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0"/>
            <p:cNvSpPr txBox="1"/>
            <p:nvPr/>
          </p:nvSpPr>
          <p:spPr>
            <a:xfrm rot="5399981">
              <a:off x="568481" y="1265763"/>
              <a:ext cx="656399" cy="170420"/>
            </a:xfrm>
            <a:prstGeom prst="rect">
              <a:avLst/>
            </a:prstGeom>
            <a:solidFill>
              <a:srgbClr val="FF9900"/>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205" name="Google Shape;205;p20"/>
            <p:cNvSpPr/>
            <p:nvPr/>
          </p:nvSpPr>
          <p:spPr>
            <a:xfrm>
              <a:off x="85164" y="1867735"/>
              <a:ext cx="1623043" cy="811521"/>
            </a:xfrm>
            <a:prstGeom prst="roundRect">
              <a:avLst>
                <a:gd name="adj" fmla="val 10000"/>
              </a:avLst>
            </a:prstGeom>
            <a:solidFill>
              <a:srgbClr val="FF99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0"/>
            <p:cNvSpPr txBox="1"/>
            <p:nvPr/>
          </p:nvSpPr>
          <p:spPr>
            <a:xfrm>
              <a:off x="108933" y="1891504"/>
              <a:ext cx="1575505" cy="763983"/>
            </a:xfrm>
            <a:prstGeom prst="rect">
              <a:avLst/>
            </a:prstGeom>
            <a:solidFill>
              <a:srgbClr val="FF9900"/>
            </a:solid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Uber Servers</a:t>
              </a:r>
              <a:endParaRPr sz="900" b="0" i="0" u="none" strike="noStrike" cap="none">
                <a:solidFill>
                  <a:schemeClr val="lt1"/>
                </a:solidFill>
                <a:latin typeface="Arial"/>
                <a:ea typeface="Arial"/>
                <a:cs typeface="Arial"/>
                <a:sym typeface="Arial"/>
              </a:endParaRPr>
            </a:p>
          </p:txBody>
        </p:sp>
        <p:sp>
          <p:nvSpPr>
            <p:cNvPr id="207" name="Google Shape;207;p20"/>
            <p:cNvSpPr/>
            <p:nvPr/>
          </p:nvSpPr>
          <p:spPr>
            <a:xfrm rot="-5400019">
              <a:off x="483271" y="1208957"/>
              <a:ext cx="826819" cy="284032"/>
            </a:xfrm>
            <a:prstGeom prst="leftRightArrow">
              <a:avLst>
                <a:gd name="adj1" fmla="val 60000"/>
                <a:gd name="adj2"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txBox="1"/>
            <p:nvPr/>
          </p:nvSpPr>
          <p:spPr>
            <a:xfrm rot="5399981">
              <a:off x="568481" y="1265763"/>
              <a:ext cx="656399" cy="170420"/>
            </a:xfrm>
            <a:prstGeom prst="rect">
              <a:avLst/>
            </a:prstGeom>
            <a:solidFill>
              <a:srgbClr val="FF9900"/>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grpSp>
      <p:sp>
        <p:nvSpPr>
          <p:cNvPr id="209" name="Google Shape;209;p20"/>
          <p:cNvSpPr txBox="1"/>
          <p:nvPr/>
        </p:nvSpPr>
        <p:spPr>
          <a:xfrm rot="-1337590">
            <a:off x="3005638" y="3015740"/>
            <a:ext cx="688027" cy="30351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bin"/>
                <a:ea typeface="Cabin"/>
                <a:cs typeface="Cabin"/>
                <a:sym typeface="Cabin"/>
              </a:rPr>
              <a:t>API</a:t>
            </a:r>
            <a:endParaRPr>
              <a:latin typeface="Cabin"/>
              <a:ea typeface="Cabin"/>
              <a:cs typeface="Cabin"/>
              <a:sym typeface="Cabin"/>
            </a:endParaRPr>
          </a:p>
        </p:txBody>
      </p:sp>
      <p:sp>
        <p:nvSpPr>
          <p:cNvPr id="210" name="Google Shape;210;p20"/>
          <p:cNvSpPr txBox="1"/>
          <p:nvPr/>
        </p:nvSpPr>
        <p:spPr>
          <a:xfrm rot="-1337590">
            <a:off x="1010188" y="3015740"/>
            <a:ext cx="688027" cy="30351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bin"/>
                <a:ea typeface="Cabin"/>
                <a:cs typeface="Cabin"/>
                <a:sym typeface="Cabin"/>
              </a:rPr>
              <a:t>API</a:t>
            </a:r>
            <a:endParaRPr>
              <a:latin typeface="Cabin"/>
              <a:ea typeface="Cabin"/>
              <a:cs typeface="Cabin"/>
              <a:sym typeface="Cabin"/>
            </a:endParaRPr>
          </a:p>
        </p:txBody>
      </p:sp>
      <p:sp>
        <p:nvSpPr>
          <p:cNvPr id="211" name="Google Shape;211;p20"/>
          <p:cNvSpPr txBox="1"/>
          <p:nvPr/>
        </p:nvSpPr>
        <p:spPr>
          <a:xfrm rot="-1337590">
            <a:off x="4941388" y="3000390"/>
            <a:ext cx="688027" cy="30351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bin"/>
                <a:ea typeface="Cabin"/>
                <a:cs typeface="Cabin"/>
                <a:sym typeface="Cabin"/>
              </a:rPr>
              <a:t>API</a:t>
            </a:r>
            <a:endParaRPr>
              <a:latin typeface="Cabin"/>
              <a:ea typeface="Cabin"/>
              <a:cs typeface="Cabin"/>
              <a:sym typeface="Cabin"/>
            </a:endParaRPr>
          </a:p>
        </p:txBody>
      </p:sp>
      <p:sp>
        <p:nvSpPr>
          <p:cNvPr id="212" name="Google Shape;212;p20"/>
          <p:cNvSpPr txBox="1"/>
          <p:nvPr/>
        </p:nvSpPr>
        <p:spPr>
          <a:xfrm rot="-1337590">
            <a:off x="7442638" y="1359890"/>
            <a:ext cx="688027" cy="30351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bin"/>
                <a:ea typeface="Cabin"/>
                <a:cs typeface="Cabin"/>
                <a:sym typeface="Cabin"/>
              </a:rPr>
              <a:t>API</a:t>
            </a:r>
            <a:endParaRPr>
              <a:latin typeface="Cabin"/>
              <a:ea typeface="Cabin"/>
              <a:cs typeface="Cabin"/>
              <a:sym typeface="Cabin"/>
            </a:endParaRPr>
          </a:p>
        </p:txBody>
      </p:sp>
      <p:sp>
        <p:nvSpPr>
          <p:cNvPr id="213" name="Google Shape;213;p20"/>
          <p:cNvSpPr txBox="1"/>
          <p:nvPr/>
        </p:nvSpPr>
        <p:spPr>
          <a:xfrm rot="-1337590">
            <a:off x="7446638" y="3290665"/>
            <a:ext cx="688027" cy="30351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bin"/>
                <a:ea typeface="Cabin"/>
                <a:cs typeface="Cabin"/>
                <a:sym typeface="Cabin"/>
              </a:rPr>
              <a:t>API</a:t>
            </a:r>
            <a:endParaRPr>
              <a:latin typeface="Cabin"/>
              <a:ea typeface="Cabin"/>
              <a:cs typeface="Cabin"/>
              <a:sym typeface="Cab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Font typeface="Cabin"/>
              <a:buNone/>
            </a:pPr>
            <a:r>
              <a:rPr lang="en-US" dirty="0"/>
              <a:t>APIs are everywhere…</a:t>
            </a:r>
            <a:endParaRPr dirty="0"/>
          </a:p>
        </p:txBody>
      </p:sp>
      <p:sp>
        <p:nvSpPr>
          <p:cNvPr id="148" name="Google Shape;148;p18"/>
          <p:cNvSpPr txBox="1">
            <a:spLocks noGrp="1"/>
          </p:cNvSpPr>
          <p:nvPr>
            <p:ph type="sldNum" idx="12"/>
          </p:nvPr>
        </p:nvSpPr>
        <p:spPr>
          <a:xfrm>
            <a:off x="8595308" y="482506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5</a:t>
            </a:fld>
            <a:endParaRPr/>
          </a:p>
        </p:txBody>
      </p:sp>
      <p:pic>
        <p:nvPicPr>
          <p:cNvPr id="149" name="Google Shape;149;p18"/>
          <p:cNvPicPr preferRelativeResize="0"/>
          <p:nvPr/>
        </p:nvPicPr>
        <p:blipFill rotWithShape="1">
          <a:blip r:embed="rId3">
            <a:alphaModFix/>
          </a:blip>
          <a:srcRect/>
          <a:stretch/>
        </p:blipFill>
        <p:spPr>
          <a:xfrm>
            <a:off x="352859" y="1476819"/>
            <a:ext cx="2946400" cy="381000"/>
          </a:xfrm>
          <a:prstGeom prst="rect">
            <a:avLst/>
          </a:prstGeom>
          <a:noFill/>
          <a:ln>
            <a:noFill/>
          </a:ln>
        </p:spPr>
      </p:pic>
      <p:pic>
        <p:nvPicPr>
          <p:cNvPr id="150" name="Google Shape;150;p18"/>
          <p:cNvPicPr preferRelativeResize="0"/>
          <p:nvPr/>
        </p:nvPicPr>
        <p:blipFill rotWithShape="1">
          <a:blip r:embed="rId4">
            <a:alphaModFix/>
          </a:blip>
          <a:srcRect/>
          <a:stretch/>
        </p:blipFill>
        <p:spPr>
          <a:xfrm>
            <a:off x="4646908" y="1092081"/>
            <a:ext cx="2552700" cy="635000"/>
          </a:xfrm>
          <a:prstGeom prst="rect">
            <a:avLst/>
          </a:prstGeom>
          <a:noFill/>
          <a:ln>
            <a:noFill/>
          </a:ln>
        </p:spPr>
      </p:pic>
      <p:pic>
        <p:nvPicPr>
          <p:cNvPr id="151" name="Google Shape;151;p18"/>
          <p:cNvPicPr preferRelativeResize="0"/>
          <p:nvPr/>
        </p:nvPicPr>
        <p:blipFill rotWithShape="1">
          <a:blip r:embed="rId5">
            <a:alphaModFix/>
          </a:blip>
          <a:srcRect/>
          <a:stretch/>
        </p:blipFill>
        <p:spPr>
          <a:xfrm>
            <a:off x="530166" y="3700796"/>
            <a:ext cx="2509467" cy="572700"/>
          </a:xfrm>
          <a:prstGeom prst="rect">
            <a:avLst/>
          </a:prstGeom>
          <a:noFill/>
          <a:ln>
            <a:noFill/>
          </a:ln>
        </p:spPr>
      </p:pic>
      <p:pic>
        <p:nvPicPr>
          <p:cNvPr id="152" name="Google Shape;152;p18"/>
          <p:cNvPicPr preferRelativeResize="0"/>
          <p:nvPr/>
        </p:nvPicPr>
        <p:blipFill rotWithShape="1">
          <a:blip r:embed="rId6">
            <a:alphaModFix/>
          </a:blip>
          <a:srcRect/>
          <a:stretch/>
        </p:blipFill>
        <p:spPr>
          <a:xfrm>
            <a:off x="1784899" y="2412896"/>
            <a:ext cx="2946400" cy="732823"/>
          </a:xfrm>
          <a:prstGeom prst="rect">
            <a:avLst/>
          </a:prstGeom>
          <a:noFill/>
          <a:ln>
            <a:noFill/>
          </a:ln>
        </p:spPr>
      </p:pic>
      <p:pic>
        <p:nvPicPr>
          <p:cNvPr id="153" name="Google Shape;153;p18"/>
          <p:cNvPicPr preferRelativeResize="0"/>
          <p:nvPr/>
        </p:nvPicPr>
        <p:blipFill rotWithShape="1">
          <a:blip r:embed="rId7">
            <a:alphaModFix/>
          </a:blip>
          <a:srcRect t="7224" r="2452" b="2418"/>
          <a:stretch/>
        </p:blipFill>
        <p:spPr>
          <a:xfrm>
            <a:off x="5648908" y="2282158"/>
            <a:ext cx="2946400" cy="639238"/>
          </a:xfrm>
          <a:prstGeom prst="rect">
            <a:avLst/>
          </a:prstGeom>
          <a:noFill/>
          <a:ln>
            <a:noFill/>
          </a:ln>
        </p:spPr>
      </p:pic>
      <p:pic>
        <p:nvPicPr>
          <p:cNvPr id="154" name="Google Shape;154;p18"/>
          <p:cNvPicPr preferRelativeResize="0"/>
          <p:nvPr/>
        </p:nvPicPr>
        <p:blipFill rotWithShape="1">
          <a:blip r:embed="rId8">
            <a:alphaModFix/>
          </a:blip>
          <a:srcRect/>
          <a:stretch/>
        </p:blipFill>
        <p:spPr>
          <a:xfrm>
            <a:off x="4404308" y="3724613"/>
            <a:ext cx="2717800" cy="419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6" name="Google Shape;256;p22"/>
          <p:cNvSpPr txBox="1">
            <a:spLocks noGrp="1"/>
          </p:cNvSpPr>
          <p:nvPr>
            <p:ph type="sldNum" idx="12"/>
          </p:nvPr>
        </p:nvSpPr>
        <p:spPr>
          <a:xfrm>
            <a:off x="8595308" y="482506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6</a:t>
            </a:fld>
            <a:endParaRPr/>
          </a:p>
        </p:txBody>
      </p:sp>
      <p:sp>
        <p:nvSpPr>
          <p:cNvPr id="257" name="Google Shape;257;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Font typeface="Cabin"/>
              <a:buNone/>
            </a:pPr>
            <a:r>
              <a:rPr lang="en-US" sz="2400" dirty="0"/>
              <a:t>…and exist in many contexts </a:t>
            </a:r>
            <a:endParaRPr sz="2400" dirty="0"/>
          </a:p>
        </p:txBody>
      </p:sp>
      <p:sp>
        <p:nvSpPr>
          <p:cNvPr id="2" name="TextBox 1">
            <a:extLst>
              <a:ext uri="{FF2B5EF4-FFF2-40B4-BE49-F238E27FC236}">
                <a16:creationId xmlns:a16="http://schemas.microsoft.com/office/drawing/2014/main" id="{B6E1A11E-FF0D-4B79-99A0-8EC460F6DEC3}"/>
              </a:ext>
            </a:extLst>
          </p:cNvPr>
          <p:cNvSpPr txBox="1"/>
          <p:nvPr/>
        </p:nvSpPr>
        <p:spPr>
          <a:xfrm>
            <a:off x="-28123" y="1043911"/>
            <a:ext cx="1857154" cy="738664"/>
          </a:xfrm>
          <a:prstGeom prst="rect">
            <a:avLst/>
          </a:prstGeom>
          <a:noFill/>
        </p:spPr>
        <p:txBody>
          <a:bodyPr wrap="square" rtlCol="0">
            <a:spAutoFit/>
          </a:bodyPr>
          <a:lstStyle/>
          <a:p>
            <a:pPr algn="ctr"/>
            <a:r>
              <a:rPr lang="en-US" b="1" dirty="0"/>
              <a:t>Over the Internet</a:t>
            </a:r>
          </a:p>
          <a:p>
            <a:pPr algn="ctr"/>
            <a:endParaRPr lang="en-US" b="1" dirty="0"/>
          </a:p>
          <a:p>
            <a:endParaRPr lang="en-US" dirty="0"/>
          </a:p>
        </p:txBody>
      </p:sp>
      <p:sp>
        <p:nvSpPr>
          <p:cNvPr id="15" name="TextBox 14">
            <a:extLst>
              <a:ext uri="{FF2B5EF4-FFF2-40B4-BE49-F238E27FC236}">
                <a16:creationId xmlns:a16="http://schemas.microsoft.com/office/drawing/2014/main" id="{9ADCF9E5-4B0C-4763-9EA7-17EAC7C8B484}"/>
              </a:ext>
            </a:extLst>
          </p:cNvPr>
          <p:cNvSpPr txBox="1"/>
          <p:nvPr/>
        </p:nvSpPr>
        <p:spPr>
          <a:xfrm>
            <a:off x="3273856" y="902599"/>
            <a:ext cx="1857154" cy="738664"/>
          </a:xfrm>
          <a:prstGeom prst="rect">
            <a:avLst/>
          </a:prstGeom>
          <a:noFill/>
        </p:spPr>
        <p:txBody>
          <a:bodyPr wrap="square" rtlCol="0">
            <a:spAutoFit/>
          </a:bodyPr>
          <a:lstStyle/>
          <a:p>
            <a:pPr algn="ctr"/>
            <a:r>
              <a:rPr lang="en-US" b="1" dirty="0"/>
              <a:t>Across Local Apps</a:t>
            </a:r>
          </a:p>
          <a:p>
            <a:pPr algn="ctr"/>
            <a:endParaRPr lang="en-US" b="1" dirty="0"/>
          </a:p>
          <a:p>
            <a:endParaRPr lang="en-US" dirty="0"/>
          </a:p>
        </p:txBody>
      </p:sp>
      <p:sp>
        <p:nvSpPr>
          <p:cNvPr id="16" name="TextBox 15">
            <a:extLst>
              <a:ext uri="{FF2B5EF4-FFF2-40B4-BE49-F238E27FC236}">
                <a16:creationId xmlns:a16="http://schemas.microsoft.com/office/drawing/2014/main" id="{477615BF-B2CA-4F9E-A699-C717A8901CC0}"/>
              </a:ext>
            </a:extLst>
          </p:cNvPr>
          <p:cNvSpPr txBox="1"/>
          <p:nvPr/>
        </p:nvSpPr>
        <p:spPr>
          <a:xfrm>
            <a:off x="7012504" y="324800"/>
            <a:ext cx="1857154" cy="954107"/>
          </a:xfrm>
          <a:prstGeom prst="rect">
            <a:avLst/>
          </a:prstGeom>
          <a:noFill/>
        </p:spPr>
        <p:txBody>
          <a:bodyPr wrap="square" rtlCol="0">
            <a:spAutoFit/>
          </a:bodyPr>
          <a:lstStyle/>
          <a:p>
            <a:pPr algn="ctr"/>
            <a:r>
              <a:rPr lang="en-US" b="1" dirty="0"/>
              <a:t>Gateway to Hardware</a:t>
            </a:r>
          </a:p>
          <a:p>
            <a:pPr algn="ctr"/>
            <a:endParaRPr lang="en-US" b="1" dirty="0"/>
          </a:p>
          <a:p>
            <a:endParaRPr lang="en-US" dirty="0"/>
          </a:p>
        </p:txBody>
      </p:sp>
      <p:sp>
        <p:nvSpPr>
          <p:cNvPr id="7" name="TextBox 6">
            <a:extLst>
              <a:ext uri="{FF2B5EF4-FFF2-40B4-BE49-F238E27FC236}">
                <a16:creationId xmlns:a16="http://schemas.microsoft.com/office/drawing/2014/main" id="{415E2074-F99B-436F-AD09-57274887AB75}"/>
              </a:ext>
            </a:extLst>
          </p:cNvPr>
          <p:cNvSpPr txBox="1"/>
          <p:nvPr/>
        </p:nvSpPr>
        <p:spPr>
          <a:xfrm>
            <a:off x="4987246" y="3162343"/>
            <a:ext cx="1857154" cy="523220"/>
          </a:xfrm>
          <a:prstGeom prst="rect">
            <a:avLst/>
          </a:prstGeom>
          <a:noFill/>
        </p:spPr>
        <p:txBody>
          <a:bodyPr wrap="square" rtlCol="0">
            <a:spAutoFit/>
          </a:bodyPr>
          <a:lstStyle/>
          <a:p>
            <a:pPr algn="ctr"/>
            <a:r>
              <a:rPr lang="en-US" b="1" dirty="0"/>
              <a:t>Public vs. Private</a:t>
            </a:r>
          </a:p>
          <a:p>
            <a:endParaRPr lang="en-US" dirty="0"/>
          </a:p>
        </p:txBody>
      </p:sp>
      <p:pic>
        <p:nvPicPr>
          <p:cNvPr id="1026" name="Picture 2" descr="Web API Tutorial - JavaTpoint">
            <a:extLst>
              <a:ext uri="{FF2B5EF4-FFF2-40B4-BE49-F238E27FC236}">
                <a16:creationId xmlns:a16="http://schemas.microsoft.com/office/drawing/2014/main" id="{3843A274-1806-42DA-9BA6-675CFC462B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62" y="1332985"/>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 Introduction to Testing API's Using REST Assured - TestDevLab Blog">
            <a:extLst>
              <a:ext uri="{FF2B5EF4-FFF2-40B4-BE49-F238E27FC236}">
                <a16:creationId xmlns:a16="http://schemas.microsoft.com/office/drawing/2014/main" id="{7A3C5831-7B39-4D4B-8973-FF546AD128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9663" y="1235085"/>
            <a:ext cx="2647950" cy="17240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at is a Device Driver? What is its purpose, types, and examples?">
            <a:extLst>
              <a:ext uri="{FF2B5EF4-FFF2-40B4-BE49-F238E27FC236}">
                <a16:creationId xmlns:a16="http://schemas.microsoft.com/office/drawing/2014/main" id="{4C8BC037-FA82-4CFE-8341-A004BFBED8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8360" y="909868"/>
            <a:ext cx="2600325" cy="17621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wagger (software) - Wikipedia">
            <a:extLst>
              <a:ext uri="{FF2B5EF4-FFF2-40B4-BE49-F238E27FC236}">
                <a16:creationId xmlns:a16="http://schemas.microsoft.com/office/drawing/2014/main" id="{8E2D7884-233E-4631-B32D-C3AE3CCA4D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4400" y="3136836"/>
            <a:ext cx="1464011" cy="146401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1921AF9-CA7F-4D62-BF71-8B05243D912C}"/>
              </a:ext>
            </a:extLst>
          </p:cNvPr>
          <p:cNvSpPr txBox="1"/>
          <p:nvPr/>
        </p:nvSpPr>
        <p:spPr>
          <a:xfrm>
            <a:off x="333749" y="3553245"/>
            <a:ext cx="1857154" cy="523220"/>
          </a:xfrm>
          <a:prstGeom prst="rect">
            <a:avLst/>
          </a:prstGeom>
          <a:noFill/>
        </p:spPr>
        <p:txBody>
          <a:bodyPr wrap="square" rtlCol="0">
            <a:spAutoFit/>
          </a:bodyPr>
          <a:lstStyle/>
          <a:p>
            <a:pPr algn="ctr"/>
            <a:r>
              <a:rPr lang="en-US" b="1" dirty="0"/>
              <a:t>Monetized vs. Free</a:t>
            </a:r>
          </a:p>
          <a:p>
            <a:endParaRPr lang="en-US" dirty="0"/>
          </a:p>
        </p:txBody>
      </p:sp>
      <p:pic>
        <p:nvPicPr>
          <p:cNvPr id="3" name="Picture 2" descr="Smart Money Definition">
            <a:extLst>
              <a:ext uri="{FF2B5EF4-FFF2-40B4-BE49-F238E27FC236}">
                <a16:creationId xmlns:a16="http://schemas.microsoft.com/office/drawing/2014/main" id="{F084303D-8023-4816-89D3-8C1E4F212F9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0903" y="3438934"/>
            <a:ext cx="1750633" cy="13112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sldNum" idx="12"/>
          </p:nvPr>
        </p:nvSpPr>
        <p:spPr>
          <a:xfrm>
            <a:off x="8595308" y="482506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7</a:t>
            </a:fld>
            <a:endParaRPr/>
          </a:p>
        </p:txBody>
      </p:sp>
      <p:sp>
        <p:nvSpPr>
          <p:cNvPr id="272" name="Google Shape;272;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Font typeface="Cabin"/>
              <a:buNone/>
            </a:pPr>
            <a:r>
              <a:rPr lang="en-US" dirty="0"/>
              <a:t>Web API’s</a:t>
            </a:r>
            <a:endParaRPr dirty="0"/>
          </a:p>
        </p:txBody>
      </p:sp>
      <p:pic>
        <p:nvPicPr>
          <p:cNvPr id="2050" name="Picture 2">
            <a:extLst>
              <a:ext uri="{FF2B5EF4-FFF2-40B4-BE49-F238E27FC236}">
                <a16:creationId xmlns:a16="http://schemas.microsoft.com/office/drawing/2014/main" id="{A9258CC3-9CF8-42FE-8888-527122156C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35" y="1689551"/>
            <a:ext cx="4171524" cy="18886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93BDBA4-E1E8-4A1C-ACF6-DE444535D61C}"/>
              </a:ext>
            </a:extLst>
          </p:cNvPr>
          <p:cNvSpPr txBox="1"/>
          <p:nvPr/>
        </p:nvSpPr>
        <p:spPr>
          <a:xfrm>
            <a:off x="825624" y="1266296"/>
            <a:ext cx="3453413" cy="307777"/>
          </a:xfrm>
          <a:prstGeom prst="rect">
            <a:avLst/>
          </a:prstGeom>
          <a:noFill/>
        </p:spPr>
        <p:txBody>
          <a:bodyPr wrap="square" rtlCol="0">
            <a:spAutoFit/>
          </a:bodyPr>
          <a:lstStyle/>
          <a:p>
            <a:r>
              <a:rPr lang="en-US" b="1" dirty="0"/>
              <a:t>How Communication Should Occur</a:t>
            </a:r>
          </a:p>
        </p:txBody>
      </p:sp>
      <p:pic>
        <p:nvPicPr>
          <p:cNvPr id="2054" name="Picture 6" descr="AJAX or AJAJ: XML vs JSON | All About Everything.">
            <a:extLst>
              <a:ext uri="{FF2B5EF4-FFF2-40B4-BE49-F238E27FC236}">
                <a16:creationId xmlns:a16="http://schemas.microsoft.com/office/drawing/2014/main" id="{324F2E5C-2C92-459B-98B0-93CF5124F1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4172" y="1689487"/>
            <a:ext cx="4171525" cy="249607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DF70A45-CAEB-456E-A159-FF574F942524}"/>
              </a:ext>
            </a:extLst>
          </p:cNvPr>
          <p:cNvSpPr txBox="1"/>
          <p:nvPr/>
        </p:nvSpPr>
        <p:spPr>
          <a:xfrm>
            <a:off x="5273227" y="1243900"/>
            <a:ext cx="3453413" cy="307777"/>
          </a:xfrm>
          <a:prstGeom prst="rect">
            <a:avLst/>
          </a:prstGeom>
          <a:noFill/>
        </p:spPr>
        <p:txBody>
          <a:bodyPr wrap="square" rtlCol="0">
            <a:spAutoFit/>
          </a:bodyPr>
          <a:lstStyle/>
          <a:p>
            <a:r>
              <a:rPr lang="en-US" b="1" dirty="0"/>
              <a:t>What Messages Look Like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Font typeface="Shadows Into Light"/>
              <a:buNone/>
            </a:pPr>
            <a:r>
              <a:rPr lang="en-US" dirty="0"/>
              <a:t>Why should I care?</a:t>
            </a:r>
            <a:endParaRPr dirty="0"/>
          </a:p>
        </p:txBody>
      </p:sp>
      <p:sp>
        <p:nvSpPr>
          <p:cNvPr id="360" name="Google Shape;360;p28"/>
          <p:cNvSpPr txBox="1">
            <a:spLocks noGrp="1"/>
          </p:cNvSpPr>
          <p:nvPr>
            <p:ph type="sldNum" idx="12"/>
          </p:nvPr>
        </p:nvSpPr>
        <p:spPr>
          <a:xfrm>
            <a:off x="8595308" y="482506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8</a:t>
            </a:fld>
            <a:endParaRPr/>
          </a:p>
        </p:txBody>
      </p:sp>
    </p:spTree>
    <p:extLst>
      <p:ext uri="{BB962C8B-B14F-4D97-AF65-F5344CB8AC3E}">
        <p14:creationId xmlns:p14="http://schemas.microsoft.com/office/powerpoint/2010/main" val="4198245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Font typeface="Cabin"/>
              <a:buNone/>
            </a:pPr>
            <a:r>
              <a:rPr lang="en-US" dirty="0"/>
              <a:t>So What</a:t>
            </a:r>
            <a:endParaRPr dirty="0"/>
          </a:p>
        </p:txBody>
      </p:sp>
      <p:sp>
        <p:nvSpPr>
          <p:cNvPr id="433" name="Google Shape;433;p33"/>
          <p:cNvSpPr txBox="1">
            <a:spLocks noGrp="1"/>
          </p:cNvSpPr>
          <p:nvPr>
            <p:ph type="body" idx="1"/>
          </p:nvPr>
        </p:nvSpPr>
        <p:spPr>
          <a:xfrm>
            <a:off x="311700" y="1152475"/>
            <a:ext cx="8520600" cy="5727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Clr>
                <a:srgbClr val="000000"/>
              </a:buClr>
              <a:buSzPts val="1800"/>
              <a:buNone/>
            </a:pPr>
            <a:r>
              <a:rPr lang="en-US" dirty="0"/>
              <a:t>API’s are a window between your company’s application and the outside world!</a:t>
            </a:r>
          </a:p>
          <a:p>
            <a:pPr marL="114300" lvl="0" indent="0" algn="l" rtl="0">
              <a:lnSpc>
                <a:spcPct val="115000"/>
              </a:lnSpc>
              <a:spcBef>
                <a:spcPts val="0"/>
              </a:spcBef>
              <a:spcAft>
                <a:spcPts val="0"/>
              </a:spcAft>
              <a:buClr>
                <a:srgbClr val="000000"/>
              </a:buClr>
              <a:buSzPts val="1800"/>
              <a:buNone/>
            </a:pPr>
            <a:endParaRPr dirty="0"/>
          </a:p>
        </p:txBody>
      </p:sp>
      <p:sp>
        <p:nvSpPr>
          <p:cNvPr id="434" name="Google Shape;434;p33"/>
          <p:cNvSpPr txBox="1">
            <a:spLocks noGrp="1"/>
          </p:cNvSpPr>
          <p:nvPr>
            <p:ph type="sldNum" idx="12"/>
          </p:nvPr>
        </p:nvSpPr>
        <p:spPr>
          <a:xfrm>
            <a:off x="8595308" y="482506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9</a:t>
            </a:fld>
            <a:endParaRPr/>
          </a:p>
        </p:txBody>
      </p:sp>
      <p:sp>
        <p:nvSpPr>
          <p:cNvPr id="2" name="TextBox 1">
            <a:extLst>
              <a:ext uri="{FF2B5EF4-FFF2-40B4-BE49-F238E27FC236}">
                <a16:creationId xmlns:a16="http://schemas.microsoft.com/office/drawing/2014/main" id="{5591550A-4189-411A-A601-14E21AB76854}"/>
              </a:ext>
            </a:extLst>
          </p:cNvPr>
          <p:cNvSpPr txBox="1"/>
          <p:nvPr/>
        </p:nvSpPr>
        <p:spPr>
          <a:xfrm>
            <a:off x="479394" y="1748899"/>
            <a:ext cx="1846556" cy="523220"/>
          </a:xfrm>
          <a:prstGeom prst="rect">
            <a:avLst/>
          </a:prstGeom>
          <a:noFill/>
        </p:spPr>
        <p:txBody>
          <a:bodyPr wrap="square" rtlCol="0">
            <a:spAutoFit/>
          </a:bodyPr>
          <a:lstStyle/>
          <a:p>
            <a:pPr algn="ctr"/>
            <a:r>
              <a:rPr lang="en-US" b="1" dirty="0"/>
              <a:t>PM</a:t>
            </a:r>
          </a:p>
          <a:p>
            <a:r>
              <a:rPr lang="en-US" dirty="0"/>
              <a:t>Define the contract</a:t>
            </a:r>
          </a:p>
        </p:txBody>
      </p:sp>
      <p:sp>
        <p:nvSpPr>
          <p:cNvPr id="6" name="TextBox 5">
            <a:extLst>
              <a:ext uri="{FF2B5EF4-FFF2-40B4-BE49-F238E27FC236}">
                <a16:creationId xmlns:a16="http://schemas.microsoft.com/office/drawing/2014/main" id="{543C696C-96AA-469D-8D34-95A2B12A4429}"/>
              </a:ext>
            </a:extLst>
          </p:cNvPr>
          <p:cNvSpPr txBox="1"/>
          <p:nvPr/>
        </p:nvSpPr>
        <p:spPr>
          <a:xfrm>
            <a:off x="2725444" y="1767452"/>
            <a:ext cx="1846556" cy="523220"/>
          </a:xfrm>
          <a:prstGeom prst="rect">
            <a:avLst/>
          </a:prstGeom>
          <a:noFill/>
        </p:spPr>
        <p:txBody>
          <a:bodyPr wrap="square" rtlCol="0">
            <a:spAutoFit/>
          </a:bodyPr>
          <a:lstStyle/>
          <a:p>
            <a:pPr algn="ctr"/>
            <a:r>
              <a:rPr lang="en-US" b="1" dirty="0"/>
              <a:t>PMM</a:t>
            </a:r>
          </a:p>
          <a:p>
            <a:pPr algn="ctr"/>
            <a:r>
              <a:rPr lang="en-US" dirty="0"/>
              <a:t>Present the contract</a:t>
            </a:r>
          </a:p>
        </p:txBody>
      </p:sp>
      <p:sp>
        <p:nvSpPr>
          <p:cNvPr id="7" name="TextBox 6">
            <a:extLst>
              <a:ext uri="{FF2B5EF4-FFF2-40B4-BE49-F238E27FC236}">
                <a16:creationId xmlns:a16="http://schemas.microsoft.com/office/drawing/2014/main" id="{083048DF-CD2A-4EE8-97D4-71D84AFC8C82}"/>
              </a:ext>
            </a:extLst>
          </p:cNvPr>
          <p:cNvSpPr txBox="1"/>
          <p:nvPr/>
        </p:nvSpPr>
        <p:spPr>
          <a:xfrm>
            <a:off x="4971494" y="1725175"/>
            <a:ext cx="1846556" cy="738664"/>
          </a:xfrm>
          <a:prstGeom prst="rect">
            <a:avLst/>
          </a:prstGeom>
          <a:noFill/>
        </p:spPr>
        <p:txBody>
          <a:bodyPr wrap="square" rtlCol="0">
            <a:spAutoFit/>
          </a:bodyPr>
          <a:lstStyle/>
          <a:p>
            <a:pPr algn="ctr"/>
            <a:r>
              <a:rPr lang="en-US" b="1" dirty="0"/>
              <a:t>Finance/Strategy</a:t>
            </a:r>
          </a:p>
          <a:p>
            <a:pPr algn="ctr"/>
            <a:r>
              <a:rPr lang="en-US" dirty="0"/>
              <a:t>Monetize based on the contract</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1537</Words>
  <Application>Microsoft Office PowerPoint</Application>
  <PresentationFormat>On-screen Show (16:9)</PresentationFormat>
  <Paragraphs>173</Paragraphs>
  <Slides>19</Slides>
  <Notes>19</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Cabin</vt:lpstr>
      <vt:lpstr>Arial</vt:lpstr>
      <vt:lpstr>Shadows Into Light</vt:lpstr>
      <vt:lpstr>Simple Light</vt:lpstr>
      <vt:lpstr>Tech Bytes: All About APIs</vt:lpstr>
      <vt:lpstr>Today’s Agenda</vt:lpstr>
      <vt:lpstr>What is an API?</vt:lpstr>
      <vt:lpstr>Application Programming Interface</vt:lpstr>
      <vt:lpstr>APIs are everywhere…</vt:lpstr>
      <vt:lpstr>…and exist in many contexts </vt:lpstr>
      <vt:lpstr>Web API’s</vt:lpstr>
      <vt:lpstr>Why should I care?</vt:lpstr>
      <vt:lpstr>So What</vt:lpstr>
      <vt:lpstr>Python: A Quick Aside</vt:lpstr>
      <vt:lpstr>Python</vt:lpstr>
      <vt:lpstr>Getting Started with Python</vt:lpstr>
      <vt:lpstr>API’s in Action</vt:lpstr>
      <vt:lpstr>Stock Market Wizard</vt:lpstr>
      <vt:lpstr>Stock Market Wizard - Takeaways</vt:lpstr>
      <vt:lpstr>Conclusion</vt:lpstr>
      <vt:lpstr>Key Takeaways</vt:lpstr>
      <vt:lpstr>Q&amp;A + AMA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Bytes: All About APIs</dc:title>
  <cp:lastModifiedBy>Josh Kimmel</cp:lastModifiedBy>
  <cp:revision>23</cp:revision>
  <dcterms:modified xsi:type="dcterms:W3CDTF">2021-03-28T22:47:26Z</dcterms:modified>
</cp:coreProperties>
</file>