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1" r:id="rId1"/>
  </p:sldMasterIdLst>
  <p:notesMasterIdLst>
    <p:notesMasterId r:id="rId25"/>
  </p:notesMasterIdLst>
  <p:handoutMasterIdLst>
    <p:handoutMasterId r:id="rId26"/>
  </p:handoutMasterIdLst>
  <p:sldIdLst>
    <p:sldId id="296" r:id="rId2"/>
    <p:sldId id="297" r:id="rId3"/>
    <p:sldId id="298" r:id="rId4"/>
    <p:sldId id="274" r:id="rId5"/>
    <p:sldId id="257" r:id="rId6"/>
    <p:sldId id="272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319" r:id="rId22"/>
    <p:sldId id="299" r:id="rId23"/>
    <p:sldId id="288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728F5D-272A-4ED5-804E-06EC9FDFE734}" v="1" dt="2022-06-27T08:48:58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6" autoAdjust="0"/>
    <p:restoredTop sz="91848" autoAdjust="0"/>
  </p:normalViewPr>
  <p:slideViewPr>
    <p:cSldViewPr>
      <p:cViewPr>
        <p:scale>
          <a:sx n="58" d="100"/>
          <a:sy n="58" d="100"/>
        </p:scale>
        <p:origin x="139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F82A27E2-DE45-498B-BFCC-3F290FA499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265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091DD15E-88B9-420E-986E-99CF8E28E3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892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5AF9A2-D341-4F69-A923-BC8CA5EC929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0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79B0422-D626-4CFD-8284-F9EC6C067D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FC0F8DB-77CA-4749-B062-5180617266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3E81CD2-6645-4F3C-88E6-D9002AAC4A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055166B-9BB8-456D-8870-9353A04443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8783FB5-58DB-4806-A13E-E0569D6546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92E1736-FEC6-44D8-AD2D-53A9E26D8C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74B4599-F520-44F1-B856-5EF3839464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296DCD0-4C2F-4DA5-8E53-3543EEF9F8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6AEAD92-F57A-4060-BB78-B17983FFB2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C35AF3E-40E2-4A63-A2C6-3349A94F74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78D298B-7981-45C5-BEFB-7043DF9DA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6BF76A6-B62E-4A1B-B20E-A1D1AE5AE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20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8016C345-CDF9-4B5F-BDB4-AC61021FC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59840012-1C17-430A-A3D3-A737FF98D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4DF18B43-0A4E-4654-B69A-BD044505F9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4B1BECF6-C17E-41EB-8E21-F4F2A6409B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D1FFE03-B214-40DE-9B36-BF419D701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2D758BF-DA66-4C51-8779-3B08D816F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21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ECF3EC5E-B55A-4D69-B5CD-88EAE2D19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B32A77AB-E28F-4CF1-85DA-CFB3DFD79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ECFAD1C5-2E9F-4437-8CB0-DCEBC22DFF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D143D9CD-5BED-4908-8656-9C5AAFA058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6BDA2C85-C31E-40E4-8E63-1C4806D09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FF4D1F5-4631-4020-BE50-B855A9A39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22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C0C6AC52-DF4F-4F45-A93A-7E61A2A95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4412CA36-418C-4E2A-8111-20C44CA3A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3641D887-C125-4750-B389-2780F30A45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CE4DECE2-AABA-4E40-8AF6-273134A605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FBC74FF-1550-43D2-A3BE-6ECC797A91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352F8F6D-B165-49FA-881C-5E696706FA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dirty="0">
              <a:latin typeface="Arial" pitchFamily="34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5AF9A2-D341-4F69-A923-BC8CA5EC929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38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5AF9A2-D341-4F69-A923-BC8CA5EC929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13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16669D8-FB7C-43FA-A33C-5C5AB0E5E8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8178339-DFC4-4EC5-93A4-7916D45F42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ACAF3F7-39F5-485D-80DA-9FF9FCDE9E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426E20F-1A6E-4FE7-8105-21A18D249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2E37162-1C11-47FC-9FC0-A13074068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45D5638-7BBF-4193-A710-89721B8D5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3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66196025-4AD1-4860-8A81-E39E3A216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383F7C94-2ACD-443E-AB3A-42F219B5E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31A67694-0CB5-4559-8668-67FFD01A9A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999F902A-4391-4AEA-9AE0-9BE43B591C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79ECEEE-9573-4BD5-A975-6B3897F971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01DD4D3-3917-4147-A050-2877AEF80B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EC42270-E4A1-49B1-9894-E85A51E64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2524ECD-7682-46C9-A46C-C4DF6F826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5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9FA81147-0495-482F-97F5-B2437DAB5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F4B7E9AF-6FBC-446D-8BE4-977F947A6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7D9A2D43-E1EA-4A07-85E5-7E2F6FD14D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48B695C9-8D5E-44A4-A52E-8C5375640A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98C9C80-0221-4E7A-9A35-26C9904DC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4F2107B-6D2C-4ACC-A75E-0A76909B8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6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311289DD-1A5A-449B-8540-2379E609A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3CD2077C-1BCF-4408-B208-D228F1448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71304BBA-B84C-480A-AC96-C19EE321FC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15E5F2C0-F98B-4B8C-8DC9-47C7213EB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FA4D943-D8B9-4AD4-B4A9-6C93E26C1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E055E78-1B0F-4946-8A6E-2C321D279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7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D37D6B65-A6F6-491F-85AD-B4B5D44A1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8888ACA7-1541-4C55-BD07-08703A10A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764C4B1E-7621-437D-8376-15FE1BAF84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505A8962-C0E5-467E-80A6-7BF21885F3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/>
              <a:t>T0026 - Data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E4A4F27C-D8A9-4300-9770-8F315E454F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/>
              <a:t>T0026 - Data Structure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9F3E2503-B4DF-4C7D-A67C-D9A2E8EAF8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T0026 - Data Structure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E906AB-6BDB-46E5-BFC5-FC0C360DF2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T0026 - Data Structure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04F732-1909-4888-B17F-F6755C6229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T0026 - Data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B3A3F-C6EB-4EF9-9AF0-60DEE87A5D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T0026 - Data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0BCE4-5B5C-429E-967E-FE5A25305A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93EB-7944-46FF-A149-ECF1282C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7B555-ACCC-4E5E-94FE-F5B5B1D3335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9BB27CC5-459C-45C7-8BE3-368E29770588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6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id-ID"/>
              <a:t>T0026 - Data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3E2503-B4DF-4C7D-A67C-D9A2E8EAF8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2" r:id="rId1"/>
    <p:sldLayoutId id="2147484173" r:id="rId2"/>
    <p:sldLayoutId id="2147484174" r:id="rId3"/>
    <p:sldLayoutId id="2147484175" r:id="rId4"/>
    <p:sldLayoutId id="2147484176" r:id="rId5"/>
    <p:sldLayoutId id="2147484177" r:id="rId6"/>
    <p:sldLayoutId id="2147484178" r:id="rId7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Tahoma" pitchFamily="34" charset="0"/>
                <a:cs typeface="Tahoma" pitchFamily="34" charset="0"/>
              </a:rPr>
              <a:t>Introduction</a:t>
            </a:r>
            <a:endParaRPr lang="id-ID" sz="3200" dirty="0">
              <a:latin typeface="Cambria" panose="02040503050406030204" pitchFamily="18" charset="0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582E352-A489-4F51-9B60-D5089EDDE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Session  #1</a:t>
            </a:r>
          </a:p>
        </p:txBody>
      </p:sp>
      <p:sp>
        <p:nvSpPr>
          <p:cNvPr id="5123" name="Rectangle 7"/>
          <p:cNvSpPr>
            <a:spLocks noChangeArrowheads="1"/>
          </p:cNvSpPr>
          <p:nvPr/>
        </p:nvSpPr>
        <p:spPr bwMode="auto">
          <a:xfrm>
            <a:off x="1676400" y="1600200"/>
            <a:ext cx="7288088" cy="11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2514600" algn="l"/>
                <a:tab pos="2743200" algn="l"/>
              </a:tabLst>
            </a:pP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Course	:	</a:t>
            </a: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COMP6799001 – Database Technology</a:t>
            </a:r>
          </a:p>
          <a:p>
            <a:pPr>
              <a:spcBef>
                <a:spcPct val="20000"/>
              </a:spcBef>
              <a:tabLst>
                <a:tab pos="2514600" algn="l"/>
                <a:tab pos="2743200" algn="l"/>
              </a:tabLst>
            </a:pP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Effective Period 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	:	</a:t>
            </a:r>
            <a:r>
              <a:rPr lang="en-US" sz="2000" dirty="0" err="1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Juni</a:t>
            </a:r>
            <a:r>
              <a:rPr lang="en-US" sz="2000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 2022</a:t>
            </a:r>
            <a:endParaRPr lang="en-US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2A28ADE-07ED-4D65-BB80-640EF18B5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2324D28-05C4-4758-B0E0-2A246AA13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9463C6FC-ECB5-4BF2-A210-CA662F128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87351"/>
            <a:ext cx="7772400" cy="1104900"/>
          </a:xfrm>
          <a:noFill/>
          <a:ln/>
        </p:spPr>
        <p:txBody>
          <a:bodyPr/>
          <a:lstStyle/>
          <a:p>
            <a:r>
              <a:rPr lang="en-US" altLang="en-US" dirty="0"/>
              <a:t>Levels of Abstraction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B86FA1D3-283F-417A-ABB1-7124927E598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4017962" cy="4076700"/>
          </a:xfrm>
          <a:noFill/>
          <a:ln/>
        </p:spPr>
        <p:txBody>
          <a:bodyPr>
            <a:normAutofit fontScale="92500"/>
          </a:bodyPr>
          <a:lstStyle/>
          <a:p>
            <a:pPr algn="just"/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Many </a:t>
            </a:r>
            <a:r>
              <a:rPr lang="en-US" altLang="en-US" sz="2400" i="1" u="sng" dirty="0">
                <a:solidFill>
                  <a:schemeClr val="accent2"/>
                </a:solidFill>
                <a:latin typeface="Cambria" pitchFamily="18" charset="0"/>
                <a:ea typeface="Cambria" pitchFamily="18" charset="0"/>
              </a:rPr>
              <a:t>views</a:t>
            </a: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, </a:t>
            </a:r>
            <a:br>
              <a:rPr lang="en-US" altLang="en-US" sz="2400" dirty="0">
                <a:latin typeface="Cambria" pitchFamily="18" charset="0"/>
                <a:ea typeface="Cambria" pitchFamily="18" charset="0"/>
              </a:rPr>
            </a:b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a </a:t>
            </a:r>
            <a:r>
              <a:rPr lang="en-US" altLang="en-US" sz="2400" i="1" u="sng" dirty="0">
                <a:solidFill>
                  <a:schemeClr val="accent2"/>
                </a:solidFill>
                <a:latin typeface="Cambria" pitchFamily="18" charset="0"/>
                <a:ea typeface="Cambria" pitchFamily="18" charset="0"/>
              </a:rPr>
              <a:t>conceptual (logical) schema,</a:t>
            </a:r>
            <a:r>
              <a:rPr lang="en-US" altLang="en-US" sz="2400" i="1" dirty="0">
                <a:solidFill>
                  <a:schemeClr val="accent2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and a </a:t>
            </a:r>
            <a:r>
              <a:rPr lang="en-US" altLang="en-US" sz="2400" i="1" u="sng" dirty="0">
                <a:solidFill>
                  <a:schemeClr val="accent2"/>
                </a:solidFill>
                <a:latin typeface="Cambria" pitchFamily="18" charset="0"/>
                <a:ea typeface="Cambria" pitchFamily="18" charset="0"/>
              </a:rPr>
              <a:t>physical schema</a:t>
            </a: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.</a:t>
            </a:r>
          </a:p>
          <a:p>
            <a:pPr lvl="1" algn="just">
              <a:buSzPct val="75000"/>
            </a:pP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Views describe how users see the data.                                        </a:t>
            </a:r>
          </a:p>
          <a:p>
            <a:pPr lvl="1" algn="just">
              <a:buSzPct val="75000"/>
            </a:pP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Conceptual schema defines logical structure</a:t>
            </a:r>
          </a:p>
          <a:p>
            <a:pPr lvl="1" algn="just">
              <a:buSzPct val="75000"/>
            </a:pP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Physical schema describes the files and indexes used.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9BA05066-6AFF-4B2D-A37F-398AD9A1E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5646738"/>
            <a:ext cx="553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063BB7E5-7DF4-48AD-8063-92837AFB9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5794375"/>
            <a:ext cx="5605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Oval 9">
            <a:extLst>
              <a:ext uri="{FF2B5EF4-FFF2-40B4-BE49-F238E27FC236}">
                <a16:creationId xmlns:a16="http://schemas.microsoft.com/office/drawing/2014/main" id="{9E41E47A-4D6D-453A-BE80-ABC772BBD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300" y="3975100"/>
            <a:ext cx="1041400" cy="2032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Line 10">
            <a:extLst>
              <a:ext uri="{FF2B5EF4-FFF2-40B4-BE49-F238E27FC236}">
                <a16:creationId xmlns:a16="http://schemas.microsoft.com/office/drawing/2014/main" id="{50C24B56-AD20-48EE-92A6-0DC3BFCBC8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1425" y="4071938"/>
            <a:ext cx="3175" cy="95726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Oval 11">
            <a:extLst>
              <a:ext uri="{FF2B5EF4-FFF2-40B4-BE49-F238E27FC236}">
                <a16:creationId xmlns:a16="http://schemas.microsoft.com/office/drawing/2014/main" id="{B4C628FB-52DF-4448-A2B2-CA64CB478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300" y="4889500"/>
            <a:ext cx="1041400" cy="2032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12">
            <a:extLst>
              <a:ext uri="{FF2B5EF4-FFF2-40B4-BE49-F238E27FC236}">
                <a16:creationId xmlns:a16="http://schemas.microsoft.com/office/drawing/2014/main" id="{4517D88A-4462-4DD2-995E-92A09CA73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114800"/>
            <a:ext cx="0" cy="838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Rectangle 13">
            <a:extLst>
              <a:ext uri="{FF2B5EF4-FFF2-40B4-BE49-F238E27FC236}">
                <a16:creationId xmlns:a16="http://schemas.microsoft.com/office/drawing/2014/main" id="{40DE7C5F-BC06-46BC-86C6-E036BE6BC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25" y="3338513"/>
            <a:ext cx="24225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Book Antiqua" panose="02040602050305030304" pitchFamily="18" charset="0"/>
              </a:rPr>
              <a:t>Physical Schema</a:t>
            </a:r>
          </a:p>
        </p:txBody>
      </p:sp>
      <p:sp>
        <p:nvSpPr>
          <p:cNvPr id="15374" name="Rectangle 14">
            <a:extLst>
              <a:ext uri="{FF2B5EF4-FFF2-40B4-BE49-F238E27FC236}">
                <a16:creationId xmlns:a16="http://schemas.microsoft.com/office/drawing/2014/main" id="{F67DBCA2-0C98-47FD-8573-6008AEF0A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175" y="2652713"/>
            <a:ext cx="28463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Book Antiqua" panose="02040602050305030304" pitchFamily="18" charset="0"/>
              </a:rPr>
              <a:t>Conceptual Schema</a:t>
            </a:r>
          </a:p>
        </p:txBody>
      </p:sp>
      <p:sp>
        <p:nvSpPr>
          <p:cNvPr id="15375" name="Rectangle 15">
            <a:extLst>
              <a:ext uri="{FF2B5EF4-FFF2-40B4-BE49-F238E27FC236}">
                <a16:creationId xmlns:a16="http://schemas.microsoft.com/office/drawing/2014/main" id="{38B70517-BEF1-4DCA-81C0-E948BAF71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325" y="1814513"/>
            <a:ext cx="11191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Book Antiqua" panose="02040602050305030304" pitchFamily="18" charset="0"/>
              </a:rPr>
              <a:t>View 1</a:t>
            </a:r>
          </a:p>
        </p:txBody>
      </p:sp>
      <p:sp>
        <p:nvSpPr>
          <p:cNvPr id="15376" name="Rectangle 16">
            <a:extLst>
              <a:ext uri="{FF2B5EF4-FFF2-40B4-BE49-F238E27FC236}">
                <a16:creationId xmlns:a16="http://schemas.microsoft.com/office/drawing/2014/main" id="{D0D9A468-0F4B-47D5-9199-E930C0C74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725" y="1814513"/>
            <a:ext cx="11191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Book Antiqua" panose="02040602050305030304" pitchFamily="18" charset="0"/>
              </a:rPr>
              <a:t>View 2</a:t>
            </a:r>
          </a:p>
        </p:txBody>
      </p:sp>
      <p:sp>
        <p:nvSpPr>
          <p:cNvPr id="15377" name="Rectangle 17">
            <a:extLst>
              <a:ext uri="{FF2B5EF4-FFF2-40B4-BE49-F238E27FC236}">
                <a16:creationId xmlns:a16="http://schemas.microsoft.com/office/drawing/2014/main" id="{04CDAA26-A555-4C06-A6FD-C6767C5EE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5713" y="1814513"/>
            <a:ext cx="11191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Book Antiqua" panose="02040602050305030304" pitchFamily="18" charset="0"/>
              </a:rPr>
              <a:t>View 3</a:t>
            </a:r>
          </a:p>
        </p:txBody>
      </p:sp>
      <p:sp>
        <p:nvSpPr>
          <p:cNvPr id="15378" name="Rectangle 18">
            <a:extLst>
              <a:ext uri="{FF2B5EF4-FFF2-40B4-BE49-F238E27FC236}">
                <a16:creationId xmlns:a16="http://schemas.microsoft.com/office/drawing/2014/main" id="{8903BEFD-2887-4659-957F-FA2E44D6E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900" y="1841500"/>
            <a:ext cx="10414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Rectangle 19">
            <a:extLst>
              <a:ext uri="{FF2B5EF4-FFF2-40B4-BE49-F238E27FC236}">
                <a16:creationId xmlns:a16="http://schemas.microsoft.com/office/drawing/2014/main" id="{1C858238-255C-46A9-A394-0F1815C9F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300" y="1841500"/>
            <a:ext cx="10414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Rectangle 20">
            <a:extLst>
              <a:ext uri="{FF2B5EF4-FFF2-40B4-BE49-F238E27FC236}">
                <a16:creationId xmlns:a16="http://schemas.microsoft.com/office/drawing/2014/main" id="{4CD575DE-CD39-4149-8DF3-4CFCA31DE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700" y="1841500"/>
            <a:ext cx="10414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Rectangle 21">
            <a:extLst>
              <a:ext uri="{FF2B5EF4-FFF2-40B4-BE49-F238E27FC236}">
                <a16:creationId xmlns:a16="http://schemas.microsoft.com/office/drawing/2014/main" id="{DCD5A3DA-1B13-4791-9B5D-5A6163704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2679700"/>
            <a:ext cx="27940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Rectangle 22">
            <a:extLst>
              <a:ext uri="{FF2B5EF4-FFF2-40B4-BE49-F238E27FC236}">
                <a16:creationId xmlns:a16="http://schemas.microsoft.com/office/drawing/2014/main" id="{714FCBA6-E9E4-4357-A6E9-2F5F1E7F6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7700" y="3365500"/>
            <a:ext cx="23368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Line 23">
            <a:extLst>
              <a:ext uri="{FF2B5EF4-FFF2-40B4-BE49-F238E27FC236}">
                <a16:creationId xmlns:a16="http://schemas.microsoft.com/office/drawing/2014/main" id="{9FD4ECEC-8D89-48C2-AD08-2E194AEBBD7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209800"/>
            <a:ext cx="53340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4" name="Line 24">
            <a:extLst>
              <a:ext uri="{FF2B5EF4-FFF2-40B4-BE49-F238E27FC236}">
                <a16:creationId xmlns:a16="http://schemas.microsoft.com/office/drawing/2014/main" id="{D9FC81E0-B510-4342-8DF8-115D516DE8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209800"/>
            <a:ext cx="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5" name="Line 25">
            <a:extLst>
              <a:ext uri="{FF2B5EF4-FFF2-40B4-BE49-F238E27FC236}">
                <a16:creationId xmlns:a16="http://schemas.microsoft.com/office/drawing/2014/main" id="{30E77E94-A678-4189-8CC4-A5F7EABC93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0" y="2209800"/>
            <a:ext cx="53340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6" name="Line 26">
            <a:extLst>
              <a:ext uri="{FF2B5EF4-FFF2-40B4-BE49-F238E27FC236}">
                <a16:creationId xmlns:a16="http://schemas.microsoft.com/office/drawing/2014/main" id="{CC9271AB-73B0-4BC3-B2F0-D183294FC6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048000"/>
            <a:ext cx="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7" name="Line 27">
            <a:extLst>
              <a:ext uri="{FF2B5EF4-FFF2-40B4-BE49-F238E27FC236}">
                <a16:creationId xmlns:a16="http://schemas.microsoft.com/office/drawing/2014/main" id="{9AD2A901-F010-420A-9CC5-D3489200B2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733800"/>
            <a:ext cx="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76FA669-9173-4F48-849F-3904BDC6F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9A0E2BD-5199-4AB3-9364-D7658A1F3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AF90C279-AB19-48B3-8A93-8339D78A83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304800"/>
            <a:ext cx="6705600" cy="1143000"/>
          </a:xfrm>
          <a:noFill/>
          <a:ln/>
        </p:spPr>
        <p:txBody>
          <a:bodyPr/>
          <a:lstStyle/>
          <a:p>
            <a:r>
              <a:rPr lang="en-US" altLang="en-US" dirty="0"/>
              <a:t>Example: University Database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6059524C-29C9-41CF-905F-D8337E8ADD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772400" cy="4495800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Conceptual schema:                  </a:t>
            </a:r>
          </a:p>
          <a:p>
            <a:pPr lvl="1">
              <a:buSzPct val="75000"/>
            </a:pP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altLang="en-US" sz="2400" i="1" dirty="0">
                <a:latin typeface="Cambria" pitchFamily="18" charset="0"/>
                <a:ea typeface="Cambria" pitchFamily="18" charset="0"/>
              </a:rPr>
              <a:t>Students(</a:t>
            </a:r>
            <a:r>
              <a:rPr lang="en-US" altLang="en-US" sz="2400" i="1" dirty="0" err="1">
                <a:latin typeface="Cambria" pitchFamily="18" charset="0"/>
                <a:ea typeface="Cambria" pitchFamily="18" charset="0"/>
              </a:rPr>
              <a:t>sid</a:t>
            </a:r>
            <a:r>
              <a:rPr lang="en-US" altLang="en-US" sz="2400" i="1" dirty="0">
                <a:latin typeface="Cambria" pitchFamily="18" charset="0"/>
                <a:ea typeface="Cambria" pitchFamily="18" charset="0"/>
              </a:rPr>
              <a:t>: string, name: string, login: string,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i="1" dirty="0">
                <a:latin typeface="Cambria" pitchFamily="18" charset="0"/>
                <a:ea typeface="Cambria" pitchFamily="18" charset="0"/>
              </a:rPr>
              <a:t>			  age: integer, </a:t>
            </a:r>
            <a:r>
              <a:rPr lang="en-US" altLang="en-US" sz="2400" i="1" dirty="0" err="1">
                <a:latin typeface="Cambria" pitchFamily="18" charset="0"/>
                <a:ea typeface="Cambria" pitchFamily="18" charset="0"/>
              </a:rPr>
              <a:t>gpa:real</a:t>
            </a:r>
            <a:r>
              <a:rPr lang="en-US" altLang="en-US" sz="2400" i="1" dirty="0">
                <a:latin typeface="Cambria" pitchFamily="18" charset="0"/>
                <a:ea typeface="Cambria" pitchFamily="18" charset="0"/>
              </a:rPr>
              <a:t>)</a:t>
            </a:r>
          </a:p>
          <a:p>
            <a:pPr lvl="1">
              <a:buSzPct val="75000"/>
            </a:pPr>
            <a:r>
              <a:rPr lang="en-US" altLang="en-US" sz="2400" i="1" dirty="0">
                <a:latin typeface="Cambria" pitchFamily="18" charset="0"/>
                <a:ea typeface="Cambria" pitchFamily="18" charset="0"/>
              </a:rPr>
              <a:t> Courses(cid: string, </a:t>
            </a:r>
            <a:r>
              <a:rPr lang="en-US" altLang="en-US" sz="2400" i="1" dirty="0" err="1">
                <a:latin typeface="Cambria" pitchFamily="18" charset="0"/>
                <a:ea typeface="Cambria" pitchFamily="18" charset="0"/>
              </a:rPr>
              <a:t>cname:string</a:t>
            </a:r>
            <a:r>
              <a:rPr lang="en-US" altLang="en-US" sz="2400" i="1" dirty="0">
                <a:latin typeface="Cambria" pitchFamily="18" charset="0"/>
                <a:ea typeface="Cambria" pitchFamily="18" charset="0"/>
              </a:rPr>
              <a:t>, </a:t>
            </a:r>
            <a:r>
              <a:rPr lang="en-US" altLang="en-US" sz="2400" i="1" dirty="0" err="1">
                <a:latin typeface="Cambria" pitchFamily="18" charset="0"/>
                <a:ea typeface="Cambria" pitchFamily="18" charset="0"/>
              </a:rPr>
              <a:t>credits:integer</a:t>
            </a:r>
            <a:r>
              <a:rPr lang="en-US" altLang="en-US" sz="2400" i="1" dirty="0">
                <a:latin typeface="Cambria" pitchFamily="18" charset="0"/>
                <a:ea typeface="Cambria" pitchFamily="18" charset="0"/>
              </a:rPr>
              <a:t>) </a:t>
            </a:r>
          </a:p>
          <a:p>
            <a:pPr lvl="1">
              <a:buSzPct val="75000"/>
            </a:pPr>
            <a:r>
              <a:rPr lang="en-US" altLang="en-US" sz="2400" i="1" dirty="0">
                <a:latin typeface="Cambria" pitchFamily="18" charset="0"/>
                <a:ea typeface="Cambria" pitchFamily="18" charset="0"/>
              </a:rPr>
              <a:t> Enrolled(</a:t>
            </a:r>
            <a:r>
              <a:rPr lang="en-US" altLang="en-US" sz="2400" i="1" dirty="0" err="1">
                <a:latin typeface="Cambria" pitchFamily="18" charset="0"/>
                <a:ea typeface="Cambria" pitchFamily="18" charset="0"/>
              </a:rPr>
              <a:t>sid:string</a:t>
            </a:r>
            <a:r>
              <a:rPr lang="en-US" altLang="en-US" sz="2400" i="1" dirty="0">
                <a:latin typeface="Cambria" pitchFamily="18" charset="0"/>
                <a:ea typeface="Cambria" pitchFamily="18" charset="0"/>
              </a:rPr>
              <a:t>, cid:string, </a:t>
            </a:r>
            <a:r>
              <a:rPr lang="en-US" altLang="en-US" sz="2400" i="1" dirty="0" err="1">
                <a:latin typeface="Cambria" pitchFamily="18" charset="0"/>
                <a:ea typeface="Cambria" pitchFamily="18" charset="0"/>
              </a:rPr>
              <a:t>grade:string</a:t>
            </a:r>
            <a:r>
              <a:rPr lang="en-US" altLang="en-US" sz="2400" i="1" dirty="0">
                <a:latin typeface="Cambria" pitchFamily="18" charset="0"/>
                <a:ea typeface="Cambria" pitchFamily="18" charset="0"/>
              </a:rPr>
              <a:t>)</a:t>
            </a:r>
          </a:p>
          <a:p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Physical schema:</a:t>
            </a:r>
          </a:p>
          <a:p>
            <a:pPr lvl="1">
              <a:buSzPct val="75000"/>
            </a:pP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Relations stored as unordered files. </a:t>
            </a:r>
          </a:p>
          <a:p>
            <a:pPr lvl="1">
              <a:buSzPct val="75000"/>
            </a:pP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Index on first column of Students.</a:t>
            </a:r>
          </a:p>
          <a:p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External Schema (View): </a:t>
            </a:r>
          </a:p>
          <a:p>
            <a:pPr lvl="1">
              <a:buSzPct val="75000"/>
            </a:pPr>
            <a:r>
              <a:rPr lang="en-US" altLang="en-US" sz="2400" i="1" dirty="0" err="1">
                <a:latin typeface="Cambria" pitchFamily="18" charset="0"/>
                <a:ea typeface="Cambria" pitchFamily="18" charset="0"/>
              </a:rPr>
              <a:t>Course_info</a:t>
            </a:r>
            <a:r>
              <a:rPr lang="en-US" altLang="en-US" sz="2400" i="1" dirty="0">
                <a:latin typeface="Cambria" pitchFamily="18" charset="0"/>
                <a:ea typeface="Cambria" pitchFamily="18" charset="0"/>
              </a:rPr>
              <a:t>(cid:string,enrollment:integer)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248D392-4583-45FA-8F0F-8D199E089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398462"/>
            <a:ext cx="7067128" cy="1143000"/>
          </a:xfrm>
          <a:noFill/>
          <a:ln/>
        </p:spPr>
        <p:txBody>
          <a:bodyPr/>
          <a:lstStyle/>
          <a:p>
            <a:r>
              <a:rPr lang="en-US" altLang="en-US" dirty="0"/>
              <a:t>Data Independence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03E12EB-5612-4758-AEF6-03142F9433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8050" y="2286000"/>
            <a:ext cx="7772400" cy="2743200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Applications insulated from how data is structured and stored.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>
              <a:latin typeface="Cambria" pitchFamily="18" charset="0"/>
              <a:ea typeface="Cambria" pitchFamily="18" charset="0"/>
            </a:endParaRPr>
          </a:p>
          <a:p>
            <a:r>
              <a:rPr lang="en-US" altLang="en-US" sz="2400" i="1" u="sng" dirty="0">
                <a:solidFill>
                  <a:schemeClr val="accent2"/>
                </a:solidFill>
                <a:latin typeface="Cambria" pitchFamily="18" charset="0"/>
                <a:ea typeface="Cambria" pitchFamily="18" charset="0"/>
              </a:rPr>
              <a:t>Logical data independence</a:t>
            </a:r>
            <a:r>
              <a:rPr lang="en-US" altLang="en-US" sz="2400" dirty="0">
                <a:solidFill>
                  <a:schemeClr val="accent2"/>
                </a:solidFill>
                <a:latin typeface="Cambria" pitchFamily="18" charset="0"/>
                <a:ea typeface="Cambria" pitchFamily="18" charset="0"/>
              </a:rPr>
              <a:t>:  </a:t>
            </a: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Protection from changes in </a:t>
            </a:r>
            <a:r>
              <a:rPr lang="en-US" altLang="en-US" sz="2400" i="1" dirty="0">
                <a:latin typeface="Cambria" pitchFamily="18" charset="0"/>
                <a:ea typeface="Cambria" pitchFamily="18" charset="0"/>
              </a:rPr>
              <a:t>logical </a:t>
            </a: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structure of data.</a:t>
            </a:r>
          </a:p>
          <a:p>
            <a:r>
              <a:rPr lang="en-US" altLang="en-US" sz="2400" i="1" u="sng" dirty="0">
                <a:solidFill>
                  <a:schemeClr val="accent2"/>
                </a:solidFill>
                <a:latin typeface="Cambria" pitchFamily="18" charset="0"/>
                <a:ea typeface="Cambria" pitchFamily="18" charset="0"/>
              </a:rPr>
              <a:t>Physical data independence</a:t>
            </a:r>
            <a:r>
              <a:rPr lang="en-US" altLang="en-US" sz="2400" dirty="0">
                <a:solidFill>
                  <a:schemeClr val="accent2"/>
                </a:solidFill>
                <a:latin typeface="Cambria" pitchFamily="18" charset="0"/>
                <a:ea typeface="Cambria" pitchFamily="18" charset="0"/>
              </a:rPr>
              <a:t>:   </a:t>
            </a: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Protection from changes in </a:t>
            </a:r>
            <a:r>
              <a:rPr lang="en-US" altLang="en-US" sz="2400" i="1" dirty="0">
                <a:latin typeface="Cambria" pitchFamily="18" charset="0"/>
                <a:ea typeface="Cambria" pitchFamily="18" charset="0"/>
              </a:rPr>
              <a:t>physical</a:t>
            </a: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 structure of data.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239B38A-C142-4A82-8F26-2DDC70A451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419100"/>
            <a:ext cx="8077200" cy="1104900"/>
          </a:xfrm>
          <a:noFill/>
          <a:ln/>
        </p:spPr>
        <p:txBody>
          <a:bodyPr/>
          <a:lstStyle/>
          <a:p>
            <a:r>
              <a:rPr lang="en-US" altLang="en-US" dirty="0"/>
              <a:t>Concurrency Control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9F735C6-997B-46FD-B1DA-7251289FA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057400"/>
            <a:ext cx="8077200" cy="4076700"/>
          </a:xfrm>
          <a:noFill/>
          <a:ln/>
        </p:spPr>
        <p:txBody>
          <a:bodyPr>
            <a:normAutofit/>
          </a:bodyPr>
          <a:lstStyle/>
          <a:p>
            <a:pPr algn="just"/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Concurrent execution of user programs is essential for good DBMS performance.</a:t>
            </a:r>
          </a:p>
          <a:p>
            <a:pPr lvl="1" algn="just">
              <a:buSzPct val="75000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Shared use </a:t>
            </a:r>
          </a:p>
          <a:p>
            <a:pPr lvl="1" algn="just">
              <a:buSzPct val="75000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Keep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cpu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working on several user programs concurrently (disk accesses are frequent, and slow).</a:t>
            </a:r>
          </a:p>
          <a:p>
            <a:pPr algn="just"/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Interleaving actions can lead to inconsistency: e.g., check is cleared while account balance is being computed.</a:t>
            </a:r>
          </a:p>
          <a:p>
            <a:pPr algn="just"/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DBMS ensures such problems don’t arise:  users can pretend they are using a single-user system.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8377F5F-ECD3-4A55-95B5-30EAF269F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8534400" cy="11049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3600" dirty="0"/>
              <a:t>Transaction: An Execution of a DB Program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069AAAF-1AD0-4A8F-844A-8A041CF2EA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8001000" cy="5029200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Key concept is </a:t>
            </a:r>
            <a:r>
              <a:rPr lang="en-US" altLang="en-US" sz="2400" i="1" u="sng" dirty="0">
                <a:solidFill>
                  <a:schemeClr val="accent2"/>
                </a:solidFill>
                <a:latin typeface="Cambria" pitchFamily="18" charset="0"/>
                <a:ea typeface="Cambria" pitchFamily="18" charset="0"/>
              </a:rPr>
              <a:t>transaction</a:t>
            </a:r>
            <a:r>
              <a:rPr lang="en-US" altLang="en-US" sz="2400" dirty="0">
                <a:solidFill>
                  <a:schemeClr val="accent2"/>
                </a:solidFill>
                <a:latin typeface="Cambria" pitchFamily="18" charset="0"/>
                <a:ea typeface="Cambria" pitchFamily="18" charset="0"/>
              </a:rPr>
              <a:t>, </a:t>
            </a: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which is an </a:t>
            </a:r>
            <a:r>
              <a:rPr lang="en-US" altLang="en-US" sz="2400" i="1" dirty="0">
                <a:solidFill>
                  <a:schemeClr val="folHlink"/>
                </a:solidFill>
                <a:latin typeface="Cambria" pitchFamily="18" charset="0"/>
                <a:ea typeface="Cambria" pitchFamily="18" charset="0"/>
              </a:rPr>
              <a:t>atomic</a:t>
            </a:r>
            <a:r>
              <a:rPr lang="en-US" altLang="en-US" sz="2400" dirty="0">
                <a:solidFill>
                  <a:schemeClr val="folHlink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sequence of database actions (reads/writes).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>
              <a:latin typeface="Cambria" pitchFamily="18" charset="0"/>
              <a:ea typeface="Cambria" pitchFamily="18" charset="0"/>
            </a:endParaRPr>
          </a:p>
          <a:p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A transaction, executed completely, must leave the DB in a </a:t>
            </a:r>
            <a:r>
              <a:rPr lang="en-US" altLang="en-US" sz="2400" i="1" u="sng" dirty="0">
                <a:solidFill>
                  <a:srgbClr val="FC0128"/>
                </a:solidFill>
                <a:latin typeface="Cambria" pitchFamily="18" charset="0"/>
                <a:ea typeface="Cambria" pitchFamily="18" charset="0"/>
              </a:rPr>
              <a:t>consistent state</a:t>
            </a:r>
            <a:r>
              <a:rPr lang="en-US" altLang="en-US" sz="2400" i="1" dirty="0">
                <a:solidFill>
                  <a:srgbClr val="FC0128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if it is consistent when the transaction begins.</a:t>
            </a:r>
          </a:p>
          <a:p>
            <a:pPr lvl="1">
              <a:buSzPct val="75000"/>
            </a:pP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the DBMS does not understand the semantics of the data.  (e.g., how the interest on account is computed). </a:t>
            </a:r>
          </a:p>
          <a:p>
            <a:pPr lvl="1">
              <a:buSzPct val="75000"/>
            </a:pP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Users can specify </a:t>
            </a:r>
            <a:r>
              <a:rPr lang="en-US" altLang="en-US" sz="2400" i="1" u="sng" dirty="0">
                <a:solidFill>
                  <a:srgbClr val="FC0128"/>
                </a:solidFill>
                <a:latin typeface="Cambria" pitchFamily="18" charset="0"/>
                <a:ea typeface="Cambria" pitchFamily="18" charset="0"/>
              </a:rPr>
              <a:t>integrity constraints</a:t>
            </a:r>
            <a:r>
              <a:rPr lang="en-US" altLang="en-US" sz="2400" i="1" dirty="0">
                <a:solidFill>
                  <a:srgbClr val="FC0128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on the data, and the DBMS will enforce them.</a:t>
            </a:r>
          </a:p>
          <a:p>
            <a:pPr lvl="1">
              <a:buSzPct val="75000"/>
            </a:pP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Ensuring that a transaction (run alone) preserves consistency is ultimately the </a:t>
            </a:r>
            <a:r>
              <a:rPr lang="en-US" altLang="en-US" sz="2400" dirty="0">
                <a:solidFill>
                  <a:schemeClr val="folHlink"/>
                </a:solidFill>
                <a:latin typeface="Cambria" pitchFamily="18" charset="0"/>
                <a:ea typeface="Cambria" pitchFamily="18" charset="0"/>
              </a:rPr>
              <a:t>user’s</a:t>
            </a: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 responsibility!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6B74854-E23A-40D9-AA84-7ED72D9F61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7067128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3600" dirty="0"/>
              <a:t>Scheduling Concurrent Transactions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10CD3C3-F2AB-4C14-BC54-04C8BAD01A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848600" cy="4876800"/>
          </a:xfrm>
          <a:noFill/>
          <a:ln/>
        </p:spPr>
        <p:txBody>
          <a:bodyPr>
            <a:noAutofit/>
          </a:bodyPr>
          <a:lstStyle/>
          <a:p>
            <a:pPr algn="just"/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DBMS ensures that execution of {T1, ... , Tn} is equivalent to some </a:t>
            </a:r>
            <a:r>
              <a:rPr lang="en-US" altLang="en-US" sz="2400" i="1" u="sng" dirty="0">
                <a:solidFill>
                  <a:srgbClr val="FC0128"/>
                </a:solidFill>
                <a:latin typeface="Cambria" pitchFamily="18" charset="0"/>
                <a:ea typeface="Cambria" pitchFamily="18" charset="0"/>
              </a:rPr>
              <a:t>serial</a:t>
            </a: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 execution T1’ ... Tn’.</a:t>
            </a:r>
          </a:p>
          <a:p>
            <a:pPr lvl="1" algn="just">
              <a:buSzPct val="75000"/>
            </a:pP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Before reading/writing an object, a transaction requests a lock on the object, and waits till the DBMS gives it the lock.  All locks are released at the end of the transaction. </a:t>
            </a:r>
          </a:p>
          <a:p>
            <a:pPr lvl="1" algn="just">
              <a:buSzPct val="75000"/>
            </a:pPr>
            <a:r>
              <a:rPr lang="en-US" altLang="en-US" sz="2400" dirty="0">
                <a:solidFill>
                  <a:srgbClr val="FC0128"/>
                </a:solidFill>
                <a:latin typeface="Cambria" pitchFamily="18" charset="0"/>
                <a:ea typeface="Cambria" pitchFamily="18" charset="0"/>
              </a:rPr>
              <a:t>Idea: </a:t>
            </a: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If an action of </a:t>
            </a:r>
            <a:r>
              <a:rPr lang="en-US" altLang="en-US" sz="2400" dirty="0" err="1">
                <a:latin typeface="Cambria" pitchFamily="18" charset="0"/>
                <a:ea typeface="Cambria" pitchFamily="18" charset="0"/>
              </a:rPr>
              <a:t>Ti</a:t>
            </a: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 (say, writing X) affects </a:t>
            </a:r>
            <a:r>
              <a:rPr lang="en-US" altLang="en-US" sz="2400" dirty="0" err="1">
                <a:latin typeface="Cambria" pitchFamily="18" charset="0"/>
                <a:ea typeface="Cambria" pitchFamily="18" charset="0"/>
              </a:rPr>
              <a:t>Tj</a:t>
            </a: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 (which perhaps reads X), one of them, say </a:t>
            </a:r>
            <a:r>
              <a:rPr lang="en-US" altLang="en-US" sz="2400" dirty="0" err="1">
                <a:latin typeface="Cambria" pitchFamily="18" charset="0"/>
                <a:ea typeface="Cambria" pitchFamily="18" charset="0"/>
              </a:rPr>
              <a:t>Ti</a:t>
            </a: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, will obtain the lock on X first and </a:t>
            </a:r>
            <a:r>
              <a:rPr lang="en-US" altLang="en-US" sz="2400" dirty="0" err="1">
                <a:latin typeface="Cambria" pitchFamily="18" charset="0"/>
                <a:ea typeface="Cambria" pitchFamily="18" charset="0"/>
              </a:rPr>
              <a:t>Tj</a:t>
            </a: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 is forced to wait until </a:t>
            </a:r>
            <a:r>
              <a:rPr lang="en-US" altLang="en-US" sz="2400" dirty="0" err="1">
                <a:latin typeface="Cambria" pitchFamily="18" charset="0"/>
                <a:ea typeface="Cambria" pitchFamily="18" charset="0"/>
              </a:rPr>
              <a:t>Ti</a:t>
            </a: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 completes; this effectively orders the transactions.</a:t>
            </a:r>
          </a:p>
          <a:p>
            <a:pPr lvl="1" algn="just">
              <a:buSzPct val="75000"/>
            </a:pP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What if </a:t>
            </a:r>
            <a:r>
              <a:rPr lang="en-US" altLang="en-US" sz="2400" dirty="0" err="1">
                <a:latin typeface="Cambria" pitchFamily="18" charset="0"/>
                <a:ea typeface="Cambria" pitchFamily="18" charset="0"/>
              </a:rPr>
              <a:t>Tj</a:t>
            </a: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 already has a lock on Y and </a:t>
            </a:r>
            <a:r>
              <a:rPr lang="en-US" altLang="en-US" sz="2400" dirty="0" err="1">
                <a:latin typeface="Cambria" pitchFamily="18" charset="0"/>
                <a:ea typeface="Cambria" pitchFamily="18" charset="0"/>
              </a:rPr>
              <a:t>Ti</a:t>
            </a: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 later requests a lock on Y? </a:t>
            </a:r>
            <a:r>
              <a:rPr lang="en-US" altLang="en-US" sz="2400" dirty="0">
                <a:solidFill>
                  <a:srgbClr val="FC0128"/>
                </a:solidFill>
                <a:latin typeface="Cambria" pitchFamily="18" charset="0"/>
                <a:ea typeface="Cambria" pitchFamily="18" charset="0"/>
              </a:rPr>
              <a:t>(</a:t>
            </a:r>
            <a:r>
              <a:rPr lang="en-US" altLang="en-US" sz="2400" u="sng" dirty="0">
                <a:solidFill>
                  <a:srgbClr val="FC0128"/>
                </a:solidFill>
                <a:latin typeface="Cambria" pitchFamily="18" charset="0"/>
                <a:ea typeface="Cambria" pitchFamily="18" charset="0"/>
              </a:rPr>
              <a:t>Deadlock</a:t>
            </a:r>
            <a:r>
              <a:rPr lang="en-US" altLang="en-US" sz="2400" dirty="0">
                <a:solidFill>
                  <a:srgbClr val="FC0128"/>
                </a:solidFill>
                <a:latin typeface="Cambria" pitchFamily="18" charset="0"/>
                <a:ea typeface="Cambria" pitchFamily="18" charset="0"/>
              </a:rPr>
              <a:t>!) </a:t>
            </a:r>
            <a:r>
              <a:rPr lang="en-US" altLang="en-US" sz="2400" dirty="0" err="1">
                <a:latin typeface="Cambria" pitchFamily="18" charset="0"/>
                <a:ea typeface="Cambria" pitchFamily="18" charset="0"/>
              </a:rPr>
              <a:t>Ti</a:t>
            </a: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 or </a:t>
            </a:r>
            <a:r>
              <a:rPr lang="en-US" altLang="en-US" sz="2400" dirty="0" err="1">
                <a:latin typeface="Cambria" pitchFamily="18" charset="0"/>
                <a:ea typeface="Cambria" pitchFamily="18" charset="0"/>
              </a:rPr>
              <a:t>Tj</a:t>
            </a: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 is </a:t>
            </a:r>
            <a:r>
              <a:rPr lang="en-US" altLang="en-US" sz="2400" u="sng" dirty="0">
                <a:solidFill>
                  <a:srgbClr val="FC0128"/>
                </a:solidFill>
                <a:latin typeface="Cambria" pitchFamily="18" charset="0"/>
                <a:ea typeface="Cambria" pitchFamily="18" charset="0"/>
              </a:rPr>
              <a:t>aborted</a:t>
            </a:r>
            <a:r>
              <a:rPr lang="en-US" altLang="en-US" sz="2400" dirty="0">
                <a:solidFill>
                  <a:srgbClr val="FC0128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and restarted! 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900F7D3-C02B-462D-A49C-B4EFDDDDE0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800" y="381000"/>
            <a:ext cx="7772400" cy="1104900"/>
          </a:xfrm>
          <a:noFill/>
          <a:ln/>
        </p:spPr>
        <p:txBody>
          <a:bodyPr/>
          <a:lstStyle/>
          <a:p>
            <a:r>
              <a:rPr lang="en-US" altLang="en-US" dirty="0"/>
              <a:t>Ensuring Atomicity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6BCBAEC-50C0-4898-9542-640DB6F777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7924800" cy="4876800"/>
          </a:xfrm>
          <a:noFill/>
          <a:ln/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DBMS ensures </a:t>
            </a:r>
            <a:r>
              <a:rPr lang="en-US" altLang="en-US" sz="2400" i="1" dirty="0">
                <a:solidFill>
                  <a:srgbClr val="FC0128"/>
                </a:solidFill>
                <a:latin typeface="Cambria" pitchFamily="18" charset="0"/>
                <a:ea typeface="Cambria" pitchFamily="18" charset="0"/>
              </a:rPr>
              <a:t>atomicity</a:t>
            </a:r>
            <a:r>
              <a:rPr lang="en-US" altLang="en-US" sz="2400" i="1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(all-or-nothing property) even if system crashes in the middle of a </a:t>
            </a:r>
            <a:r>
              <a:rPr lang="en-US" altLang="en-US" sz="2400" dirty="0" err="1">
                <a:latin typeface="Cambria" pitchFamily="18" charset="0"/>
                <a:ea typeface="Cambria" pitchFamily="18" charset="0"/>
              </a:rPr>
              <a:t>Xact</a:t>
            </a: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Cambria" pitchFamily="18" charset="0"/>
              <a:ea typeface="Cambria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en-US" sz="2400" dirty="0">
                <a:solidFill>
                  <a:srgbClr val="FC0128"/>
                </a:solidFill>
                <a:latin typeface="Cambria" pitchFamily="18" charset="0"/>
                <a:ea typeface="Cambria" pitchFamily="18" charset="0"/>
              </a:rPr>
              <a:t>Idea: </a:t>
            </a: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Keep a </a:t>
            </a:r>
            <a:r>
              <a:rPr lang="en-US" altLang="en-US" sz="2400" i="1" u="sng" dirty="0">
                <a:solidFill>
                  <a:srgbClr val="FC0128"/>
                </a:solidFill>
                <a:latin typeface="Cambria" pitchFamily="18" charset="0"/>
                <a:ea typeface="Cambria" pitchFamily="18" charset="0"/>
              </a:rPr>
              <a:t>log</a:t>
            </a:r>
            <a:r>
              <a:rPr lang="en-US" altLang="en-US" sz="2400" dirty="0">
                <a:solidFill>
                  <a:srgbClr val="FC0128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(history) of all actions carried out by the DBMS while executing a set of </a:t>
            </a:r>
            <a:r>
              <a:rPr lang="en-US" altLang="en-US" sz="2400" dirty="0" err="1">
                <a:latin typeface="Cambria" pitchFamily="18" charset="0"/>
                <a:ea typeface="Cambria" pitchFamily="18" charset="0"/>
              </a:rPr>
              <a:t>Xacts</a:t>
            </a: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:</a:t>
            </a:r>
          </a:p>
          <a:p>
            <a:pPr lvl="1" algn="just">
              <a:lnSpc>
                <a:spcPct val="90000"/>
              </a:lnSpc>
              <a:buSzPct val="75000"/>
            </a:pPr>
            <a:r>
              <a:rPr lang="en-US" altLang="en-US" sz="2400" dirty="0">
                <a:solidFill>
                  <a:srgbClr val="FC0128"/>
                </a:solidFill>
                <a:latin typeface="Cambria" pitchFamily="18" charset="0"/>
                <a:ea typeface="Cambria" pitchFamily="18" charset="0"/>
              </a:rPr>
              <a:t>Before</a:t>
            </a: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 a change is made to the database, the corresponding log entry is forced to a safe location. OS support for this is often inadequate.)</a:t>
            </a:r>
          </a:p>
          <a:p>
            <a:pPr lvl="1" algn="just">
              <a:lnSpc>
                <a:spcPct val="90000"/>
              </a:lnSpc>
              <a:buSzPct val="75000"/>
            </a:pP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After a crash, the effects of partially executed transactions are </a:t>
            </a:r>
            <a:r>
              <a:rPr lang="en-US" altLang="en-US" sz="2400" i="1" u="sng" dirty="0">
                <a:solidFill>
                  <a:srgbClr val="FC0128"/>
                </a:solidFill>
                <a:latin typeface="Cambria" pitchFamily="18" charset="0"/>
                <a:ea typeface="Cambria" pitchFamily="18" charset="0"/>
              </a:rPr>
              <a:t>undone</a:t>
            </a: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 using the log. (Thanks to WAL, if log entry wasn’t saved before the crash, corresponding change was not applied to database!)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511A4C5-4E4F-4D70-BCD6-9CDA29B81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BB54462-76A1-4E3E-B526-E75CF558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62A531F3-1BF4-4F51-BEB9-F29E71045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6553200" cy="1143000"/>
          </a:xfrm>
          <a:noFill/>
          <a:ln/>
        </p:spPr>
        <p:txBody>
          <a:bodyPr/>
          <a:lstStyle/>
          <a:p>
            <a:r>
              <a:rPr lang="en-US" altLang="en-US" dirty="0"/>
              <a:t>The Log</a:t>
            </a: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D28DF2C1-9B05-42D7-A40E-42B61F252D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8001000" cy="46482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The following actions are recorded in the log:</a:t>
            </a:r>
          </a:p>
          <a:p>
            <a:pPr lvl="1">
              <a:buSzPct val="75000"/>
            </a:pPr>
            <a:r>
              <a:rPr lang="en-US" altLang="en-US" sz="2400" i="1" dirty="0">
                <a:solidFill>
                  <a:schemeClr val="accent2"/>
                </a:solidFill>
                <a:latin typeface="Cambria" pitchFamily="18" charset="0"/>
                <a:ea typeface="Cambria" pitchFamily="18" charset="0"/>
              </a:rPr>
              <a:t>Ti writes an object</a:t>
            </a:r>
            <a:r>
              <a:rPr lang="en-US" altLang="en-US" sz="2400" dirty="0">
                <a:solidFill>
                  <a:schemeClr val="accent2"/>
                </a:solidFill>
                <a:latin typeface="Cambria" pitchFamily="18" charset="0"/>
                <a:ea typeface="Cambria" pitchFamily="18" charset="0"/>
              </a:rPr>
              <a:t>:  </a:t>
            </a: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The old value and the new value.</a:t>
            </a:r>
          </a:p>
          <a:p>
            <a:pPr lvl="2"/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Log record must go to disk </a:t>
            </a:r>
            <a:r>
              <a:rPr lang="en-US" altLang="en-US" sz="2400" i="1" u="sng" dirty="0">
                <a:solidFill>
                  <a:schemeClr val="accent2"/>
                </a:solidFill>
                <a:latin typeface="Cambria" pitchFamily="18" charset="0"/>
                <a:ea typeface="Cambria" pitchFamily="18" charset="0"/>
              </a:rPr>
              <a:t>before</a:t>
            </a:r>
            <a:r>
              <a:rPr lang="en-US" altLang="en-US" sz="2400" dirty="0">
                <a:solidFill>
                  <a:schemeClr val="accent2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the changed page!</a:t>
            </a:r>
          </a:p>
          <a:p>
            <a:pPr lvl="1">
              <a:buSzPct val="75000"/>
            </a:pPr>
            <a:r>
              <a:rPr lang="en-US" altLang="en-US" sz="2400" i="1" dirty="0">
                <a:solidFill>
                  <a:schemeClr val="accent2"/>
                </a:solidFill>
                <a:latin typeface="Cambria" pitchFamily="18" charset="0"/>
                <a:ea typeface="Cambria" pitchFamily="18" charset="0"/>
              </a:rPr>
              <a:t>Ti commits/aborts</a:t>
            </a:r>
            <a:r>
              <a:rPr lang="en-US" altLang="en-US" sz="2400" dirty="0">
                <a:solidFill>
                  <a:schemeClr val="accent2"/>
                </a:solidFill>
                <a:latin typeface="Cambria" pitchFamily="18" charset="0"/>
                <a:ea typeface="Cambria" pitchFamily="18" charset="0"/>
              </a:rPr>
              <a:t>:  </a:t>
            </a: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A log record indicating this action.</a:t>
            </a:r>
          </a:p>
          <a:p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Log records chained tog ether by Xact id, so it’s easy to undo a specific Xact (e.g., to resolve a deadlock).</a:t>
            </a:r>
          </a:p>
          <a:p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Log is often </a:t>
            </a:r>
            <a:r>
              <a:rPr lang="en-US" altLang="en-US" sz="2400" i="1" dirty="0" err="1">
                <a:latin typeface="Cambria" pitchFamily="18" charset="0"/>
                <a:ea typeface="Cambria" pitchFamily="18" charset="0"/>
              </a:rPr>
              <a:t>duplexed</a:t>
            </a:r>
            <a:r>
              <a:rPr lang="en-US" altLang="en-US" sz="2400" i="1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and </a:t>
            </a:r>
            <a:r>
              <a:rPr lang="en-US" altLang="en-US" sz="2400" i="1" dirty="0">
                <a:latin typeface="Cambria" pitchFamily="18" charset="0"/>
                <a:ea typeface="Cambria" pitchFamily="18" charset="0"/>
              </a:rPr>
              <a:t>archived</a:t>
            </a: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 on “stable” storage.</a:t>
            </a:r>
          </a:p>
          <a:p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All log related activities (and in fact, all CC related activities such as lock/unlock, dealing with deadlocks etc.) are handled transparently by the DBMS.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22647E5-B816-410B-B1EA-EEFC6A228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96C545B-97B8-43F7-A0C2-224312549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1EE4BF72-E042-44D0-BC86-F8FCFF53FB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0" y="304800"/>
            <a:ext cx="6019800" cy="1143000"/>
          </a:xfrm>
          <a:noFill/>
          <a:ln/>
        </p:spPr>
        <p:txBody>
          <a:bodyPr/>
          <a:lstStyle/>
          <a:p>
            <a:r>
              <a:rPr lang="en-US" altLang="en-US" dirty="0"/>
              <a:t>Databases make these folks happy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C0345D44-C38A-4201-86FE-0007C35C6D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7800" y="1676400"/>
            <a:ext cx="7067128" cy="3489251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End users and DBMS vendors</a:t>
            </a:r>
          </a:p>
          <a:p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DB application programmers</a:t>
            </a:r>
          </a:p>
          <a:p>
            <a:pPr lvl="1">
              <a:buSzPct val="75000"/>
            </a:pP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E.g., smart webmasters</a:t>
            </a:r>
          </a:p>
          <a:p>
            <a:r>
              <a:rPr lang="en-US" altLang="en-US" sz="2400" i="1" u="sng" dirty="0">
                <a:solidFill>
                  <a:schemeClr val="accent2"/>
                </a:solidFill>
                <a:latin typeface="Cambria" pitchFamily="18" charset="0"/>
                <a:ea typeface="Cambria" pitchFamily="18" charset="0"/>
              </a:rPr>
              <a:t>Database administrator (DBA)</a:t>
            </a:r>
          </a:p>
          <a:p>
            <a:pPr lvl="1">
              <a:buSzPct val="75000"/>
            </a:pP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Designs logical /physical schemas</a:t>
            </a:r>
          </a:p>
          <a:p>
            <a:pPr lvl="1">
              <a:buSzPct val="75000"/>
            </a:pP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Handles security and authorization</a:t>
            </a:r>
          </a:p>
          <a:p>
            <a:pPr lvl="1">
              <a:buSzPct val="75000"/>
            </a:pP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Data availability, crash recovery </a:t>
            </a:r>
          </a:p>
          <a:p>
            <a:pPr lvl="1">
              <a:buSzPct val="75000"/>
            </a:pP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Database tuning as needs evolve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81BC411-A693-4951-845B-F0CF16D16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67397B6-541A-4A06-99BD-72FBAF323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F086459B-90F0-4273-BDA6-4FFDDB78A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4087" y="419100"/>
            <a:ext cx="7656512" cy="1104900"/>
          </a:xfrm>
          <a:noFill/>
          <a:ln/>
        </p:spPr>
        <p:txBody>
          <a:bodyPr/>
          <a:lstStyle/>
          <a:p>
            <a:r>
              <a:rPr lang="en-US" altLang="en-US" dirty="0"/>
              <a:t>Structure of a DBMS</a:t>
            </a: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9D34CD3F-2CD3-49CF-9BC9-58D0CC97EAB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829595"/>
            <a:ext cx="3482976" cy="4228305"/>
          </a:xfrm>
          <a:noFill/>
          <a:ln/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A typical DBMS has a layered architecture.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en-US" sz="2400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This is one of several possible architectures; each system has its own variations.</a:t>
            </a:r>
          </a:p>
          <a:p>
            <a:pPr algn="just"/>
            <a:endParaRPr lang="en-US" altLang="en-US" sz="2400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 The figure does not show the concurrency control and recovery components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63AB25E6-858B-4722-BEC7-717A77FB1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5" y="5565775"/>
            <a:ext cx="46561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815" name="Group 23">
            <a:extLst>
              <a:ext uri="{FF2B5EF4-FFF2-40B4-BE49-F238E27FC236}">
                <a16:creationId xmlns:a16="http://schemas.microsoft.com/office/drawing/2014/main" id="{CCDB10F2-FD2E-4243-B175-57979898E207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127250"/>
            <a:ext cx="3276600" cy="4016375"/>
            <a:chOff x="2880" y="1340"/>
            <a:chExt cx="2064" cy="2530"/>
          </a:xfrm>
        </p:grpSpPr>
        <p:sp>
          <p:nvSpPr>
            <p:cNvPr id="33799" name="Rectangle 7">
              <a:extLst>
                <a:ext uri="{FF2B5EF4-FFF2-40B4-BE49-F238E27FC236}">
                  <a16:creationId xmlns:a16="http://schemas.microsoft.com/office/drawing/2014/main" id="{EF81B9FA-B052-49B1-85D9-2494D27FF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1" y="1340"/>
              <a:ext cx="1483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Query Optimization</a:t>
              </a:r>
            </a:p>
            <a:p>
              <a:pPr algn="ctr"/>
              <a:r>
                <a:rPr lang="en-US" alt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and Execution</a:t>
              </a:r>
            </a:p>
          </p:txBody>
        </p:sp>
        <p:sp>
          <p:nvSpPr>
            <p:cNvPr id="33800" name="Rectangle 8">
              <a:extLst>
                <a:ext uri="{FF2B5EF4-FFF2-40B4-BE49-F238E27FC236}">
                  <a16:creationId xmlns:a16="http://schemas.microsoft.com/office/drawing/2014/main" id="{DD1D9C8E-7A31-4E5B-A21A-F7FDDDC52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2" y="1863"/>
              <a:ext cx="158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Relational Operators</a:t>
              </a:r>
            </a:p>
          </p:txBody>
        </p:sp>
        <p:sp>
          <p:nvSpPr>
            <p:cNvPr id="33801" name="Rectangle 9">
              <a:extLst>
                <a:ext uri="{FF2B5EF4-FFF2-40B4-BE49-F238E27FC236}">
                  <a16:creationId xmlns:a16="http://schemas.microsoft.com/office/drawing/2014/main" id="{E90ADE0D-95CF-4F4F-974D-DA8CD3CA1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2184"/>
              <a:ext cx="198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Files and Access Methods</a:t>
              </a:r>
            </a:p>
          </p:txBody>
        </p:sp>
        <p:sp>
          <p:nvSpPr>
            <p:cNvPr id="33802" name="Rectangle 10">
              <a:extLst>
                <a:ext uri="{FF2B5EF4-FFF2-40B4-BE49-F238E27FC236}">
                  <a16:creationId xmlns:a16="http://schemas.microsoft.com/office/drawing/2014/main" id="{0748FE33-011A-4C6A-8715-DA2D9ACB7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" y="2551"/>
              <a:ext cx="151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Buffer Management</a:t>
              </a:r>
            </a:p>
          </p:txBody>
        </p:sp>
        <p:sp>
          <p:nvSpPr>
            <p:cNvPr id="33803" name="Rectangle 11">
              <a:extLst>
                <a:ext uri="{FF2B5EF4-FFF2-40B4-BE49-F238E27FC236}">
                  <a16:creationId xmlns:a16="http://schemas.microsoft.com/office/drawing/2014/main" id="{3B8C65D5-7ECB-4CFF-AF85-EFFDFA785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2882"/>
              <a:ext cx="190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Disk Space Management</a:t>
              </a:r>
            </a:p>
          </p:txBody>
        </p:sp>
        <p:sp>
          <p:nvSpPr>
            <p:cNvPr id="33804" name="Rectangle 12">
              <a:extLst>
                <a:ext uri="{FF2B5EF4-FFF2-40B4-BE49-F238E27FC236}">
                  <a16:creationId xmlns:a16="http://schemas.microsoft.com/office/drawing/2014/main" id="{5240FBD6-F341-459B-BD02-F6DCB455D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1343"/>
              <a:ext cx="2030" cy="1809"/>
            </a:xfrm>
            <a:prstGeom prst="rect">
              <a:avLst/>
            </a:prstGeom>
            <a:noFill/>
            <a:ln w="508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5" name="Line 13">
              <a:extLst>
                <a:ext uri="{FF2B5EF4-FFF2-40B4-BE49-F238E27FC236}">
                  <a16:creationId xmlns:a16="http://schemas.microsoft.com/office/drawing/2014/main" id="{32008B1D-8153-409F-A63E-7DF84FF55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824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6" name="Line 14">
              <a:extLst>
                <a:ext uri="{FF2B5EF4-FFF2-40B4-BE49-F238E27FC236}">
                  <a16:creationId xmlns:a16="http://schemas.microsoft.com/office/drawing/2014/main" id="{C45AED67-6725-4A5F-A54E-EE7E70E78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160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7" name="Line 15">
              <a:extLst>
                <a:ext uri="{FF2B5EF4-FFF2-40B4-BE49-F238E27FC236}">
                  <a16:creationId xmlns:a16="http://schemas.microsoft.com/office/drawing/2014/main" id="{3E1A6230-41AE-49B2-91E8-A023C3A1B8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448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8" name="Line 16">
              <a:extLst>
                <a:ext uri="{FF2B5EF4-FFF2-40B4-BE49-F238E27FC236}">
                  <a16:creationId xmlns:a16="http://schemas.microsoft.com/office/drawing/2014/main" id="{0B244B33-7465-4BC0-AF63-886D0600F4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832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9" name="Oval 17">
              <a:extLst>
                <a:ext uri="{FF2B5EF4-FFF2-40B4-BE49-F238E27FC236}">
                  <a16:creationId xmlns:a16="http://schemas.microsoft.com/office/drawing/2014/main" id="{08C8A9E7-11A7-465A-804E-322087B3E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3464"/>
              <a:ext cx="656" cy="7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Line 18">
              <a:extLst>
                <a:ext uri="{FF2B5EF4-FFF2-40B4-BE49-F238E27FC236}">
                  <a16:creationId xmlns:a16="http://schemas.microsoft.com/office/drawing/2014/main" id="{D20B13F5-D35F-4931-B09C-43BE29B03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0" y="3497"/>
              <a:ext cx="2" cy="36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1" name="Line 19">
              <a:extLst>
                <a:ext uri="{FF2B5EF4-FFF2-40B4-BE49-F238E27FC236}">
                  <a16:creationId xmlns:a16="http://schemas.microsoft.com/office/drawing/2014/main" id="{6D2BB0D6-7833-4736-B742-38578F12FA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14"/>
              <a:ext cx="0" cy="32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2" name="Oval 20">
              <a:extLst>
                <a:ext uri="{FF2B5EF4-FFF2-40B4-BE49-F238E27FC236}">
                  <a16:creationId xmlns:a16="http://schemas.microsoft.com/office/drawing/2014/main" id="{CCAE82BA-70FB-4675-A7AC-C8EA67CFE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3800"/>
              <a:ext cx="656" cy="7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3" name="Rectangle 21">
              <a:extLst>
                <a:ext uri="{FF2B5EF4-FFF2-40B4-BE49-F238E27FC236}">
                  <a16:creationId xmlns:a16="http://schemas.microsoft.com/office/drawing/2014/main" id="{E0C7C822-B08A-44C4-9B1E-0974DABD4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4" y="3586"/>
              <a:ext cx="31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800">
                  <a:solidFill>
                    <a:srgbClr val="280049"/>
                  </a:solidFill>
                  <a:latin typeface="Arial" panose="020B0604020202020204" pitchFamily="34" charset="0"/>
                </a:rPr>
                <a:t>DB</a:t>
              </a:r>
            </a:p>
          </p:txBody>
        </p:sp>
        <p:sp>
          <p:nvSpPr>
            <p:cNvPr id="33814" name="Line 22">
              <a:extLst>
                <a:ext uri="{FF2B5EF4-FFF2-40B4-BE49-F238E27FC236}">
                  <a16:creationId xmlns:a16="http://schemas.microsoft.com/office/drawing/2014/main" id="{9506FC5A-7162-44CC-A857-83BA80919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168"/>
              <a:ext cx="0" cy="28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16" name="Line 24">
            <a:extLst>
              <a:ext uri="{FF2B5EF4-FFF2-40B4-BE49-F238E27FC236}">
                <a16:creationId xmlns:a16="http://schemas.microsoft.com/office/drawing/2014/main" id="{7C4502B6-4769-4BB3-B4B2-E65FED8D7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200400"/>
            <a:ext cx="228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7" name="Line 25">
            <a:extLst>
              <a:ext uri="{FF2B5EF4-FFF2-40B4-BE49-F238E27FC236}">
                <a16:creationId xmlns:a16="http://schemas.microsoft.com/office/drawing/2014/main" id="{3F6B566F-F083-45AB-9C21-BA41BCE56E1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200400"/>
            <a:ext cx="0" cy="1600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8" name="Line 26">
            <a:extLst>
              <a:ext uri="{FF2B5EF4-FFF2-40B4-BE49-F238E27FC236}">
                <a16:creationId xmlns:a16="http://schemas.microsoft.com/office/drawing/2014/main" id="{CF9DBCE0-13D6-4562-BA3A-4FE663A809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4800600"/>
            <a:ext cx="228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9" name="Rectangle 27">
            <a:extLst>
              <a:ext uri="{FF2B5EF4-FFF2-40B4-BE49-F238E27FC236}">
                <a16:creationId xmlns:a16="http://schemas.microsoft.com/office/drawing/2014/main" id="{A48F3FAB-058F-42E8-9CC8-871706051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688" y="367507"/>
            <a:ext cx="1546225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 b="1" dirty="0"/>
              <a:t>These layers</a:t>
            </a:r>
          </a:p>
          <a:p>
            <a:r>
              <a:rPr lang="en-US" altLang="en-US" sz="1800" b="1" dirty="0"/>
              <a:t>must consider</a:t>
            </a:r>
          </a:p>
          <a:p>
            <a:r>
              <a:rPr lang="en-US" altLang="en-US" sz="1800" b="1" dirty="0"/>
              <a:t>concurrency</a:t>
            </a:r>
          </a:p>
          <a:p>
            <a:r>
              <a:rPr lang="en-US" altLang="en-US" sz="1800" b="1" dirty="0"/>
              <a:t>control and</a:t>
            </a:r>
          </a:p>
          <a:p>
            <a:r>
              <a:rPr lang="en-US" altLang="en-US" sz="1800" b="1" dirty="0"/>
              <a:t>recovery</a:t>
            </a:r>
          </a:p>
        </p:txBody>
      </p:sp>
      <p:sp>
        <p:nvSpPr>
          <p:cNvPr id="33820" name="Arc 28">
            <a:extLst>
              <a:ext uri="{FF2B5EF4-FFF2-40B4-BE49-F238E27FC236}">
                <a16:creationId xmlns:a16="http://schemas.microsoft.com/office/drawing/2014/main" id="{1F995FF6-4F57-4BDE-8CED-2EDEF208D1A0}"/>
              </a:ext>
            </a:extLst>
          </p:cNvPr>
          <p:cNvSpPr>
            <a:spLocks/>
          </p:cNvSpPr>
          <p:nvPr/>
        </p:nvSpPr>
        <p:spPr bwMode="auto">
          <a:xfrm>
            <a:off x="7924800" y="1219200"/>
            <a:ext cx="990600" cy="1728788"/>
          </a:xfrm>
          <a:custGeom>
            <a:avLst/>
            <a:gdLst>
              <a:gd name="G0" fmla="+- 0 0 0"/>
              <a:gd name="G1" fmla="+- 21256 0 0"/>
              <a:gd name="G2" fmla="+- 21600 0 0"/>
              <a:gd name="T0" fmla="*/ 3840 w 21600"/>
              <a:gd name="T1" fmla="*/ 0 h 21256"/>
              <a:gd name="T2" fmla="*/ 21600 w 21600"/>
              <a:gd name="T3" fmla="*/ 21256 h 21256"/>
              <a:gd name="T4" fmla="*/ 0 w 21600"/>
              <a:gd name="T5" fmla="*/ 21256 h 2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256" fill="none" extrusionOk="0">
                <a:moveTo>
                  <a:pt x="3839" y="0"/>
                </a:moveTo>
                <a:cubicBezTo>
                  <a:pt x="14121" y="1857"/>
                  <a:pt x="21600" y="10807"/>
                  <a:pt x="21600" y="21256"/>
                </a:cubicBezTo>
              </a:path>
              <a:path w="21600" h="21256" stroke="0" extrusionOk="0">
                <a:moveTo>
                  <a:pt x="3839" y="0"/>
                </a:moveTo>
                <a:cubicBezTo>
                  <a:pt x="14121" y="1857"/>
                  <a:pt x="21600" y="10807"/>
                  <a:pt x="21600" y="21256"/>
                </a:cubicBezTo>
                <a:lnTo>
                  <a:pt x="0" y="21256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1" name="Arc 29">
            <a:extLst>
              <a:ext uri="{FF2B5EF4-FFF2-40B4-BE49-F238E27FC236}">
                <a16:creationId xmlns:a16="http://schemas.microsoft.com/office/drawing/2014/main" id="{5E0488B8-1B3F-42A3-AB54-7642A3BD55DA}"/>
              </a:ext>
            </a:extLst>
          </p:cNvPr>
          <p:cNvSpPr>
            <a:spLocks/>
          </p:cNvSpPr>
          <p:nvPr/>
        </p:nvSpPr>
        <p:spPr bwMode="auto">
          <a:xfrm rot="10800000">
            <a:off x="8458200" y="2895600"/>
            <a:ext cx="457200" cy="1447800"/>
          </a:xfrm>
          <a:custGeom>
            <a:avLst/>
            <a:gdLst>
              <a:gd name="G0" fmla="+- 21598 0 0"/>
              <a:gd name="G1" fmla="+- 21600 0 0"/>
              <a:gd name="G2" fmla="+- 21600 0 0"/>
              <a:gd name="T0" fmla="*/ 0 w 21598"/>
              <a:gd name="T1" fmla="*/ 21339 h 21600"/>
              <a:gd name="T2" fmla="*/ 21523 w 21598"/>
              <a:gd name="T3" fmla="*/ 0 h 21600"/>
              <a:gd name="T4" fmla="*/ 21598 w 2159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8" h="21600" fill="none" extrusionOk="0">
                <a:moveTo>
                  <a:pt x="-1" y="21338"/>
                </a:moveTo>
                <a:cubicBezTo>
                  <a:pt x="142" y="9541"/>
                  <a:pt x="9724" y="41"/>
                  <a:pt x="21523" y="0"/>
                </a:cubicBezTo>
              </a:path>
              <a:path w="21598" h="21600" stroke="0" extrusionOk="0">
                <a:moveTo>
                  <a:pt x="-1" y="21338"/>
                </a:moveTo>
                <a:cubicBezTo>
                  <a:pt x="142" y="9541"/>
                  <a:pt x="9724" y="41"/>
                  <a:pt x="21523" y="0"/>
                </a:cubicBezTo>
                <a:lnTo>
                  <a:pt x="21598" y="2160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2" name="Line 30">
            <a:extLst>
              <a:ext uri="{FF2B5EF4-FFF2-40B4-BE49-F238E27FC236}">
                <a16:creationId xmlns:a16="http://schemas.microsoft.com/office/drawing/2014/main" id="{8637C9B3-F258-40C8-98B6-71ED5B51D5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05800" y="4343400"/>
            <a:ext cx="228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371600"/>
            <a:ext cx="8001000" cy="792088"/>
          </a:xfrm>
          <a:ln>
            <a:noFill/>
          </a:ln>
        </p:spPr>
        <p:txBody>
          <a:bodyPr/>
          <a:lstStyle/>
          <a:p>
            <a:pPr eaLnBrk="1" hangingPunct="1"/>
            <a:r>
              <a:rPr lang="en-US" altLang="zh-CN" dirty="0">
                <a:latin typeface="Cambria" panose="02040503050406030204" pitchFamily="18" charset="0"/>
                <a:cs typeface="Tahoma" pitchFamily="34" charset="0"/>
              </a:rPr>
              <a:t>Learning Objective</a:t>
            </a:r>
            <a:endParaRPr lang="zh-CN" altLang="en-US" dirty="0">
              <a:latin typeface="Cambria" panose="02040503050406030204" pitchFamily="18" charset="0"/>
              <a:cs typeface="Tahoma" pitchFamily="34" charset="0"/>
            </a:endParaRP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9E591-CE82-4756-BAB5-1712603F4D5B}" type="slidenum">
              <a:rPr lang="en-US">
                <a:latin typeface="Cambria" panose="02040503050406030204" pitchFamily="18" charset="0"/>
              </a:rPr>
              <a:pPr>
                <a:defRPr/>
              </a:pPr>
              <a:t>2</a:t>
            </a:fld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8001000" cy="3721596"/>
          </a:xfrm>
          <a:ln>
            <a:noFill/>
          </a:ln>
        </p:spPr>
        <p:txBody>
          <a:bodyPr>
            <a:normAutofit/>
          </a:bodyPr>
          <a:lstStyle/>
          <a:p>
            <a:pPr marL="236538" indent="-236538" algn="just">
              <a:buNone/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LO 1: Define model data and information in the form of concept diagrams and physical diagrams and apply them to the database in a DBMS, both individually and in teamwork</a:t>
            </a:r>
            <a:endParaRPr lang="en-US" altLang="zh-CN" sz="2800" dirty="0">
              <a:latin typeface="Cambria" panose="02040503050406030204" pitchFamily="18" charset="0"/>
              <a:ea typeface="Cambria" panose="02040503050406030204" pitchFamily="18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40881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D975002-ED2B-4475-B913-1363855B58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6872" y="381000"/>
            <a:ext cx="7067128" cy="1143000"/>
          </a:xfrm>
          <a:noFill/>
          <a:ln/>
        </p:spPr>
        <p:txBody>
          <a:bodyPr/>
          <a:lstStyle/>
          <a:p>
            <a:r>
              <a:rPr lang="en-US" altLang="en-US" dirty="0"/>
              <a:t>Summary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16810B7-35E5-4B9F-87AD-992BA6BC9E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905000"/>
            <a:ext cx="7620000" cy="4572000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DBMS used to maintain, query large datasets.</a:t>
            </a:r>
          </a:p>
          <a:p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Benefits include </a:t>
            </a:r>
          </a:p>
          <a:p>
            <a:pPr lvl="1"/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recovery from system crashes, </a:t>
            </a:r>
          </a:p>
          <a:p>
            <a:pPr lvl="1"/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concurrent access, </a:t>
            </a:r>
          </a:p>
          <a:p>
            <a:pPr lvl="1"/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quick application development, </a:t>
            </a:r>
          </a:p>
          <a:p>
            <a:pPr lvl="1"/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data integrity and </a:t>
            </a:r>
          </a:p>
          <a:p>
            <a:pPr lvl="1"/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security.</a:t>
            </a:r>
          </a:p>
          <a:p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Levels of abstraction give data independence.</a:t>
            </a:r>
          </a:p>
          <a:p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A DBMS typically has a layered architecture.</a:t>
            </a:r>
          </a:p>
          <a:p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DBMS R&amp;D is one of the broadest areas in CS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371600"/>
            <a:ext cx="8001000" cy="792088"/>
          </a:xfrm>
          <a:ln>
            <a:noFill/>
          </a:ln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cs typeface="Tahoma" pitchFamily="34" charset="0"/>
              </a:rPr>
              <a:t>Exercise</a:t>
            </a:r>
            <a:endParaRPr lang="zh-CN" altLang="en-US" dirty="0">
              <a:latin typeface="Cambria" panose="02040503050406030204" pitchFamily="18" charset="0"/>
              <a:cs typeface="Tahoma" pitchFamily="34" charset="0"/>
            </a:endParaRP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9E591-CE82-4756-BAB5-1712603F4D5B}" type="slidenum">
              <a:rPr lang="en-US">
                <a:latin typeface="Cambria" panose="02040503050406030204" pitchFamily="18" charset="0"/>
              </a:rPr>
              <a:pPr>
                <a:defRPr/>
              </a:pPr>
              <a:t>21</a:t>
            </a:fld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5999"/>
            <a:ext cx="8229600" cy="990601"/>
          </a:xfrm>
          <a:ln>
            <a:noFill/>
          </a:ln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Please explain about c</a:t>
            </a:r>
            <a:r>
              <a:rPr lang="en-US" altLang="en-US" sz="2400" dirty="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ustom application &amp; Files vs. DBMS !</a:t>
            </a:r>
            <a:endParaRPr lang="en-US" sz="2400" dirty="0">
              <a:latin typeface="Cambria" panose="0204050305040603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1" indent="-457200">
              <a:buFont typeface="+mj-lt"/>
              <a:buAutoNum type="alphaLcPeriod"/>
            </a:pPr>
            <a:endParaRPr lang="en-US" sz="2400" dirty="0">
              <a:latin typeface="Cambria" panose="0204050305040603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1" indent="-457200">
              <a:buFont typeface="+mj-lt"/>
              <a:buAutoNum type="alphaLcPeriod"/>
            </a:pPr>
            <a:endParaRPr lang="en-US" sz="2400" dirty="0">
              <a:latin typeface="Cambria" panose="0204050305040603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00109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A1D6D17C-C4BE-2C49-D652-0013C4D6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363" cy="792163"/>
          </a:xfrm>
        </p:spPr>
        <p:txBody>
          <a:bodyPr/>
          <a:lstStyle/>
          <a:p>
            <a:pPr eaLnBrk="1" hangingPunct="1"/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References</a:t>
            </a:r>
            <a:endParaRPr lang="en-US" altLang="en-US">
              <a:latin typeface="Open Sans" panose="020B0606030504020204" pitchFamily="34" charset="0"/>
            </a:endParaRPr>
          </a:p>
        </p:txBody>
      </p:sp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0EB20F41-D52C-44A7-377F-54F99C1F35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CDD4B3-2E26-47EA-8903-D6FC3BAD3816}" type="slidenum">
              <a:rPr lang="en-US" altLang="en-US" sz="1200">
                <a:solidFill>
                  <a:srgbClr val="898989"/>
                </a:solidFill>
                <a:latin typeface="Cambria" panose="020405030504060302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  <a:latin typeface="Cambria" panose="02040503050406030204" pitchFamily="18" charset="0"/>
            </a:endParaRPr>
          </a:p>
        </p:txBody>
      </p:sp>
      <p:sp>
        <p:nvSpPr>
          <p:cNvPr id="11268" name="Content Placeholder 2">
            <a:extLst>
              <a:ext uri="{FF2B5EF4-FFF2-40B4-BE49-F238E27FC236}">
                <a16:creationId xmlns:a16="http://schemas.microsoft.com/office/drawing/2014/main" id="{616A9352-CE80-92B2-6AE2-6099E7A92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86000"/>
            <a:ext cx="8229600" cy="3721100"/>
          </a:xfrm>
        </p:spPr>
        <p:txBody>
          <a:bodyPr/>
          <a:lstStyle/>
          <a:p>
            <a:pPr marL="457200" indent="-457200" algn="just" eaLnBrk="1" hangingPunct="1">
              <a:buFont typeface="Arial" panose="020B0604020202020204" pitchFamily="34" charset="0"/>
              <a:buAutoNum type="arabicPeriod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Ramakrishnan, Raghu,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Gehrke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 Johannes. Database Management Systems, Third Edition. New York: The McGraw-Hill Companies, Inc</a:t>
            </a:r>
          </a:p>
          <a:p>
            <a:pPr marL="457200" indent="-457200" algn="just" eaLnBrk="1" hangingPunct="1">
              <a:buFont typeface="Arial" panose="020B0604020202020204" pitchFamily="34" charset="0"/>
              <a:buAutoNum type="arabicPeriod"/>
            </a:pP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Ramez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Elmasri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, Shamkant Navathe. Fundamentals of Database Systems 7th Edition. Pearson. New York.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436" y="2857500"/>
            <a:ext cx="7067128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EBE0A-3AE2-488F-93E4-6A6CE9EF4E59}" type="slidenum">
              <a:rPr lang="en-US">
                <a:latin typeface="Cambria" panose="02040503050406030204" pitchFamily="18" charset="0"/>
                <a:cs typeface="Tahoma" pitchFamily="34" charset="0"/>
              </a:rPr>
              <a:pPr>
                <a:defRPr/>
              </a:pPr>
              <a:t>23</a:t>
            </a:fld>
            <a:endParaRPr lang="en-US" dirty="0">
              <a:latin typeface="Cambria" panose="02040503050406030204" pitchFamily="18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371600"/>
            <a:ext cx="8001000" cy="792088"/>
          </a:xfrm>
          <a:ln>
            <a:noFill/>
          </a:ln>
        </p:spPr>
        <p:txBody>
          <a:bodyPr/>
          <a:lstStyle/>
          <a:p>
            <a:pPr eaLnBrk="1" hangingPunct="1"/>
            <a:r>
              <a:rPr lang="en-US" altLang="zh-CN" dirty="0">
                <a:latin typeface="Cambria" panose="02040503050406030204" pitchFamily="18" charset="0"/>
                <a:cs typeface="Tahoma" pitchFamily="34" charset="0"/>
              </a:rPr>
              <a:t>Outline</a:t>
            </a:r>
            <a:endParaRPr lang="zh-CN" altLang="en-US" dirty="0">
              <a:latin typeface="Cambria" panose="02040503050406030204" pitchFamily="18" charset="0"/>
              <a:cs typeface="Tahoma" pitchFamily="34" charset="0"/>
            </a:endParaRP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9E591-CE82-4756-BAB5-1712603F4D5B}" type="slidenum">
              <a:rPr lang="en-US">
                <a:latin typeface="Cambria" panose="02040503050406030204" pitchFamily="18" charset="0"/>
              </a:rPr>
              <a:pPr>
                <a:defRPr/>
              </a:pPr>
              <a:t>3</a:t>
            </a:fld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8001000" cy="3721596"/>
          </a:xfrm>
          <a:ln>
            <a:noFill/>
          </a:ln>
        </p:spPr>
        <p:txBody>
          <a:bodyPr>
            <a:normAutofit/>
          </a:bodyPr>
          <a:lstStyle/>
          <a:p>
            <a:pPr lvl="0"/>
            <a:r>
              <a:rPr lang="en-US" sz="2400" dirty="0">
                <a:latin typeface="Cambria" pitchFamily="18" charset="0"/>
                <a:ea typeface="Cambria" pitchFamily="18" charset="0"/>
              </a:rPr>
              <a:t>A Historical Perspective </a:t>
            </a:r>
          </a:p>
          <a:p>
            <a:pPr lvl="0"/>
            <a:r>
              <a:rPr lang="en-US" sz="2400" dirty="0">
                <a:latin typeface="Cambria" pitchFamily="18" charset="0"/>
                <a:ea typeface="Cambria" pitchFamily="18" charset="0"/>
              </a:rPr>
              <a:t>File Systems versus a DBMS </a:t>
            </a:r>
          </a:p>
          <a:p>
            <a:pPr lvl="0"/>
            <a:r>
              <a:rPr lang="en-US" sz="2400" dirty="0">
                <a:latin typeface="Cambria" pitchFamily="18" charset="0"/>
                <a:ea typeface="Cambria" pitchFamily="18" charset="0"/>
              </a:rPr>
              <a:t>Advantages of a DBMS </a:t>
            </a:r>
          </a:p>
          <a:p>
            <a:pPr lvl="0"/>
            <a:r>
              <a:rPr lang="en-US" sz="2400" dirty="0">
                <a:latin typeface="Cambria" pitchFamily="18" charset="0"/>
                <a:ea typeface="Cambria" pitchFamily="18" charset="0"/>
              </a:rPr>
              <a:t>Describing and Storing Data in a DBMS </a:t>
            </a:r>
          </a:p>
          <a:p>
            <a:pPr lvl="0"/>
            <a:r>
              <a:rPr lang="en-US" sz="2400" dirty="0">
                <a:latin typeface="Cambria" pitchFamily="18" charset="0"/>
                <a:ea typeface="Cambria" pitchFamily="18" charset="0"/>
              </a:rPr>
              <a:t>The Relational Model </a:t>
            </a:r>
          </a:p>
          <a:p>
            <a:pPr lvl="0"/>
            <a:r>
              <a:rPr lang="en-US" sz="2400" dirty="0">
                <a:latin typeface="Cambria" pitchFamily="18" charset="0"/>
                <a:ea typeface="Cambria" pitchFamily="18" charset="0"/>
              </a:rPr>
              <a:t>Levels of Abstraction in a DBMS </a:t>
            </a:r>
          </a:p>
          <a:p>
            <a:pPr lvl="0"/>
            <a:r>
              <a:rPr lang="en-US" sz="2400" dirty="0">
                <a:latin typeface="Cambria" pitchFamily="18" charset="0"/>
                <a:ea typeface="Cambria" pitchFamily="18" charset="0"/>
              </a:rPr>
              <a:t>Data Independence </a:t>
            </a:r>
          </a:p>
          <a:p>
            <a:pPr lvl="0"/>
            <a:r>
              <a:rPr lang="en-US" sz="2400" dirty="0" err="1">
                <a:latin typeface="Cambria" pitchFamily="18" charset="0"/>
                <a:ea typeface="Cambria" pitchFamily="18" charset="0"/>
              </a:rPr>
              <a:t>Concurency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Control</a:t>
            </a:r>
          </a:p>
        </p:txBody>
      </p:sp>
    </p:spTree>
    <p:extLst>
      <p:ext uri="{BB962C8B-B14F-4D97-AF65-F5344CB8AC3E}">
        <p14:creationId xmlns:p14="http://schemas.microsoft.com/office/powerpoint/2010/main" val="84361377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AF93826B-6A31-4842-B421-2A38C9E1BA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6872" y="381000"/>
            <a:ext cx="7067128" cy="1143000"/>
          </a:xfrm>
        </p:spPr>
        <p:txBody>
          <a:bodyPr/>
          <a:lstStyle/>
          <a:p>
            <a:r>
              <a:rPr lang="en-US" altLang="en-US" dirty="0"/>
              <a:t>What we will cover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0017A09-7560-48C5-A39D-A437B149A1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713942"/>
            <a:ext cx="7772400" cy="453445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Basics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Cambria" pitchFamily="18" charset="0"/>
                <a:ea typeface="Cambria" pitchFamily="18" charset="0"/>
              </a:rPr>
              <a:t>Modeling (capturing the relevant aspects of) the “real world” in a database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Cambria" pitchFamily="18" charset="0"/>
                <a:ea typeface="Cambria" pitchFamily="18" charset="0"/>
              </a:rPr>
              <a:t>Questioning databases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Cambria" pitchFamily="18" charset="0"/>
                <a:ea typeface="Cambria" pitchFamily="18" charset="0"/>
              </a:rPr>
              <a:t>Designing consistent databases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Cambria" pitchFamily="18" charset="0"/>
                <a:ea typeface="Cambria" pitchFamily="18" charset="0"/>
              </a:rPr>
              <a:t>Securing  databases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Advanced topics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Cambria" pitchFamily="18" charset="0"/>
                <a:ea typeface="Cambria" pitchFamily="18" charset="0"/>
              </a:rPr>
              <a:t>Semi structured data – XML vs relational database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Cambria" pitchFamily="18" charset="0"/>
                <a:ea typeface="Cambria" pitchFamily="18" charset="0"/>
              </a:rPr>
              <a:t>Distributed and parallel databases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Cambria" pitchFamily="18" charset="0"/>
                <a:ea typeface="Cambria" pitchFamily="18" charset="0"/>
              </a:rPr>
              <a:t>Data warehousing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Cambria" pitchFamily="18" charset="0"/>
                <a:ea typeface="Cambria" pitchFamily="18" charset="0"/>
              </a:rPr>
              <a:t>Data mining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Cambria" pitchFamily="18" charset="0"/>
                <a:ea typeface="Cambria" pitchFamily="18" charset="0"/>
              </a:rPr>
              <a:t>Information Retrieval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Cambria" pitchFamily="18" charset="0"/>
                <a:ea typeface="Cambria" pitchFamily="18" charset="0"/>
              </a:rPr>
              <a:t>Spatial Databases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Cambria" pitchFamily="18" charset="0"/>
                <a:ea typeface="Cambria" pitchFamily="18" charset="0"/>
              </a:rPr>
              <a:t>Extended “reasoning” over database ( deductive) </a:t>
            </a:r>
          </a:p>
          <a:p>
            <a:pPr>
              <a:lnSpc>
                <a:spcPct val="80000"/>
              </a:lnSpc>
            </a:pPr>
            <a:endParaRPr lang="en-US" altLang="en-US" sz="2400" dirty="0">
              <a:latin typeface="Cambria" pitchFamily="18" charset="0"/>
              <a:ea typeface="Cambria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2400" dirty="0">
              <a:latin typeface="Cambria" pitchFamily="18" charset="0"/>
              <a:ea typeface="Cambria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2400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9C30328-A386-405B-A26E-49A147163C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What Is a DBMS?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1A7FA00-1BCA-404C-BD74-567D5CB4BDE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81200"/>
            <a:ext cx="7772400" cy="4076700"/>
          </a:xfrm>
          <a:noFill/>
          <a:ln/>
        </p:spPr>
        <p:txBody>
          <a:bodyPr>
            <a:normAutofit/>
          </a:bodyPr>
          <a:lstStyle/>
          <a:p>
            <a:pPr algn="just"/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What is a database?</a:t>
            </a:r>
          </a:p>
          <a:p>
            <a:pPr lvl="1" algn="just"/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A (possibly very large, ) integrated collection of data.</a:t>
            </a:r>
          </a:p>
          <a:p>
            <a:pPr lvl="1" algn="just"/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Models real-world </a:t>
            </a:r>
            <a:r>
              <a:rPr lang="en-US" altLang="en-US" sz="2400" i="1" u="sng" dirty="0">
                <a:solidFill>
                  <a:schemeClr val="accent2"/>
                </a:solidFill>
                <a:latin typeface="Cambria" pitchFamily="18" charset="0"/>
                <a:ea typeface="Cambria" pitchFamily="18" charset="0"/>
              </a:rPr>
              <a:t>enterprise.</a:t>
            </a:r>
            <a:endParaRPr lang="en-US" altLang="en-US" sz="2400" i="1" u="sng" dirty="0">
              <a:latin typeface="Cambria" pitchFamily="18" charset="0"/>
              <a:ea typeface="Cambria" pitchFamily="18" charset="0"/>
            </a:endParaRPr>
          </a:p>
          <a:p>
            <a:pPr lvl="2" algn="just">
              <a:buSzPct val="75000"/>
            </a:pP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 Entities (e.g., students, courses)</a:t>
            </a:r>
          </a:p>
          <a:p>
            <a:pPr lvl="2" algn="just">
              <a:buSzPct val="75000"/>
            </a:pP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 Relationships (e.g., Madonna is taking CS341)</a:t>
            </a:r>
          </a:p>
          <a:p>
            <a:pPr lvl="2" algn="just">
              <a:buSzPct val="75000"/>
              <a:buFontTx/>
              <a:buNone/>
            </a:pPr>
            <a:endParaRPr lang="en-US" altLang="en-US" sz="2400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A </a:t>
            </a:r>
            <a:r>
              <a:rPr lang="en-US" altLang="en-US" sz="2400" i="1" u="sng" dirty="0">
                <a:solidFill>
                  <a:schemeClr val="accent2"/>
                </a:solidFill>
                <a:latin typeface="Cambria" pitchFamily="18" charset="0"/>
                <a:ea typeface="Cambria" pitchFamily="18" charset="0"/>
              </a:rPr>
              <a:t>Database Management System (DBMS)</a:t>
            </a:r>
            <a:r>
              <a:rPr lang="en-US" altLang="en-US" sz="2400" i="1" dirty="0">
                <a:solidFill>
                  <a:schemeClr val="accent2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is a software package designed to store and manage databases.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C8A6FF7-8DE2-4EC8-B6A5-DF51454A3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685800"/>
            <a:ext cx="7067128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3600" dirty="0"/>
              <a:t>Custom application &amp; Files vs. DBMS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CD4C725-70A9-44E9-9612-057CF229F2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2514600"/>
            <a:ext cx="7772400" cy="319581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Application must move large datasets between main memory and secondary storage (e.g., buffering, page-oriented access, 32-bit addressing, etc.)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Special code for different queries (questions to be answered)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Must protect data from inconsistency due to multiple concurrent users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Crash recovery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Security and access control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2D93A9A-A7BC-48B4-A169-993875193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9EA3055-90B0-4B00-99EB-8C4E19440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43B33D13-FE9B-48ED-A1CA-C9F6C14244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3423"/>
            <a:ext cx="7067128" cy="1143000"/>
          </a:xfrm>
          <a:noFill/>
          <a:ln/>
        </p:spPr>
        <p:txBody>
          <a:bodyPr/>
          <a:lstStyle/>
          <a:p>
            <a:r>
              <a:rPr lang="en-US" altLang="en-US" dirty="0"/>
              <a:t>Why Use a DBMS?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6F8B4EC0-15B9-4F45-9315-D133CCE0F4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7575014" cy="2610539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Data independence and efficient access.</a:t>
            </a:r>
          </a:p>
          <a:p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Reduced application development time.</a:t>
            </a:r>
          </a:p>
          <a:p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Data integrity and security.</a:t>
            </a:r>
          </a:p>
          <a:p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Uniform data administration.</a:t>
            </a:r>
          </a:p>
          <a:p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Concurrent access, recovery from crashes.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6DAFB576-B6BC-4981-81E1-6B4F27757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4835525"/>
            <a:ext cx="20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99DA7CB-E9EE-4A29-BD83-E86DE2A4D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1071DD4-BA2A-4544-96A3-FACD890F3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81FA16AD-1AB8-467B-AB21-AD7E463D2B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7067128" cy="1143000"/>
          </a:xfrm>
          <a:noFill/>
          <a:ln/>
        </p:spPr>
        <p:txBody>
          <a:bodyPr/>
          <a:lstStyle/>
          <a:p>
            <a:r>
              <a:rPr lang="en-US" altLang="en-US" dirty="0"/>
              <a:t>Why Study Databases??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C9E0E442-75C0-4664-92CC-D4D4A6765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7800" y="1676400"/>
            <a:ext cx="7067128" cy="4343400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Shift from </a:t>
            </a:r>
            <a:r>
              <a:rPr lang="en-US" altLang="en-US" sz="2400" i="1" u="sng" dirty="0">
                <a:solidFill>
                  <a:schemeClr val="accent2"/>
                </a:solidFill>
                <a:latin typeface="Cambria" pitchFamily="18" charset="0"/>
                <a:ea typeface="Cambria" pitchFamily="18" charset="0"/>
              </a:rPr>
              <a:t>computation</a:t>
            </a: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 to </a:t>
            </a:r>
            <a:r>
              <a:rPr lang="en-US" altLang="en-US" sz="2400" i="1" u="sng" dirty="0">
                <a:solidFill>
                  <a:schemeClr val="accent2"/>
                </a:solidFill>
                <a:latin typeface="Cambria" pitchFamily="18" charset="0"/>
                <a:ea typeface="Cambria" pitchFamily="18" charset="0"/>
              </a:rPr>
              <a:t>information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>
              <a:solidFill>
                <a:schemeClr val="accent2"/>
              </a:solidFill>
              <a:latin typeface="Cambria" pitchFamily="18" charset="0"/>
              <a:ea typeface="Cambria" pitchFamily="18" charset="0"/>
            </a:endParaRPr>
          </a:p>
          <a:p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Datasets increasing in diversity and volume.  </a:t>
            </a:r>
          </a:p>
          <a:p>
            <a:pPr lvl="1">
              <a:buSzPct val="75000"/>
            </a:pP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Digital libraries, interactive video, Human Genome project, EOS project  </a:t>
            </a:r>
          </a:p>
          <a:p>
            <a:pPr lvl="1">
              <a:buSzPct val="75000"/>
            </a:pP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...  need for DBMS exploding</a:t>
            </a:r>
          </a:p>
          <a:p>
            <a:pPr lvl="1">
              <a:buSzPct val="75000"/>
              <a:buFont typeface="Wingdings" panose="05000000000000000000" pitchFamily="2" charset="2"/>
              <a:buNone/>
            </a:pPr>
            <a:endParaRPr lang="en-US" altLang="en-US" sz="2400" dirty="0">
              <a:latin typeface="Cambria" pitchFamily="18" charset="0"/>
              <a:ea typeface="Cambria" pitchFamily="18" charset="0"/>
            </a:endParaRPr>
          </a:p>
          <a:p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DBMS encompasses most of CS</a:t>
            </a:r>
          </a:p>
          <a:p>
            <a:pPr lvl="1">
              <a:buSzPct val="75000"/>
            </a:pP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OS, languages, theory, AI,  multimedia, logic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A780BD8-7921-453C-8ADE-24F7CFFA7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F1EDC31-B68E-4B8E-B036-3A2764CAB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BA2A1778-B5BA-4349-AF74-9FE70FEB51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46563" y="533400"/>
            <a:ext cx="7067128" cy="1143000"/>
          </a:xfrm>
          <a:noFill/>
          <a:ln/>
        </p:spPr>
        <p:txBody>
          <a:bodyPr/>
          <a:lstStyle/>
          <a:p>
            <a:r>
              <a:rPr lang="en-US" altLang="en-US"/>
              <a:t>Data Models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8E59F5DA-21AB-4B2B-830E-68C073FC4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875491" cy="41148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A </a:t>
            </a:r>
            <a:r>
              <a:rPr lang="en-US" altLang="en-US" sz="2400" i="1" u="sng" dirty="0">
                <a:solidFill>
                  <a:schemeClr val="accent2"/>
                </a:solidFill>
                <a:latin typeface="Cambria" pitchFamily="18" charset="0"/>
                <a:ea typeface="Cambria" pitchFamily="18" charset="0"/>
              </a:rPr>
              <a:t>data model</a:t>
            </a:r>
            <a:r>
              <a:rPr lang="en-US" altLang="en-US" sz="2400" i="1" dirty="0">
                <a:solidFill>
                  <a:schemeClr val="accent2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is a collection of high level concepts for describing data.</a:t>
            </a:r>
          </a:p>
          <a:p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A</a:t>
            </a:r>
            <a:r>
              <a:rPr lang="en-US" altLang="en-US" sz="2400" dirty="0">
                <a:solidFill>
                  <a:schemeClr val="accent2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altLang="en-US" sz="2400" i="1" u="sng" dirty="0">
                <a:solidFill>
                  <a:schemeClr val="accent2"/>
                </a:solidFill>
                <a:latin typeface="Cambria" pitchFamily="18" charset="0"/>
                <a:ea typeface="Cambria" pitchFamily="18" charset="0"/>
              </a:rPr>
              <a:t>schema</a:t>
            </a:r>
            <a:r>
              <a:rPr lang="en-US" altLang="en-US" sz="2400" i="1" dirty="0">
                <a:solidFill>
                  <a:schemeClr val="accent2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is a description of a particular collection of data, using the a given data model.</a:t>
            </a:r>
          </a:p>
          <a:p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The </a:t>
            </a:r>
            <a:r>
              <a:rPr lang="en-US" altLang="en-US" sz="2400" i="1" u="sng" dirty="0">
                <a:solidFill>
                  <a:schemeClr val="accent2"/>
                </a:solidFill>
                <a:latin typeface="Cambria" pitchFamily="18" charset="0"/>
                <a:ea typeface="Cambria" pitchFamily="18" charset="0"/>
              </a:rPr>
              <a:t>relational model of data</a:t>
            </a:r>
            <a:r>
              <a:rPr lang="en-US" altLang="en-US" sz="2400" i="1" dirty="0">
                <a:solidFill>
                  <a:schemeClr val="accent2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is the most widely used model today.</a:t>
            </a:r>
          </a:p>
          <a:p>
            <a:pPr lvl="1">
              <a:buSzPct val="75000"/>
            </a:pP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Main concept:  </a:t>
            </a:r>
            <a:r>
              <a:rPr lang="en-US" altLang="en-US" sz="2400" i="1" u="sng" dirty="0">
                <a:solidFill>
                  <a:schemeClr val="accent2"/>
                </a:solidFill>
                <a:latin typeface="Cambria" pitchFamily="18" charset="0"/>
                <a:ea typeface="Cambria" pitchFamily="18" charset="0"/>
              </a:rPr>
              <a:t>relation</a:t>
            </a: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, basically a table with rows and columns. A set of records</a:t>
            </a:r>
          </a:p>
          <a:p>
            <a:pPr lvl="1">
              <a:buSzPct val="75000"/>
            </a:pP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Every relation has a </a:t>
            </a:r>
            <a:r>
              <a:rPr lang="en-US" altLang="en-US" sz="2400" i="1" u="sng" dirty="0">
                <a:solidFill>
                  <a:srgbClr val="FC0128"/>
                </a:solidFill>
                <a:latin typeface="Cambria" pitchFamily="18" charset="0"/>
                <a:ea typeface="Cambria" pitchFamily="18" charset="0"/>
              </a:rPr>
              <a:t>schema</a:t>
            </a:r>
            <a:r>
              <a:rPr lang="en-US" altLang="en-US" sz="2400" dirty="0">
                <a:latin typeface="Cambria" pitchFamily="18" charset="0"/>
                <a:ea typeface="Cambria" pitchFamily="18" charset="0"/>
              </a:rPr>
              <a:t>, which describes the columns, or fields.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2484</TotalTime>
  <Words>1397</Words>
  <Application>Microsoft Office PowerPoint</Application>
  <PresentationFormat>On-screen Show (4:3)</PresentationFormat>
  <Paragraphs>182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Book Antiqua</vt:lpstr>
      <vt:lpstr>Calibri</vt:lpstr>
      <vt:lpstr>Cambria</vt:lpstr>
      <vt:lpstr>Open Sans</vt:lpstr>
      <vt:lpstr>Tahoma</vt:lpstr>
      <vt:lpstr>Wingdings</vt:lpstr>
      <vt:lpstr>TemplateBM</vt:lpstr>
      <vt:lpstr>Introduction</vt:lpstr>
      <vt:lpstr>Learning Objective</vt:lpstr>
      <vt:lpstr>Outline</vt:lpstr>
      <vt:lpstr>What we will cover</vt:lpstr>
      <vt:lpstr>What Is a DBMS?</vt:lpstr>
      <vt:lpstr>Custom application &amp; Files vs. DBMS</vt:lpstr>
      <vt:lpstr>Why Use a DBMS?</vt:lpstr>
      <vt:lpstr>Why Study Databases??</vt:lpstr>
      <vt:lpstr>Data Models</vt:lpstr>
      <vt:lpstr>Levels of Abstraction</vt:lpstr>
      <vt:lpstr>Example: University Database</vt:lpstr>
      <vt:lpstr>Data Independence</vt:lpstr>
      <vt:lpstr>Concurrency Control</vt:lpstr>
      <vt:lpstr>Transaction: An Execution of a DB Program</vt:lpstr>
      <vt:lpstr>Scheduling Concurrent Transactions</vt:lpstr>
      <vt:lpstr>Ensuring Atomicity</vt:lpstr>
      <vt:lpstr>The Log</vt:lpstr>
      <vt:lpstr>Databases make these folks happy</vt:lpstr>
      <vt:lpstr>Structure of a DBMS</vt:lpstr>
      <vt:lpstr>Summary</vt:lpstr>
      <vt:lpstr>Exercise</vt:lpstr>
      <vt:lpstr>References</vt:lpstr>
      <vt:lpstr>Thank You</vt:lpstr>
    </vt:vector>
  </TitlesOfParts>
  <Company>ubinus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</dc:title>
  <dc:subject>Introduction</dc:subject>
  <dc:creator>Dewi Suryani</dc:creator>
  <cp:lastModifiedBy>Anderies</cp:lastModifiedBy>
  <cp:revision>762</cp:revision>
  <dcterms:created xsi:type="dcterms:W3CDTF">2009-07-15T08:07:45Z</dcterms:created>
  <dcterms:modified xsi:type="dcterms:W3CDTF">2023-08-28T10:01:47Z</dcterms:modified>
</cp:coreProperties>
</file>