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sldIdLst>
    <p:sldId id="256" r:id="rId6"/>
    <p:sldId id="265" r:id="rId7"/>
    <p:sldId id="266" r:id="rId8"/>
    <p:sldId id="264" r:id="rId9"/>
    <p:sldId id="284" r:id="rId10"/>
    <p:sldId id="285" r:id="rId11"/>
    <p:sldId id="286" r:id="rId12"/>
    <p:sldId id="287" r:id="rId13"/>
    <p:sldId id="288"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262" r:id="rId31"/>
    <p:sldId id="261" r:id="rId3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65"/>
            <p14:sldId id="266"/>
          </p14:sldIdLst>
        </p14:section>
        <p14:section name="Material" id="{80CF250F-FEA4-4CAC-8818-18879ECDD856}">
          <p14:sldIdLst>
            <p14:sldId id="264"/>
            <p14:sldId id="284"/>
            <p14:sldId id="285"/>
            <p14:sldId id="286"/>
            <p14:sldId id="287"/>
            <p14:sldId id="288"/>
            <p14:sldId id="290"/>
            <p14:sldId id="291"/>
            <p14:sldId id="292"/>
            <p14:sldId id="293"/>
            <p14:sldId id="294"/>
            <p14:sldId id="295"/>
            <p14:sldId id="296"/>
            <p14:sldId id="297"/>
            <p14:sldId id="298"/>
            <p14:sldId id="299"/>
            <p14:sldId id="300"/>
            <p14:sldId id="301"/>
            <p14:sldId id="302"/>
            <p14:sldId id="303"/>
            <p14:sldId id="304"/>
            <p14:sldId id="305"/>
          </p14:sldIdLst>
        </p14:section>
        <p14:section name="REFERENCE" id="{82098E28-DACF-4424-86A1-E861B2DCC6FF}">
          <p14:sldIdLst>
            <p14:sldId id="262"/>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B0BD5-DE5F-4074-9B20-070D8843B8D8}" v="5" dt="2020-12-22T10:45:19.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127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50"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Aprianti" userId="0a175598-9645-414c-82bb-18753136d9c2" providerId="ADAL" clId="{933B0BD5-DE5F-4074-9B20-070D8843B8D8}"/>
    <pc:docChg chg="custSel modSld">
      <pc:chgData name="Eva Aprianti" userId="0a175598-9645-414c-82bb-18753136d9c2" providerId="ADAL" clId="{933B0BD5-DE5F-4074-9B20-070D8843B8D8}" dt="2020-12-22T10:45:19.251" v="0" actId="27636"/>
      <pc:docMkLst>
        <pc:docMk/>
      </pc:docMkLst>
      <pc:sldChg chg="modSp mod">
        <pc:chgData name="Eva Aprianti" userId="0a175598-9645-414c-82bb-18753136d9c2" providerId="ADAL" clId="{933B0BD5-DE5F-4074-9B20-070D8843B8D8}" dt="2020-12-22T10:45:19.251" v="0" actId="27636"/>
        <pc:sldMkLst>
          <pc:docMk/>
          <pc:sldMk cId="2516975436" sldId="259"/>
        </pc:sldMkLst>
        <pc:spChg chg="mod">
          <ac:chgData name="Eva Aprianti" userId="0a175598-9645-414c-82bb-18753136d9c2" providerId="ADAL" clId="{933B0BD5-DE5F-4074-9B20-070D8843B8D8}" dt="2020-12-22T10:45:19.251" v="0" actId="27636"/>
          <ac:spMkLst>
            <pc:docMk/>
            <pc:sldMk cId="2516975436"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CED91-C16A-4654-B066-6F570E6BAEDB}" type="datetimeFigureOut">
              <a:rPr lang="id-ID" smtClean="0"/>
              <a:t>17/06/2021</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28AE3-6A1D-49A4-8965-F9906A1D084B}" type="slidenum">
              <a:rPr lang="id-ID" smtClean="0"/>
              <a:t>‹#›</a:t>
            </a:fld>
            <a:endParaRPr lang="id-ID"/>
          </a:p>
        </p:txBody>
      </p:sp>
    </p:spTree>
    <p:extLst>
      <p:ext uri="{BB962C8B-B14F-4D97-AF65-F5344CB8AC3E}">
        <p14:creationId xmlns:p14="http://schemas.microsoft.com/office/powerpoint/2010/main" val="229345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17/06/2021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17/06/2021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17/06/2021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uxize.com/post/how-to-install-and-use-composer-on-ubuntu-18-04/" TargetMode="External"/><Relationship Id="rId2" Type="http://schemas.openxmlformats.org/officeDocument/2006/relationships/hyperlink" Target="https://getcomposer.org/Composer-Setup.exe" TargetMode="External"/><Relationship Id="rId1" Type="http://schemas.openxmlformats.org/officeDocument/2006/relationships/slideLayout" Target="../slideLayouts/slideLayout2.xml"/><Relationship Id="rId4" Type="http://schemas.openxmlformats.org/officeDocument/2006/relationships/hyperlink" Target="https://duvien.com/blog/installing-composer-mac-os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lWQ0uozfWFA" TargetMode="External"/><Relationship Id="rId2" Type="http://schemas.openxmlformats.org/officeDocument/2006/relationships/hyperlink" Target="https://www.tutorialspoint.com/laravel/laravel_overview.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a:t>
            </a:r>
            <a:r>
              <a:rPr lang="id-ID" sz="2400" dirty="0" smtClean="0">
                <a:solidFill>
                  <a:schemeClr val="bg1"/>
                </a:solidFill>
                <a:latin typeface="Open Sans"/>
              </a:rPr>
              <a:t>  </a:t>
            </a:r>
            <a:r>
              <a:rPr lang="en-US" sz="2400" dirty="0" smtClean="0">
                <a:solidFill>
                  <a:schemeClr val="bg1"/>
                </a:solidFill>
                <a:latin typeface="Open Sans"/>
              </a:rPr>
              <a:t>: </a:t>
            </a:r>
            <a:r>
              <a:rPr lang="id-ID" sz="2400" dirty="0" smtClean="0">
                <a:solidFill>
                  <a:schemeClr val="bg1"/>
                </a:solidFill>
                <a:latin typeface="Open Sans"/>
              </a:rPr>
              <a:t>COMP6681 – Web Programming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a:t>
            </a:r>
            <a:r>
              <a:rPr lang="en-US" sz="2400" dirty="0" smtClean="0">
                <a:solidFill>
                  <a:schemeClr val="bg1"/>
                </a:solidFill>
                <a:latin typeface="Open Sans"/>
              </a:rPr>
              <a:t>Period</a:t>
            </a:r>
            <a:r>
              <a:rPr lang="id-ID" sz="2400" dirty="0" smtClean="0">
                <a:solidFill>
                  <a:schemeClr val="bg1"/>
                </a:solidFill>
                <a:latin typeface="Open Sans"/>
              </a:rPr>
              <a:t> </a:t>
            </a:r>
            <a:r>
              <a:rPr lang="en-US" sz="2400" dirty="0" smtClean="0">
                <a:solidFill>
                  <a:schemeClr val="bg1"/>
                </a:solidFill>
                <a:latin typeface="Open Sans"/>
              </a:rPr>
              <a:t>: </a:t>
            </a:r>
            <a:r>
              <a:rPr lang="en-US" sz="2400" dirty="0">
                <a:solidFill>
                  <a:schemeClr val="bg1"/>
                </a:solidFill>
                <a:latin typeface="Open Sans"/>
              </a:rPr>
              <a:t>September </a:t>
            </a:r>
            <a:r>
              <a:rPr lang="id-ID" sz="2400" dirty="0" smtClean="0">
                <a:solidFill>
                  <a:schemeClr val="bg1"/>
                </a:solidFill>
                <a:latin typeface="Open Sans"/>
              </a:rPr>
              <a:t>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fontScale="90000"/>
          </a:bodyPr>
          <a:lstStyle/>
          <a:p>
            <a:r>
              <a:rPr lang="en-US" sz="4000" dirty="0"/>
              <a:t>An Introduction to PHP </a:t>
            </a:r>
            <a:r>
              <a:rPr lang="en-US" sz="4000" dirty="0" smtClean="0"/>
              <a:t>Framework</a:t>
            </a:r>
            <a:r>
              <a:rPr lang="en-AU" dirty="0">
                <a:solidFill>
                  <a:schemeClr val="bg1"/>
                </a:solidFill>
              </a:rPr>
              <a:t/>
            </a:r>
            <a:br>
              <a:rPr lang="en-AU" dirty="0">
                <a:solidFill>
                  <a:schemeClr val="bg1"/>
                </a:solidFill>
              </a:rPr>
            </a:br>
            <a:r>
              <a:rPr lang="en-AU" dirty="0">
                <a:solidFill>
                  <a:schemeClr val="bg1"/>
                </a:solidFill>
              </a:rPr>
              <a:t/>
            </a:r>
            <a:br>
              <a:rPr lang="en-AU" dirty="0">
                <a:solidFill>
                  <a:schemeClr val="bg1"/>
                </a:solidFill>
              </a:rPr>
            </a:br>
            <a:r>
              <a:rPr lang="en-US" sz="2800" dirty="0">
                <a:solidFill>
                  <a:schemeClr val="bg1"/>
                </a:solidFill>
              </a:rPr>
              <a:t>Session  </a:t>
            </a:r>
            <a:r>
              <a:rPr lang="id-ID" sz="2800" dirty="0"/>
              <a:t>3</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dirty="0"/>
              <a:t>The initial idea for making the </a:t>
            </a:r>
            <a:r>
              <a:rPr lang="en-US" dirty="0" err="1"/>
              <a:t>Laravel</a:t>
            </a:r>
            <a:r>
              <a:rPr lang="en-US" dirty="0"/>
              <a:t> framework came from a problem faced by </a:t>
            </a:r>
            <a:r>
              <a:rPr lang="en-US" b="1" dirty="0"/>
              <a:t>Taylor </a:t>
            </a:r>
            <a:r>
              <a:rPr lang="en-US" b="1" dirty="0" err="1"/>
              <a:t>Otwell</a:t>
            </a:r>
            <a:r>
              <a:rPr lang="en-US" b="1" dirty="0"/>
              <a:t> in 2011</a:t>
            </a:r>
            <a:r>
              <a:rPr lang="en-US" dirty="0"/>
              <a:t>. At that time there were actually quite a number of PHP frameworks available, one of the most popular being Code Igniter (often abbreviated as CI</a:t>
            </a:r>
            <a:r>
              <a:rPr lang="en-US" dirty="0" smtClean="0"/>
              <a:t>).</a:t>
            </a:r>
            <a:endParaRPr lang="id-ID" dirty="0" smtClean="0"/>
          </a:p>
          <a:p>
            <a:pPr algn="just"/>
            <a:r>
              <a:rPr lang="en-US" dirty="0"/>
              <a:t>The CI framework is good enough, but Taylor feels it still doesn't suit his needs. One of the features that are not available in CI is the built-in user authentication and user authorization, which is a user registration and login mechanism. Even though almost all web applications need this feature</a:t>
            </a:r>
            <a:r>
              <a:rPr lang="en-US" dirty="0" smtClean="0"/>
              <a:t>.</a:t>
            </a:r>
            <a:endParaRPr lang="id-ID" dirty="0" smtClean="0"/>
          </a:p>
          <a:p>
            <a:pPr algn="just"/>
            <a:r>
              <a:rPr lang="en-US" dirty="0"/>
              <a:t>So Taylor tried to design a PHP framework called </a:t>
            </a:r>
            <a:r>
              <a:rPr lang="en-US" dirty="0" err="1"/>
              <a:t>Laravel</a:t>
            </a:r>
            <a:r>
              <a:rPr lang="en-US" dirty="0"/>
              <a:t>. The choice of the name </a:t>
            </a:r>
            <a:r>
              <a:rPr lang="en-US" dirty="0" err="1"/>
              <a:t>Laravel</a:t>
            </a:r>
            <a:r>
              <a:rPr lang="en-US" dirty="0"/>
              <a:t> itself is also quite unique because it was inspired by the </a:t>
            </a:r>
            <a:r>
              <a:rPr lang="en-US" dirty="0" err="1"/>
              <a:t>Cair</a:t>
            </a:r>
            <a:r>
              <a:rPr lang="en-US" dirty="0"/>
              <a:t> </a:t>
            </a:r>
            <a:r>
              <a:rPr lang="en-US" dirty="0" err="1"/>
              <a:t>Paravel</a:t>
            </a:r>
            <a:r>
              <a:rPr lang="en-US" dirty="0"/>
              <a:t> castle from the novel/film The Chronicles of Narnia.</a:t>
            </a:r>
          </a:p>
        </p:txBody>
      </p:sp>
      <p:sp>
        <p:nvSpPr>
          <p:cNvPr id="5" name="TextBox 4"/>
          <p:cNvSpPr txBox="1"/>
          <p:nvPr/>
        </p:nvSpPr>
        <p:spPr>
          <a:xfrm>
            <a:off x="3048000" y="816114"/>
            <a:ext cx="5032916" cy="707886"/>
          </a:xfrm>
          <a:prstGeom prst="rect">
            <a:avLst/>
          </a:prstGeom>
          <a:noFill/>
        </p:spPr>
        <p:txBody>
          <a:bodyPr wrap="none" rtlCol="0">
            <a:spAutoFit/>
          </a:bodyPr>
          <a:lstStyle/>
          <a:p>
            <a:r>
              <a:rPr lang="id-ID" sz="4000" b="1" dirty="0" smtClean="0"/>
              <a:t>Introduction to Laravel</a:t>
            </a:r>
            <a:endParaRPr lang="en-US" sz="4000" b="1" dirty="0"/>
          </a:p>
        </p:txBody>
      </p:sp>
    </p:spTree>
    <p:extLst>
      <p:ext uri="{BB962C8B-B14F-4D97-AF65-F5344CB8AC3E}">
        <p14:creationId xmlns:p14="http://schemas.microsoft.com/office/powerpoint/2010/main" val="2834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MVC is a program code design architecture. The goal is to break the main program code into 3 separate components with specific tasks. The three components are</a:t>
            </a:r>
            <a:r>
              <a:rPr lang="en-US" sz="2400" dirty="0" smtClean="0"/>
              <a:t>:</a:t>
            </a:r>
            <a:endParaRPr lang="id-ID" sz="2400" dirty="0" smtClean="0"/>
          </a:p>
          <a:p>
            <a:pPr lvl="1" algn="just"/>
            <a:r>
              <a:rPr lang="en-US" sz="2400" dirty="0"/>
              <a:t>Access database, referred to as </a:t>
            </a:r>
            <a:r>
              <a:rPr lang="en-US" sz="2400" b="1" dirty="0"/>
              <a:t>Model</a:t>
            </a:r>
            <a:r>
              <a:rPr lang="en-US" sz="2400" dirty="0" smtClean="0"/>
              <a:t>.</a:t>
            </a:r>
            <a:endParaRPr lang="id-ID" sz="2400" dirty="0" smtClean="0"/>
          </a:p>
          <a:p>
            <a:pPr lvl="1" algn="just"/>
            <a:r>
              <a:rPr lang="en-US" sz="2400" dirty="0"/>
              <a:t>Display design (user interface), referred to as </a:t>
            </a:r>
            <a:r>
              <a:rPr lang="en-US" sz="2400" b="1" dirty="0"/>
              <a:t>View</a:t>
            </a:r>
            <a:r>
              <a:rPr lang="en-US" sz="2400" dirty="0" smtClean="0"/>
              <a:t>.</a:t>
            </a:r>
            <a:endParaRPr lang="id-ID" sz="2400" dirty="0" smtClean="0"/>
          </a:p>
          <a:p>
            <a:pPr lvl="1" algn="just"/>
            <a:r>
              <a:rPr lang="en-US" sz="2400" dirty="0"/>
              <a:t>The flow of program logic, referred to as </a:t>
            </a:r>
            <a:r>
              <a:rPr lang="en-US" sz="2400" b="1" dirty="0"/>
              <a:t>Controller</a:t>
            </a:r>
            <a:r>
              <a:rPr lang="en-US" sz="2400" dirty="0"/>
              <a:t>. </a:t>
            </a:r>
            <a:endParaRPr lang="id-ID" sz="2400" dirty="0" smtClean="0"/>
          </a:p>
          <a:p>
            <a:pPr algn="just"/>
            <a:r>
              <a:rPr lang="en-US" sz="2400" b="1" dirty="0"/>
              <a:t>Model-View-Controller</a:t>
            </a:r>
            <a:r>
              <a:rPr lang="en-US" sz="2400" dirty="0"/>
              <a:t> is what is abbreviated as </a:t>
            </a:r>
            <a:r>
              <a:rPr lang="en-US" sz="2400" b="1" dirty="0"/>
              <a:t>MVC</a:t>
            </a:r>
            <a:r>
              <a:rPr lang="en-US" sz="2400" dirty="0"/>
              <a:t>.</a:t>
            </a:r>
          </a:p>
        </p:txBody>
      </p:sp>
      <p:sp>
        <p:nvSpPr>
          <p:cNvPr id="5" name="TextBox 4"/>
          <p:cNvSpPr txBox="1"/>
          <p:nvPr/>
        </p:nvSpPr>
        <p:spPr>
          <a:xfrm>
            <a:off x="3048000" y="816114"/>
            <a:ext cx="3893695" cy="707886"/>
          </a:xfrm>
          <a:prstGeom prst="rect">
            <a:avLst/>
          </a:prstGeom>
          <a:noFill/>
        </p:spPr>
        <p:txBody>
          <a:bodyPr wrap="none" rtlCol="0">
            <a:spAutoFit/>
          </a:bodyPr>
          <a:lstStyle/>
          <a:p>
            <a:r>
              <a:rPr lang="id-ID" sz="4000" b="1" dirty="0"/>
              <a:t>MVC architecture</a:t>
            </a:r>
          </a:p>
        </p:txBody>
      </p:sp>
    </p:spTree>
    <p:extLst>
      <p:ext uri="{BB962C8B-B14F-4D97-AF65-F5344CB8AC3E}">
        <p14:creationId xmlns:p14="http://schemas.microsoft.com/office/powerpoint/2010/main" val="3906841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dirty="0" smtClean="0"/>
          </a:p>
          <a:p>
            <a:pPr algn="just"/>
            <a:endParaRPr lang="id-ID" dirty="0"/>
          </a:p>
          <a:p>
            <a:pPr algn="just"/>
            <a:endParaRPr lang="id-ID" dirty="0" smtClean="0"/>
          </a:p>
          <a:p>
            <a:pPr algn="just"/>
            <a:endParaRPr lang="id-ID" dirty="0"/>
          </a:p>
          <a:p>
            <a:pPr algn="just"/>
            <a:endParaRPr lang="id-ID" dirty="0" smtClean="0"/>
          </a:p>
          <a:p>
            <a:pPr algn="just"/>
            <a:endParaRPr lang="id-ID" dirty="0"/>
          </a:p>
          <a:p>
            <a:pPr algn="just"/>
            <a:endParaRPr lang="id-ID" dirty="0" smtClean="0"/>
          </a:p>
          <a:p>
            <a:pPr algn="just"/>
            <a:endParaRPr lang="en-US" dirty="0"/>
          </a:p>
        </p:txBody>
      </p:sp>
      <p:sp>
        <p:nvSpPr>
          <p:cNvPr id="5" name="TextBox 4"/>
          <p:cNvSpPr txBox="1"/>
          <p:nvPr/>
        </p:nvSpPr>
        <p:spPr>
          <a:xfrm>
            <a:off x="3048000" y="816114"/>
            <a:ext cx="3893695" cy="707886"/>
          </a:xfrm>
          <a:prstGeom prst="rect">
            <a:avLst/>
          </a:prstGeom>
          <a:noFill/>
        </p:spPr>
        <p:txBody>
          <a:bodyPr wrap="none" rtlCol="0">
            <a:spAutoFit/>
          </a:bodyPr>
          <a:lstStyle/>
          <a:p>
            <a:r>
              <a:rPr lang="id-ID" sz="4000" b="1" dirty="0"/>
              <a:t>MVC architecture</a:t>
            </a:r>
          </a:p>
        </p:txBody>
      </p:sp>
      <p:pic>
        <p:nvPicPr>
          <p:cNvPr id="7" name="Picture 6"/>
          <p:cNvPicPr>
            <a:picLocks noChangeAspect="1"/>
          </p:cNvPicPr>
          <p:nvPr/>
        </p:nvPicPr>
        <p:blipFill>
          <a:blip r:embed="rId2"/>
          <a:stretch>
            <a:fillRect/>
          </a:stretch>
        </p:blipFill>
        <p:spPr>
          <a:xfrm>
            <a:off x="1742643" y="1800225"/>
            <a:ext cx="6504407" cy="4004782"/>
          </a:xfrm>
          <a:prstGeom prst="rect">
            <a:avLst/>
          </a:prstGeom>
        </p:spPr>
      </p:pic>
      <p:sp>
        <p:nvSpPr>
          <p:cNvPr id="8" name="Footer Placeholder 5"/>
          <p:cNvSpPr txBox="1">
            <a:spLocks/>
          </p:cNvSpPr>
          <p:nvPr/>
        </p:nvSpPr>
        <p:spPr>
          <a:xfrm>
            <a:off x="3597944" y="5898669"/>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1. MVC Diagram</a:t>
            </a:r>
            <a:endParaRPr lang="id-ID" dirty="0"/>
          </a:p>
        </p:txBody>
      </p:sp>
    </p:spTree>
    <p:extLst>
      <p:ext uri="{BB962C8B-B14F-4D97-AF65-F5344CB8AC3E}">
        <p14:creationId xmlns:p14="http://schemas.microsoft.com/office/powerpoint/2010/main" val="3525443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a:pPr>
            <a:r>
              <a:rPr lang="id-ID" b="1" dirty="0" smtClean="0"/>
              <a:t>Install Composer</a:t>
            </a:r>
          </a:p>
          <a:p>
            <a:pPr algn="just"/>
            <a:r>
              <a:rPr lang="en-US" sz="2400" dirty="0"/>
              <a:t>Basically, how to install Composer is the same as the installation process for other programs. First, take the installer file from the official website at </a:t>
            </a:r>
            <a:r>
              <a:rPr lang="en-US" sz="2400" b="1" dirty="0"/>
              <a:t>getcomposer.org</a:t>
            </a:r>
            <a:r>
              <a:rPr lang="en-US" sz="2400" dirty="0" smtClean="0"/>
              <a:t>.</a:t>
            </a:r>
            <a:endParaRPr lang="id-ID" sz="2400" dirty="0" smtClean="0"/>
          </a:p>
          <a:p>
            <a:pPr marL="0" indent="0" algn="just">
              <a:buNone/>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en-US" b="1"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pic>
        <p:nvPicPr>
          <p:cNvPr id="2" name="Picture 1"/>
          <p:cNvPicPr>
            <a:picLocks noChangeAspect="1"/>
          </p:cNvPicPr>
          <p:nvPr/>
        </p:nvPicPr>
        <p:blipFill>
          <a:blip r:embed="rId2"/>
          <a:stretch>
            <a:fillRect/>
          </a:stretch>
        </p:blipFill>
        <p:spPr>
          <a:xfrm>
            <a:off x="2819319" y="3743629"/>
            <a:ext cx="4203516" cy="2842171"/>
          </a:xfrm>
          <a:prstGeom prst="rect">
            <a:avLst/>
          </a:prstGeom>
        </p:spPr>
      </p:pic>
      <p:sp>
        <p:nvSpPr>
          <p:cNvPr id="6" name="Footer Placeholder 5"/>
          <p:cNvSpPr txBox="1">
            <a:spLocks/>
          </p:cNvSpPr>
          <p:nvPr/>
        </p:nvSpPr>
        <p:spPr>
          <a:xfrm>
            <a:off x="3597944" y="6492875"/>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2. Homepage web getcomposer.org</a:t>
            </a:r>
            <a:endParaRPr lang="id-ID" dirty="0"/>
          </a:p>
        </p:txBody>
      </p:sp>
    </p:spTree>
    <p:extLst>
      <p:ext uri="{BB962C8B-B14F-4D97-AF65-F5344CB8AC3E}">
        <p14:creationId xmlns:p14="http://schemas.microsoft.com/office/powerpoint/2010/main" val="1055984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a:pPr>
            <a:r>
              <a:rPr lang="id-ID" b="1" dirty="0" smtClean="0"/>
              <a:t>Install Composer (Cont)</a:t>
            </a:r>
          </a:p>
          <a:p>
            <a:pPr algn="just"/>
            <a:r>
              <a:rPr lang="en-US" sz="2200" dirty="0"/>
              <a:t>From the home page, click the Download button. If using Windows, proceed by clicking the </a:t>
            </a:r>
            <a:r>
              <a:rPr lang="en-US" sz="2200" dirty="0">
                <a:hlinkClick r:id="rId2"/>
              </a:rPr>
              <a:t>Composer-Setup.exe</a:t>
            </a:r>
            <a:r>
              <a:rPr lang="en-US" sz="2200" dirty="0"/>
              <a:t> link and save the Composer-Setup.exe file in any folder for the installation process</a:t>
            </a:r>
            <a:r>
              <a:rPr lang="en-US" sz="2200" dirty="0" smtClean="0"/>
              <a:t>.</a:t>
            </a:r>
            <a:endParaRPr lang="id-ID" sz="2200" dirty="0" smtClean="0"/>
          </a:p>
          <a:p>
            <a:pPr algn="just"/>
            <a:r>
              <a:rPr lang="en-US" sz="2200" dirty="0"/>
              <a:t>If you use Linux or Mac OS, you can follow the guide to: </a:t>
            </a:r>
            <a:r>
              <a:rPr lang="en-US" sz="2200" dirty="0">
                <a:hlinkClick r:id="rId3"/>
              </a:rPr>
              <a:t>How To Install and Use PHP Composer on Ubuntu 18.04</a:t>
            </a:r>
            <a:r>
              <a:rPr lang="en-US" sz="2200" dirty="0"/>
              <a:t> or </a:t>
            </a:r>
            <a:r>
              <a:rPr lang="en-US" sz="2200" dirty="0">
                <a:hlinkClick r:id="rId4"/>
              </a:rPr>
              <a:t>Installing Composer on Mac OSX</a:t>
            </a:r>
            <a:r>
              <a:rPr lang="en-US" sz="2200" dirty="0" smtClean="0"/>
              <a:t>.</a:t>
            </a:r>
            <a:endParaRPr lang="id-ID" sz="2200" dirty="0" smtClean="0"/>
          </a:p>
          <a:p>
            <a:pPr algn="just"/>
            <a:r>
              <a:rPr lang="en-US" sz="2200" dirty="0"/>
              <a:t>To start the installation process, double click the Composer-Setup.exe file. In the first window, do not check the </a:t>
            </a:r>
            <a:r>
              <a:rPr lang="en-US" sz="2200" b="1" dirty="0"/>
              <a:t>Developer mode </a:t>
            </a:r>
            <a:r>
              <a:rPr lang="en-US" sz="2200" dirty="0"/>
              <a:t>checkbox is empty and just click the </a:t>
            </a:r>
            <a:r>
              <a:rPr lang="en-US" sz="2200" b="1" dirty="0"/>
              <a:t>Next</a:t>
            </a:r>
            <a:r>
              <a:rPr lang="en-US" sz="2200" dirty="0"/>
              <a:t> button.</a:t>
            </a:r>
            <a:endParaRPr lang="id-ID" sz="2200" b="1" dirty="0" smtClean="0"/>
          </a:p>
          <a:p>
            <a:pPr marL="457200" indent="-457200" algn="just">
              <a:buFont typeface="+mj-lt"/>
              <a:buAutoNum type="arabicPeriod"/>
            </a:pPr>
            <a:endParaRPr lang="en-US" b="1"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
        <p:nvSpPr>
          <p:cNvPr id="6" name="Footer Placeholder 5"/>
          <p:cNvSpPr txBox="1">
            <a:spLocks/>
          </p:cNvSpPr>
          <p:nvPr/>
        </p:nvSpPr>
        <p:spPr>
          <a:xfrm>
            <a:off x="3597944" y="6492875"/>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2. Homepage web getcomposer.org</a:t>
            </a:r>
            <a:endParaRPr lang="id-ID" dirty="0"/>
          </a:p>
        </p:txBody>
      </p:sp>
    </p:spTree>
    <p:extLst>
      <p:ext uri="{BB962C8B-B14F-4D97-AF65-F5344CB8AC3E}">
        <p14:creationId xmlns:p14="http://schemas.microsoft.com/office/powerpoint/2010/main" val="2495321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a:pPr>
            <a:r>
              <a:rPr lang="id-ID" b="1" dirty="0" smtClean="0"/>
              <a:t>Install Composer (Cont)</a:t>
            </a:r>
          </a:p>
          <a:p>
            <a:pPr algn="just"/>
            <a:r>
              <a:rPr lang="en-US" sz="2200" dirty="0"/>
              <a:t>In the second window appears a checkbox option to find the php.exe file. Composer will try to "guess" this location. Make sure the address is correct, namely the path of the php.exe file</a:t>
            </a:r>
            <a:r>
              <a:rPr lang="en-US" sz="2200" dirty="0" smtClean="0"/>
              <a:t>.</a:t>
            </a:r>
            <a:r>
              <a:rPr lang="id-ID" sz="2200" dirty="0" smtClean="0"/>
              <a:t> </a:t>
            </a:r>
            <a:r>
              <a:rPr lang="en-US" sz="2200" dirty="0" smtClean="0"/>
              <a:t>Because </a:t>
            </a:r>
            <a:r>
              <a:rPr lang="id-ID" sz="2200" dirty="0" smtClean="0"/>
              <a:t>this example</a:t>
            </a:r>
            <a:r>
              <a:rPr lang="en-US" sz="2200" dirty="0" smtClean="0"/>
              <a:t> </a:t>
            </a:r>
            <a:r>
              <a:rPr lang="en-US" sz="2200" dirty="0"/>
              <a:t>installed XAMPP on Drive C, the address for this php.exe is at </a:t>
            </a:r>
            <a:r>
              <a:rPr lang="en-US" sz="2200" b="1" dirty="0"/>
              <a:t>C:\xampp\php\php.exe</a:t>
            </a:r>
            <a:r>
              <a:rPr lang="en-US" sz="2200" dirty="0"/>
              <a:t>. Continue by clicking the </a:t>
            </a:r>
            <a:r>
              <a:rPr lang="en-US" sz="2200" b="1" dirty="0"/>
              <a:t>Next</a:t>
            </a:r>
            <a:r>
              <a:rPr lang="en-US" sz="2200" dirty="0"/>
              <a:t> button</a:t>
            </a:r>
            <a:r>
              <a:rPr lang="en-US" sz="2200" dirty="0" smtClean="0"/>
              <a:t>.</a:t>
            </a:r>
            <a:endParaRPr lang="id-ID" sz="2200" dirty="0" smtClean="0"/>
          </a:p>
          <a:p>
            <a:pPr algn="just"/>
            <a:r>
              <a:rPr lang="en-US" sz="2200" dirty="0"/>
              <a:t>The proxy input window does not need to be filled in and just click the </a:t>
            </a:r>
            <a:r>
              <a:rPr lang="en-US" sz="2200" b="1" dirty="0"/>
              <a:t>Next</a:t>
            </a:r>
            <a:r>
              <a:rPr lang="en-US" sz="2200" dirty="0"/>
              <a:t> button. Then click the </a:t>
            </a:r>
            <a:r>
              <a:rPr lang="en-US" sz="2200" b="1" dirty="0"/>
              <a:t>Install</a:t>
            </a:r>
            <a:r>
              <a:rPr lang="en-US" sz="2200" dirty="0"/>
              <a:t> button. Wait a few moments, click the </a:t>
            </a:r>
            <a:r>
              <a:rPr lang="en-US" sz="2200" b="1" dirty="0"/>
              <a:t>Next</a:t>
            </a:r>
            <a:r>
              <a:rPr lang="en-US" sz="2200" dirty="0"/>
              <a:t> button and </a:t>
            </a:r>
            <a:r>
              <a:rPr lang="en-US" sz="2200" b="1" dirty="0"/>
              <a:t>Finish</a:t>
            </a:r>
            <a:r>
              <a:rPr lang="en-US" sz="2200" dirty="0"/>
              <a:t>. Finally, composer has been successfully installed.</a:t>
            </a:r>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
        <p:nvSpPr>
          <p:cNvPr id="6" name="Footer Placeholder 5"/>
          <p:cNvSpPr txBox="1">
            <a:spLocks/>
          </p:cNvSpPr>
          <p:nvPr/>
        </p:nvSpPr>
        <p:spPr>
          <a:xfrm>
            <a:off x="3597944" y="6492875"/>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2. Homepage web getcomposer.org</a:t>
            </a:r>
            <a:endParaRPr lang="id-ID" dirty="0"/>
          </a:p>
        </p:txBody>
      </p:sp>
    </p:spTree>
    <p:extLst>
      <p:ext uri="{BB962C8B-B14F-4D97-AF65-F5344CB8AC3E}">
        <p14:creationId xmlns:p14="http://schemas.microsoft.com/office/powerpoint/2010/main" val="1625270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a:pPr>
            <a:r>
              <a:rPr lang="id-ID" b="1" dirty="0" smtClean="0"/>
              <a:t>Install Composer (Cont)</a:t>
            </a:r>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algn="just"/>
            <a:r>
              <a:rPr lang="en-US" sz="1800" dirty="0"/>
              <a:t>Composer is an application accessed from cmd. So to test whether composer has been successfully installed or not, open </a:t>
            </a:r>
            <a:r>
              <a:rPr lang="en-US" sz="1800" b="1" dirty="0" err="1"/>
              <a:t>cmd</a:t>
            </a:r>
            <a:r>
              <a:rPr lang="en-US" sz="1800" dirty="0"/>
              <a:t>, type </a:t>
            </a:r>
            <a:r>
              <a:rPr lang="en-US" sz="1800" b="1" dirty="0"/>
              <a:t>composer</a:t>
            </a:r>
            <a:r>
              <a:rPr lang="en-US" sz="1800" dirty="0"/>
              <a:t> and press </a:t>
            </a:r>
            <a:r>
              <a:rPr lang="en-US" sz="1800" b="1" dirty="0"/>
              <a:t>Enter</a:t>
            </a:r>
            <a:r>
              <a:rPr lang="en-US" sz="1800" dirty="0"/>
              <a:t>.</a:t>
            </a:r>
            <a:endParaRPr lang="id-ID" sz="1800" dirty="0" smtClean="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
        <p:nvSpPr>
          <p:cNvPr id="6" name="Footer Placeholder 5"/>
          <p:cNvSpPr txBox="1">
            <a:spLocks/>
          </p:cNvSpPr>
          <p:nvPr/>
        </p:nvSpPr>
        <p:spPr>
          <a:xfrm>
            <a:off x="3597943" y="5211114"/>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2. Completed Installed Composer</a:t>
            </a:r>
            <a:endParaRPr lang="id-ID" dirty="0"/>
          </a:p>
        </p:txBody>
      </p:sp>
      <p:pic>
        <p:nvPicPr>
          <p:cNvPr id="2" name="Picture 1"/>
          <p:cNvPicPr>
            <a:picLocks noChangeAspect="1"/>
          </p:cNvPicPr>
          <p:nvPr/>
        </p:nvPicPr>
        <p:blipFill>
          <a:blip r:embed="rId2"/>
          <a:stretch>
            <a:fillRect/>
          </a:stretch>
        </p:blipFill>
        <p:spPr>
          <a:xfrm>
            <a:off x="3218059" y="2244217"/>
            <a:ext cx="3655369" cy="2966897"/>
          </a:xfrm>
          <a:prstGeom prst="rect">
            <a:avLst/>
          </a:prstGeom>
        </p:spPr>
      </p:pic>
    </p:spTree>
    <p:extLst>
      <p:ext uri="{BB962C8B-B14F-4D97-AF65-F5344CB8AC3E}">
        <p14:creationId xmlns:p14="http://schemas.microsoft.com/office/powerpoint/2010/main" val="3440719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a:pPr>
            <a:r>
              <a:rPr lang="id-ID" b="1" dirty="0" smtClean="0"/>
              <a:t>Install Composer (Cont)</a:t>
            </a:r>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a:p>
            <a:pPr marL="457200" indent="-457200" algn="just">
              <a:buFont typeface="+mj-lt"/>
              <a:buAutoNum type="arabicPeriod"/>
            </a:pPr>
            <a:endParaRPr lang="id-ID" b="1" dirty="0" smtClean="0"/>
          </a:p>
          <a:p>
            <a:pPr marL="457200" indent="-457200" algn="just">
              <a:buFont typeface="+mj-lt"/>
              <a:buAutoNum type="arabicPeriod"/>
            </a:pPr>
            <a:endParaRPr lang="id-ID" b="1"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
        <p:nvSpPr>
          <p:cNvPr id="6" name="Footer Placeholder 5"/>
          <p:cNvSpPr txBox="1">
            <a:spLocks/>
          </p:cNvSpPr>
          <p:nvPr/>
        </p:nvSpPr>
        <p:spPr>
          <a:xfrm>
            <a:off x="3597944" y="5874598"/>
            <a:ext cx="2895600" cy="365125"/>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3. Composer ready to use</a:t>
            </a:r>
            <a:endParaRPr lang="id-ID" dirty="0"/>
          </a:p>
        </p:txBody>
      </p:sp>
      <p:pic>
        <p:nvPicPr>
          <p:cNvPr id="4" name="Picture 3"/>
          <p:cNvPicPr>
            <a:picLocks noChangeAspect="1"/>
          </p:cNvPicPr>
          <p:nvPr/>
        </p:nvPicPr>
        <p:blipFill>
          <a:blip r:embed="rId2"/>
          <a:stretch>
            <a:fillRect/>
          </a:stretch>
        </p:blipFill>
        <p:spPr>
          <a:xfrm>
            <a:off x="1619536" y="2395050"/>
            <a:ext cx="6603081" cy="3479548"/>
          </a:xfrm>
          <a:prstGeom prst="rect">
            <a:avLst/>
          </a:prstGeom>
        </p:spPr>
      </p:pic>
    </p:spTree>
    <p:extLst>
      <p:ext uri="{BB962C8B-B14F-4D97-AF65-F5344CB8AC3E}">
        <p14:creationId xmlns:p14="http://schemas.microsoft.com/office/powerpoint/2010/main" val="4170870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startAt="2"/>
            </a:pPr>
            <a:r>
              <a:rPr lang="en-US" b="1" dirty="0"/>
              <a:t>Install </a:t>
            </a:r>
            <a:r>
              <a:rPr lang="en-US" b="1" dirty="0" err="1"/>
              <a:t>Laravel</a:t>
            </a:r>
            <a:r>
              <a:rPr lang="en-US" b="1" dirty="0"/>
              <a:t> with Composer </a:t>
            </a:r>
            <a:r>
              <a:rPr lang="en-US" b="1" dirty="0" smtClean="0"/>
              <a:t>Create-Project</a:t>
            </a:r>
            <a:endParaRPr lang="id-ID" b="1" dirty="0" smtClean="0"/>
          </a:p>
          <a:p>
            <a:pPr algn="just"/>
            <a:r>
              <a:rPr lang="en-US" sz="2400" dirty="0"/>
              <a:t>Please open </a:t>
            </a:r>
            <a:r>
              <a:rPr lang="en-US" sz="2400" dirty="0" err="1"/>
              <a:t>cmd</a:t>
            </a:r>
            <a:r>
              <a:rPr lang="en-US" sz="2400" dirty="0"/>
              <a:t> and then move to the XAMPP </a:t>
            </a:r>
            <a:r>
              <a:rPr lang="en-US" sz="2400" dirty="0" err="1"/>
              <a:t>htdocs</a:t>
            </a:r>
            <a:r>
              <a:rPr lang="en-US" sz="2400" dirty="0"/>
              <a:t> folder with the command cd C:\xampp\htdocs</a:t>
            </a:r>
            <a:r>
              <a:rPr lang="en-US" sz="2400" dirty="0" smtClean="0"/>
              <a:t>.</a:t>
            </a:r>
            <a:endParaRPr lang="id-ID" sz="2400" dirty="0" smtClean="0"/>
          </a:p>
          <a:p>
            <a:pPr algn="just"/>
            <a:endParaRPr lang="id-ID" sz="2400" dirty="0"/>
          </a:p>
          <a:p>
            <a:pPr marL="457200" indent="-457200" algn="just">
              <a:buFont typeface="+mj-lt"/>
              <a:buAutoNum type="arabicPeriod" startAt="2"/>
            </a:pPr>
            <a:endParaRPr lang="id-ID" sz="2400" b="1" dirty="0" smtClean="0"/>
          </a:p>
          <a:p>
            <a:pPr marL="457200" indent="-457200" algn="just">
              <a:buFont typeface="+mj-lt"/>
              <a:buAutoNum type="arabicPeriod" startAt="2"/>
            </a:pPr>
            <a:endParaRPr lang="id-ID" sz="2400" b="1" dirty="0"/>
          </a:p>
          <a:p>
            <a:pPr marL="457200" indent="-457200" algn="just">
              <a:buFont typeface="+mj-lt"/>
              <a:buAutoNum type="arabicPeriod" startAt="2"/>
            </a:pPr>
            <a:endParaRPr lang="id-ID" sz="2400" b="1" dirty="0" smtClean="0"/>
          </a:p>
          <a:p>
            <a:pPr marL="457200" indent="-457200" algn="just">
              <a:buFont typeface="+mj-lt"/>
              <a:buAutoNum type="arabicPeriod" startAt="2"/>
            </a:pPr>
            <a:endParaRPr lang="id-ID" sz="2400" b="1" dirty="0"/>
          </a:p>
          <a:p>
            <a:pPr algn="just"/>
            <a:r>
              <a:rPr lang="en-US" sz="2400" dirty="0"/>
              <a:t>Then type or copy the following </a:t>
            </a:r>
            <a:r>
              <a:rPr lang="en-US" sz="2400" dirty="0" smtClean="0"/>
              <a:t>command:</a:t>
            </a:r>
            <a:endParaRPr lang="id-ID" sz="2400" dirty="0" smtClean="0"/>
          </a:p>
          <a:p>
            <a:pPr marL="457200" indent="-457200" algn="just">
              <a:buFont typeface="+mj-lt"/>
              <a:buAutoNum type="arabicPeriod" startAt="2"/>
            </a:pPr>
            <a:endParaRPr lang="id-ID" b="1" dirty="0"/>
          </a:p>
          <a:p>
            <a:pPr marL="457200" indent="-457200" algn="just">
              <a:buFont typeface="+mj-lt"/>
              <a:buAutoNum type="arabicPeriod" startAt="2"/>
            </a:pPr>
            <a:endParaRPr lang="id-ID" b="1" dirty="0" smtClean="0"/>
          </a:p>
          <a:p>
            <a:pPr marL="457200" indent="-457200" algn="just">
              <a:buFont typeface="+mj-lt"/>
              <a:buAutoNum type="arabicPeriod" startAt="2"/>
            </a:pPr>
            <a:endParaRPr lang="id-ID" b="1"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
        <p:nvSpPr>
          <p:cNvPr id="6" name="Footer Placeholder 5"/>
          <p:cNvSpPr txBox="1">
            <a:spLocks/>
          </p:cNvSpPr>
          <p:nvPr/>
        </p:nvSpPr>
        <p:spPr>
          <a:xfrm>
            <a:off x="3477099" y="5162941"/>
            <a:ext cx="3137290" cy="392691"/>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4. Move to Folder XAMPP/htdocs</a:t>
            </a:r>
            <a:endParaRPr lang="id-ID"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200" y="3340776"/>
            <a:ext cx="3850009" cy="1916294"/>
          </a:xfrm>
          <a:prstGeom prst="rect">
            <a:avLst/>
          </a:prstGeom>
        </p:spPr>
      </p:pic>
      <p:sp>
        <p:nvSpPr>
          <p:cNvPr id="7" name="TextBox 6"/>
          <p:cNvSpPr txBox="1"/>
          <p:nvPr/>
        </p:nvSpPr>
        <p:spPr>
          <a:xfrm>
            <a:off x="1556789" y="6046617"/>
            <a:ext cx="6916833" cy="338554"/>
          </a:xfrm>
          <a:prstGeom prst="rect">
            <a:avLst/>
          </a:prstGeom>
          <a:solidFill>
            <a:schemeClr val="accent5">
              <a:lumMod val="20000"/>
              <a:lumOff val="80000"/>
            </a:schemeClr>
          </a:solidFill>
        </p:spPr>
        <p:txBody>
          <a:bodyPr wrap="square" rtlCol="0">
            <a:spAutoFit/>
          </a:bodyPr>
          <a:lstStyle/>
          <a:p>
            <a:r>
              <a:rPr lang="id-ID" sz="1600" dirty="0">
                <a:latin typeface="Consolas" panose="020B0609020204030204" pitchFamily="49" charset="0"/>
              </a:rPr>
              <a:t>composer create-project --prefer-dist laravel/laravel </a:t>
            </a:r>
            <a:r>
              <a:rPr lang="id-ID" sz="1600" dirty="0" smtClean="0">
                <a:latin typeface="Consolas" panose="020B0609020204030204" pitchFamily="49" charset="0"/>
              </a:rPr>
              <a:t>coba1</a:t>
            </a:r>
            <a:endParaRPr lang="id-ID" sz="1600" dirty="0">
              <a:latin typeface="Consolas" panose="020B0609020204030204" pitchFamily="49" charset="0"/>
            </a:endParaRPr>
          </a:p>
        </p:txBody>
      </p:sp>
    </p:spTree>
    <p:extLst>
      <p:ext uri="{BB962C8B-B14F-4D97-AF65-F5344CB8AC3E}">
        <p14:creationId xmlns:p14="http://schemas.microsoft.com/office/powerpoint/2010/main" val="468027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startAt="2"/>
            </a:pPr>
            <a:r>
              <a:rPr lang="en-US" b="1" dirty="0"/>
              <a:t>Install </a:t>
            </a:r>
            <a:r>
              <a:rPr lang="en-US" b="1" dirty="0" err="1"/>
              <a:t>Laravel</a:t>
            </a:r>
            <a:r>
              <a:rPr lang="en-US" b="1" dirty="0"/>
              <a:t> with Composer </a:t>
            </a:r>
            <a:r>
              <a:rPr lang="en-US" b="1" dirty="0" smtClean="0"/>
              <a:t>Create-Project</a:t>
            </a:r>
            <a:r>
              <a:rPr lang="id-ID" b="1" dirty="0" smtClean="0"/>
              <a:t> (Cont)</a:t>
            </a:r>
          </a:p>
          <a:p>
            <a:pPr algn="just"/>
            <a:r>
              <a:rPr lang="id-ID" dirty="0" smtClean="0"/>
              <a:t>The </a:t>
            </a:r>
            <a:r>
              <a:rPr lang="en-US" dirty="0" smtClean="0"/>
              <a:t>command </a:t>
            </a:r>
            <a:r>
              <a:rPr lang="en-US" dirty="0"/>
              <a:t>consists of several parts</a:t>
            </a:r>
            <a:r>
              <a:rPr lang="en-US" dirty="0" smtClean="0"/>
              <a:t>:</a:t>
            </a:r>
            <a:endParaRPr lang="id-ID" dirty="0" smtClean="0"/>
          </a:p>
          <a:p>
            <a:pPr lvl="1" algn="just"/>
            <a:r>
              <a:rPr lang="en-US" dirty="0">
                <a:latin typeface="Consolas" panose="020B0609020204030204" pitchFamily="49" charset="0"/>
              </a:rPr>
              <a:t>composer</a:t>
            </a:r>
            <a:r>
              <a:rPr lang="en-US" dirty="0"/>
              <a:t>: run composer </a:t>
            </a:r>
            <a:endParaRPr lang="id-ID" dirty="0" smtClean="0"/>
          </a:p>
          <a:p>
            <a:pPr lvl="1" algn="just"/>
            <a:r>
              <a:rPr lang="en-US" dirty="0" smtClean="0">
                <a:latin typeface="Consolas" panose="020B0609020204030204" pitchFamily="49" charset="0"/>
              </a:rPr>
              <a:t>create-project</a:t>
            </a:r>
            <a:r>
              <a:rPr lang="en-US" dirty="0"/>
              <a:t>: create a project </a:t>
            </a:r>
            <a:endParaRPr lang="id-ID" dirty="0" smtClean="0"/>
          </a:p>
          <a:p>
            <a:pPr lvl="1" algn="just"/>
            <a:r>
              <a:rPr lang="en-US" dirty="0" smtClean="0">
                <a:latin typeface="Consolas" panose="020B0609020204030204" pitchFamily="49" charset="0"/>
              </a:rPr>
              <a:t>--</a:t>
            </a:r>
            <a:r>
              <a:rPr lang="en-US" dirty="0">
                <a:latin typeface="Consolas" panose="020B0609020204030204" pitchFamily="49" charset="0"/>
              </a:rPr>
              <a:t>prefer-</a:t>
            </a:r>
            <a:r>
              <a:rPr lang="en-US" dirty="0" err="1">
                <a:latin typeface="Consolas" panose="020B0609020204030204" pitchFamily="49" charset="0"/>
              </a:rPr>
              <a:t>dist</a:t>
            </a:r>
            <a:r>
              <a:rPr lang="en-US" dirty="0">
                <a:latin typeface="Consolas" panose="020B0609020204030204" pitchFamily="49" charset="0"/>
              </a:rPr>
              <a:t> </a:t>
            </a:r>
            <a:r>
              <a:rPr lang="en-US" dirty="0" err="1">
                <a:latin typeface="Consolas" panose="020B0609020204030204" pitchFamily="49" charset="0"/>
              </a:rPr>
              <a:t>laravel</a:t>
            </a:r>
            <a:r>
              <a:rPr lang="en-US" dirty="0">
                <a:latin typeface="Consolas" panose="020B0609020204030204" pitchFamily="49" charset="0"/>
              </a:rPr>
              <a:t>/</a:t>
            </a:r>
            <a:r>
              <a:rPr lang="en-US" dirty="0" err="1">
                <a:latin typeface="Consolas" panose="020B0609020204030204" pitchFamily="49" charset="0"/>
              </a:rPr>
              <a:t>laravel</a:t>
            </a:r>
            <a:r>
              <a:rPr lang="en-US" dirty="0"/>
              <a:t>: select the latest stable version of </a:t>
            </a:r>
            <a:r>
              <a:rPr lang="en-US" dirty="0" err="1"/>
              <a:t>laravel</a:t>
            </a:r>
            <a:r>
              <a:rPr lang="en-US" dirty="0"/>
              <a:t> framework </a:t>
            </a:r>
            <a:endParaRPr lang="id-ID" dirty="0" smtClean="0"/>
          </a:p>
          <a:p>
            <a:pPr lvl="1" algn="just"/>
            <a:r>
              <a:rPr lang="id-ID" dirty="0" smtClean="0">
                <a:latin typeface="Consolas" panose="020B0609020204030204" pitchFamily="49" charset="0"/>
              </a:rPr>
              <a:t>coba</a:t>
            </a:r>
            <a:r>
              <a:rPr lang="en-US" dirty="0" smtClean="0">
                <a:latin typeface="Consolas" panose="020B0609020204030204" pitchFamily="49" charset="0"/>
              </a:rPr>
              <a:t>1</a:t>
            </a:r>
            <a:r>
              <a:rPr lang="en-US" dirty="0"/>
              <a:t>: save all files into </a:t>
            </a:r>
            <a:r>
              <a:rPr lang="id-ID" dirty="0" smtClean="0"/>
              <a:t>coba</a:t>
            </a:r>
            <a:r>
              <a:rPr lang="en-US" dirty="0" smtClean="0"/>
              <a:t>1 folder</a:t>
            </a:r>
            <a:endParaRPr lang="id-ID" dirty="0" smtClean="0"/>
          </a:p>
          <a:p>
            <a:pPr lvl="1" algn="just"/>
            <a:endParaRPr lang="id-ID" b="1" dirty="0"/>
          </a:p>
          <a:p>
            <a:pPr algn="just"/>
            <a:r>
              <a:rPr lang="en-US" dirty="0"/>
              <a:t>After typing composer create-project command, then when we press Enter key, composer will work and download all </a:t>
            </a:r>
            <a:r>
              <a:rPr lang="en-US" dirty="0" err="1"/>
              <a:t>Laravel</a:t>
            </a:r>
            <a:r>
              <a:rPr lang="en-US" dirty="0"/>
              <a:t> files. This process takes a few minutes because the </a:t>
            </a:r>
            <a:r>
              <a:rPr lang="en-US" dirty="0" err="1"/>
              <a:t>Laravel</a:t>
            </a:r>
            <a:r>
              <a:rPr lang="en-US" dirty="0"/>
              <a:t> file size is quite large (about 40MB).</a:t>
            </a:r>
            <a:endParaRPr lang="id-ID" dirty="0" smtClean="0"/>
          </a:p>
          <a:p>
            <a:pPr marL="457200" indent="-457200" algn="just">
              <a:buFont typeface="+mj-lt"/>
              <a:buAutoNum type="arabicPeriod" startAt="2"/>
            </a:pPr>
            <a:endParaRPr lang="id-ID" b="1"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Tree>
    <p:extLst>
      <p:ext uri="{BB962C8B-B14F-4D97-AF65-F5344CB8AC3E}">
        <p14:creationId xmlns:p14="http://schemas.microsoft.com/office/powerpoint/2010/main" val="3202153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863" y="1914525"/>
            <a:ext cx="7562601" cy="4554898"/>
          </a:xfrm>
        </p:spPr>
        <p:txBody>
          <a:bodyPr>
            <a:normAutofit/>
          </a:bodyPr>
          <a:lstStyle/>
          <a:p>
            <a:r>
              <a:rPr lang="id-ID" sz="2800" b="1" dirty="0"/>
              <a:t>LO1: </a:t>
            </a:r>
            <a:r>
              <a:rPr lang="id-ID" sz="2800" dirty="0" smtClean="0"/>
              <a:t>Describe </a:t>
            </a:r>
            <a:r>
              <a:rPr lang="id-ID" sz="2800" dirty="0"/>
              <a:t>concept of web </a:t>
            </a:r>
            <a:r>
              <a:rPr lang="id-ID" sz="2800" dirty="0" smtClean="0"/>
              <a:t>programming</a:t>
            </a:r>
          </a:p>
          <a:p>
            <a:r>
              <a:rPr lang="en-US" sz="2800" b="1" dirty="0"/>
              <a:t>LO2: </a:t>
            </a:r>
            <a:r>
              <a:rPr lang="id-ID" sz="2800" dirty="0"/>
              <a:t>D</a:t>
            </a:r>
            <a:r>
              <a:rPr lang="en-US" sz="2800" dirty="0" err="1" smtClean="0"/>
              <a:t>esign</a:t>
            </a:r>
            <a:r>
              <a:rPr lang="en-US" sz="2800" dirty="0" smtClean="0"/>
              <a:t> </a:t>
            </a:r>
            <a:r>
              <a:rPr lang="en-US" sz="2800" dirty="0"/>
              <a:t>web-based applications with structured approach</a:t>
            </a:r>
            <a:endParaRPr lang="id-ID" sz="2800" dirty="0"/>
          </a:p>
        </p:txBody>
      </p:sp>
      <p:sp>
        <p:nvSpPr>
          <p:cNvPr id="5" name="TextBox 4"/>
          <p:cNvSpPr txBox="1"/>
          <p:nvPr/>
        </p:nvSpPr>
        <p:spPr>
          <a:xfrm>
            <a:off x="3048000" y="816114"/>
            <a:ext cx="4293548" cy="707886"/>
          </a:xfrm>
          <a:prstGeom prst="rect">
            <a:avLst/>
          </a:prstGeom>
          <a:noFill/>
        </p:spPr>
        <p:txBody>
          <a:bodyPr wrap="none" rtlCol="0">
            <a:spAutoFit/>
          </a:bodyPr>
          <a:lstStyle/>
          <a:p>
            <a:r>
              <a:rPr lang="en-US" sz="4000" b="1" dirty="0"/>
              <a:t>Learning </a:t>
            </a:r>
            <a:r>
              <a:rPr lang="id-ID" sz="4000" b="1" dirty="0" smtClean="0"/>
              <a:t>Outcomes</a:t>
            </a:r>
            <a:endParaRPr lang="en-US" sz="4000" b="1" dirty="0"/>
          </a:p>
        </p:txBody>
      </p:sp>
    </p:spTree>
    <p:extLst>
      <p:ext uri="{BB962C8B-B14F-4D97-AF65-F5344CB8AC3E}">
        <p14:creationId xmlns:p14="http://schemas.microsoft.com/office/powerpoint/2010/main" val="3278727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startAt="2"/>
            </a:pPr>
            <a:r>
              <a:rPr lang="en-US" b="1" dirty="0"/>
              <a:t>Install </a:t>
            </a:r>
            <a:r>
              <a:rPr lang="en-US" b="1" dirty="0" err="1"/>
              <a:t>Laravel</a:t>
            </a:r>
            <a:r>
              <a:rPr lang="en-US" b="1" dirty="0"/>
              <a:t> with Composer </a:t>
            </a:r>
            <a:r>
              <a:rPr lang="en-US" b="1" dirty="0" smtClean="0"/>
              <a:t>Create-Project</a:t>
            </a:r>
            <a:r>
              <a:rPr lang="id-ID" b="1" dirty="0" smtClean="0"/>
              <a:t> </a:t>
            </a:r>
            <a:r>
              <a:rPr lang="id-ID" b="1" dirty="0"/>
              <a:t>(Cont)</a:t>
            </a:r>
            <a:endParaRPr lang="id-ID" b="1" dirty="0" smtClean="0"/>
          </a:p>
          <a:p>
            <a:pPr algn="just"/>
            <a:endParaRPr lang="id-ID" b="1"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pic>
        <p:nvPicPr>
          <p:cNvPr id="2" name="Picture 1"/>
          <p:cNvPicPr>
            <a:picLocks noChangeAspect="1"/>
          </p:cNvPicPr>
          <p:nvPr/>
        </p:nvPicPr>
        <p:blipFill>
          <a:blip r:embed="rId2"/>
          <a:stretch>
            <a:fillRect/>
          </a:stretch>
        </p:blipFill>
        <p:spPr>
          <a:xfrm>
            <a:off x="2581422" y="2246719"/>
            <a:ext cx="4321815" cy="2334498"/>
          </a:xfrm>
          <a:prstGeom prst="rect">
            <a:avLst/>
          </a:prstGeom>
        </p:spPr>
      </p:pic>
      <p:pic>
        <p:nvPicPr>
          <p:cNvPr id="4" name="Picture 3"/>
          <p:cNvPicPr>
            <a:picLocks noChangeAspect="1"/>
          </p:cNvPicPr>
          <p:nvPr/>
        </p:nvPicPr>
        <p:blipFill>
          <a:blip r:embed="rId3"/>
          <a:stretch>
            <a:fillRect/>
          </a:stretch>
        </p:blipFill>
        <p:spPr>
          <a:xfrm>
            <a:off x="3107551" y="4612050"/>
            <a:ext cx="3269555" cy="1750094"/>
          </a:xfrm>
          <a:prstGeom prst="rect">
            <a:avLst/>
          </a:prstGeom>
        </p:spPr>
      </p:pic>
      <p:sp>
        <p:nvSpPr>
          <p:cNvPr id="6" name="Footer Placeholder 5"/>
          <p:cNvSpPr txBox="1">
            <a:spLocks/>
          </p:cNvSpPr>
          <p:nvPr/>
        </p:nvSpPr>
        <p:spPr>
          <a:xfrm>
            <a:off x="2629950" y="6352957"/>
            <a:ext cx="4582254" cy="392691"/>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5. Process Installing Laravel(Above) &amp; Complete Installation (Below)</a:t>
            </a:r>
            <a:endParaRPr lang="id-ID" dirty="0"/>
          </a:p>
        </p:txBody>
      </p:sp>
    </p:spTree>
    <p:extLst>
      <p:ext uri="{BB962C8B-B14F-4D97-AF65-F5344CB8AC3E}">
        <p14:creationId xmlns:p14="http://schemas.microsoft.com/office/powerpoint/2010/main" val="1009219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457200" indent="-457200" algn="just">
              <a:buFont typeface="+mj-lt"/>
              <a:buAutoNum type="arabicPeriod" startAt="2"/>
            </a:pPr>
            <a:r>
              <a:rPr lang="en-US" b="1" dirty="0"/>
              <a:t>Install </a:t>
            </a:r>
            <a:r>
              <a:rPr lang="en-US" b="1" dirty="0" err="1"/>
              <a:t>Laravel</a:t>
            </a:r>
            <a:r>
              <a:rPr lang="en-US" b="1" dirty="0"/>
              <a:t> with Composer </a:t>
            </a:r>
            <a:r>
              <a:rPr lang="en-US" b="1" dirty="0" smtClean="0"/>
              <a:t>Create-Project</a:t>
            </a:r>
            <a:r>
              <a:rPr lang="id-ID" b="1" dirty="0" smtClean="0"/>
              <a:t> (Cont)</a:t>
            </a:r>
          </a:p>
          <a:p>
            <a:pPr algn="just"/>
            <a:r>
              <a:rPr lang="en-US" dirty="0"/>
              <a:t>If the text </a:t>
            </a:r>
            <a:r>
              <a:rPr lang="en-US" b="1" dirty="0"/>
              <a:t>'Application key set successfully'</a:t>
            </a:r>
            <a:r>
              <a:rPr lang="en-US" dirty="0"/>
              <a:t> appears and the cursor returns to </a:t>
            </a:r>
            <a:r>
              <a:rPr lang="en-US" b="1" dirty="0"/>
              <a:t>C:\xampp\htdocs</a:t>
            </a:r>
            <a:r>
              <a:rPr lang="en-US" dirty="0"/>
              <a:t>, it means that the </a:t>
            </a:r>
            <a:r>
              <a:rPr lang="en-US" dirty="0" err="1"/>
              <a:t>Laravel</a:t>
            </a:r>
            <a:r>
              <a:rPr lang="en-US" dirty="0"/>
              <a:t> installation process is complete. Please open the </a:t>
            </a:r>
            <a:r>
              <a:rPr lang="en-US" dirty="0" err="1"/>
              <a:t>htdocs</a:t>
            </a:r>
            <a:r>
              <a:rPr lang="en-US" dirty="0"/>
              <a:t> folder from Windows Explorer, you will see a </a:t>
            </a:r>
            <a:r>
              <a:rPr lang="id-ID" dirty="0" smtClean="0"/>
              <a:t>coba</a:t>
            </a:r>
            <a:r>
              <a:rPr lang="en-US" dirty="0" smtClean="0"/>
              <a:t>1 </a:t>
            </a:r>
            <a:r>
              <a:rPr lang="en-US" dirty="0"/>
              <a:t>folder containing various </a:t>
            </a:r>
            <a:r>
              <a:rPr lang="en-US" dirty="0" err="1"/>
              <a:t>Laravel</a:t>
            </a:r>
            <a:r>
              <a:rPr lang="en-US" dirty="0"/>
              <a:t> files.</a:t>
            </a:r>
            <a:endParaRPr lang="id-ID"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pic>
        <p:nvPicPr>
          <p:cNvPr id="4" name="Picture 3"/>
          <p:cNvPicPr>
            <a:picLocks noChangeAspect="1"/>
          </p:cNvPicPr>
          <p:nvPr/>
        </p:nvPicPr>
        <p:blipFill>
          <a:blip r:embed="rId2"/>
          <a:stretch>
            <a:fillRect/>
          </a:stretch>
        </p:blipFill>
        <p:spPr>
          <a:xfrm>
            <a:off x="1611981" y="3755651"/>
            <a:ext cx="6867525" cy="2305050"/>
          </a:xfrm>
          <a:prstGeom prst="rect">
            <a:avLst/>
          </a:prstGeom>
        </p:spPr>
      </p:pic>
      <p:sp>
        <p:nvSpPr>
          <p:cNvPr id="6" name="Footer Placeholder 5"/>
          <p:cNvSpPr txBox="1">
            <a:spLocks/>
          </p:cNvSpPr>
          <p:nvPr/>
        </p:nvSpPr>
        <p:spPr>
          <a:xfrm>
            <a:off x="2629950" y="6084747"/>
            <a:ext cx="4582254" cy="392691"/>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6. </a:t>
            </a:r>
            <a:r>
              <a:rPr lang="en-US" dirty="0"/>
              <a:t>the contents of the </a:t>
            </a:r>
            <a:r>
              <a:rPr lang="id-ID" dirty="0" smtClean="0"/>
              <a:t>coba</a:t>
            </a:r>
            <a:r>
              <a:rPr lang="en-US" dirty="0" smtClean="0"/>
              <a:t>1 </a:t>
            </a:r>
            <a:r>
              <a:rPr lang="en-US" dirty="0"/>
              <a:t>folder</a:t>
            </a:r>
            <a:endParaRPr lang="id-ID" dirty="0"/>
          </a:p>
        </p:txBody>
      </p:sp>
    </p:spTree>
    <p:extLst>
      <p:ext uri="{BB962C8B-B14F-4D97-AF65-F5344CB8AC3E}">
        <p14:creationId xmlns:p14="http://schemas.microsoft.com/office/powerpoint/2010/main" val="2777198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marL="0" indent="0" algn="just">
              <a:buNone/>
            </a:pPr>
            <a:r>
              <a:rPr lang="fr-FR" b="1" dirty="0"/>
              <a:t>Installation </a:t>
            </a:r>
            <a:r>
              <a:rPr lang="fr-FR" b="1" dirty="0" err="1"/>
              <a:t>based</a:t>
            </a:r>
            <a:r>
              <a:rPr lang="fr-FR" b="1" dirty="0"/>
              <a:t> on </a:t>
            </a:r>
            <a:r>
              <a:rPr lang="fr-FR" b="1" dirty="0" err="1"/>
              <a:t>Laravel</a:t>
            </a:r>
            <a:r>
              <a:rPr lang="fr-FR" b="1" dirty="0"/>
              <a:t> version</a:t>
            </a:r>
            <a:endParaRPr lang="id-ID" b="1" dirty="0" smtClean="0"/>
          </a:p>
          <a:p>
            <a:pPr algn="just"/>
            <a:r>
              <a:rPr lang="en-US" sz="2400" dirty="0"/>
              <a:t>Type the command below. The number </a:t>
            </a:r>
            <a:r>
              <a:rPr lang="en-US" sz="2400" dirty="0" smtClean="0"/>
              <a:t>8</a:t>
            </a:r>
            <a:r>
              <a:rPr lang="id-ID" sz="2400" dirty="0" smtClean="0"/>
              <a:t>.0</a:t>
            </a:r>
            <a:r>
              <a:rPr lang="en-US" sz="2400" dirty="0" smtClean="0"/>
              <a:t> </a:t>
            </a:r>
            <a:r>
              <a:rPr lang="en-US" sz="2400" dirty="0"/>
              <a:t>indicates the </a:t>
            </a:r>
            <a:r>
              <a:rPr lang="en-US" sz="2400" dirty="0" err="1"/>
              <a:t>Laravel</a:t>
            </a:r>
            <a:r>
              <a:rPr lang="en-US" sz="2400" dirty="0"/>
              <a:t> version you want to install. Please adjust the </a:t>
            </a:r>
            <a:r>
              <a:rPr lang="en-US" sz="2400" dirty="0" err="1"/>
              <a:t>Laravel</a:t>
            </a:r>
            <a:r>
              <a:rPr lang="en-US" sz="2400" dirty="0"/>
              <a:t> version.</a:t>
            </a:r>
            <a:endParaRPr lang="id-ID" sz="2400" dirty="0"/>
          </a:p>
        </p:txBody>
      </p:sp>
      <p:sp>
        <p:nvSpPr>
          <p:cNvPr id="5" name="TextBox 4"/>
          <p:cNvSpPr txBox="1"/>
          <p:nvPr/>
        </p:nvSpPr>
        <p:spPr>
          <a:xfrm>
            <a:off x="3048000" y="816114"/>
            <a:ext cx="3746154" cy="707886"/>
          </a:xfrm>
          <a:prstGeom prst="rect">
            <a:avLst/>
          </a:prstGeom>
          <a:noFill/>
        </p:spPr>
        <p:txBody>
          <a:bodyPr wrap="none" rtlCol="0">
            <a:spAutoFit/>
          </a:bodyPr>
          <a:lstStyle/>
          <a:p>
            <a:r>
              <a:rPr lang="id-ID" sz="4000" b="1" dirty="0" smtClean="0"/>
              <a:t>Installing Laravel</a:t>
            </a:r>
            <a:endParaRPr lang="id-ID" sz="4000" b="1" dirty="0"/>
          </a:p>
        </p:txBody>
      </p:sp>
      <p:sp>
        <p:nvSpPr>
          <p:cNvPr id="7" name="TextBox 6"/>
          <p:cNvSpPr txBox="1"/>
          <p:nvPr/>
        </p:nvSpPr>
        <p:spPr>
          <a:xfrm>
            <a:off x="1161207" y="3754347"/>
            <a:ext cx="7519739" cy="338554"/>
          </a:xfrm>
          <a:prstGeom prst="rect">
            <a:avLst/>
          </a:prstGeom>
          <a:solidFill>
            <a:schemeClr val="accent5">
              <a:lumMod val="20000"/>
              <a:lumOff val="80000"/>
            </a:schemeClr>
          </a:solidFill>
        </p:spPr>
        <p:txBody>
          <a:bodyPr wrap="square" rtlCol="0">
            <a:spAutoFit/>
          </a:bodyPr>
          <a:lstStyle/>
          <a:p>
            <a:r>
              <a:rPr lang="id-ID" sz="1600" dirty="0">
                <a:latin typeface="Consolas" panose="020B0609020204030204" pitchFamily="49" charset="0"/>
              </a:rPr>
              <a:t>composer create-project --prefer-dist laravel/laravel="^8.0" coba3</a:t>
            </a:r>
          </a:p>
        </p:txBody>
      </p:sp>
    </p:spTree>
    <p:extLst>
      <p:ext uri="{BB962C8B-B14F-4D97-AF65-F5344CB8AC3E}">
        <p14:creationId xmlns:p14="http://schemas.microsoft.com/office/powerpoint/2010/main" val="591774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To run this default PHP server, we must use cmd. Please open </a:t>
            </a:r>
            <a:r>
              <a:rPr lang="en-US" sz="2400" dirty="0" err="1"/>
              <a:t>cmd</a:t>
            </a:r>
            <a:r>
              <a:rPr lang="en-US" sz="2400" dirty="0"/>
              <a:t> then go to the </a:t>
            </a:r>
            <a:r>
              <a:rPr lang="en-US" sz="2400" dirty="0" err="1"/>
              <a:t>Laravel</a:t>
            </a:r>
            <a:r>
              <a:rPr lang="en-US" sz="2400" dirty="0"/>
              <a:t> installation folder. Because the </a:t>
            </a:r>
            <a:r>
              <a:rPr lang="en-US" sz="2400" dirty="0" err="1"/>
              <a:t>Laravel</a:t>
            </a:r>
            <a:r>
              <a:rPr lang="en-US" sz="2400" dirty="0"/>
              <a:t> file I'm using is in </a:t>
            </a:r>
            <a:r>
              <a:rPr lang="en-US" sz="2400" b="1" dirty="0"/>
              <a:t>C:\xampp\htdocs\laravel01</a:t>
            </a:r>
            <a:r>
              <a:rPr lang="en-US" sz="2400" dirty="0"/>
              <a:t>, the command to change directories is</a:t>
            </a:r>
            <a:r>
              <a:rPr lang="en-US" sz="2400" dirty="0" smtClean="0"/>
              <a:t>:</a:t>
            </a:r>
            <a:endParaRPr lang="id-ID" sz="2400" dirty="0" smtClean="0"/>
          </a:p>
          <a:p>
            <a:pPr algn="just"/>
            <a:endParaRPr lang="id-ID" sz="2400" dirty="0"/>
          </a:p>
          <a:p>
            <a:pPr algn="just"/>
            <a:r>
              <a:rPr lang="en-US" sz="2400" dirty="0"/>
              <a:t>Once inside the </a:t>
            </a:r>
            <a:r>
              <a:rPr lang="en-US" sz="2400" dirty="0" err="1"/>
              <a:t>Laravel</a:t>
            </a:r>
            <a:r>
              <a:rPr lang="en-US" sz="2400" dirty="0"/>
              <a:t> folder, start the web server with the following command</a:t>
            </a:r>
            <a:r>
              <a:rPr lang="en-US" sz="2400" dirty="0" smtClean="0"/>
              <a:t>:</a:t>
            </a:r>
            <a:endParaRPr lang="id-ID" sz="2400" dirty="0" smtClean="0"/>
          </a:p>
          <a:p>
            <a:pPr algn="just"/>
            <a:endParaRPr lang="id-ID" sz="2400" dirty="0"/>
          </a:p>
          <a:p>
            <a:pPr algn="just"/>
            <a:endParaRPr lang="id-ID" sz="2400" dirty="0" smtClean="0"/>
          </a:p>
          <a:p>
            <a:pPr algn="just"/>
            <a:r>
              <a:rPr lang="en-US" sz="2400" dirty="0"/>
              <a:t>Then end with the Enter key.</a:t>
            </a:r>
            <a:endParaRPr lang="id-ID" sz="2400" dirty="0"/>
          </a:p>
        </p:txBody>
      </p:sp>
      <p:sp>
        <p:nvSpPr>
          <p:cNvPr id="5" name="TextBox 4"/>
          <p:cNvSpPr txBox="1"/>
          <p:nvPr/>
        </p:nvSpPr>
        <p:spPr>
          <a:xfrm>
            <a:off x="3048000" y="816114"/>
            <a:ext cx="3864328" cy="707886"/>
          </a:xfrm>
          <a:prstGeom prst="rect">
            <a:avLst/>
          </a:prstGeom>
          <a:noFill/>
        </p:spPr>
        <p:txBody>
          <a:bodyPr wrap="none" rtlCol="0">
            <a:spAutoFit/>
          </a:bodyPr>
          <a:lstStyle/>
          <a:p>
            <a:r>
              <a:rPr lang="id-ID" sz="4000" b="1" dirty="0" smtClean="0"/>
              <a:t>Accessing Laravel</a:t>
            </a:r>
            <a:endParaRPr lang="id-ID" sz="4000" b="1" dirty="0"/>
          </a:p>
        </p:txBody>
      </p:sp>
      <p:sp>
        <p:nvSpPr>
          <p:cNvPr id="8" name="TextBox 7"/>
          <p:cNvSpPr txBox="1"/>
          <p:nvPr/>
        </p:nvSpPr>
        <p:spPr>
          <a:xfrm>
            <a:off x="2918420" y="3734714"/>
            <a:ext cx="4123487" cy="400110"/>
          </a:xfrm>
          <a:prstGeom prst="rect">
            <a:avLst/>
          </a:prstGeom>
          <a:solidFill>
            <a:schemeClr val="accent5">
              <a:lumMod val="20000"/>
              <a:lumOff val="80000"/>
            </a:schemeClr>
          </a:solidFill>
        </p:spPr>
        <p:txBody>
          <a:bodyPr wrap="square" rtlCol="0">
            <a:spAutoFit/>
          </a:bodyPr>
          <a:lstStyle/>
          <a:p>
            <a:r>
              <a:rPr lang="id-ID" sz="2000" dirty="0">
                <a:latin typeface="Consolas" panose="020B0609020204030204" pitchFamily="49" charset="0"/>
              </a:rPr>
              <a:t>cd C:\xampp\htdocs\laravel01</a:t>
            </a:r>
          </a:p>
        </p:txBody>
      </p:sp>
      <p:sp>
        <p:nvSpPr>
          <p:cNvPr id="9" name="TextBox 8"/>
          <p:cNvSpPr txBox="1"/>
          <p:nvPr/>
        </p:nvSpPr>
        <p:spPr>
          <a:xfrm>
            <a:off x="3675171" y="5057008"/>
            <a:ext cx="2491812" cy="400110"/>
          </a:xfrm>
          <a:prstGeom prst="rect">
            <a:avLst/>
          </a:prstGeom>
          <a:solidFill>
            <a:schemeClr val="accent5">
              <a:lumMod val="20000"/>
              <a:lumOff val="80000"/>
            </a:schemeClr>
          </a:solidFill>
        </p:spPr>
        <p:txBody>
          <a:bodyPr wrap="square" rtlCol="0">
            <a:spAutoFit/>
          </a:bodyPr>
          <a:lstStyle/>
          <a:p>
            <a:pPr algn="ctr"/>
            <a:r>
              <a:rPr lang="id-ID" sz="2000" dirty="0"/>
              <a:t>php artisan serve</a:t>
            </a:r>
            <a:endParaRPr lang="id-ID" sz="2000" dirty="0">
              <a:latin typeface="Consolas" panose="020B0609020204030204" pitchFamily="49" charset="0"/>
            </a:endParaRPr>
          </a:p>
        </p:txBody>
      </p:sp>
    </p:spTree>
    <p:extLst>
      <p:ext uri="{BB962C8B-B14F-4D97-AF65-F5344CB8AC3E}">
        <p14:creationId xmlns:p14="http://schemas.microsoft.com/office/powerpoint/2010/main" val="2604633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3864328" cy="707886"/>
          </a:xfrm>
          <a:prstGeom prst="rect">
            <a:avLst/>
          </a:prstGeom>
          <a:noFill/>
        </p:spPr>
        <p:txBody>
          <a:bodyPr wrap="none" rtlCol="0">
            <a:spAutoFit/>
          </a:bodyPr>
          <a:lstStyle/>
          <a:p>
            <a:r>
              <a:rPr lang="id-ID" sz="4000" b="1" dirty="0" smtClean="0"/>
              <a:t>Accessing Laravel</a:t>
            </a:r>
            <a:endParaRPr lang="id-ID" sz="4000" b="1" dirty="0"/>
          </a:p>
        </p:txBody>
      </p:sp>
      <p:pic>
        <p:nvPicPr>
          <p:cNvPr id="7" name="Picture 6"/>
          <p:cNvPicPr>
            <a:picLocks noChangeAspect="1"/>
          </p:cNvPicPr>
          <p:nvPr/>
        </p:nvPicPr>
        <p:blipFill>
          <a:blip r:embed="rId2"/>
          <a:stretch>
            <a:fillRect/>
          </a:stretch>
        </p:blipFill>
        <p:spPr>
          <a:xfrm>
            <a:off x="1412153" y="2394278"/>
            <a:ext cx="7136021" cy="2069446"/>
          </a:xfrm>
          <a:prstGeom prst="rect">
            <a:avLst/>
          </a:prstGeom>
        </p:spPr>
      </p:pic>
      <p:sp>
        <p:nvSpPr>
          <p:cNvPr id="10" name="Footer Placeholder 5"/>
          <p:cNvSpPr txBox="1">
            <a:spLocks/>
          </p:cNvSpPr>
          <p:nvPr/>
        </p:nvSpPr>
        <p:spPr>
          <a:xfrm>
            <a:off x="2689036" y="4463724"/>
            <a:ext cx="4582254" cy="392691"/>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7. </a:t>
            </a:r>
            <a:r>
              <a:rPr lang="en-US" dirty="0" smtClean="0"/>
              <a:t>R</a:t>
            </a:r>
            <a:r>
              <a:rPr lang="id-ID" dirty="0" smtClean="0"/>
              <a:t>unning Laravel Server</a:t>
            </a:r>
            <a:endParaRPr lang="id-ID" dirty="0"/>
          </a:p>
        </p:txBody>
      </p:sp>
      <p:sp>
        <p:nvSpPr>
          <p:cNvPr id="11" name="Content Placeholder 2"/>
          <p:cNvSpPr>
            <a:spLocks noGrp="1"/>
          </p:cNvSpPr>
          <p:nvPr>
            <p:ph idx="1"/>
          </p:nvPr>
        </p:nvSpPr>
        <p:spPr>
          <a:xfrm>
            <a:off x="1343025" y="1800225"/>
            <a:ext cx="7405439" cy="4669198"/>
          </a:xfrm>
        </p:spPr>
        <p:txBody>
          <a:bodyPr>
            <a:noAutofit/>
          </a:bodyPr>
          <a:lstStyle/>
          <a:p>
            <a:pPr algn="just"/>
            <a:endParaRPr lang="id-ID" sz="2400" dirty="0" smtClean="0"/>
          </a:p>
          <a:p>
            <a:pPr algn="just"/>
            <a:endParaRPr lang="id-ID" sz="2400" dirty="0"/>
          </a:p>
          <a:p>
            <a:pPr algn="just"/>
            <a:endParaRPr lang="id-ID" sz="2400" dirty="0" smtClean="0"/>
          </a:p>
          <a:p>
            <a:pPr algn="just"/>
            <a:endParaRPr lang="id-ID" sz="2400" dirty="0"/>
          </a:p>
          <a:p>
            <a:pPr algn="just"/>
            <a:endParaRPr lang="id-ID" sz="2400" dirty="0" smtClean="0"/>
          </a:p>
          <a:p>
            <a:pPr algn="just"/>
            <a:endParaRPr lang="id-ID" sz="2400" dirty="0"/>
          </a:p>
          <a:p>
            <a:pPr algn="just"/>
            <a:endParaRPr lang="id-ID" sz="2400" dirty="0" smtClean="0"/>
          </a:p>
          <a:p>
            <a:pPr algn="just"/>
            <a:endParaRPr lang="id-ID" sz="2400" dirty="0"/>
          </a:p>
          <a:p>
            <a:pPr algn="just"/>
            <a:r>
              <a:rPr lang="en-US" sz="2400" dirty="0"/>
              <a:t>If the server is active and can be accessed from </a:t>
            </a:r>
            <a:r>
              <a:rPr lang="en-US" sz="2400" b="1" dirty="0"/>
              <a:t>http://127.0.0.1:8000</a:t>
            </a:r>
            <a:r>
              <a:rPr lang="en-US" sz="2400" dirty="0"/>
              <a:t>. Please open a web browser and type this address.</a:t>
            </a:r>
            <a:endParaRPr lang="id-ID" sz="2400" dirty="0"/>
          </a:p>
        </p:txBody>
      </p:sp>
    </p:spTree>
    <p:extLst>
      <p:ext uri="{BB962C8B-B14F-4D97-AF65-F5344CB8AC3E}">
        <p14:creationId xmlns:p14="http://schemas.microsoft.com/office/powerpoint/2010/main" val="3206427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endParaRPr lang="id-ID" sz="2400" dirty="0"/>
          </a:p>
        </p:txBody>
      </p:sp>
      <p:sp>
        <p:nvSpPr>
          <p:cNvPr id="5" name="TextBox 4"/>
          <p:cNvSpPr txBox="1"/>
          <p:nvPr/>
        </p:nvSpPr>
        <p:spPr>
          <a:xfrm>
            <a:off x="3048000" y="816114"/>
            <a:ext cx="3864328" cy="707886"/>
          </a:xfrm>
          <a:prstGeom prst="rect">
            <a:avLst/>
          </a:prstGeom>
          <a:noFill/>
        </p:spPr>
        <p:txBody>
          <a:bodyPr wrap="none" rtlCol="0">
            <a:spAutoFit/>
          </a:bodyPr>
          <a:lstStyle/>
          <a:p>
            <a:r>
              <a:rPr lang="id-ID" sz="4000" b="1" dirty="0" smtClean="0"/>
              <a:t>Accessing Laravel</a:t>
            </a:r>
            <a:endParaRPr lang="id-ID" sz="4000" b="1" dirty="0"/>
          </a:p>
        </p:txBody>
      </p:sp>
      <p:pic>
        <p:nvPicPr>
          <p:cNvPr id="2" name="Picture 1"/>
          <p:cNvPicPr>
            <a:picLocks noChangeAspect="1"/>
          </p:cNvPicPr>
          <p:nvPr/>
        </p:nvPicPr>
        <p:blipFill>
          <a:blip r:embed="rId2"/>
          <a:stretch>
            <a:fillRect/>
          </a:stretch>
        </p:blipFill>
        <p:spPr>
          <a:xfrm>
            <a:off x="1236839" y="1800225"/>
            <a:ext cx="7486650" cy="3962400"/>
          </a:xfrm>
          <a:prstGeom prst="rect">
            <a:avLst/>
          </a:prstGeom>
        </p:spPr>
      </p:pic>
      <p:sp>
        <p:nvSpPr>
          <p:cNvPr id="7" name="Footer Placeholder 5"/>
          <p:cNvSpPr txBox="1">
            <a:spLocks/>
          </p:cNvSpPr>
          <p:nvPr/>
        </p:nvSpPr>
        <p:spPr>
          <a:xfrm>
            <a:off x="2754617" y="5842504"/>
            <a:ext cx="4582254" cy="392691"/>
          </a:xfrm>
          <a:prstGeom prst="rect">
            <a:avLst/>
          </a:prstGeom>
        </p:spPr>
        <p:txBody>
          <a:bodyPr vert="horz" lIns="91440" tIns="45720" rIns="91440" bIns="45720" rtlCol="0" anchor="ctr"/>
          <a:lstStyle>
            <a:defPPr>
              <a:defRPr lang="id-ID"/>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dirty="0" smtClean="0"/>
              <a:t>Fig 8. </a:t>
            </a:r>
            <a:r>
              <a:rPr lang="en-US" dirty="0" smtClean="0"/>
              <a:t>H</a:t>
            </a:r>
            <a:r>
              <a:rPr lang="id-ID" dirty="0" smtClean="0"/>
              <a:t>omepage Laravel</a:t>
            </a:r>
            <a:endParaRPr lang="id-ID" dirty="0"/>
          </a:p>
        </p:txBody>
      </p:sp>
    </p:spTree>
    <p:extLst>
      <p:ext uri="{BB962C8B-B14F-4D97-AF65-F5344CB8AC3E}">
        <p14:creationId xmlns:p14="http://schemas.microsoft.com/office/powerpoint/2010/main" val="4019763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9863" y="1857376"/>
            <a:ext cx="7232650" cy="4500562"/>
          </a:xfrm>
        </p:spPr>
        <p:txBody>
          <a:bodyPr/>
          <a:lstStyle/>
          <a:p>
            <a:r>
              <a:rPr lang="id-ID" dirty="0" smtClean="0"/>
              <a:t>Lukmanul </a:t>
            </a:r>
            <a:r>
              <a:rPr lang="id-ID" dirty="0"/>
              <a:t>Hakim. (2020). Konsep &amp; implementasi Pemrograman LARAVEL 7 Edisi BEST PRACTICE. CV. LOKOMEDIA. Yogyakarta. ISBN: 978-602-6231-25</a:t>
            </a:r>
            <a:r>
              <a:rPr lang="id-ID" dirty="0" smtClean="0"/>
              <a:t>. </a:t>
            </a:r>
            <a:r>
              <a:rPr lang="id-ID" dirty="0"/>
              <a:t>Chapter 1 &amp; </a:t>
            </a:r>
            <a:r>
              <a:rPr lang="id-ID" dirty="0" smtClean="0"/>
              <a:t>3</a:t>
            </a:r>
          </a:p>
          <a:p>
            <a:r>
              <a:rPr lang="id-ID" dirty="0"/>
              <a:t>Andre Pratama. (2019). Laravel Uncover. </a:t>
            </a:r>
            <a:r>
              <a:rPr lang="id-ID" dirty="0" smtClean="0"/>
              <a:t>DuniaIlkom.</a:t>
            </a:r>
          </a:p>
          <a:p>
            <a:r>
              <a:rPr lang="id-ID" dirty="0" smtClean="0">
                <a:hlinkClick r:id="rId2"/>
              </a:rPr>
              <a:t>https</a:t>
            </a:r>
            <a:r>
              <a:rPr lang="id-ID" dirty="0">
                <a:hlinkClick r:id="rId2"/>
              </a:rPr>
              <a:t>://</a:t>
            </a:r>
            <a:r>
              <a:rPr lang="id-ID" dirty="0" smtClean="0">
                <a:hlinkClick r:id="rId2"/>
              </a:rPr>
              <a:t>www.tutorialspoint.com/laravel/laravel_overview.htm</a:t>
            </a:r>
            <a:endParaRPr lang="id-ID" dirty="0" smtClean="0"/>
          </a:p>
          <a:p>
            <a:r>
              <a:rPr lang="id-ID" dirty="0">
                <a:hlinkClick r:id="rId3"/>
              </a:rPr>
              <a:t>https://</a:t>
            </a:r>
            <a:r>
              <a:rPr lang="id-ID" dirty="0" smtClean="0">
                <a:hlinkClick r:id="rId3"/>
              </a:rPr>
              <a:t>www.youtube.com/watch?v=lWQ0uozfWFA</a:t>
            </a:r>
            <a:endParaRPr lang="id-ID" dirty="0" smtClean="0"/>
          </a:p>
          <a:p>
            <a:endParaRPr lang="id-ID" dirty="0" smtClean="0"/>
          </a:p>
          <a:p>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a:t>References</a:t>
            </a:r>
          </a:p>
        </p:txBody>
      </p:sp>
    </p:spTree>
    <p:extLst>
      <p:ext uri="{BB962C8B-B14F-4D97-AF65-F5344CB8AC3E}">
        <p14:creationId xmlns:p14="http://schemas.microsoft.com/office/powerpoint/2010/main" val="994908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Thank You</a:t>
            </a:r>
            <a:endParaRPr lang="id-ID" dirty="0"/>
          </a:p>
        </p:txBody>
      </p:sp>
    </p:spTree>
    <p:extLst>
      <p:ext uri="{BB962C8B-B14F-4D97-AF65-F5344CB8AC3E}">
        <p14:creationId xmlns:p14="http://schemas.microsoft.com/office/powerpoint/2010/main" val="758115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863" y="1914525"/>
            <a:ext cx="7562601" cy="4554898"/>
          </a:xfrm>
        </p:spPr>
        <p:txBody>
          <a:bodyPr>
            <a:normAutofit/>
          </a:bodyPr>
          <a:lstStyle/>
          <a:p>
            <a:r>
              <a:rPr lang="id-ID" sz="2800" dirty="0"/>
              <a:t>Understanding Framework</a:t>
            </a:r>
          </a:p>
          <a:p>
            <a:r>
              <a:rPr lang="id-ID" sz="2800" dirty="0"/>
              <a:t>Framework Vs PHP Native</a:t>
            </a:r>
          </a:p>
          <a:p>
            <a:r>
              <a:rPr lang="id-ID" sz="2800" dirty="0"/>
              <a:t>MVC architecture</a:t>
            </a:r>
          </a:p>
          <a:p>
            <a:r>
              <a:rPr lang="id-ID" sz="2800" dirty="0"/>
              <a:t>Introduction to Laravel</a:t>
            </a:r>
          </a:p>
          <a:p>
            <a:r>
              <a:rPr lang="id-ID" sz="2800" dirty="0"/>
              <a:t>Installing Laravel</a:t>
            </a:r>
          </a:p>
          <a:p>
            <a:r>
              <a:rPr lang="id-ID" sz="2800" dirty="0"/>
              <a:t>Accessing Laravel</a:t>
            </a:r>
          </a:p>
        </p:txBody>
      </p:sp>
      <p:sp>
        <p:nvSpPr>
          <p:cNvPr id="5" name="TextBox 4"/>
          <p:cNvSpPr txBox="1"/>
          <p:nvPr/>
        </p:nvSpPr>
        <p:spPr>
          <a:xfrm>
            <a:off x="3048000" y="816114"/>
            <a:ext cx="1771639" cy="707886"/>
          </a:xfrm>
          <a:prstGeom prst="rect">
            <a:avLst/>
          </a:prstGeom>
          <a:noFill/>
        </p:spPr>
        <p:txBody>
          <a:bodyPr wrap="none" rtlCol="0">
            <a:spAutoFit/>
          </a:bodyPr>
          <a:lstStyle/>
          <a:p>
            <a:r>
              <a:rPr lang="en-US" sz="4000" b="1" dirty="0" smtClean="0"/>
              <a:t>O</a:t>
            </a:r>
            <a:r>
              <a:rPr lang="id-ID" sz="4000" b="1" dirty="0" smtClean="0"/>
              <a:t>utline</a:t>
            </a:r>
            <a:endParaRPr lang="en-US" sz="4000" b="1" dirty="0"/>
          </a:p>
        </p:txBody>
      </p:sp>
    </p:spTree>
    <p:extLst>
      <p:ext uri="{BB962C8B-B14F-4D97-AF65-F5344CB8AC3E}">
        <p14:creationId xmlns:p14="http://schemas.microsoft.com/office/powerpoint/2010/main" val="3424400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id-ID" b="1" dirty="0" smtClean="0"/>
              <a:t>A</a:t>
            </a:r>
            <a:r>
              <a:rPr lang="en-US" b="1" dirty="0" smtClean="0"/>
              <a:t> </a:t>
            </a:r>
            <a:r>
              <a:rPr lang="en-US" b="1" dirty="0"/>
              <a:t>framework </a:t>
            </a:r>
            <a:r>
              <a:rPr lang="en-US" dirty="0"/>
              <a:t>is a collection of ready-to-use program code with certain writing rules that aim to make it easier and faster to build applications. More specifically, the </a:t>
            </a:r>
            <a:r>
              <a:rPr lang="en-US" b="1" dirty="0"/>
              <a:t>PHP framework</a:t>
            </a:r>
            <a:r>
              <a:rPr lang="en-US" dirty="0"/>
              <a:t> is a framework created using the PHP programming language</a:t>
            </a:r>
            <a:r>
              <a:rPr lang="en-US" dirty="0" smtClean="0"/>
              <a:t>.</a:t>
            </a:r>
            <a:endParaRPr lang="id-ID" dirty="0" smtClean="0"/>
          </a:p>
          <a:p>
            <a:pPr algn="just"/>
            <a:endParaRPr lang="id-ID" dirty="0" smtClean="0"/>
          </a:p>
          <a:p>
            <a:pPr algn="just"/>
            <a:r>
              <a:rPr lang="en-US" dirty="0"/>
              <a:t>The main purpose of using a framework is to speed up application creation because in the framework there are various ready-to-use features. The user just uses this feature without the need to create everything from scratch. In addition, the writing rules in the framework will force us to use good writing methods (following best practice standards).</a:t>
            </a:r>
          </a:p>
        </p:txBody>
      </p:sp>
      <p:sp>
        <p:nvSpPr>
          <p:cNvPr id="5" name="TextBox 4"/>
          <p:cNvSpPr txBox="1"/>
          <p:nvPr/>
        </p:nvSpPr>
        <p:spPr>
          <a:xfrm>
            <a:off x="3048000" y="816114"/>
            <a:ext cx="5859489" cy="707886"/>
          </a:xfrm>
          <a:prstGeom prst="rect">
            <a:avLst/>
          </a:prstGeom>
          <a:noFill/>
        </p:spPr>
        <p:txBody>
          <a:bodyPr wrap="none" rtlCol="0">
            <a:spAutoFit/>
          </a:bodyPr>
          <a:lstStyle/>
          <a:p>
            <a:r>
              <a:rPr lang="en-US" sz="4000" b="1" dirty="0"/>
              <a:t>Understanding Framework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400" dirty="0"/>
              <a:t>There are various frameworks for different purposes. For example, Bootstrap is a CSS framework that contains a collection of CSS code to speed up web design creation. Besides Bootstrap, there are many other CSS frameworks such as Materialize, </a:t>
            </a:r>
            <a:r>
              <a:rPr lang="en-US" sz="2400" dirty="0" err="1"/>
              <a:t>Zurb</a:t>
            </a:r>
            <a:r>
              <a:rPr lang="en-US" sz="2400" dirty="0"/>
              <a:t> Foundation, </a:t>
            </a:r>
            <a:r>
              <a:rPr lang="en-US" sz="2400" dirty="0" err="1"/>
              <a:t>Bulma</a:t>
            </a:r>
            <a:r>
              <a:rPr lang="en-US" sz="2400" dirty="0"/>
              <a:t>, and Semantic UI</a:t>
            </a:r>
            <a:r>
              <a:rPr lang="en-US" sz="2400" dirty="0" smtClean="0"/>
              <a:t>.</a:t>
            </a:r>
            <a:endParaRPr lang="id-ID" sz="2400" dirty="0" smtClean="0"/>
          </a:p>
          <a:p>
            <a:pPr algn="just"/>
            <a:endParaRPr lang="id-ID" sz="2400" dirty="0" smtClean="0"/>
          </a:p>
          <a:p>
            <a:pPr algn="just"/>
            <a:r>
              <a:rPr lang="en-US" sz="2400" dirty="0"/>
              <a:t>Likewise in PHP, there are various framework options such as </a:t>
            </a:r>
            <a:r>
              <a:rPr lang="en-US" sz="2400" b="1" dirty="0"/>
              <a:t>Code Igniter, </a:t>
            </a:r>
            <a:r>
              <a:rPr lang="en-US" sz="2400" b="1" dirty="0" err="1"/>
              <a:t>Symfony</a:t>
            </a:r>
            <a:r>
              <a:rPr lang="en-US" sz="2400" b="1" dirty="0"/>
              <a:t>, </a:t>
            </a:r>
            <a:r>
              <a:rPr lang="en-US" sz="2400" b="1" dirty="0" err="1"/>
              <a:t>Yii</a:t>
            </a:r>
            <a:r>
              <a:rPr lang="en-US" sz="2400" b="1" dirty="0"/>
              <a:t>, </a:t>
            </a:r>
            <a:r>
              <a:rPr lang="en-US" sz="2400" b="1" dirty="0" err="1"/>
              <a:t>Zend</a:t>
            </a:r>
            <a:r>
              <a:rPr lang="en-US" sz="2400" dirty="0"/>
              <a:t>, and of course </a:t>
            </a:r>
            <a:r>
              <a:rPr lang="en-US" sz="2400" b="1" dirty="0" err="1"/>
              <a:t>Laravel</a:t>
            </a:r>
            <a:r>
              <a:rPr lang="en-US" sz="2400" dirty="0"/>
              <a:t>.</a:t>
            </a:r>
          </a:p>
        </p:txBody>
      </p:sp>
      <p:sp>
        <p:nvSpPr>
          <p:cNvPr id="5" name="TextBox 4"/>
          <p:cNvSpPr txBox="1"/>
          <p:nvPr/>
        </p:nvSpPr>
        <p:spPr>
          <a:xfrm>
            <a:off x="3048000" y="816114"/>
            <a:ext cx="5859489" cy="707886"/>
          </a:xfrm>
          <a:prstGeom prst="rect">
            <a:avLst/>
          </a:prstGeom>
          <a:noFill/>
        </p:spPr>
        <p:txBody>
          <a:bodyPr wrap="none" rtlCol="0">
            <a:spAutoFit/>
          </a:bodyPr>
          <a:lstStyle/>
          <a:p>
            <a:r>
              <a:rPr lang="en-US" sz="4000" b="1" dirty="0"/>
              <a:t>Understanding Framework</a:t>
            </a:r>
          </a:p>
        </p:txBody>
      </p:sp>
    </p:spTree>
    <p:extLst>
      <p:ext uri="{BB962C8B-B14F-4D97-AF65-F5344CB8AC3E}">
        <p14:creationId xmlns:p14="http://schemas.microsoft.com/office/powerpoint/2010/main" val="3020183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800" dirty="0"/>
              <a:t>Using a framework will indeed shorten the application development time, but not all projects are suitable for using the framework. </a:t>
            </a:r>
            <a:endParaRPr lang="id-ID" sz="2800" dirty="0" smtClean="0"/>
          </a:p>
          <a:p>
            <a:pPr algn="just"/>
            <a:r>
              <a:rPr lang="en-US" sz="2800" dirty="0" smtClean="0"/>
              <a:t>The </a:t>
            </a:r>
            <a:r>
              <a:rPr lang="en-US" sz="2800" dirty="0"/>
              <a:t>debate about whether to use a framework or not (that is, using the code "PHP only" or known as "PHP Native") has become an eternal debate in various discussion forums.</a:t>
            </a:r>
          </a:p>
        </p:txBody>
      </p:sp>
      <p:sp>
        <p:nvSpPr>
          <p:cNvPr id="5" name="TextBox 4"/>
          <p:cNvSpPr txBox="1"/>
          <p:nvPr/>
        </p:nvSpPr>
        <p:spPr>
          <a:xfrm>
            <a:off x="3048000" y="816114"/>
            <a:ext cx="5859489" cy="707886"/>
          </a:xfrm>
          <a:prstGeom prst="rect">
            <a:avLst/>
          </a:prstGeom>
          <a:noFill/>
        </p:spPr>
        <p:txBody>
          <a:bodyPr wrap="none" rtlCol="0">
            <a:spAutoFit/>
          </a:bodyPr>
          <a:lstStyle/>
          <a:p>
            <a:r>
              <a:rPr lang="en-US" sz="4000" b="1" dirty="0"/>
              <a:t>Framework </a:t>
            </a:r>
            <a:r>
              <a:rPr lang="en-US" sz="4000" b="1" dirty="0" err="1"/>
              <a:t>Vs</a:t>
            </a:r>
            <a:r>
              <a:rPr lang="en-US" sz="4000" b="1" dirty="0"/>
              <a:t> PHP Native</a:t>
            </a:r>
          </a:p>
        </p:txBody>
      </p:sp>
    </p:spTree>
    <p:extLst>
      <p:ext uri="{BB962C8B-B14F-4D97-AF65-F5344CB8AC3E}">
        <p14:creationId xmlns:p14="http://schemas.microsoft.com/office/powerpoint/2010/main" val="2808676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3200" dirty="0"/>
              <a:t>The reason it is better to use a </a:t>
            </a:r>
            <a:r>
              <a:rPr lang="en-US" sz="3200" dirty="0" smtClean="0"/>
              <a:t>framework</a:t>
            </a:r>
            <a:r>
              <a:rPr lang="id-ID" sz="3200" dirty="0"/>
              <a:t> </a:t>
            </a:r>
            <a:r>
              <a:rPr lang="id-ID" sz="3200" dirty="0" smtClean="0"/>
              <a:t>:</a:t>
            </a:r>
          </a:p>
          <a:p>
            <a:pPr lvl="1" algn="just"/>
            <a:r>
              <a:rPr lang="en-US" sz="3200" dirty="0"/>
              <a:t>Available features ready to </a:t>
            </a:r>
            <a:r>
              <a:rPr lang="en-US" sz="3200" dirty="0" smtClean="0"/>
              <a:t>use</a:t>
            </a:r>
            <a:r>
              <a:rPr lang="id-ID" sz="3200" dirty="0" smtClean="0"/>
              <a:t>.</a:t>
            </a:r>
          </a:p>
          <a:p>
            <a:pPr lvl="1" algn="just"/>
            <a:r>
              <a:rPr lang="en-US" sz="3200" dirty="0" smtClean="0"/>
              <a:t>Following </a:t>
            </a:r>
            <a:r>
              <a:rPr lang="en-US" sz="3200" dirty="0"/>
              <a:t>best </a:t>
            </a:r>
            <a:r>
              <a:rPr lang="en-US" sz="3200" dirty="0" smtClean="0"/>
              <a:t>practices</a:t>
            </a:r>
            <a:r>
              <a:rPr lang="id-ID" sz="3200" dirty="0" smtClean="0"/>
              <a:t>.</a:t>
            </a:r>
          </a:p>
          <a:p>
            <a:pPr lvl="1" algn="just"/>
            <a:r>
              <a:rPr lang="en-US" sz="3200" dirty="0" smtClean="0"/>
              <a:t>Easy </a:t>
            </a:r>
            <a:r>
              <a:rPr lang="en-US" sz="3200" dirty="0"/>
              <a:t>for </a:t>
            </a:r>
            <a:r>
              <a:rPr lang="en-US" sz="3200" dirty="0" smtClean="0"/>
              <a:t>collaboration</a:t>
            </a:r>
            <a:r>
              <a:rPr lang="id-ID" sz="3200" dirty="0" smtClean="0"/>
              <a:t>.</a:t>
            </a:r>
          </a:p>
          <a:p>
            <a:pPr lvl="1" algn="just"/>
            <a:r>
              <a:rPr lang="en-US" sz="3200" dirty="0" smtClean="0"/>
              <a:t>Easy </a:t>
            </a:r>
            <a:r>
              <a:rPr lang="en-US" sz="3200" dirty="0"/>
              <a:t>to read program </a:t>
            </a:r>
            <a:r>
              <a:rPr lang="en-US" sz="3200" dirty="0" smtClean="0"/>
              <a:t>code</a:t>
            </a:r>
            <a:r>
              <a:rPr lang="id-ID" sz="3200" dirty="0" smtClean="0"/>
              <a:t>.</a:t>
            </a:r>
          </a:p>
          <a:p>
            <a:pPr lvl="1" algn="just"/>
            <a:r>
              <a:rPr lang="en-US" sz="3200" dirty="0" smtClean="0"/>
              <a:t>Application </a:t>
            </a:r>
            <a:r>
              <a:rPr lang="en-US" sz="3200" dirty="0"/>
              <a:t>Security</a:t>
            </a:r>
          </a:p>
        </p:txBody>
      </p:sp>
      <p:sp>
        <p:nvSpPr>
          <p:cNvPr id="5" name="TextBox 4"/>
          <p:cNvSpPr txBox="1"/>
          <p:nvPr/>
        </p:nvSpPr>
        <p:spPr>
          <a:xfrm>
            <a:off x="3048000" y="816114"/>
            <a:ext cx="5859489" cy="707886"/>
          </a:xfrm>
          <a:prstGeom prst="rect">
            <a:avLst/>
          </a:prstGeom>
          <a:noFill/>
        </p:spPr>
        <p:txBody>
          <a:bodyPr wrap="none" rtlCol="0">
            <a:spAutoFit/>
          </a:bodyPr>
          <a:lstStyle/>
          <a:p>
            <a:r>
              <a:rPr lang="en-US" sz="4000" b="1" dirty="0"/>
              <a:t>Framework </a:t>
            </a:r>
            <a:r>
              <a:rPr lang="en-US" sz="4000" b="1" dirty="0" err="1"/>
              <a:t>Vs</a:t>
            </a:r>
            <a:r>
              <a:rPr lang="en-US" sz="4000" b="1" dirty="0"/>
              <a:t> PHP Native</a:t>
            </a:r>
          </a:p>
        </p:txBody>
      </p:sp>
    </p:spTree>
    <p:extLst>
      <p:ext uri="{BB962C8B-B14F-4D97-AF65-F5344CB8AC3E}">
        <p14:creationId xmlns:p14="http://schemas.microsoft.com/office/powerpoint/2010/main" val="1272659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3200" dirty="0"/>
              <a:t>The reason why you should not use a framework</a:t>
            </a:r>
            <a:r>
              <a:rPr lang="en-US" sz="3200" dirty="0" smtClean="0"/>
              <a:t>.</a:t>
            </a:r>
            <a:endParaRPr lang="id-ID" sz="3200" dirty="0" smtClean="0"/>
          </a:p>
          <a:p>
            <a:pPr lvl="1" algn="just"/>
            <a:r>
              <a:rPr lang="en-US" sz="3200" dirty="0"/>
              <a:t>The application made is quite </a:t>
            </a:r>
            <a:r>
              <a:rPr lang="en-US" sz="3200" dirty="0" smtClean="0"/>
              <a:t>simple</a:t>
            </a:r>
            <a:r>
              <a:rPr lang="id-ID" sz="3200" dirty="0" smtClean="0"/>
              <a:t>.</a:t>
            </a:r>
            <a:r>
              <a:rPr lang="en-US" sz="3200" dirty="0" smtClean="0"/>
              <a:t> </a:t>
            </a:r>
            <a:endParaRPr lang="id-ID" sz="3200" dirty="0" smtClean="0"/>
          </a:p>
          <a:p>
            <a:pPr lvl="1" algn="just"/>
            <a:r>
              <a:rPr lang="en-US" sz="3200" dirty="0" smtClean="0"/>
              <a:t>Do </a:t>
            </a:r>
            <a:r>
              <a:rPr lang="en-US" sz="3200" dirty="0"/>
              <a:t>not have enough basic web programming. </a:t>
            </a:r>
            <a:endParaRPr lang="id-ID" sz="3200" dirty="0" smtClean="0"/>
          </a:p>
          <a:p>
            <a:pPr lvl="1" algn="just"/>
            <a:r>
              <a:rPr lang="en-US" sz="3200" dirty="0" smtClean="0"/>
              <a:t>Want </a:t>
            </a:r>
            <a:r>
              <a:rPr lang="en-US" sz="3200" dirty="0"/>
              <a:t>to pursue performance. </a:t>
            </a:r>
          </a:p>
        </p:txBody>
      </p:sp>
      <p:sp>
        <p:nvSpPr>
          <p:cNvPr id="5" name="TextBox 4"/>
          <p:cNvSpPr txBox="1"/>
          <p:nvPr/>
        </p:nvSpPr>
        <p:spPr>
          <a:xfrm>
            <a:off x="3048000" y="816114"/>
            <a:ext cx="5859489" cy="707886"/>
          </a:xfrm>
          <a:prstGeom prst="rect">
            <a:avLst/>
          </a:prstGeom>
          <a:noFill/>
        </p:spPr>
        <p:txBody>
          <a:bodyPr wrap="none" rtlCol="0">
            <a:spAutoFit/>
          </a:bodyPr>
          <a:lstStyle/>
          <a:p>
            <a:r>
              <a:rPr lang="en-US" sz="4000" b="1" dirty="0"/>
              <a:t>Framework </a:t>
            </a:r>
            <a:r>
              <a:rPr lang="en-US" sz="4000" b="1" dirty="0" err="1"/>
              <a:t>Vs</a:t>
            </a:r>
            <a:r>
              <a:rPr lang="en-US" sz="4000" b="1" dirty="0"/>
              <a:t> PHP Native</a:t>
            </a:r>
          </a:p>
        </p:txBody>
      </p:sp>
    </p:spTree>
    <p:extLst>
      <p:ext uri="{BB962C8B-B14F-4D97-AF65-F5344CB8AC3E}">
        <p14:creationId xmlns:p14="http://schemas.microsoft.com/office/powerpoint/2010/main" val="91299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025" y="1800225"/>
            <a:ext cx="7405439" cy="4669198"/>
          </a:xfrm>
        </p:spPr>
        <p:txBody>
          <a:bodyPr>
            <a:noAutofit/>
          </a:bodyPr>
          <a:lstStyle/>
          <a:p>
            <a:pPr algn="just"/>
            <a:r>
              <a:rPr lang="en-US" sz="2200" b="1" dirty="0" err="1"/>
              <a:t>Laravel</a:t>
            </a:r>
            <a:r>
              <a:rPr lang="en-US" sz="2200" dirty="0"/>
              <a:t> is an open-source PHP framework, which is robust and easy to understand. It follows a </a:t>
            </a:r>
            <a:r>
              <a:rPr lang="en-US" sz="2200" b="1" dirty="0"/>
              <a:t>model-view-controller</a:t>
            </a:r>
            <a:r>
              <a:rPr lang="en-US" sz="2200" dirty="0"/>
              <a:t> design pattern. </a:t>
            </a:r>
            <a:r>
              <a:rPr lang="en-US" sz="2200" dirty="0" err="1"/>
              <a:t>Laravel</a:t>
            </a:r>
            <a:r>
              <a:rPr lang="en-US" sz="2200" dirty="0"/>
              <a:t> reuses the existing components of different frameworks which helps in creating a web application. The web application thus designed is more structured and pragmatic.</a:t>
            </a:r>
          </a:p>
          <a:p>
            <a:pPr algn="just"/>
            <a:endParaRPr lang="en-US" sz="2200" dirty="0"/>
          </a:p>
          <a:p>
            <a:pPr algn="just"/>
            <a:r>
              <a:rPr lang="en-US" sz="2200" b="1" dirty="0" err="1"/>
              <a:t>Laravel</a:t>
            </a:r>
            <a:r>
              <a:rPr lang="en-US" sz="2200" dirty="0"/>
              <a:t> offers a rich set of functionalities that incorporates the basic features of PHP frameworks like </a:t>
            </a:r>
            <a:r>
              <a:rPr lang="en-US" sz="2200" dirty="0" err="1"/>
              <a:t>CodeIgniter</a:t>
            </a:r>
            <a:r>
              <a:rPr lang="en-US" sz="2200" dirty="0"/>
              <a:t>, </a:t>
            </a:r>
            <a:r>
              <a:rPr lang="en-US" sz="2200" dirty="0" err="1"/>
              <a:t>Yii</a:t>
            </a:r>
            <a:r>
              <a:rPr lang="en-US" sz="2200" dirty="0"/>
              <a:t>, and other programming languages like Ruby on Rails. </a:t>
            </a:r>
            <a:r>
              <a:rPr lang="en-US" sz="2200" dirty="0" err="1"/>
              <a:t>Laravel</a:t>
            </a:r>
            <a:r>
              <a:rPr lang="en-US" sz="2200" dirty="0"/>
              <a:t> has a very rich set of features that will boost the speed of web development.</a:t>
            </a:r>
          </a:p>
        </p:txBody>
      </p:sp>
      <p:sp>
        <p:nvSpPr>
          <p:cNvPr id="5" name="TextBox 4"/>
          <p:cNvSpPr txBox="1"/>
          <p:nvPr/>
        </p:nvSpPr>
        <p:spPr>
          <a:xfrm>
            <a:off x="3048000" y="816114"/>
            <a:ext cx="5032916" cy="707886"/>
          </a:xfrm>
          <a:prstGeom prst="rect">
            <a:avLst/>
          </a:prstGeom>
          <a:noFill/>
        </p:spPr>
        <p:txBody>
          <a:bodyPr wrap="none" rtlCol="0">
            <a:spAutoFit/>
          </a:bodyPr>
          <a:lstStyle/>
          <a:p>
            <a:r>
              <a:rPr lang="id-ID" sz="4000" b="1" dirty="0" smtClean="0"/>
              <a:t>Introduction to Laravel</a:t>
            </a:r>
            <a:endParaRPr lang="en-US" sz="4000" b="1" dirty="0"/>
          </a:p>
        </p:txBody>
      </p:sp>
    </p:spTree>
    <p:extLst>
      <p:ext uri="{BB962C8B-B14F-4D97-AF65-F5344CB8AC3E}">
        <p14:creationId xmlns:p14="http://schemas.microsoft.com/office/powerpoint/2010/main" val="1771560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9fdf624c-fedc-4f6c-b928-0c7bf4c9e100">J56STF5CZXNR-2061195910-86628</_dlc_DocId>
    <_dlc_DocIdUrl xmlns="9fdf624c-fedc-4f6c-b928-0c7bf4c9e100">
      <Url>https://binusianorg.sharepoint.com/sites/arc/_layouts/15/DocIdRedir.aspx?ID=J56STF5CZXNR-2061195910-86628</Url>
      <Description>J56STF5CZXNR-2061195910-86628</Description>
    </_dlc_DocIdUrl>
    <_Flow_SignoffStatus xmlns="47793baa-3cbb-486e-a055-4d42ce3882d7" xsi:nil="true"/>
    <_Version xmlns="http://schemas.microsoft.com/sharepoint/v3/fields" xsi:nil="true"/>
  </documentManagement>
</p:properties>
</file>

<file path=customXml/itemProps1.xml><?xml version="1.0" encoding="utf-8"?>
<ds:datastoreItem xmlns:ds="http://schemas.openxmlformats.org/officeDocument/2006/customXml" ds:itemID="{4DF407E0-1B82-47EE-A43A-F0F12C56C1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41729A-A63A-46AA-9831-382E5C608B0C}">
  <ds:schemaRefs>
    <ds:schemaRef ds:uri="http://schemas.microsoft.com/sharepoint/events"/>
  </ds:schemaRefs>
</ds:datastoreItem>
</file>

<file path=customXml/itemProps3.xml><?xml version="1.0" encoding="utf-8"?>
<ds:datastoreItem xmlns:ds="http://schemas.openxmlformats.org/officeDocument/2006/customXml" ds:itemID="{DA27E6A1-4B31-4B68-BB9B-EC8C8D90C2C4}">
  <ds:schemaRefs>
    <ds:schemaRef ds:uri="http://schemas.microsoft.com/sharepoint/v3/contenttype/forms"/>
  </ds:schemaRefs>
</ds:datastoreItem>
</file>

<file path=customXml/itemProps4.xml><?xml version="1.0" encoding="utf-8"?>
<ds:datastoreItem xmlns:ds="http://schemas.openxmlformats.org/officeDocument/2006/customXml" ds:itemID="{1F840B04-BA1C-4E6A-938B-F2AF8924BB09}">
  <ds:schemaRefs>
    <ds:schemaRef ds:uri="http://purl.org/dc/dcmitype/"/>
    <ds:schemaRef ds:uri="9fdf624c-fedc-4f6c-b928-0c7bf4c9e100"/>
    <ds:schemaRef ds:uri="http://schemas.microsoft.com/office/2006/metadata/properties"/>
    <ds:schemaRef ds:uri="http://purl.org/dc/terms/"/>
    <ds:schemaRef ds:uri="http://purl.org/dc/elements/1.1/"/>
    <ds:schemaRef ds:uri="http://schemas.microsoft.com/office/2006/documentManagement/types"/>
    <ds:schemaRef ds:uri="47793baa-3cbb-486e-a055-4d42ce3882d7"/>
    <ds:schemaRef ds:uri="http://schemas.microsoft.com/office/infopath/2007/PartnerControls"/>
    <ds:schemaRef ds:uri="http://schemas.openxmlformats.org/package/2006/metadata/core-propertie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 PPT 2015</Template>
  <TotalTime>1086</TotalTime>
  <Words>1431</Words>
  <Application>Microsoft Office PowerPoint</Application>
  <PresentationFormat>On-screen Show (4:3)</PresentationFormat>
  <Paragraphs>157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ＭＳ Ｐゴシック</vt:lpstr>
      <vt:lpstr>Arial</vt:lpstr>
      <vt:lpstr>Calibri</vt:lpstr>
      <vt:lpstr>Consolas</vt:lpstr>
      <vt:lpstr>Open Sans</vt:lpstr>
      <vt:lpstr>Template PPT 2015</vt:lpstr>
      <vt:lpstr>An Introduction to PHP Framework  Session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Reinert Yosua Rumagit</cp:lastModifiedBy>
  <cp:revision>283</cp:revision>
  <dcterms:created xsi:type="dcterms:W3CDTF">2015-05-04T03:33:03Z</dcterms:created>
  <dcterms:modified xsi:type="dcterms:W3CDTF">2021-06-17T03:33:57Z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b5cd0a22-de41-4721-9623-974446a56cb4</vt:lpwstr>
  </property>
</Properties>
</file>