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sldIdLst>
    <p:sldId id="256" r:id="rId6"/>
    <p:sldId id="265" r:id="rId7"/>
    <p:sldId id="266" r:id="rId8"/>
    <p:sldId id="264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62" r:id="rId30"/>
    <p:sldId id="312" r:id="rId31"/>
    <p:sldId id="261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65"/>
            <p14:sldId id="266"/>
          </p14:sldIdLst>
        </p14:section>
        <p14:section name="Material" id="{2B2A49FC-0474-4725-8084-2EECFEFB03FC}">
          <p14:sldIdLst>
            <p14:sldId id="26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REFERENCE" id="{82098E28-DACF-4424-86A1-E861B2DCC6FF}">
          <p14:sldIdLst>
            <p14:sldId id="262"/>
            <p14:sldId id="31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B0BD5-DE5F-4074-9B20-070D8843B8D8}" v="5" dt="2020-12-22T10:45:19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Aprianti" userId="0a175598-9645-414c-82bb-18753136d9c2" providerId="ADAL" clId="{933B0BD5-DE5F-4074-9B20-070D8843B8D8}"/>
    <pc:docChg chg="custSel modSld">
      <pc:chgData name="Eva Aprianti" userId="0a175598-9645-414c-82bb-18753136d9c2" providerId="ADAL" clId="{933B0BD5-DE5F-4074-9B20-070D8843B8D8}" dt="2020-12-22T10:45:19.251" v="0" actId="27636"/>
      <pc:docMkLst>
        <pc:docMk/>
      </pc:docMkLst>
      <pc:sldChg chg="modSp mod">
        <pc:chgData name="Eva Aprianti" userId="0a175598-9645-414c-82bb-18753136d9c2" providerId="ADAL" clId="{933B0BD5-DE5F-4074-9B20-070D8843B8D8}" dt="2020-12-22T10:45:19.251" v="0" actId="27636"/>
        <pc:sldMkLst>
          <pc:docMk/>
          <pc:sldMk cId="2516975436" sldId="259"/>
        </pc:sldMkLst>
        <pc:spChg chg="mod">
          <ac:chgData name="Eva Aprianti" userId="0a175598-9645-414c-82bb-18753136d9c2" providerId="ADAL" clId="{933B0BD5-DE5F-4074-9B20-070D8843B8D8}" dt="2020-12-22T10:45:19.251" v="0" actId="27636"/>
          <ac:spMkLst>
            <pc:docMk/>
            <pc:sldMk cId="2516975436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CED91-C16A-4654-B066-6F570E6BAEDB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28AE3-6A1D-49A4-8965-F9906A1D08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45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hasiswa.php?nama=Ran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app=desktop&amp;v=dxHTkqSpz-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</a:t>
            </a:r>
            <a:r>
              <a:rPr lang="id-ID" sz="2400" dirty="0">
                <a:solidFill>
                  <a:schemeClr val="bg1"/>
                </a:solidFill>
                <a:latin typeface="Open Sans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: </a:t>
            </a:r>
            <a:r>
              <a:rPr lang="id-ID" sz="2400" dirty="0">
                <a:solidFill>
                  <a:schemeClr val="bg1"/>
                </a:solidFill>
                <a:latin typeface="Open Sans"/>
              </a:rPr>
              <a:t>COMP6681 – Web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</a:t>
            </a:r>
            <a:r>
              <a:rPr lang="id-ID" sz="24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: September </a:t>
            </a:r>
            <a:r>
              <a:rPr lang="id-ID" sz="2400" dirty="0">
                <a:solidFill>
                  <a:schemeClr val="bg1"/>
                </a:solidFill>
                <a:latin typeface="Open Sans"/>
              </a:rPr>
              <a:t>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id-ID" sz="4000" dirty="0"/>
              <a:t>Route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id-ID" sz="2800" dirty="0"/>
              <a:t>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To create a route, simply write a new </a:t>
            </a:r>
            <a:r>
              <a:rPr lang="en-US" sz="2800" b="1" dirty="0"/>
              <a:t>Route</a:t>
            </a:r>
            <a:r>
              <a:rPr lang="en-US" sz="2800" dirty="0"/>
              <a:t> static method call into the routes/</a:t>
            </a:r>
            <a:r>
              <a:rPr lang="en-US" sz="2800" dirty="0" err="1"/>
              <a:t>web.php</a:t>
            </a:r>
            <a:r>
              <a:rPr lang="en-US" sz="2800" dirty="0"/>
              <a:t> file. For example, write the following code under </a:t>
            </a:r>
            <a:r>
              <a:rPr lang="en-US" sz="2800" dirty="0" err="1"/>
              <a:t>Laravel's</a:t>
            </a:r>
            <a:r>
              <a:rPr lang="en-US" sz="2800" dirty="0"/>
              <a:t> default route:</a:t>
            </a:r>
            <a:endParaRPr lang="id-ID" sz="2800" dirty="0"/>
          </a:p>
          <a:p>
            <a:pPr algn="just"/>
            <a:endParaRPr lang="id-ID" sz="2800" dirty="0"/>
          </a:p>
          <a:p>
            <a:pPr algn="just"/>
            <a:endParaRPr lang="id-ID" sz="2800" dirty="0"/>
          </a:p>
          <a:p>
            <a:pPr algn="just"/>
            <a:r>
              <a:rPr lang="en-US" sz="2800" dirty="0"/>
              <a:t>If it is written as above, then a route with the address </a:t>
            </a:r>
            <a:r>
              <a:rPr lang="en-US" sz="2800" b="1" dirty="0"/>
              <a:t>http://localhost:8000/hello</a:t>
            </a:r>
            <a:r>
              <a:rPr lang="en-US" sz="2800" dirty="0"/>
              <a:t> can be accessed. Here are the results: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31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Create a Route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3025" y="4006930"/>
            <a:ext cx="7519739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Route::get('/hello', function () {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return 'Hello World';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6380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31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Create a Route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067"/>
          <a:stretch/>
        </p:blipFill>
        <p:spPr>
          <a:xfrm>
            <a:off x="1343025" y="1800225"/>
            <a:ext cx="7405439" cy="2709116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257032" y="450934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Fig 3. </a:t>
            </a:r>
            <a:r>
              <a:rPr lang="en-US" dirty="0"/>
              <a:t>Display result from http://localhost:8000/hello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111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contents of this anonymous function can also be in the form of ordinary PHP code, it doesn't have to be a return command. As a second example, we will add a new route for the address http://localhost:8000/</a:t>
            </a:r>
            <a:r>
              <a:rPr lang="id-ID" sz="2800" dirty="0"/>
              <a:t>belajar</a:t>
            </a:r>
            <a:r>
              <a:rPr lang="en-US" sz="2800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31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Create a Route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874" y="4598600"/>
            <a:ext cx="751973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Consolas" panose="020B0609020204030204" pitchFamily="49" charset="0"/>
              </a:rPr>
              <a:t>Route::get('/belajar', function () {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  echo '&lt;h1&gt;Hello World&lt;/h1&gt;';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    echo '&lt;p&gt;Sedang belajar Laravel&lt;/p&gt;';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9859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31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Create a Route</a:t>
            </a:r>
            <a:endParaRPr lang="en-US" sz="4000" b="1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3257032" y="432677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Fig 4. </a:t>
            </a:r>
            <a:r>
              <a:rPr lang="en-US" dirty="0"/>
              <a:t>Display result from http://localhost:8000/</a:t>
            </a:r>
            <a:r>
              <a:rPr lang="id-ID" dirty="0"/>
              <a:t>belajar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064171"/>
            <a:ext cx="7405439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certain situations, sometimes we want to retrieve the value that is in the URL address. Using basic PHP, this can be done with a query string. For example, if the URL address is written as </a:t>
            </a:r>
            <a:r>
              <a:rPr lang="en-US" sz="2400" dirty="0">
                <a:hlinkClick r:id="rId2"/>
              </a:rPr>
              <a:t>http://localhost/mahasiswa.php?nam</a:t>
            </a:r>
            <a:r>
              <a:rPr lang="id-ID" sz="2400" dirty="0">
                <a:hlinkClick r:id="rId2"/>
              </a:rPr>
              <a:t>a</a:t>
            </a:r>
            <a:r>
              <a:rPr lang="en-US" sz="2400" dirty="0">
                <a:hlinkClick r:id="rId2"/>
              </a:rPr>
              <a:t>=Rani</a:t>
            </a:r>
            <a:r>
              <a:rPr lang="en-US" sz="2400" dirty="0"/>
              <a:t>. </a:t>
            </a:r>
            <a:endParaRPr lang="id-ID" sz="2400" dirty="0"/>
          </a:p>
          <a:p>
            <a:pPr algn="just"/>
            <a:r>
              <a:rPr lang="en-US" sz="2400" dirty="0"/>
              <a:t>Then the value of 'Rani' can be taken from the variable </a:t>
            </a:r>
            <a:r>
              <a:rPr lang="en-US" sz="2400" dirty="0">
                <a:latin typeface="Consolas" panose="020B0609020204030204" pitchFamily="49" charset="0"/>
              </a:rPr>
              <a:t>$_GET['name'] </a:t>
            </a:r>
            <a:r>
              <a:rPr lang="en-US" sz="2400" dirty="0"/>
              <a:t>in the </a:t>
            </a:r>
            <a:r>
              <a:rPr lang="en-US" sz="2400" dirty="0" err="1"/>
              <a:t>student.php</a:t>
            </a:r>
            <a:r>
              <a:rPr lang="en-US" sz="2400" dirty="0"/>
              <a:t> page.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785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Parameter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31940" y="5007270"/>
            <a:ext cx="751973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b="1" dirty="0"/>
              <a:t>routes/web.php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Route::get('/</a:t>
            </a:r>
            <a:r>
              <a:rPr lang="en-US" sz="2000" dirty="0" err="1">
                <a:latin typeface="Consolas" panose="020B0609020204030204" pitchFamily="49" charset="0"/>
              </a:rPr>
              <a:t>mahasiswa</a:t>
            </a:r>
            <a:r>
              <a:rPr lang="en-US" sz="2000" dirty="0">
                <a:latin typeface="Consolas" panose="020B0609020204030204" pitchFamily="49" charset="0"/>
              </a:rPr>
              <a:t>/{</a:t>
            </a:r>
            <a:r>
              <a:rPr lang="en-US" sz="2000" dirty="0" err="1">
                <a:latin typeface="Consolas" panose="020B0609020204030204" pitchFamily="49" charset="0"/>
              </a:rPr>
              <a:t>nama</a:t>
            </a:r>
            <a:r>
              <a:rPr lang="en-US" sz="2000" dirty="0">
                <a:latin typeface="Consolas" panose="020B0609020204030204" pitchFamily="49" charset="0"/>
              </a:rPr>
              <a:t>}', function ($</a:t>
            </a:r>
            <a:r>
              <a:rPr lang="en-US" sz="2000" dirty="0" err="1">
                <a:latin typeface="Consolas" panose="020B0609020204030204" pitchFamily="49" charset="0"/>
              </a:rPr>
              <a:t>nama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  return "Tampilkan data mahasiswa bernama $nama";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080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785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Parameter</a:t>
            </a:r>
            <a:endParaRPr lang="en-US" sz="4000" b="1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3466064" y="506993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Fig 5. </a:t>
            </a:r>
            <a:r>
              <a:rPr lang="en-US" dirty="0"/>
              <a:t>Display result from</a:t>
            </a:r>
            <a:r>
              <a:rPr lang="id-ID" dirty="0"/>
              <a:t> route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800225"/>
            <a:ext cx="740543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Laravel</a:t>
            </a:r>
            <a:r>
              <a:rPr lang="en-US" dirty="0"/>
              <a:t> also provides a feature to </a:t>
            </a:r>
            <a:r>
              <a:rPr lang="en-US" i="1" dirty="0"/>
              <a:t>redirect</a:t>
            </a:r>
            <a:r>
              <a:rPr lang="en-US" dirty="0"/>
              <a:t> between routes. To do this, use the </a:t>
            </a:r>
            <a:r>
              <a:rPr lang="en-US" dirty="0">
                <a:latin typeface="Consolas" panose="020B0609020204030204" pitchFamily="49" charset="0"/>
              </a:rPr>
              <a:t>Route::redirect</a:t>
            </a:r>
            <a:r>
              <a:rPr lang="en-US" dirty="0"/>
              <a:t> method as in the following example: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r>
              <a:rPr lang="en-US" dirty="0"/>
              <a:t>There are 2 routes here. The routes in lines 1 – 3 are normal routes for the address </a:t>
            </a:r>
            <a:r>
              <a:rPr lang="en-US" b="1" dirty="0"/>
              <a:t>localhost:8000/contact-us</a:t>
            </a:r>
            <a:r>
              <a:rPr lang="en-US" dirty="0"/>
              <a:t>. In line 5 there is code to create a </a:t>
            </a:r>
            <a:r>
              <a:rPr lang="en-US" b="1" dirty="0"/>
              <a:t>redirect</a:t>
            </a:r>
            <a:r>
              <a:rPr lang="en-US" dirty="0"/>
              <a:t>. So that when the address is accessed </a:t>
            </a:r>
            <a:r>
              <a:rPr lang="en-US" b="1" dirty="0"/>
              <a:t>localhost:8000/contact-us</a:t>
            </a:r>
            <a:r>
              <a:rPr lang="en-US" dirty="0"/>
              <a:t>, the page is immediately redirected to </a:t>
            </a:r>
            <a:r>
              <a:rPr lang="en-US" b="1" dirty="0"/>
              <a:t>localhost:8000/</a:t>
            </a:r>
            <a:r>
              <a:rPr lang="id-ID" b="1" dirty="0"/>
              <a:t>hubungi-kami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330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Redirect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6979" y="2807063"/>
            <a:ext cx="7519739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000" b="1" dirty="0"/>
              <a:t>routes/web.php</a:t>
            </a:r>
            <a:endParaRPr lang="id-ID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1 Route::get('/</a:t>
            </a:r>
            <a:r>
              <a:rPr lang="en-US" sz="2000" dirty="0" err="1">
                <a:latin typeface="Consolas" panose="020B0609020204030204" pitchFamily="49" charset="0"/>
              </a:rPr>
              <a:t>hubungi</a:t>
            </a:r>
            <a:r>
              <a:rPr lang="en-US" sz="2000" dirty="0">
                <a:latin typeface="Consolas" panose="020B0609020204030204" pitchFamily="49" charset="0"/>
              </a:rPr>
              <a:t>-kami', function () 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2 return '&lt;h1&gt;Hubungi Kami&lt;/h1&gt;';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3 });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4</a:t>
            </a:r>
          </a:p>
          <a:p>
            <a:r>
              <a:rPr lang="id-ID" sz="2000" dirty="0">
                <a:latin typeface="Consolas" panose="020B0609020204030204" pitchFamily="49" charset="0"/>
              </a:rPr>
              <a:t>5 Route::redirect('/contact-us', '/hubungi-kami');</a:t>
            </a:r>
          </a:p>
        </p:txBody>
      </p:sp>
    </p:spTree>
    <p:extLst>
      <p:ext uri="{BB962C8B-B14F-4D97-AF65-F5344CB8AC3E}">
        <p14:creationId xmlns:p14="http://schemas.microsoft.com/office/powerpoint/2010/main" val="416908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If we have several routes that we want to process as a group, we can use route groups. By using a route group, several routes can be processed as a single unit.</a:t>
            </a:r>
            <a:endParaRPr lang="id-ID" sz="1700" dirty="0"/>
          </a:p>
          <a:p>
            <a:pPr algn="just"/>
            <a:r>
              <a:rPr lang="en-US" sz="1700" dirty="0"/>
              <a:t>We will learn what can be processed for this route group in stages, for example later being able to run certain middleware, use certain namespaces, or access certain subdomains.</a:t>
            </a:r>
            <a:endParaRPr lang="id-ID" sz="1700" dirty="0"/>
          </a:p>
          <a:p>
            <a:pPr algn="just"/>
            <a:r>
              <a:rPr lang="en-US" sz="1700" dirty="0"/>
              <a:t>As a simple example, we can use the </a:t>
            </a:r>
            <a:r>
              <a:rPr lang="en-US" sz="1700" dirty="0">
                <a:latin typeface="Consolas" panose="020B0609020204030204" pitchFamily="49" charset="0"/>
              </a:rPr>
              <a:t>Route::prefix() </a:t>
            </a:r>
            <a:r>
              <a:rPr lang="en-US" sz="1700" dirty="0"/>
              <a:t>method to add a prefix to each member of the route. Pay attention to the following 3 routes: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89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Group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97192" y="4305542"/>
            <a:ext cx="6912255" cy="2431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/>
              <a:t>routes/web.php</a:t>
            </a:r>
          </a:p>
          <a:p>
            <a:r>
              <a:rPr lang="en-US" sz="1600" dirty="0"/>
              <a:t> </a:t>
            </a:r>
            <a:r>
              <a:rPr lang="id-ID" sz="1600" dirty="0"/>
              <a:t>  </a:t>
            </a:r>
            <a:r>
              <a:rPr lang="en-US" sz="1200" dirty="0">
                <a:latin typeface="Consolas" panose="020B0609020204030204" pitchFamily="49" charset="0"/>
              </a:rPr>
              <a:t>Route::get('/admin/</a:t>
            </a:r>
            <a:r>
              <a:rPr lang="en-US" sz="1200" dirty="0" err="1">
                <a:latin typeface="Consolas" panose="020B0609020204030204" pitchFamily="49" charset="0"/>
              </a:rPr>
              <a:t>mahasiswa</a:t>
            </a:r>
            <a:r>
              <a:rPr lang="en-US" sz="1200" dirty="0">
                <a:latin typeface="Consolas" panose="020B0609020204030204" pitchFamily="49" charset="0"/>
              </a:rPr>
              <a:t>', function ()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id-ID" sz="1200" dirty="0">
                <a:latin typeface="Consolas" panose="020B0609020204030204" pitchFamily="49" charset="0"/>
              </a:rPr>
              <a:t>     </a:t>
            </a:r>
            <a:r>
              <a:rPr lang="pt-BR" sz="1200" dirty="0">
                <a:latin typeface="Consolas" panose="020B0609020204030204" pitchFamily="49" charset="0"/>
              </a:rPr>
              <a:t>return "&lt;h1&gt;Daftar Mahasiswa&lt;/h1&gt;";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});</a:t>
            </a:r>
          </a:p>
          <a:p>
            <a:endParaRPr lang="id-ID" sz="1200" dirty="0">
              <a:latin typeface="Consolas" panose="020B0609020204030204" pitchFamily="49" charset="0"/>
            </a:endParaRPr>
          </a:p>
          <a:p>
            <a:r>
              <a:rPr lang="id-ID" sz="1200" dirty="0">
                <a:latin typeface="Consolas" panose="020B0609020204030204" pitchFamily="49" charset="0"/>
              </a:rPr>
              <a:t>   Route::get('/admin/dosen', function ()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id-ID" sz="1200" dirty="0">
                <a:latin typeface="Consolas" panose="020B0609020204030204" pitchFamily="49" charset="0"/>
              </a:rPr>
              <a:t>     </a:t>
            </a:r>
            <a:r>
              <a:rPr lang="pt-BR" sz="1200" dirty="0">
                <a:latin typeface="Consolas" panose="020B0609020204030204" pitchFamily="49" charset="0"/>
              </a:rPr>
              <a:t>return "&lt;h1&gt;Daftar Dosen&lt;/h1&gt;";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});</a:t>
            </a:r>
          </a:p>
          <a:p>
            <a:endParaRPr lang="id-ID" sz="1200" dirty="0">
              <a:latin typeface="Consolas" panose="020B0609020204030204" pitchFamily="49" charset="0"/>
            </a:endParaRPr>
          </a:p>
          <a:p>
            <a:r>
              <a:rPr lang="id-ID" sz="1200" dirty="0">
                <a:latin typeface="Consolas" panose="020B0609020204030204" pitchFamily="49" charset="0"/>
              </a:rPr>
              <a:t>   Route::get('/admin/karyawan', function ()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id-ID" sz="1200" dirty="0">
                <a:latin typeface="Consolas" panose="020B0609020204030204" pitchFamily="49" charset="0"/>
              </a:rPr>
              <a:t>     </a:t>
            </a:r>
            <a:r>
              <a:rPr lang="pt-BR" sz="1200" dirty="0">
                <a:latin typeface="Consolas" panose="020B0609020204030204" pitchFamily="49" charset="0"/>
              </a:rPr>
              <a:t>return "&lt;h1&gt;Daftar Karyawan&lt;/h1&gt;";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48902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There is nothing wrong with this method. However, since all routes use the same segment prefix, namely </a:t>
            </a:r>
            <a:r>
              <a:rPr lang="en-US" sz="1700" b="1" dirty="0"/>
              <a:t>'admin/',</a:t>
            </a:r>
            <a:r>
              <a:rPr lang="en-US" sz="1700" dirty="0"/>
              <a:t> we can take advantage of the route group with the addition of the </a:t>
            </a:r>
            <a:r>
              <a:rPr lang="en-US" sz="1700" b="1" dirty="0">
                <a:latin typeface="Consolas" panose="020B0609020204030204" pitchFamily="49" charset="0"/>
              </a:rPr>
              <a:t>Route::prefix() </a:t>
            </a:r>
            <a:r>
              <a:rPr lang="en-US" sz="1700" dirty="0"/>
              <a:t>method: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89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Group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86919" y="2959996"/>
            <a:ext cx="6912255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/>
              <a:t>routes/web.php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Route::prefix('/admin')-&gt;group(function () {</a:t>
            </a:r>
          </a:p>
          <a:p>
            <a:endParaRPr lang="id-ID" sz="1600" dirty="0">
              <a:latin typeface="Consolas" panose="020B0609020204030204" pitchFamily="49" charset="0"/>
            </a:endParaRP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Route::get('/mahasiswa', function () {</a:t>
            </a: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 echo "&lt;h1&gt;Daftar Mahasiswa&lt;/h1&gt;";</a:t>
            </a: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});</a:t>
            </a:r>
          </a:p>
          <a:p>
            <a:pPr lvl="1"/>
            <a:endParaRPr lang="id-ID" sz="1600" dirty="0">
              <a:latin typeface="Consolas" panose="020B0609020204030204" pitchFamily="49" charset="0"/>
            </a:endParaRP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Route::get('/dosen', function () {</a:t>
            </a: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 echo "&lt;h1&gt;Daftar Dosen&lt;/h1&gt;";</a:t>
            </a: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});</a:t>
            </a:r>
          </a:p>
          <a:p>
            <a:pPr lvl="1"/>
            <a:endParaRPr lang="id-ID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Route::get('/</a:t>
            </a:r>
            <a:r>
              <a:rPr lang="en-US" sz="1600" dirty="0" err="1">
                <a:latin typeface="Consolas" panose="020B0609020204030204" pitchFamily="49" charset="0"/>
              </a:rPr>
              <a:t>karyawan</a:t>
            </a:r>
            <a:r>
              <a:rPr lang="en-US" sz="1600" dirty="0">
                <a:latin typeface="Consolas" panose="020B0609020204030204" pitchFamily="49" charset="0"/>
              </a:rPr>
              <a:t>', function () {</a:t>
            </a: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latin typeface="Consolas" panose="020B0609020204030204" pitchFamily="49" charset="0"/>
              </a:rPr>
              <a:t> echo "&lt;h1&gt;Daftar Karyawan&lt;/h1&gt;";</a:t>
            </a:r>
          </a:p>
          <a:p>
            <a:pPr lvl="1"/>
            <a:r>
              <a:rPr lang="id-ID" sz="1600" dirty="0">
                <a:latin typeface="Consolas" panose="020B0609020204030204" pitchFamily="49" charset="0"/>
              </a:rPr>
              <a:t>});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});</a:t>
            </a:r>
            <a:endParaRPr lang="id-ID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8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This method will add the </a:t>
            </a:r>
            <a:r>
              <a:rPr lang="en-US" sz="1700" b="1" dirty="0"/>
              <a:t>'/admin' </a:t>
            </a:r>
            <a:r>
              <a:rPr lang="en-US" sz="1700" dirty="0"/>
              <a:t>prefix to all routes in the group. This makes it easier for us if we want to change </a:t>
            </a:r>
            <a:r>
              <a:rPr lang="en-US" sz="1700" b="1" dirty="0"/>
              <a:t>'/admin' </a:t>
            </a:r>
            <a:r>
              <a:rPr lang="en-US" sz="1700" dirty="0"/>
              <a:t>to another prefix because we only need to edit in the group, no need to change routes one by one.</a:t>
            </a:r>
            <a:endParaRPr lang="id-ID" sz="1700" dirty="0"/>
          </a:p>
          <a:p>
            <a:pPr algn="just"/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89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Group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05" y="2859229"/>
            <a:ext cx="6471678" cy="3329220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597944" y="610429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Fig 6. Route with prefix '/admin'</a:t>
            </a:r>
          </a:p>
        </p:txBody>
      </p:sp>
    </p:spTree>
    <p:extLst>
      <p:ext uri="{BB962C8B-B14F-4D97-AF65-F5344CB8AC3E}">
        <p14:creationId xmlns:p14="http://schemas.microsoft.com/office/powerpoint/2010/main" val="15911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63" y="1914525"/>
            <a:ext cx="7562601" cy="4554898"/>
          </a:xfrm>
        </p:spPr>
        <p:txBody>
          <a:bodyPr>
            <a:normAutofit/>
          </a:bodyPr>
          <a:lstStyle/>
          <a:p>
            <a:r>
              <a:rPr lang="id-ID" sz="2800" b="1" dirty="0"/>
              <a:t>LO1: </a:t>
            </a:r>
            <a:r>
              <a:rPr lang="id-ID" sz="2800" dirty="0"/>
              <a:t>Describe concept of web programming</a:t>
            </a:r>
          </a:p>
          <a:p>
            <a:r>
              <a:rPr lang="en-US" sz="2800" b="1" dirty="0"/>
              <a:t>LO2: </a:t>
            </a:r>
            <a:r>
              <a:rPr lang="id-ID" sz="2800" dirty="0"/>
              <a:t>D</a:t>
            </a:r>
            <a:r>
              <a:rPr lang="en-US" sz="2800" dirty="0" err="1"/>
              <a:t>esign</a:t>
            </a:r>
            <a:r>
              <a:rPr lang="en-US" sz="2800" dirty="0"/>
              <a:t> web-based applications with structured approach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29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</a:t>
            </a:r>
            <a:r>
              <a:rPr lang="id-ID" sz="4000" b="1" dirty="0"/>
              <a:t>Outcomes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7872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1700" dirty="0" err="1"/>
              <a:t>Laravel</a:t>
            </a:r>
            <a:r>
              <a:rPr lang="en-US" sz="1700" dirty="0"/>
              <a:t> provides a special route that will be executed if no route is found for a URL address. By default, </a:t>
            </a:r>
            <a:r>
              <a:rPr lang="en-US" sz="1700" dirty="0" err="1"/>
              <a:t>laravel</a:t>
            </a:r>
            <a:r>
              <a:rPr lang="en-US" sz="1700" dirty="0"/>
              <a:t> will show a </a:t>
            </a:r>
            <a:r>
              <a:rPr lang="en-US" sz="1700" b="1" dirty="0"/>
              <a:t>404 page | Not Found</a:t>
            </a:r>
            <a:r>
              <a:rPr lang="en-US" sz="1700" dirty="0"/>
              <a:t>, but we can override it using the </a:t>
            </a:r>
            <a:r>
              <a:rPr lang="en-US" sz="1700" dirty="0">
                <a:latin typeface="Consolas" panose="020B0609020204030204" pitchFamily="49" charset="0"/>
              </a:rPr>
              <a:t>Route::fallback()</a:t>
            </a:r>
            <a:r>
              <a:rPr lang="en-US" sz="1700" dirty="0"/>
              <a:t> method.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394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Fallback 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9616" y="3028418"/>
            <a:ext cx="691225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/>
              <a:t>routes/web.php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Route::fallback(function () {</a:t>
            </a:r>
          </a:p>
          <a:p>
            <a:r>
              <a:rPr lang="fi-FI" sz="1600" dirty="0">
                <a:latin typeface="Consolas" panose="020B0609020204030204" pitchFamily="49" charset="0"/>
              </a:rPr>
              <a:t> return "Maaf, alamat tidak ditemukan";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});</a:t>
            </a:r>
            <a:endParaRPr lang="id-ID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46" y="4381861"/>
            <a:ext cx="6981825" cy="1628775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563158" y="610429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Fig 7. Display Route Fallback</a:t>
            </a:r>
          </a:p>
        </p:txBody>
      </p:sp>
    </p:spTree>
    <p:extLst>
      <p:ext uri="{BB962C8B-B14F-4D97-AF65-F5344CB8AC3E}">
        <p14:creationId xmlns:p14="http://schemas.microsoft.com/office/powerpoint/2010/main" val="156594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The order in which the routes are written has a different priority effect depending on the route type. If we use a regular route (without parameters), then if there is more than 1 </a:t>
            </a:r>
            <a:r>
              <a:rPr lang="en-US" sz="1700" dirty="0" err="1"/>
              <a:t>routewith</a:t>
            </a:r>
            <a:r>
              <a:rPr lang="en-US" sz="1700" dirty="0"/>
              <a:t> the same address, the last route to run:</a:t>
            </a:r>
            <a:endParaRPr lang="id-ID" sz="1700" dirty="0"/>
          </a:p>
          <a:p>
            <a:pPr algn="just"/>
            <a:endParaRPr lang="id-ID" sz="1700" dirty="0"/>
          </a:p>
          <a:p>
            <a:pPr algn="just"/>
            <a:endParaRPr lang="id-ID" sz="1700" dirty="0"/>
          </a:p>
          <a:p>
            <a:pPr algn="just"/>
            <a:endParaRPr lang="id-ID" sz="1700" dirty="0"/>
          </a:p>
          <a:p>
            <a:pPr algn="just"/>
            <a:endParaRPr lang="id-ID" sz="1700" dirty="0"/>
          </a:p>
          <a:p>
            <a:pPr algn="just"/>
            <a:endParaRPr lang="id-ID" sz="1700" dirty="0"/>
          </a:p>
          <a:p>
            <a:pPr algn="just"/>
            <a:endParaRPr lang="id-ID" sz="1700" dirty="0"/>
          </a:p>
          <a:p>
            <a:pPr algn="just"/>
            <a:endParaRPr lang="id-ID" sz="1700" dirty="0"/>
          </a:p>
          <a:p>
            <a:pPr algn="just"/>
            <a:endParaRPr lang="id-ID" sz="1700" dirty="0"/>
          </a:p>
          <a:p>
            <a:pPr marL="0" indent="0" algn="just">
              <a:buNone/>
            </a:pPr>
            <a:endParaRPr lang="id-ID" sz="1700" dirty="0"/>
          </a:p>
          <a:p>
            <a:pPr algn="just"/>
            <a:r>
              <a:rPr lang="en-US" sz="1700" dirty="0"/>
              <a:t>Here </a:t>
            </a:r>
            <a:r>
              <a:rPr lang="id-ID" sz="1700" dirty="0"/>
              <a:t>we</a:t>
            </a:r>
            <a:r>
              <a:rPr lang="en-US" sz="1700" dirty="0"/>
              <a:t> wrote 3 routes which all contain the same URL address, namely </a:t>
            </a:r>
            <a:r>
              <a:rPr lang="en-US" sz="1700" b="1" dirty="0"/>
              <a:t>'/book/1'</a:t>
            </a:r>
            <a:r>
              <a:rPr lang="en-US" sz="1700" dirty="0"/>
              <a:t>. When the address </a:t>
            </a:r>
            <a:r>
              <a:rPr lang="en-US" sz="1700" b="1" dirty="0"/>
              <a:t>http://localhost:8000/buku/1</a:t>
            </a:r>
            <a:r>
              <a:rPr lang="en-US" sz="1700" dirty="0"/>
              <a:t> is accessed, what will appear in the web browser is </a:t>
            </a:r>
            <a:r>
              <a:rPr lang="en-US" sz="1700" b="1" dirty="0"/>
              <a:t>“</a:t>
            </a:r>
            <a:r>
              <a:rPr lang="id-ID" sz="1700" b="1" dirty="0"/>
              <a:t>Buku kita ke-1</a:t>
            </a:r>
            <a:r>
              <a:rPr lang="en-US" sz="1700" b="1" dirty="0"/>
              <a:t>", </a:t>
            </a:r>
            <a:r>
              <a:rPr lang="en-US" sz="1700" dirty="0"/>
              <a:t>which is the result of the route on lines 9 – 11.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149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Priority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83745" y="2933942"/>
            <a:ext cx="6912255" cy="2631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500" dirty="0">
                <a:latin typeface="Consolas" panose="020B0609020204030204" pitchFamily="49" charset="0"/>
              </a:rPr>
              <a:t>1  </a:t>
            </a:r>
            <a:r>
              <a:rPr lang="en-US" sz="1500" dirty="0">
                <a:latin typeface="Consolas" panose="020B0609020204030204" pitchFamily="49" charset="0"/>
              </a:rPr>
              <a:t>Route::get('/</a:t>
            </a:r>
            <a:r>
              <a:rPr lang="en-US" sz="1500" dirty="0" err="1">
                <a:latin typeface="Consolas" panose="020B0609020204030204" pitchFamily="49" charset="0"/>
              </a:rPr>
              <a:t>buku</a:t>
            </a:r>
            <a:r>
              <a:rPr lang="en-US" sz="1500" dirty="0">
                <a:latin typeface="Consolas" panose="020B0609020204030204" pitchFamily="49" charset="0"/>
              </a:rPr>
              <a:t>/1', function () {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2    return "Buku ke-1";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3  });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4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5  Route::get('/buku/1', function () {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6    </a:t>
            </a:r>
            <a:r>
              <a:rPr lang="en-US" sz="1500" dirty="0">
                <a:latin typeface="Consolas" panose="020B0609020204030204" pitchFamily="49" charset="0"/>
              </a:rPr>
              <a:t>return "</a:t>
            </a:r>
            <a:r>
              <a:rPr lang="en-US" sz="1500" dirty="0" err="1">
                <a:latin typeface="Consolas" panose="020B0609020204030204" pitchFamily="49" charset="0"/>
              </a:rPr>
              <a:t>Buku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saya</a:t>
            </a:r>
            <a:r>
              <a:rPr lang="en-US" sz="1500" dirty="0">
                <a:latin typeface="Consolas" panose="020B0609020204030204" pitchFamily="49" charset="0"/>
              </a:rPr>
              <a:t> ke-1";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7  });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8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9  Route::get('/buku/1', function () {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10   return "Buku kita ke-1";</a:t>
            </a:r>
          </a:p>
          <a:p>
            <a:r>
              <a:rPr lang="id-ID" sz="1500" dirty="0">
                <a:latin typeface="Consolas" panose="020B0609020204030204" pitchFamily="49" charset="0"/>
              </a:rPr>
              <a:t>11 });</a:t>
            </a:r>
          </a:p>
        </p:txBody>
      </p:sp>
    </p:spTree>
    <p:extLst>
      <p:ext uri="{BB962C8B-B14F-4D97-AF65-F5344CB8AC3E}">
        <p14:creationId xmlns:p14="http://schemas.microsoft.com/office/powerpoint/2010/main" val="147505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But when using the route parameter, the result is different: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algn="just"/>
            <a:r>
              <a:rPr lang="en-US" dirty="0"/>
              <a:t>When accessing http://localhost:8000/buku/1, what appears is “</a:t>
            </a:r>
            <a:r>
              <a:rPr lang="id-ID" dirty="0"/>
              <a:t>Buku ke-1</a:t>
            </a:r>
            <a:r>
              <a:rPr lang="en-US" dirty="0"/>
              <a:t>", which is the result of the route in lines 1 – 3.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149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Route Priority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91978" y="2631520"/>
            <a:ext cx="6912255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Consolas" panose="020B0609020204030204" pitchFamily="49" charset="0"/>
              </a:rPr>
              <a:t>1  </a:t>
            </a:r>
            <a:r>
              <a:rPr lang="en-US" sz="1600" dirty="0">
                <a:latin typeface="Consolas" panose="020B0609020204030204" pitchFamily="49" charset="0"/>
              </a:rPr>
              <a:t>Route::get('/</a:t>
            </a:r>
            <a:r>
              <a:rPr lang="en-US" sz="1600" dirty="0" err="1">
                <a:latin typeface="Consolas" panose="020B0609020204030204" pitchFamily="49" charset="0"/>
              </a:rPr>
              <a:t>buku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id-ID" sz="1600" dirty="0"/>
              <a:t>{a}</a:t>
            </a:r>
            <a:r>
              <a:rPr lang="en-US" sz="1600" dirty="0">
                <a:latin typeface="Consolas" panose="020B0609020204030204" pitchFamily="49" charset="0"/>
              </a:rPr>
              <a:t>', function (</a:t>
            </a:r>
            <a:r>
              <a:rPr lang="id-ID" sz="1600" dirty="0"/>
              <a:t>{a}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2    return "Buku ke-</a:t>
            </a:r>
            <a:r>
              <a:rPr lang="id-ID" sz="1600" dirty="0"/>
              <a:t>{a}</a:t>
            </a:r>
            <a:r>
              <a:rPr lang="id-ID" sz="1600" dirty="0">
                <a:latin typeface="Consolas" panose="020B0609020204030204" pitchFamily="49" charset="0"/>
              </a:rPr>
              <a:t>";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3  });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4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5  Route::get('/buku/</a:t>
            </a:r>
            <a:r>
              <a:rPr lang="id-ID" sz="1600" dirty="0"/>
              <a:t>{b}</a:t>
            </a:r>
            <a:r>
              <a:rPr lang="id-ID" sz="1600" dirty="0">
                <a:latin typeface="Consolas" panose="020B0609020204030204" pitchFamily="49" charset="0"/>
              </a:rPr>
              <a:t>', function (</a:t>
            </a:r>
            <a:r>
              <a:rPr lang="id-ID" sz="1600" dirty="0"/>
              <a:t>{b}</a:t>
            </a:r>
            <a:r>
              <a:rPr lang="id-ID" sz="1600" dirty="0">
                <a:latin typeface="Consolas" panose="020B0609020204030204" pitchFamily="49" charset="0"/>
              </a:rPr>
              <a:t>) {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6    </a:t>
            </a:r>
            <a:r>
              <a:rPr lang="en-US" sz="1600" dirty="0">
                <a:latin typeface="Consolas" panose="020B0609020204030204" pitchFamily="49" charset="0"/>
              </a:rPr>
              <a:t>return "</a:t>
            </a:r>
            <a:r>
              <a:rPr lang="en-US" sz="1600" dirty="0" err="1">
                <a:latin typeface="Consolas" panose="020B0609020204030204" pitchFamily="49" charset="0"/>
              </a:rPr>
              <a:t>Buku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saya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ke</a:t>
            </a:r>
            <a:r>
              <a:rPr lang="en-US" sz="1600" dirty="0">
                <a:latin typeface="Consolas" panose="020B0609020204030204" pitchFamily="49" charset="0"/>
              </a:rPr>
              <a:t>-</a:t>
            </a:r>
            <a:r>
              <a:rPr lang="id-ID" sz="1600" dirty="0"/>
              <a:t>{b}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7  });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8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9  Route::get('/buku/</a:t>
            </a:r>
            <a:r>
              <a:rPr lang="id-ID" sz="1600" dirty="0"/>
              <a:t>{c}</a:t>
            </a:r>
            <a:r>
              <a:rPr lang="id-ID" sz="1600" dirty="0">
                <a:latin typeface="Consolas" panose="020B0609020204030204" pitchFamily="49" charset="0"/>
              </a:rPr>
              <a:t>', function (</a:t>
            </a:r>
            <a:r>
              <a:rPr lang="id-ID" sz="1600" dirty="0"/>
              <a:t>{c}</a:t>
            </a:r>
            <a:r>
              <a:rPr lang="id-ID" sz="1600" dirty="0">
                <a:latin typeface="Consolas" panose="020B0609020204030204" pitchFamily="49" charset="0"/>
              </a:rPr>
              <a:t>) {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10   return "Buku kita ke-</a:t>
            </a:r>
            <a:r>
              <a:rPr lang="id-ID" sz="1600" dirty="0"/>
              <a:t>{c}</a:t>
            </a:r>
            <a:r>
              <a:rPr lang="id-ID" sz="1600" dirty="0">
                <a:latin typeface="Consolas" panose="020B0609020204030204" pitchFamily="49" charset="0"/>
              </a:rPr>
              <a:t>";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11 });</a:t>
            </a:r>
          </a:p>
        </p:txBody>
      </p:sp>
    </p:spTree>
    <p:extLst>
      <p:ext uri="{BB962C8B-B14F-4D97-AF65-F5344CB8AC3E}">
        <p14:creationId xmlns:p14="http://schemas.microsoft.com/office/powerpoint/2010/main" val="250670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some references, route writing can also be prefixed without a forward slash, as follows: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r>
              <a:rPr lang="en-US" dirty="0"/>
              <a:t>This writing is no different from: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r>
              <a:rPr lang="en-US" dirty="0"/>
              <a:t>Both routes both refer to the URL address localhost:8000/</a:t>
            </a:r>
            <a:r>
              <a:rPr lang="en-US" dirty="0" err="1"/>
              <a:t>mahasiswa</a:t>
            </a:r>
            <a:r>
              <a:rPr lang="en-US" dirty="0"/>
              <a:t>/</a:t>
            </a:r>
            <a:r>
              <a:rPr lang="en-US" dirty="0" err="1"/>
              <a:t>andi</a:t>
            </a:r>
            <a:r>
              <a:rPr lang="en-US" dirty="0"/>
              <a:t>. The addition of a '/' sign at the beginning of writing the route is just "optional".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0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Writing URL Route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2017" y="2651554"/>
            <a:ext cx="6912255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Route::get('</a:t>
            </a:r>
            <a:r>
              <a:rPr lang="en-US" sz="1600" dirty="0" err="1">
                <a:latin typeface="Consolas" panose="020B0609020204030204" pitchFamily="49" charset="0"/>
              </a:rPr>
              <a:t>mahasiswa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andi</a:t>
            </a:r>
            <a:r>
              <a:rPr lang="en-US" sz="1600" dirty="0">
                <a:latin typeface="Consolas" panose="020B0609020204030204" pitchFamily="49" charset="0"/>
              </a:rPr>
              <a:t>', function () {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   echo "Halaman mahasiswa andi";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2017" y="4129601"/>
            <a:ext cx="6912255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Route::get('</a:t>
            </a:r>
            <a:r>
              <a:rPr lang="id-ID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mahasiswa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andi</a:t>
            </a:r>
            <a:r>
              <a:rPr lang="en-US" sz="1600" dirty="0">
                <a:latin typeface="Consolas" panose="020B0609020204030204" pitchFamily="49" charset="0"/>
              </a:rPr>
              <a:t>', function () {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   echo "Halaman mahasiswa andi";</a:t>
            </a:r>
          </a:p>
          <a:p>
            <a:r>
              <a:rPr lang="id-ID" sz="16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4430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our project is big enough, the routes/</a:t>
            </a:r>
            <a:r>
              <a:rPr lang="en-US" dirty="0" err="1"/>
              <a:t>web.php</a:t>
            </a:r>
            <a:r>
              <a:rPr lang="en-US" dirty="0"/>
              <a:t> file will contain many routes. In addition, there will also be several commands that indirectly run certain routes (we will discuss them in a separate section).</a:t>
            </a:r>
            <a:r>
              <a:rPr lang="id-ID" dirty="0"/>
              <a:t> </a:t>
            </a:r>
            <a:r>
              <a:rPr lang="en-US" dirty="0"/>
              <a:t>So </a:t>
            </a:r>
            <a:r>
              <a:rPr lang="en-US" dirty="0" err="1"/>
              <a:t>Laravel</a:t>
            </a:r>
            <a:r>
              <a:rPr lang="en-US" dirty="0"/>
              <a:t> provides the </a:t>
            </a:r>
            <a:r>
              <a:rPr lang="en-US" dirty="0" err="1"/>
              <a:t>php</a:t>
            </a:r>
            <a:r>
              <a:rPr lang="en-US" dirty="0"/>
              <a:t> artisan command to see all the available routes.</a:t>
            </a:r>
            <a:endParaRPr lang="id-ID" dirty="0"/>
          </a:p>
          <a:p>
            <a:pPr algn="just"/>
            <a:endParaRPr lang="id-ID" dirty="0"/>
          </a:p>
          <a:p>
            <a:pPr algn="just"/>
            <a:r>
              <a:rPr lang="en-US" b="1" dirty="0"/>
              <a:t>Artisan</a:t>
            </a:r>
            <a:r>
              <a:rPr lang="en-US" dirty="0"/>
              <a:t> itself is a built-in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command that can be used to do many things.</a:t>
            </a:r>
            <a:endParaRPr lang="id-ID" dirty="0"/>
          </a:p>
          <a:p>
            <a:pPr algn="just"/>
            <a:endParaRPr lang="id-ID" dirty="0"/>
          </a:p>
          <a:p>
            <a:pPr algn="just"/>
            <a:r>
              <a:rPr lang="en-US" dirty="0"/>
              <a:t>How to display a list of routes using the artisan command. Please open a new </a:t>
            </a:r>
            <a:r>
              <a:rPr lang="en-US" dirty="0" err="1"/>
              <a:t>cmd</a:t>
            </a:r>
            <a:r>
              <a:rPr lang="en-US" dirty="0"/>
              <a:t> (the </a:t>
            </a:r>
            <a:r>
              <a:rPr lang="en-US" dirty="0" err="1"/>
              <a:t>cmd</a:t>
            </a:r>
            <a:r>
              <a:rPr lang="en-US" dirty="0"/>
              <a:t> running </a:t>
            </a:r>
            <a:r>
              <a:rPr lang="en-US" dirty="0" err="1">
                <a:latin typeface="Consolas" panose="020B0609020204030204" pitchFamily="49" charset="0"/>
              </a:rPr>
              <a:t>php</a:t>
            </a:r>
            <a:r>
              <a:rPr lang="en-US" dirty="0">
                <a:latin typeface="Consolas" panose="020B0609020204030204" pitchFamily="49" charset="0"/>
              </a:rPr>
              <a:t> artisan serve </a:t>
            </a:r>
            <a:r>
              <a:rPr lang="en-US" dirty="0"/>
              <a:t>is left alone). Then go into the folder that was created, then type the command </a:t>
            </a:r>
            <a:r>
              <a:rPr lang="en-US" b="1" dirty="0" err="1">
                <a:latin typeface="Consolas" panose="020B0609020204030204" pitchFamily="49" charset="0"/>
              </a:rPr>
              <a:t>php</a:t>
            </a:r>
            <a:r>
              <a:rPr lang="en-US" b="1" dirty="0">
                <a:latin typeface="Consolas" panose="020B0609020204030204" pitchFamily="49" charset="0"/>
              </a:rPr>
              <a:t> artisan </a:t>
            </a:r>
            <a:r>
              <a:rPr lang="en-US" b="1" dirty="0" err="1">
                <a:latin typeface="Consolas" panose="020B0609020204030204" pitchFamily="49" charset="0"/>
              </a:rPr>
              <a:t>route:list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29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View the Route List</a:t>
            </a:r>
          </a:p>
        </p:txBody>
      </p:sp>
    </p:spTree>
    <p:extLst>
      <p:ext uri="{BB962C8B-B14F-4D97-AF65-F5344CB8AC3E}">
        <p14:creationId xmlns:p14="http://schemas.microsoft.com/office/powerpoint/2010/main" val="55420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863" y="1857376"/>
            <a:ext cx="7232650" cy="4500562"/>
          </a:xfrm>
        </p:spPr>
        <p:txBody>
          <a:bodyPr/>
          <a:lstStyle/>
          <a:p>
            <a:r>
              <a:rPr lang="id-ID" dirty="0"/>
              <a:t>Lukmanul Hakim. (2020). Konsep &amp; implementasi Pemrograman LARAVEL 7 Edisi BEST PRACTICE. CV. LOKOMEDIA. Yogyakarta. ISBN: 978-602-6231-25. Chapter 4.</a:t>
            </a:r>
          </a:p>
          <a:p>
            <a:r>
              <a:rPr lang="id-ID" dirty="0"/>
              <a:t>Andre Pratama. (2019). Laravel Uncover. </a:t>
            </a:r>
            <a:r>
              <a:rPr lang="id-ID"/>
              <a:t>DuniaIlkom.</a:t>
            </a:r>
            <a:endParaRPr lang="id-ID" dirty="0"/>
          </a:p>
          <a:p>
            <a:r>
              <a:rPr lang="id-ID" dirty="0">
                <a:hlinkClick r:id="rId2"/>
              </a:rPr>
              <a:t>https://www.youtube.com/watch?app=desktop&amp;v=dxHTkqSpz-w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863" y="1857376"/>
            <a:ext cx="7232650" cy="4500562"/>
          </a:xfrm>
        </p:spPr>
        <p:txBody>
          <a:bodyPr/>
          <a:lstStyle/>
          <a:p>
            <a:r>
              <a:rPr lang="en-US"/>
              <a:t>Create </a:t>
            </a:r>
            <a:r>
              <a:rPr lang="en-US" dirty="0"/>
              <a:t>a navbar and content item that has click feature that will navigate to detail page and make sure to utilize route feature Laravel</a:t>
            </a:r>
          </a:p>
          <a:p>
            <a:r>
              <a:rPr lang="en-US" dirty="0"/>
              <a:t>Utilize two feature route from Laravel outside this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111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Excercise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0913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63" y="1914525"/>
            <a:ext cx="7562601" cy="455489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Definition of Routing</a:t>
            </a:r>
          </a:p>
          <a:p>
            <a:r>
              <a:rPr lang="en-US" sz="2800" dirty="0"/>
              <a:t>Create a Route</a:t>
            </a:r>
          </a:p>
          <a:p>
            <a:r>
              <a:rPr lang="en-US" sz="2800" dirty="0"/>
              <a:t>Route Parameters</a:t>
            </a:r>
          </a:p>
          <a:p>
            <a:r>
              <a:rPr lang="en-US" sz="2800" dirty="0"/>
              <a:t>Route Redirect</a:t>
            </a:r>
          </a:p>
          <a:p>
            <a:r>
              <a:rPr lang="en-US" sz="2800" dirty="0"/>
              <a:t>Route Group</a:t>
            </a:r>
          </a:p>
          <a:p>
            <a:r>
              <a:rPr lang="en-US" sz="2800" dirty="0"/>
              <a:t>Fallback route</a:t>
            </a:r>
          </a:p>
          <a:p>
            <a:r>
              <a:rPr lang="en-US" sz="2800" dirty="0"/>
              <a:t>Route Priority</a:t>
            </a:r>
          </a:p>
          <a:p>
            <a:r>
              <a:rPr lang="en-US" sz="2800" dirty="0"/>
              <a:t>Writing URL Route</a:t>
            </a:r>
          </a:p>
          <a:p>
            <a:r>
              <a:rPr lang="en-US" sz="2800" dirty="0"/>
              <a:t>View the Route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</a:t>
            </a:r>
            <a:r>
              <a:rPr lang="id-ID" sz="4000" b="1" dirty="0"/>
              <a:t>utline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2440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/>
              <a:t>Routing or Routing</a:t>
            </a:r>
            <a:r>
              <a:rPr lang="en-US" sz="2800" dirty="0"/>
              <a:t> acts as a liaison between the user and the entire framework. In </a:t>
            </a:r>
            <a:r>
              <a:rPr lang="en-US" sz="2800" dirty="0" err="1"/>
              <a:t>Laravel</a:t>
            </a:r>
            <a:r>
              <a:rPr lang="en-US" sz="2800" dirty="0"/>
              <a:t>, every web address that we type in the web browser will pass the route first.</a:t>
            </a:r>
            <a:endParaRPr lang="id-ID" sz="2800" dirty="0"/>
          </a:p>
          <a:p>
            <a:pPr marL="0" indent="0" algn="just">
              <a:buNone/>
            </a:pPr>
            <a:r>
              <a:rPr lang="en-US" sz="2800" dirty="0"/>
              <a:t> </a:t>
            </a:r>
            <a:endParaRPr lang="id-ID" sz="2800" dirty="0"/>
          </a:p>
          <a:p>
            <a:pPr algn="just"/>
            <a:r>
              <a:rPr lang="en-US" sz="2800" dirty="0"/>
              <a:t>It is the route that determines where the process will be taken, whether to the Controller or to the View.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Definition of Routing</a:t>
            </a:r>
            <a:endParaRPr lang="en-US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Definition of Routing</a:t>
            </a:r>
            <a:endParaRPr lang="en-US" sz="4000" b="1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597944" y="589866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Fig 1. MVC Diagram + Routing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01" y="1989950"/>
            <a:ext cx="6645085" cy="39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err="1"/>
              <a:t>Laravel</a:t>
            </a:r>
            <a:r>
              <a:rPr lang="en-US" sz="2800" b="1" dirty="0"/>
              <a:t> Default Routes</a:t>
            </a:r>
            <a:endParaRPr lang="id-ID" sz="2800" b="1" dirty="0"/>
          </a:p>
          <a:p>
            <a:pPr algn="just"/>
            <a:r>
              <a:rPr lang="en-US" sz="2800" dirty="0"/>
              <a:t>By default, </a:t>
            </a:r>
            <a:r>
              <a:rPr lang="en-US" sz="2800" dirty="0" err="1"/>
              <a:t>Laravel</a:t>
            </a:r>
            <a:r>
              <a:rPr lang="en-US" sz="2800" dirty="0"/>
              <a:t> already includes 1 default route. When we type the address </a:t>
            </a:r>
            <a:r>
              <a:rPr lang="en-US" sz="2800" b="1" dirty="0"/>
              <a:t>http://localhost:8000 </a:t>
            </a:r>
            <a:r>
              <a:rPr lang="en-US" sz="2800" dirty="0"/>
              <a:t>and press the Enter key, a </a:t>
            </a:r>
            <a:r>
              <a:rPr lang="en-US" sz="2800" dirty="0" err="1"/>
              <a:t>Laravel</a:t>
            </a:r>
            <a:r>
              <a:rPr lang="en-US" sz="2800" dirty="0"/>
              <a:t> route program code will be called to process the address.</a:t>
            </a:r>
            <a:endParaRPr lang="id-ID" sz="2800" dirty="0"/>
          </a:p>
          <a:p>
            <a:pPr algn="just"/>
            <a:endParaRPr lang="id-ID" sz="2800" dirty="0"/>
          </a:p>
          <a:p>
            <a:pPr algn="just"/>
            <a:r>
              <a:rPr lang="en-US" sz="2800" dirty="0"/>
              <a:t>This program code is in the routes/</a:t>
            </a:r>
            <a:r>
              <a:rPr lang="en-US" sz="2800" dirty="0" err="1"/>
              <a:t>web.php</a:t>
            </a:r>
            <a:r>
              <a:rPr lang="en-US" sz="2800" dirty="0"/>
              <a:t> file. Please open this file: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Definition of Routing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784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err="1"/>
              <a:t>Laravel</a:t>
            </a:r>
            <a:r>
              <a:rPr lang="en-US" sz="2800" b="1" dirty="0"/>
              <a:t> Default Routes</a:t>
            </a:r>
            <a:endParaRPr lang="id-ID" sz="2800" b="1" dirty="0"/>
          </a:p>
          <a:p>
            <a:pPr marL="0" indent="0" algn="just">
              <a:buNone/>
            </a:pPr>
            <a:endParaRPr lang="id-ID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Definition of Routing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36" y="2455582"/>
            <a:ext cx="7648015" cy="3560576"/>
          </a:xfrm>
          <a:prstGeom prst="rect">
            <a:avLst/>
          </a:prstGeom>
        </p:spPr>
      </p:pic>
      <p:sp>
        <p:nvSpPr>
          <p:cNvPr id="6" name="Footer Placeholder 5"/>
          <p:cNvSpPr txBox="1">
            <a:spLocks/>
          </p:cNvSpPr>
          <p:nvPr/>
        </p:nvSpPr>
        <p:spPr>
          <a:xfrm>
            <a:off x="3597944" y="589866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Fig 2. File routes/web.php</a:t>
            </a:r>
          </a:p>
        </p:txBody>
      </p:sp>
    </p:spTree>
    <p:extLst>
      <p:ext uri="{BB962C8B-B14F-4D97-AF65-F5344CB8AC3E}">
        <p14:creationId xmlns:p14="http://schemas.microsoft.com/office/powerpoint/2010/main" val="21692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err="1"/>
              <a:t>Laravel</a:t>
            </a:r>
            <a:r>
              <a:rPr lang="en-US" sz="2800" b="1" dirty="0"/>
              <a:t> Default Routes</a:t>
            </a:r>
            <a:endParaRPr lang="id-ID" sz="2800" b="1" dirty="0"/>
          </a:p>
          <a:p>
            <a:pPr algn="just"/>
            <a:r>
              <a:rPr lang="en-US" sz="2800" dirty="0"/>
              <a:t>By default, the routes/</a:t>
            </a:r>
            <a:r>
              <a:rPr lang="en-US" sz="2800" dirty="0" err="1"/>
              <a:t>web.php</a:t>
            </a:r>
            <a:r>
              <a:rPr lang="en-US" sz="2800" dirty="0"/>
              <a:t> file already contains a few lines of program code, as shown in Figure 2.</a:t>
            </a:r>
            <a:endParaRPr lang="id-ID" sz="2800" dirty="0"/>
          </a:p>
          <a:p>
            <a:pPr algn="just"/>
            <a:r>
              <a:rPr lang="en-US" sz="2800" dirty="0"/>
              <a:t>In line 3 there is a command to import the </a:t>
            </a:r>
            <a:r>
              <a:rPr lang="en-US" sz="2800" b="1" dirty="0"/>
              <a:t>Route facade</a:t>
            </a:r>
            <a:r>
              <a:rPr lang="en-US" sz="2800" dirty="0"/>
              <a:t>. In simple terms, facade is </a:t>
            </a:r>
            <a:r>
              <a:rPr lang="en-US" sz="2800" dirty="0" err="1"/>
              <a:t>Laravel's</a:t>
            </a:r>
            <a:r>
              <a:rPr lang="en-US" sz="2800" dirty="0"/>
              <a:t> term for auxiliary classes.</a:t>
            </a:r>
            <a:endParaRPr lang="id-ID" sz="2800" dirty="0"/>
          </a:p>
          <a:p>
            <a:pPr algn="just"/>
            <a:r>
              <a:rPr lang="en-US" sz="2800" dirty="0"/>
              <a:t>Under normal use, the command in line 3 does not need to be modified.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Definition of Routing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28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800225"/>
            <a:ext cx="7405439" cy="4669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err="1"/>
              <a:t>Laravel</a:t>
            </a:r>
            <a:r>
              <a:rPr lang="en-US" sz="2800" b="1" dirty="0"/>
              <a:t> Default Routes</a:t>
            </a:r>
          </a:p>
          <a:p>
            <a:pPr algn="just"/>
            <a:r>
              <a:rPr lang="en-US" sz="2800" dirty="0"/>
              <a:t>On lines of code 16-18 is the program code that will be called to process the address </a:t>
            </a:r>
            <a:r>
              <a:rPr lang="en-US" sz="2800" dirty="0">
                <a:hlinkClick r:id="rId2"/>
              </a:rPr>
              <a:t>http://localhost:8000</a:t>
            </a:r>
            <a:r>
              <a:rPr lang="en-US" sz="2800" dirty="0"/>
              <a:t>.</a:t>
            </a:r>
            <a:endParaRPr lang="id-ID" sz="2800" dirty="0"/>
          </a:p>
          <a:p>
            <a:pPr algn="just"/>
            <a:r>
              <a:rPr lang="id-ID" sz="2800" dirty="0">
                <a:latin typeface="Consolas" panose="020B0609020204030204" pitchFamily="49" charset="0"/>
              </a:rPr>
              <a:t>return view('welcome');</a:t>
            </a:r>
            <a:r>
              <a:rPr lang="id-ID" sz="2800" dirty="0"/>
              <a:t> </a:t>
            </a:r>
            <a:r>
              <a:rPr lang="en-US" sz="2800" dirty="0"/>
              <a:t>is the Command that will run a View named 'welcome'. This view is basically a </a:t>
            </a:r>
            <a:r>
              <a:rPr lang="en-US" sz="2800" dirty="0" err="1"/>
              <a:t>php</a:t>
            </a:r>
            <a:r>
              <a:rPr lang="en-US" sz="2800" dirty="0"/>
              <a:t>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Definition of Routing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27988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fdf624c-fedc-4f6c-b928-0c7bf4c9e100">J56STF5CZXNR-2061195910-86628</_dlc_DocId>
    <_dlc_DocIdUrl xmlns="9fdf624c-fedc-4f6c-b928-0c7bf4c9e100">
      <Url>https://binusianorg.sharepoint.com/sites/arc/_layouts/15/DocIdRedir.aspx?ID=J56STF5CZXNR-2061195910-86628</Url>
      <Description>J56STF5CZXNR-2061195910-86628</Description>
    </_dlc_DocIdUrl>
    <_Flow_SignoffStatus xmlns="47793baa-3cbb-486e-a055-4d42ce3882d7" xsi:nil="true"/>
    <_Version xmlns="http://schemas.microsoft.com/sharepoint/v3/fields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1729A-A63A-46AA-9831-382E5C608B0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A27E6A1-4B31-4B68-BB9B-EC8C8D90C2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40B04-BA1C-4E6A-938B-F2AF8924BB09}">
  <ds:schemaRefs>
    <ds:schemaRef ds:uri="http://purl.org/dc/dcmitype/"/>
    <ds:schemaRef ds:uri="9fdf624c-fedc-4f6c-b928-0c7bf4c9e100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47793baa-3cbb-486e-a055-4d42ce3882d7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DF407E0-1B82-47EE-A43A-F0F12C56C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1299</TotalTime>
  <Words>1834</Words>
  <Application>Microsoft Office PowerPoint</Application>
  <PresentationFormat>On-screen Show (4:3)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Open Sans</vt:lpstr>
      <vt:lpstr>Template PPT 2015</vt:lpstr>
      <vt:lpstr>Route  Session 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Anderies</cp:lastModifiedBy>
  <cp:revision>339</cp:revision>
  <dcterms:created xsi:type="dcterms:W3CDTF">2015-05-04T03:33:03Z</dcterms:created>
  <dcterms:modified xsi:type="dcterms:W3CDTF">2022-10-20T02:12:06Z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0x010100144340CFFCDDB44F9904404F1FA9688C</vt:lpwstr>
  </property>
  <property fmtid="{D5CDD505-2E9C-101B-9397-08002B2CF9AE}" pid="3" name="_dlc_DocIdItemGuid">
    <vt:lpwstr>b5cd0a22-de41-4721-9623-974446a56cb4</vt:lpwstr>
  </property>
</Properties>
</file>