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1"/>
  </p:notesMasterIdLst>
  <p:sldIdLst>
    <p:sldId id="256" r:id="rId6"/>
    <p:sldId id="265" r:id="rId7"/>
    <p:sldId id="266" r:id="rId8"/>
    <p:sldId id="264" r:id="rId9"/>
    <p:sldId id="303" r:id="rId10"/>
    <p:sldId id="304" r:id="rId11"/>
    <p:sldId id="305" r:id="rId12"/>
    <p:sldId id="306" r:id="rId13"/>
    <p:sldId id="307" r:id="rId14"/>
    <p:sldId id="308" r:id="rId15"/>
    <p:sldId id="309" r:id="rId16"/>
    <p:sldId id="310" r:id="rId17"/>
    <p:sldId id="311" r:id="rId18"/>
    <p:sldId id="314" r:id="rId19"/>
    <p:sldId id="315" r:id="rId20"/>
    <p:sldId id="316" r:id="rId21"/>
    <p:sldId id="312" r:id="rId22"/>
    <p:sldId id="317" r:id="rId23"/>
    <p:sldId id="318" r:id="rId24"/>
    <p:sldId id="319" r:id="rId25"/>
    <p:sldId id="320" r:id="rId26"/>
    <p:sldId id="321" r:id="rId27"/>
    <p:sldId id="322" r:id="rId28"/>
    <p:sldId id="323" r:id="rId29"/>
    <p:sldId id="324" r:id="rId30"/>
    <p:sldId id="325" r:id="rId31"/>
    <p:sldId id="326" r:id="rId32"/>
    <p:sldId id="327" r:id="rId33"/>
    <p:sldId id="329" r:id="rId34"/>
    <p:sldId id="330" r:id="rId35"/>
    <p:sldId id="331" r:id="rId36"/>
    <p:sldId id="332" r:id="rId37"/>
    <p:sldId id="333" r:id="rId38"/>
    <p:sldId id="334" r:id="rId39"/>
    <p:sldId id="335" r:id="rId40"/>
    <p:sldId id="336" r:id="rId41"/>
    <p:sldId id="337" r:id="rId42"/>
    <p:sldId id="338" r:id="rId43"/>
    <p:sldId id="339" r:id="rId44"/>
    <p:sldId id="340" r:id="rId45"/>
    <p:sldId id="341" r:id="rId46"/>
    <p:sldId id="342" r:id="rId47"/>
    <p:sldId id="343" r:id="rId48"/>
    <p:sldId id="262" r:id="rId49"/>
    <p:sldId id="261" r:id="rId5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 id="265"/>
            <p14:sldId id="266"/>
          </p14:sldIdLst>
        </p14:section>
        <p14:section name="Material" id="{BA54B500-F180-43D6-9F41-782B84DC4CA6}">
          <p14:sldIdLst>
            <p14:sldId id="264"/>
            <p14:sldId id="303"/>
            <p14:sldId id="304"/>
            <p14:sldId id="305"/>
            <p14:sldId id="306"/>
            <p14:sldId id="307"/>
            <p14:sldId id="308"/>
            <p14:sldId id="309"/>
            <p14:sldId id="310"/>
            <p14:sldId id="311"/>
            <p14:sldId id="314"/>
            <p14:sldId id="315"/>
            <p14:sldId id="316"/>
            <p14:sldId id="312"/>
            <p14:sldId id="317"/>
            <p14:sldId id="318"/>
            <p14:sldId id="319"/>
            <p14:sldId id="320"/>
            <p14:sldId id="321"/>
            <p14:sldId id="322"/>
            <p14:sldId id="323"/>
            <p14:sldId id="324"/>
            <p14:sldId id="325"/>
            <p14:sldId id="326"/>
            <p14:sldId id="327"/>
            <p14:sldId id="329"/>
            <p14:sldId id="330"/>
            <p14:sldId id="331"/>
            <p14:sldId id="332"/>
            <p14:sldId id="333"/>
            <p14:sldId id="334"/>
            <p14:sldId id="335"/>
            <p14:sldId id="336"/>
            <p14:sldId id="337"/>
            <p14:sldId id="338"/>
            <p14:sldId id="339"/>
            <p14:sldId id="340"/>
            <p14:sldId id="341"/>
            <p14:sldId id="342"/>
            <p14:sldId id="343"/>
          </p14:sldIdLst>
        </p14:section>
        <p14:section name="REFERENCE" id="{82098E28-DACF-4424-86A1-E861B2DCC6FF}">
          <p14:sldIdLst>
            <p14:sldId id="262"/>
            <p14:sldId id="26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3B0BD5-DE5F-4074-9B20-070D8843B8D8}" v="5" dt="2020-12-22T10:45:19.2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660"/>
  </p:normalViewPr>
  <p:slideViewPr>
    <p:cSldViewPr snapToGrid="0">
      <p:cViewPr varScale="1">
        <p:scale>
          <a:sx n="82" d="100"/>
          <a:sy n="82" d="100"/>
        </p:scale>
        <p:origin x="147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microsoft.com/office/2016/11/relationships/changesInfo" Target="changesInfos/changesInfo1.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microsoft.com/office/2015/10/relationships/revisionInfo" Target="revisionInfo.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a Aprianti" userId="0a175598-9645-414c-82bb-18753136d9c2" providerId="ADAL" clId="{933B0BD5-DE5F-4074-9B20-070D8843B8D8}"/>
    <pc:docChg chg="custSel modSld">
      <pc:chgData name="Eva Aprianti" userId="0a175598-9645-414c-82bb-18753136d9c2" providerId="ADAL" clId="{933B0BD5-DE5F-4074-9B20-070D8843B8D8}" dt="2020-12-22T10:45:19.251" v="0" actId="27636"/>
      <pc:docMkLst>
        <pc:docMk/>
      </pc:docMkLst>
      <pc:sldChg chg="modSp mod">
        <pc:chgData name="Eva Aprianti" userId="0a175598-9645-414c-82bb-18753136d9c2" providerId="ADAL" clId="{933B0BD5-DE5F-4074-9B20-070D8843B8D8}" dt="2020-12-22T10:45:19.251" v="0" actId="27636"/>
        <pc:sldMkLst>
          <pc:docMk/>
          <pc:sldMk cId="2516975436" sldId="259"/>
        </pc:sldMkLst>
        <pc:spChg chg="mod">
          <ac:chgData name="Eva Aprianti" userId="0a175598-9645-414c-82bb-18753136d9c2" providerId="ADAL" clId="{933B0BD5-DE5F-4074-9B20-070D8843B8D8}" dt="2020-12-22T10:45:19.251" v="0" actId="27636"/>
          <ac:spMkLst>
            <pc:docMk/>
            <pc:sldMk cId="2516975436" sldId="25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CED91-C16A-4654-B066-6F570E6BAEDB}" type="datetimeFigureOut">
              <a:rPr lang="id-ID" smtClean="0"/>
              <a:t>10/11/2022</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528AE3-6A1D-49A4-8965-F9906A1D084B}" type="slidenum">
              <a:rPr lang="id-ID" smtClean="0"/>
              <a:t>‹#›</a:t>
            </a:fld>
            <a:endParaRPr lang="id-ID"/>
          </a:p>
        </p:txBody>
      </p:sp>
    </p:spTree>
    <p:extLst>
      <p:ext uri="{BB962C8B-B14F-4D97-AF65-F5344CB8AC3E}">
        <p14:creationId xmlns:p14="http://schemas.microsoft.com/office/powerpoint/2010/main" val="2293452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10/11/2022</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10/11/2022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10/11/2022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10/11/2022</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a:t>Click to edit Master subtitle style</a:t>
            </a:r>
            <a:endParaRPr lang="id-ID"/>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10/11/2022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5EF9B71C-2D91-4D15-BAB7-ADA66F828B46}" type="datetimeFigureOut">
              <a:rPr lang="id-ID" smtClean="0"/>
              <a:pPr/>
              <a:t>10/11/2022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5EF9B71C-2D91-4D15-BAB7-ADA66F828B46}" type="datetimeFigureOut">
              <a:rPr lang="id-ID" smtClean="0"/>
              <a:pPr/>
              <a:t>10/11/2022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10/11/2022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10/11/2022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10/11/2022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10/11/2022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10/11/2022</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laravel.com/docs/8.x/migrations#available-column-typ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laravel.com/docs/8.x/eloquent-relationships#one-to-many" TargetMode="External"/><Relationship Id="rId2" Type="http://schemas.openxmlformats.org/officeDocument/2006/relationships/hyperlink" Target="https://laravel.com/docs/8.x/eloquent-relationships#one-to-one" TargetMode="External"/><Relationship Id="rId1" Type="http://schemas.openxmlformats.org/officeDocument/2006/relationships/slideLayout" Target="../slideLayouts/slideLayout2.xml"/><Relationship Id="rId6" Type="http://schemas.openxmlformats.org/officeDocument/2006/relationships/hyperlink" Target="https://www.youtube.com/watch?v=g-63ClKANsM" TargetMode="External"/><Relationship Id="rId5" Type="http://schemas.openxmlformats.org/officeDocument/2006/relationships/hyperlink" Target="https://laravel.com/docs/8.x/eloquent#soft-deleting" TargetMode="External"/><Relationship Id="rId4" Type="http://schemas.openxmlformats.org/officeDocument/2006/relationships/hyperlink" Target="https://laravel.com/docs/8.x/eloquent-relationships#many-to-many"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a:t>
            </a:r>
            <a:r>
              <a:rPr lang="id-ID" sz="2400" dirty="0">
                <a:solidFill>
                  <a:schemeClr val="bg1"/>
                </a:solidFill>
                <a:latin typeface="Open Sans"/>
              </a:rPr>
              <a:t>  </a:t>
            </a:r>
            <a:r>
              <a:rPr lang="en-US" sz="2400" dirty="0">
                <a:solidFill>
                  <a:schemeClr val="bg1"/>
                </a:solidFill>
                <a:latin typeface="Open Sans"/>
              </a:rPr>
              <a:t>: </a:t>
            </a:r>
            <a:r>
              <a:rPr lang="id-ID" sz="2400" dirty="0">
                <a:solidFill>
                  <a:schemeClr val="bg1"/>
                </a:solidFill>
                <a:latin typeface="Open Sans"/>
              </a:rPr>
              <a:t>COMP6681 – Web Programming</a:t>
            </a:r>
            <a:endParaRPr lang="en-US" sz="2400" dirty="0">
              <a:solidFill>
                <a:schemeClr val="bg1"/>
              </a:solidFill>
              <a:latin typeface="Open Sans"/>
            </a:endParaRPr>
          </a:p>
          <a:p>
            <a:pPr>
              <a:spcBef>
                <a:spcPct val="20000"/>
              </a:spcBef>
              <a:tabLst>
                <a:tab pos="1320800" algn="l"/>
                <a:tab pos="2054225" algn="l"/>
              </a:tabLst>
            </a:pPr>
            <a:r>
              <a:rPr lang="en-US" sz="2400" dirty="0">
                <a:solidFill>
                  <a:schemeClr val="bg1"/>
                </a:solidFill>
                <a:latin typeface="Open Sans"/>
              </a:rPr>
              <a:t>Effective Period</a:t>
            </a:r>
            <a:r>
              <a:rPr lang="id-ID" sz="2400" dirty="0">
                <a:solidFill>
                  <a:schemeClr val="bg1"/>
                </a:solidFill>
                <a:latin typeface="Open Sans"/>
              </a:rPr>
              <a:t> </a:t>
            </a:r>
            <a:r>
              <a:rPr lang="en-US" sz="2400" dirty="0">
                <a:solidFill>
                  <a:schemeClr val="bg1"/>
                </a:solidFill>
                <a:latin typeface="Open Sans"/>
              </a:rPr>
              <a:t>: September </a:t>
            </a:r>
            <a:r>
              <a:rPr lang="id-ID" sz="2400" dirty="0">
                <a:solidFill>
                  <a:schemeClr val="bg1"/>
                </a:solidFill>
                <a:latin typeface="Open Sans"/>
              </a:rPr>
              <a:t>2021</a:t>
            </a:r>
            <a:endParaRPr lang="en-US" sz="14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r>
              <a:rPr lang="id-ID" sz="4000" dirty="0"/>
              <a:t>Migration &amp; Eloquent ORM </a:t>
            </a:r>
            <a:br>
              <a:rPr lang="en-AU" dirty="0">
                <a:solidFill>
                  <a:schemeClr val="bg1"/>
                </a:solidFill>
              </a:rPr>
            </a:br>
            <a:br>
              <a:rPr lang="en-AU" dirty="0">
                <a:solidFill>
                  <a:schemeClr val="bg1"/>
                </a:solidFill>
              </a:rPr>
            </a:br>
            <a:r>
              <a:rPr lang="en-US" sz="2800" dirty="0">
                <a:solidFill>
                  <a:schemeClr val="bg1"/>
                </a:solidFill>
              </a:rPr>
              <a:t>Session  </a:t>
            </a:r>
            <a:r>
              <a:rPr lang="id-ID" sz="2800" dirty="0"/>
              <a:t>7</a:t>
            </a:r>
            <a:endParaRPr lang="en-US" sz="2800" dirty="0">
              <a:solidFill>
                <a:schemeClr val="bg1"/>
              </a:solidFill>
            </a:endParaRP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marL="0" indent="0">
              <a:buNone/>
            </a:pPr>
            <a:r>
              <a:rPr lang="en-US" sz="2400" b="1" dirty="0" err="1"/>
              <a:t>Laravel</a:t>
            </a:r>
            <a:r>
              <a:rPr lang="en-US" sz="2400" b="1" dirty="0"/>
              <a:t> Default File Migration</a:t>
            </a:r>
            <a:endParaRPr lang="id-ID" sz="2400" b="1" dirty="0"/>
          </a:p>
          <a:p>
            <a:pPr algn="just"/>
            <a:r>
              <a:rPr lang="en-US" sz="2400" dirty="0"/>
              <a:t>Note that there is an additional 's' at the end. This is the plural or plural form of a word in English. In </a:t>
            </a:r>
            <a:r>
              <a:rPr lang="en-US" sz="2400" dirty="0" err="1"/>
              <a:t>laravel</a:t>
            </a:r>
            <a:r>
              <a:rPr lang="en-US" sz="2400" dirty="0"/>
              <a:t>, we suggest making the table name in plural form, how to add the letter s at the end of the word, such as students, lecturers, things, etc.</a:t>
            </a:r>
            <a:endParaRPr lang="id-ID" sz="2400" dirty="0"/>
          </a:p>
          <a:p>
            <a:pPr algn="just"/>
            <a:endParaRPr lang="en-US" sz="2400" dirty="0"/>
          </a:p>
        </p:txBody>
      </p:sp>
      <p:sp>
        <p:nvSpPr>
          <p:cNvPr id="5" name="TextBox 4"/>
          <p:cNvSpPr txBox="1"/>
          <p:nvPr/>
        </p:nvSpPr>
        <p:spPr>
          <a:xfrm>
            <a:off x="3041487" y="493385"/>
            <a:ext cx="5073248" cy="707886"/>
          </a:xfrm>
          <a:prstGeom prst="rect">
            <a:avLst/>
          </a:prstGeom>
          <a:noFill/>
        </p:spPr>
        <p:txBody>
          <a:bodyPr wrap="none" rtlCol="0">
            <a:spAutoFit/>
          </a:bodyPr>
          <a:lstStyle/>
          <a:p>
            <a:r>
              <a:rPr lang="id-ID" sz="4000" b="1" dirty="0"/>
              <a:t>Definition of Migration</a:t>
            </a:r>
          </a:p>
        </p:txBody>
      </p:sp>
    </p:spTree>
    <p:extLst>
      <p:ext uri="{BB962C8B-B14F-4D97-AF65-F5344CB8AC3E}">
        <p14:creationId xmlns:p14="http://schemas.microsoft.com/office/powerpoint/2010/main" val="331235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2400" dirty="0"/>
              <a:t>Next we will try to run the default </a:t>
            </a:r>
            <a:r>
              <a:rPr lang="en-US" sz="2400" dirty="0" err="1"/>
              <a:t>Laravel</a:t>
            </a:r>
            <a:r>
              <a:rPr lang="en-US" sz="2400" dirty="0"/>
              <a:t> migration file. These three migration files will create the </a:t>
            </a:r>
            <a:r>
              <a:rPr lang="en-US" sz="2400" b="1" dirty="0"/>
              <a:t>users, </a:t>
            </a:r>
            <a:r>
              <a:rPr lang="en-US" sz="2400" b="1" dirty="0" err="1"/>
              <a:t>password_resets</a:t>
            </a:r>
            <a:r>
              <a:rPr lang="en-US" sz="2400" b="1" dirty="0"/>
              <a:t> and </a:t>
            </a:r>
            <a:r>
              <a:rPr lang="en-US" sz="2400" b="1" dirty="0" err="1"/>
              <a:t>failed_jobs</a:t>
            </a:r>
            <a:r>
              <a:rPr lang="en-US" sz="2400" b="1" dirty="0"/>
              <a:t> tables </a:t>
            </a:r>
            <a:r>
              <a:rPr lang="en-US" sz="2400" dirty="0"/>
              <a:t>into the </a:t>
            </a:r>
            <a:r>
              <a:rPr lang="en-US" sz="2400" b="1" dirty="0" err="1"/>
              <a:t>Laravel</a:t>
            </a:r>
            <a:r>
              <a:rPr lang="en-US" sz="2400" dirty="0"/>
              <a:t> database that we have prepared.</a:t>
            </a:r>
            <a:endParaRPr lang="id-ID" sz="2400" dirty="0"/>
          </a:p>
          <a:p>
            <a:pPr algn="just"/>
            <a:endParaRPr lang="id-ID" sz="2400" dirty="0"/>
          </a:p>
          <a:p>
            <a:pPr algn="just"/>
            <a:r>
              <a:rPr lang="en-US" sz="2400" dirty="0"/>
              <a:t>To run the migration, please open </a:t>
            </a:r>
            <a:r>
              <a:rPr lang="en-US" sz="2400" dirty="0" err="1"/>
              <a:t>cmd</a:t>
            </a:r>
            <a:r>
              <a:rPr lang="en-US" sz="2400" dirty="0"/>
              <a:t>, go to the </a:t>
            </a:r>
            <a:r>
              <a:rPr lang="en-US" sz="2400" dirty="0" err="1"/>
              <a:t>laravel</a:t>
            </a:r>
            <a:r>
              <a:rPr lang="en-US" sz="2400" dirty="0"/>
              <a:t> folder and run the following command:</a:t>
            </a:r>
          </a:p>
        </p:txBody>
      </p:sp>
      <p:sp>
        <p:nvSpPr>
          <p:cNvPr id="5" name="TextBox 4"/>
          <p:cNvSpPr txBox="1"/>
          <p:nvPr/>
        </p:nvSpPr>
        <p:spPr>
          <a:xfrm>
            <a:off x="3041487" y="493385"/>
            <a:ext cx="4156907" cy="707886"/>
          </a:xfrm>
          <a:prstGeom prst="rect">
            <a:avLst/>
          </a:prstGeom>
          <a:noFill/>
        </p:spPr>
        <p:txBody>
          <a:bodyPr wrap="none" rtlCol="0">
            <a:spAutoFit/>
          </a:bodyPr>
          <a:lstStyle/>
          <a:p>
            <a:r>
              <a:rPr lang="id-ID" sz="4000" b="1" dirty="0"/>
              <a:t>Running Migration</a:t>
            </a:r>
          </a:p>
        </p:txBody>
      </p:sp>
      <p:sp>
        <p:nvSpPr>
          <p:cNvPr id="4" name="TextBox 3"/>
          <p:cNvSpPr txBox="1"/>
          <p:nvPr/>
        </p:nvSpPr>
        <p:spPr>
          <a:xfrm>
            <a:off x="3362395" y="5435904"/>
            <a:ext cx="3366697" cy="400110"/>
          </a:xfrm>
          <a:prstGeom prst="rect">
            <a:avLst/>
          </a:prstGeom>
          <a:solidFill>
            <a:schemeClr val="accent5">
              <a:lumMod val="20000"/>
              <a:lumOff val="80000"/>
            </a:schemeClr>
          </a:solidFill>
        </p:spPr>
        <p:txBody>
          <a:bodyPr wrap="square" rtlCol="0">
            <a:spAutoFit/>
          </a:bodyPr>
          <a:lstStyle/>
          <a:p>
            <a:pPr algn="ctr"/>
            <a:r>
              <a:rPr lang="id-ID" sz="2000" dirty="0">
                <a:latin typeface="Consolas" panose="020B0609020204030204" pitchFamily="49" charset="0"/>
              </a:rPr>
              <a:t>php artisan migrate</a:t>
            </a:r>
          </a:p>
        </p:txBody>
      </p:sp>
    </p:spTree>
    <p:extLst>
      <p:ext uri="{BB962C8B-B14F-4D97-AF65-F5344CB8AC3E}">
        <p14:creationId xmlns:p14="http://schemas.microsoft.com/office/powerpoint/2010/main" val="1636674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endParaRPr lang="id-ID" dirty="0"/>
          </a:p>
          <a:p>
            <a:pPr algn="just"/>
            <a:endParaRPr lang="id-ID" dirty="0"/>
          </a:p>
          <a:p>
            <a:pPr algn="just"/>
            <a:endParaRPr lang="id-ID" dirty="0"/>
          </a:p>
          <a:p>
            <a:pPr algn="just"/>
            <a:endParaRPr lang="id-ID" dirty="0"/>
          </a:p>
          <a:p>
            <a:pPr algn="just"/>
            <a:endParaRPr lang="id-ID" dirty="0"/>
          </a:p>
          <a:p>
            <a:pPr algn="just"/>
            <a:endParaRPr lang="id-ID" dirty="0"/>
          </a:p>
          <a:p>
            <a:pPr algn="just"/>
            <a:endParaRPr lang="id-ID" dirty="0"/>
          </a:p>
          <a:p>
            <a:pPr algn="just"/>
            <a:endParaRPr lang="id-ID" dirty="0"/>
          </a:p>
          <a:p>
            <a:pPr algn="just"/>
            <a:endParaRPr lang="id-ID" dirty="0"/>
          </a:p>
          <a:p>
            <a:pPr algn="just"/>
            <a:r>
              <a:rPr lang="en-US" dirty="0"/>
              <a:t>If the results appear as above, then the migration process has been running successfully. Please open </a:t>
            </a:r>
            <a:r>
              <a:rPr lang="en-US" dirty="0" err="1"/>
              <a:t>phpMyAdmin</a:t>
            </a:r>
            <a:r>
              <a:rPr lang="en-US" dirty="0"/>
              <a:t> and check the contents of the </a:t>
            </a:r>
            <a:r>
              <a:rPr lang="en-US" b="1" dirty="0" err="1"/>
              <a:t>laravel</a:t>
            </a:r>
            <a:r>
              <a:rPr lang="en-US" dirty="0"/>
              <a:t> database.:</a:t>
            </a:r>
          </a:p>
        </p:txBody>
      </p:sp>
      <p:sp>
        <p:nvSpPr>
          <p:cNvPr id="5" name="TextBox 4"/>
          <p:cNvSpPr txBox="1"/>
          <p:nvPr/>
        </p:nvSpPr>
        <p:spPr>
          <a:xfrm>
            <a:off x="3041487" y="493385"/>
            <a:ext cx="4156907" cy="707886"/>
          </a:xfrm>
          <a:prstGeom prst="rect">
            <a:avLst/>
          </a:prstGeom>
          <a:noFill/>
        </p:spPr>
        <p:txBody>
          <a:bodyPr wrap="none" rtlCol="0">
            <a:spAutoFit/>
          </a:bodyPr>
          <a:lstStyle/>
          <a:p>
            <a:r>
              <a:rPr lang="id-ID" sz="4000" b="1" dirty="0"/>
              <a:t>Running Migration</a:t>
            </a:r>
          </a:p>
        </p:txBody>
      </p:sp>
      <p:pic>
        <p:nvPicPr>
          <p:cNvPr id="2" name="Picture 1"/>
          <p:cNvPicPr>
            <a:picLocks noChangeAspect="1"/>
          </p:cNvPicPr>
          <p:nvPr/>
        </p:nvPicPr>
        <p:blipFill>
          <a:blip r:embed="rId2"/>
          <a:stretch>
            <a:fillRect/>
          </a:stretch>
        </p:blipFill>
        <p:spPr>
          <a:xfrm>
            <a:off x="1754576" y="2117796"/>
            <a:ext cx="6792055" cy="2198710"/>
          </a:xfrm>
          <a:prstGeom prst="rect">
            <a:avLst/>
          </a:prstGeom>
        </p:spPr>
      </p:pic>
      <p:sp>
        <p:nvSpPr>
          <p:cNvPr id="6" name="Footer Placeholder 5"/>
          <p:cNvSpPr txBox="1">
            <a:spLocks/>
          </p:cNvSpPr>
          <p:nvPr/>
        </p:nvSpPr>
        <p:spPr>
          <a:xfrm>
            <a:off x="3395545" y="4322740"/>
            <a:ext cx="3300397"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a:t>Fig 3. </a:t>
            </a:r>
            <a:r>
              <a:rPr lang="en-US" dirty="0"/>
              <a:t>Run the command </a:t>
            </a:r>
            <a:r>
              <a:rPr lang="en-US" dirty="0" err="1"/>
              <a:t>php</a:t>
            </a:r>
            <a:r>
              <a:rPr lang="en-US" dirty="0"/>
              <a:t> artisan migrate</a:t>
            </a:r>
            <a:endParaRPr lang="id-ID" dirty="0"/>
          </a:p>
        </p:txBody>
      </p:sp>
    </p:spTree>
    <p:extLst>
      <p:ext uri="{BB962C8B-B14F-4D97-AF65-F5344CB8AC3E}">
        <p14:creationId xmlns:p14="http://schemas.microsoft.com/office/powerpoint/2010/main" val="214872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9556"/>
            <a:ext cx="7405439" cy="5347024"/>
          </a:xfrm>
        </p:spPr>
        <p:txBody>
          <a:bodyPr>
            <a:noAutofit/>
          </a:bodyPr>
          <a:lstStyle/>
          <a:p>
            <a:pPr algn="just"/>
            <a:r>
              <a:rPr lang="en-US" dirty="0"/>
              <a:t>When running the </a:t>
            </a:r>
            <a:r>
              <a:rPr lang="en-US" dirty="0" err="1"/>
              <a:t>php</a:t>
            </a:r>
            <a:r>
              <a:rPr lang="en-US" dirty="0"/>
              <a:t> artisan migrate command, the migration files will be executed sequentially according to the </a:t>
            </a:r>
            <a:r>
              <a:rPr lang="en-US" b="1" dirty="0"/>
              <a:t>timestamp</a:t>
            </a:r>
            <a:r>
              <a:rPr lang="en-US" dirty="0"/>
              <a:t> date. Files with the latest timestamp will run last.</a:t>
            </a:r>
            <a:endParaRPr lang="id-ID" dirty="0"/>
          </a:p>
          <a:p>
            <a:pPr algn="just"/>
            <a:r>
              <a:rPr lang="en-US" dirty="0"/>
              <a:t>If suddenly a problem occurs due to the addition of this table, we can do a partial rollback of the migration file. So it's as if returning to the database structure in the previous day</a:t>
            </a:r>
            <a:endParaRPr lang="id-ID" dirty="0"/>
          </a:p>
          <a:p>
            <a:pPr algn="just"/>
            <a:r>
              <a:rPr lang="en-US" dirty="0"/>
              <a:t>If we want to restore the position before the last migration file, we can use the following command:</a:t>
            </a:r>
            <a:endParaRPr lang="id-ID" dirty="0"/>
          </a:p>
          <a:p>
            <a:pPr algn="just"/>
            <a:endParaRPr lang="id-ID" dirty="0"/>
          </a:p>
          <a:p>
            <a:pPr algn="just"/>
            <a:endParaRPr lang="id-ID" dirty="0"/>
          </a:p>
          <a:p>
            <a:pPr algn="just"/>
            <a:r>
              <a:rPr lang="en-US" dirty="0"/>
              <a:t>In large projects, we can go back 6 or 10 steps if needed. The trick, simply set this value </a:t>
            </a:r>
            <a:r>
              <a:rPr lang="en-US" b="1" dirty="0"/>
              <a:t>--step</a:t>
            </a:r>
            <a:r>
              <a:rPr lang="en-US" dirty="0"/>
              <a:t>. For example, to go back 7 migration files, the command is </a:t>
            </a:r>
            <a:r>
              <a:rPr lang="en-US" dirty="0" err="1"/>
              <a:t>php</a:t>
            </a:r>
            <a:r>
              <a:rPr lang="en-US" dirty="0"/>
              <a:t> artisan </a:t>
            </a:r>
            <a:r>
              <a:rPr lang="en-US" dirty="0" err="1"/>
              <a:t>migrate:rollback</a:t>
            </a:r>
            <a:r>
              <a:rPr lang="en-US" dirty="0"/>
              <a:t> </a:t>
            </a:r>
            <a:r>
              <a:rPr lang="en-US" b="1" dirty="0"/>
              <a:t>--step=7.</a:t>
            </a:r>
            <a:endParaRPr lang="id-ID" b="1" dirty="0"/>
          </a:p>
        </p:txBody>
      </p:sp>
      <p:sp>
        <p:nvSpPr>
          <p:cNvPr id="5" name="TextBox 4"/>
          <p:cNvSpPr txBox="1"/>
          <p:nvPr/>
        </p:nvSpPr>
        <p:spPr>
          <a:xfrm>
            <a:off x="3041487" y="493385"/>
            <a:ext cx="4194353" cy="707886"/>
          </a:xfrm>
          <a:prstGeom prst="rect">
            <a:avLst/>
          </a:prstGeom>
          <a:noFill/>
        </p:spPr>
        <p:txBody>
          <a:bodyPr wrap="none" rtlCol="0">
            <a:spAutoFit/>
          </a:bodyPr>
          <a:lstStyle/>
          <a:p>
            <a:r>
              <a:rPr lang="id-ID" sz="4000" b="1" dirty="0"/>
              <a:t>Rollback Migration</a:t>
            </a:r>
          </a:p>
        </p:txBody>
      </p:sp>
      <p:sp>
        <p:nvSpPr>
          <p:cNvPr id="4" name="TextBox 3"/>
          <p:cNvSpPr txBox="1"/>
          <p:nvPr/>
        </p:nvSpPr>
        <p:spPr>
          <a:xfrm>
            <a:off x="2193551" y="5193857"/>
            <a:ext cx="5607424" cy="400110"/>
          </a:xfrm>
          <a:prstGeom prst="rect">
            <a:avLst/>
          </a:prstGeom>
          <a:solidFill>
            <a:schemeClr val="accent5">
              <a:lumMod val="20000"/>
              <a:lumOff val="80000"/>
            </a:schemeClr>
          </a:solidFill>
        </p:spPr>
        <p:txBody>
          <a:bodyPr wrap="square" rtlCol="0">
            <a:spAutoFit/>
          </a:bodyPr>
          <a:lstStyle/>
          <a:p>
            <a:pPr algn="ctr"/>
            <a:r>
              <a:rPr lang="id-ID" sz="2000" dirty="0">
                <a:latin typeface="Consolas" panose="020B0609020204030204" pitchFamily="49" charset="0"/>
              </a:rPr>
              <a:t>php artisan migrate:rollback --step=1.</a:t>
            </a:r>
          </a:p>
        </p:txBody>
      </p:sp>
    </p:spTree>
    <p:extLst>
      <p:ext uri="{BB962C8B-B14F-4D97-AF65-F5344CB8AC3E}">
        <p14:creationId xmlns:p14="http://schemas.microsoft.com/office/powerpoint/2010/main" val="173831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1900" dirty="0"/>
              <a:t>A practical way to make a </a:t>
            </a:r>
            <a:r>
              <a:rPr lang="en-US" sz="1900" b="1" dirty="0"/>
              <a:t>Migration</a:t>
            </a:r>
            <a:r>
              <a:rPr lang="en-US" sz="1900" dirty="0"/>
              <a:t> is from the </a:t>
            </a:r>
            <a:r>
              <a:rPr lang="en-US" sz="1900" dirty="0" err="1"/>
              <a:t>php</a:t>
            </a:r>
            <a:r>
              <a:rPr lang="en-US" sz="1900" dirty="0"/>
              <a:t> artisan command with the following format:</a:t>
            </a:r>
            <a:endParaRPr lang="id-ID" sz="1900" dirty="0"/>
          </a:p>
          <a:p>
            <a:pPr algn="just"/>
            <a:endParaRPr lang="id-ID" sz="1900" b="1" dirty="0"/>
          </a:p>
          <a:p>
            <a:pPr algn="just"/>
            <a:r>
              <a:rPr lang="en-US" sz="1900" dirty="0"/>
              <a:t>For example, to create a </a:t>
            </a:r>
            <a:r>
              <a:rPr lang="id-ID" sz="1900" b="1" dirty="0"/>
              <a:t>Mahasiswas</a:t>
            </a:r>
            <a:r>
              <a:rPr lang="id-ID" sz="1900" dirty="0"/>
              <a:t> </a:t>
            </a:r>
            <a:r>
              <a:rPr lang="en-US" sz="1900" dirty="0"/>
              <a:t>table migration file, you can run the following command:</a:t>
            </a:r>
            <a:endParaRPr lang="id-ID" sz="1900" dirty="0"/>
          </a:p>
          <a:p>
            <a:pPr algn="just"/>
            <a:endParaRPr lang="id-ID" sz="1900" dirty="0"/>
          </a:p>
          <a:p>
            <a:pPr algn="just"/>
            <a:endParaRPr lang="id-ID" sz="1900" dirty="0"/>
          </a:p>
          <a:p>
            <a:pPr algn="just"/>
            <a:endParaRPr lang="id-ID" sz="1900" dirty="0"/>
          </a:p>
          <a:p>
            <a:pPr algn="just"/>
            <a:endParaRPr lang="id-ID" sz="1900" dirty="0"/>
          </a:p>
          <a:p>
            <a:pPr algn="just"/>
            <a:endParaRPr lang="id-ID" sz="1900" dirty="0"/>
          </a:p>
          <a:p>
            <a:pPr algn="just"/>
            <a:r>
              <a:rPr lang="en-US" sz="1900" dirty="0"/>
              <a:t>As a result, in the database\migrations folder the file </a:t>
            </a:r>
            <a:r>
              <a:rPr lang="en-US" sz="1900" b="1" dirty="0"/>
              <a:t>2020_03_04_151623_create_mahasiswas_table.php</a:t>
            </a:r>
            <a:r>
              <a:rPr lang="en-US" sz="1900" dirty="0"/>
              <a:t> will appear. The name of this file will be different because the timestamp date is generated automatically which is taken from the computer system.</a:t>
            </a:r>
            <a:endParaRPr lang="id-ID" sz="1900" dirty="0"/>
          </a:p>
        </p:txBody>
      </p:sp>
      <p:sp>
        <p:nvSpPr>
          <p:cNvPr id="5" name="TextBox 4"/>
          <p:cNvSpPr txBox="1"/>
          <p:nvPr/>
        </p:nvSpPr>
        <p:spPr>
          <a:xfrm>
            <a:off x="3041487" y="493385"/>
            <a:ext cx="4194353" cy="707886"/>
          </a:xfrm>
          <a:prstGeom prst="rect">
            <a:avLst/>
          </a:prstGeom>
          <a:noFill/>
        </p:spPr>
        <p:txBody>
          <a:bodyPr wrap="none" rtlCol="0">
            <a:spAutoFit/>
          </a:bodyPr>
          <a:lstStyle/>
          <a:p>
            <a:r>
              <a:rPr lang="id-ID" sz="4000" b="1" dirty="0"/>
              <a:t>Creating Migration</a:t>
            </a:r>
          </a:p>
        </p:txBody>
      </p:sp>
      <p:sp>
        <p:nvSpPr>
          <p:cNvPr id="6" name="TextBox 5"/>
          <p:cNvSpPr txBox="1"/>
          <p:nvPr/>
        </p:nvSpPr>
        <p:spPr>
          <a:xfrm>
            <a:off x="935051" y="2483241"/>
            <a:ext cx="8016752" cy="338554"/>
          </a:xfrm>
          <a:prstGeom prst="rect">
            <a:avLst/>
          </a:prstGeom>
          <a:solidFill>
            <a:schemeClr val="accent5">
              <a:lumMod val="20000"/>
              <a:lumOff val="80000"/>
            </a:schemeClr>
          </a:solidFill>
        </p:spPr>
        <p:txBody>
          <a:bodyPr wrap="square" rtlCol="0">
            <a:spAutoFit/>
          </a:bodyPr>
          <a:lstStyle/>
          <a:p>
            <a:pPr algn="ctr"/>
            <a:r>
              <a:rPr lang="en-US" sz="1600" dirty="0" err="1">
                <a:latin typeface="Consolas" panose="020B0609020204030204" pitchFamily="49" charset="0"/>
              </a:rPr>
              <a:t>php</a:t>
            </a:r>
            <a:r>
              <a:rPr lang="en-US" sz="1600" dirty="0">
                <a:latin typeface="Consolas" panose="020B0609020204030204" pitchFamily="49" charset="0"/>
              </a:rPr>
              <a:t> artisan </a:t>
            </a:r>
            <a:r>
              <a:rPr lang="en-US" sz="1600" dirty="0" err="1">
                <a:latin typeface="Consolas" panose="020B0609020204030204" pitchFamily="49" charset="0"/>
              </a:rPr>
              <a:t>make:migration</a:t>
            </a:r>
            <a:r>
              <a:rPr lang="en-US" sz="1600" dirty="0">
                <a:latin typeface="Consolas" panose="020B0609020204030204" pitchFamily="49" charset="0"/>
              </a:rPr>
              <a:t> &lt;</a:t>
            </a:r>
            <a:r>
              <a:rPr lang="en-US" sz="1600" dirty="0" err="1">
                <a:latin typeface="Consolas" panose="020B0609020204030204" pitchFamily="49" charset="0"/>
              </a:rPr>
              <a:t>migration_name</a:t>
            </a:r>
            <a:r>
              <a:rPr lang="en-US" sz="1600" dirty="0">
                <a:latin typeface="Consolas" panose="020B0609020204030204" pitchFamily="49" charset="0"/>
              </a:rPr>
              <a:t>&gt; --create=&lt;</a:t>
            </a:r>
            <a:r>
              <a:rPr lang="en-US" sz="1600" dirty="0" err="1">
                <a:latin typeface="Consolas" panose="020B0609020204030204" pitchFamily="49" charset="0"/>
              </a:rPr>
              <a:t>table_name</a:t>
            </a:r>
            <a:r>
              <a:rPr lang="en-US" sz="1600" dirty="0">
                <a:latin typeface="Consolas" panose="020B0609020204030204" pitchFamily="49" charset="0"/>
              </a:rPr>
              <a:t>&gt;</a:t>
            </a:r>
            <a:endParaRPr lang="id-ID" sz="1600" dirty="0">
              <a:latin typeface="Consolas" panose="020B0609020204030204" pitchFamily="49" charset="0"/>
            </a:endParaRPr>
          </a:p>
        </p:txBody>
      </p:sp>
      <p:sp>
        <p:nvSpPr>
          <p:cNvPr id="7" name="TextBox 6"/>
          <p:cNvSpPr txBox="1"/>
          <p:nvPr/>
        </p:nvSpPr>
        <p:spPr>
          <a:xfrm>
            <a:off x="935051" y="3420749"/>
            <a:ext cx="8016752" cy="338554"/>
          </a:xfrm>
          <a:prstGeom prst="rect">
            <a:avLst/>
          </a:prstGeom>
          <a:solidFill>
            <a:schemeClr val="accent5">
              <a:lumMod val="20000"/>
              <a:lumOff val="80000"/>
            </a:schemeClr>
          </a:solidFill>
        </p:spPr>
        <p:txBody>
          <a:bodyPr wrap="square" rtlCol="0">
            <a:spAutoFit/>
          </a:bodyPr>
          <a:lstStyle/>
          <a:p>
            <a:pPr algn="ctr"/>
            <a:r>
              <a:rPr lang="en-US" sz="1600" dirty="0" err="1">
                <a:latin typeface="Consolas" panose="020B0609020204030204" pitchFamily="49" charset="0"/>
              </a:rPr>
              <a:t>php</a:t>
            </a:r>
            <a:r>
              <a:rPr lang="en-US" sz="1600" dirty="0">
                <a:latin typeface="Consolas" panose="020B0609020204030204" pitchFamily="49" charset="0"/>
              </a:rPr>
              <a:t> artisan </a:t>
            </a:r>
            <a:r>
              <a:rPr lang="en-US" sz="1600" dirty="0" err="1">
                <a:latin typeface="Consolas" panose="020B0609020204030204" pitchFamily="49" charset="0"/>
              </a:rPr>
              <a:t>make:migration</a:t>
            </a:r>
            <a:r>
              <a:rPr lang="en-US" sz="1600" dirty="0">
                <a:latin typeface="Consolas" panose="020B0609020204030204" pitchFamily="49" charset="0"/>
              </a:rPr>
              <a:t> </a:t>
            </a:r>
            <a:r>
              <a:rPr lang="en-US" sz="1600" dirty="0" err="1">
                <a:latin typeface="Consolas" panose="020B0609020204030204" pitchFamily="49" charset="0"/>
              </a:rPr>
              <a:t>create_mahasiswas_table</a:t>
            </a:r>
            <a:r>
              <a:rPr lang="en-US" sz="1600" dirty="0">
                <a:latin typeface="Consolas" panose="020B0609020204030204" pitchFamily="49" charset="0"/>
              </a:rPr>
              <a:t> --create=</a:t>
            </a:r>
            <a:r>
              <a:rPr lang="en-US" sz="1600" dirty="0" err="1">
                <a:latin typeface="Consolas" panose="020B0609020204030204" pitchFamily="49" charset="0"/>
              </a:rPr>
              <a:t>mahasiswas</a:t>
            </a:r>
            <a:endParaRPr lang="id-ID" sz="1600" dirty="0">
              <a:latin typeface="Consolas" panose="020B0609020204030204" pitchFamily="49" charset="0"/>
            </a:endParaRPr>
          </a:p>
        </p:txBody>
      </p:sp>
      <p:pic>
        <p:nvPicPr>
          <p:cNvPr id="2" name="Picture 1"/>
          <p:cNvPicPr>
            <a:picLocks noChangeAspect="1"/>
          </p:cNvPicPr>
          <p:nvPr/>
        </p:nvPicPr>
        <p:blipFill>
          <a:blip r:embed="rId2"/>
          <a:stretch>
            <a:fillRect/>
          </a:stretch>
        </p:blipFill>
        <p:spPr>
          <a:xfrm>
            <a:off x="1844191" y="3756102"/>
            <a:ext cx="6198472" cy="1282190"/>
          </a:xfrm>
          <a:prstGeom prst="rect">
            <a:avLst/>
          </a:prstGeom>
        </p:spPr>
      </p:pic>
      <p:sp>
        <p:nvSpPr>
          <p:cNvPr id="8" name="Footer Placeholder 5"/>
          <p:cNvSpPr txBox="1">
            <a:spLocks/>
          </p:cNvSpPr>
          <p:nvPr/>
        </p:nvSpPr>
        <p:spPr>
          <a:xfrm>
            <a:off x="3244896" y="4930200"/>
            <a:ext cx="3300397"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a:t>Fig 4. </a:t>
            </a:r>
            <a:r>
              <a:rPr lang="en-US" dirty="0"/>
              <a:t>Creating migration files</a:t>
            </a:r>
            <a:endParaRPr lang="id-ID" dirty="0"/>
          </a:p>
        </p:txBody>
      </p:sp>
    </p:spTree>
    <p:extLst>
      <p:ext uri="{BB962C8B-B14F-4D97-AF65-F5344CB8AC3E}">
        <p14:creationId xmlns:p14="http://schemas.microsoft.com/office/powerpoint/2010/main" val="2121233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1900" dirty="0"/>
              <a:t>Please open the migration file that has been created, you will find the file code as follows:</a:t>
            </a:r>
            <a:endParaRPr lang="id-ID" sz="1900" dirty="0"/>
          </a:p>
          <a:p>
            <a:pPr algn="just"/>
            <a:endParaRPr lang="id-ID" sz="1900" dirty="0"/>
          </a:p>
          <a:p>
            <a:pPr algn="just"/>
            <a:endParaRPr lang="id-ID" sz="1900" dirty="0"/>
          </a:p>
          <a:p>
            <a:pPr algn="just"/>
            <a:endParaRPr lang="id-ID" sz="1900" dirty="0"/>
          </a:p>
          <a:p>
            <a:pPr algn="just"/>
            <a:endParaRPr lang="id-ID" sz="1900" dirty="0"/>
          </a:p>
          <a:p>
            <a:pPr algn="just"/>
            <a:endParaRPr lang="id-ID" sz="1900" dirty="0"/>
          </a:p>
          <a:p>
            <a:pPr algn="just"/>
            <a:endParaRPr lang="id-ID" sz="1900" dirty="0"/>
          </a:p>
          <a:p>
            <a:pPr algn="just"/>
            <a:r>
              <a:rPr lang="en-US" sz="1900" dirty="0"/>
              <a:t>In the </a:t>
            </a:r>
            <a:r>
              <a:rPr lang="en-US" sz="1900" b="1" dirty="0"/>
              <a:t>up()</a:t>
            </a:r>
            <a:r>
              <a:rPr lang="en-US" sz="1900" dirty="0"/>
              <a:t> method only, because this is where to write the table structure.</a:t>
            </a:r>
            <a:endParaRPr lang="id-ID" sz="1900" dirty="0"/>
          </a:p>
          <a:p>
            <a:pPr algn="just"/>
            <a:r>
              <a:rPr lang="id-ID" sz="1800" dirty="0"/>
              <a:t>Format penulisan nama kolom tabel adalah sebagai berikut:</a:t>
            </a:r>
            <a:endParaRPr lang="id-ID" sz="1900" dirty="0"/>
          </a:p>
        </p:txBody>
      </p:sp>
      <p:sp>
        <p:nvSpPr>
          <p:cNvPr id="5" name="TextBox 4"/>
          <p:cNvSpPr txBox="1"/>
          <p:nvPr/>
        </p:nvSpPr>
        <p:spPr>
          <a:xfrm>
            <a:off x="3041487" y="493385"/>
            <a:ext cx="4194353" cy="707886"/>
          </a:xfrm>
          <a:prstGeom prst="rect">
            <a:avLst/>
          </a:prstGeom>
          <a:noFill/>
        </p:spPr>
        <p:txBody>
          <a:bodyPr wrap="none" rtlCol="0">
            <a:spAutoFit/>
          </a:bodyPr>
          <a:lstStyle/>
          <a:p>
            <a:r>
              <a:rPr lang="id-ID" sz="4000" b="1" dirty="0"/>
              <a:t>Creating Migration</a:t>
            </a:r>
          </a:p>
        </p:txBody>
      </p:sp>
      <p:pic>
        <p:nvPicPr>
          <p:cNvPr id="4" name="Picture 3"/>
          <p:cNvPicPr>
            <a:picLocks noChangeAspect="1"/>
          </p:cNvPicPr>
          <p:nvPr/>
        </p:nvPicPr>
        <p:blipFill>
          <a:blip r:embed="rId2"/>
          <a:stretch>
            <a:fillRect/>
          </a:stretch>
        </p:blipFill>
        <p:spPr>
          <a:xfrm>
            <a:off x="1242764" y="2506196"/>
            <a:ext cx="7505700" cy="1657350"/>
          </a:xfrm>
          <a:prstGeom prst="rect">
            <a:avLst/>
          </a:prstGeom>
        </p:spPr>
      </p:pic>
      <p:sp>
        <p:nvSpPr>
          <p:cNvPr id="9" name="Footer Placeholder 5"/>
          <p:cNvSpPr txBox="1">
            <a:spLocks/>
          </p:cNvSpPr>
          <p:nvPr/>
        </p:nvSpPr>
        <p:spPr>
          <a:xfrm>
            <a:off x="3041487" y="4163546"/>
            <a:ext cx="3300397"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a:t>Fig 5. Detail </a:t>
            </a:r>
            <a:r>
              <a:rPr lang="en-US" dirty="0"/>
              <a:t>migration files</a:t>
            </a:r>
            <a:r>
              <a:rPr lang="id-ID" dirty="0"/>
              <a:t> for table structure</a:t>
            </a:r>
          </a:p>
        </p:txBody>
      </p:sp>
      <p:sp>
        <p:nvSpPr>
          <p:cNvPr id="10" name="TextBox 9"/>
          <p:cNvSpPr txBox="1"/>
          <p:nvPr/>
        </p:nvSpPr>
        <p:spPr>
          <a:xfrm>
            <a:off x="1635427" y="5620841"/>
            <a:ext cx="6820634" cy="400110"/>
          </a:xfrm>
          <a:prstGeom prst="rect">
            <a:avLst/>
          </a:prstGeom>
          <a:solidFill>
            <a:schemeClr val="accent5">
              <a:lumMod val="20000"/>
              <a:lumOff val="80000"/>
            </a:schemeClr>
          </a:solidFill>
        </p:spPr>
        <p:txBody>
          <a:bodyPr wrap="square" rtlCol="0">
            <a:spAutoFit/>
          </a:bodyPr>
          <a:lstStyle/>
          <a:p>
            <a:pPr algn="ctr"/>
            <a:r>
              <a:rPr lang="id-ID" sz="2000" dirty="0">
                <a:latin typeface="Consolas" panose="020B0609020204030204" pitchFamily="49" charset="0"/>
              </a:rPr>
              <a:t>$table-&gt;&lt;column_data_type&gt;('&lt;column_name&gt;')</a:t>
            </a:r>
          </a:p>
        </p:txBody>
      </p:sp>
    </p:spTree>
    <p:extLst>
      <p:ext uri="{BB962C8B-B14F-4D97-AF65-F5344CB8AC3E}">
        <p14:creationId xmlns:p14="http://schemas.microsoft.com/office/powerpoint/2010/main" val="3914125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2400" dirty="0"/>
              <a:t>For example, in line 17 there is a </a:t>
            </a:r>
            <a:r>
              <a:rPr lang="en-US" sz="2400" dirty="0">
                <a:latin typeface="Consolas" panose="020B0609020204030204" pitchFamily="49" charset="0"/>
              </a:rPr>
              <a:t>$table-&gt;id()</a:t>
            </a:r>
            <a:r>
              <a:rPr lang="en-US" sz="2400" dirty="0"/>
              <a:t> method call, this is used to create a column of type big integer which is directly set with auto increment.</a:t>
            </a:r>
            <a:endParaRPr lang="id-ID" sz="2400" dirty="0"/>
          </a:p>
          <a:p>
            <a:r>
              <a:rPr lang="en-US" sz="2400" dirty="0"/>
              <a:t>The complete table for the types of column data types that can be used, can be seen at the following link</a:t>
            </a:r>
            <a:r>
              <a:rPr lang="id-ID" sz="2400" dirty="0"/>
              <a:t>: </a:t>
            </a:r>
            <a:r>
              <a:rPr lang="en-US" sz="2400" dirty="0">
                <a:hlinkClick r:id="rId2"/>
              </a:rPr>
              <a:t>https://laravel.com/docs/8.x/migrations#available-column-types</a:t>
            </a:r>
            <a:endParaRPr lang="id-ID" sz="2400" dirty="0"/>
          </a:p>
          <a:p>
            <a:r>
              <a:rPr lang="en-US" sz="2400" dirty="0"/>
              <a:t>Immediately run the Migration file that was created with the command:</a:t>
            </a:r>
            <a:endParaRPr lang="id-ID" sz="2400" dirty="0"/>
          </a:p>
        </p:txBody>
      </p:sp>
      <p:sp>
        <p:nvSpPr>
          <p:cNvPr id="5" name="TextBox 4"/>
          <p:cNvSpPr txBox="1"/>
          <p:nvPr/>
        </p:nvSpPr>
        <p:spPr>
          <a:xfrm>
            <a:off x="3041487" y="493385"/>
            <a:ext cx="4194353" cy="707886"/>
          </a:xfrm>
          <a:prstGeom prst="rect">
            <a:avLst/>
          </a:prstGeom>
          <a:noFill/>
        </p:spPr>
        <p:txBody>
          <a:bodyPr wrap="none" rtlCol="0">
            <a:spAutoFit/>
          </a:bodyPr>
          <a:lstStyle/>
          <a:p>
            <a:r>
              <a:rPr lang="id-ID" sz="4000" b="1" dirty="0"/>
              <a:t>Creating Migration</a:t>
            </a:r>
          </a:p>
        </p:txBody>
      </p:sp>
      <p:sp>
        <p:nvSpPr>
          <p:cNvPr id="7" name="TextBox 6"/>
          <p:cNvSpPr txBox="1"/>
          <p:nvPr/>
        </p:nvSpPr>
        <p:spPr>
          <a:xfrm>
            <a:off x="3092758" y="6069313"/>
            <a:ext cx="3905972" cy="400110"/>
          </a:xfrm>
          <a:prstGeom prst="rect">
            <a:avLst/>
          </a:prstGeom>
          <a:solidFill>
            <a:schemeClr val="accent5">
              <a:lumMod val="20000"/>
              <a:lumOff val="80000"/>
            </a:schemeClr>
          </a:solidFill>
        </p:spPr>
        <p:txBody>
          <a:bodyPr wrap="square" rtlCol="0">
            <a:spAutoFit/>
          </a:bodyPr>
          <a:lstStyle/>
          <a:p>
            <a:pPr algn="ctr"/>
            <a:r>
              <a:rPr lang="en-US" sz="2000" dirty="0" err="1">
                <a:latin typeface="Consolas" panose="020B0609020204030204" pitchFamily="49" charset="0"/>
              </a:rPr>
              <a:t>php</a:t>
            </a:r>
            <a:r>
              <a:rPr lang="en-US" sz="2000" dirty="0">
                <a:latin typeface="Consolas" panose="020B0609020204030204" pitchFamily="49" charset="0"/>
              </a:rPr>
              <a:t> artisan migrate</a:t>
            </a:r>
            <a:endParaRPr lang="id-ID" sz="2000" dirty="0">
              <a:latin typeface="Consolas" panose="020B0609020204030204" pitchFamily="49" charset="0"/>
            </a:endParaRPr>
          </a:p>
        </p:txBody>
      </p:sp>
    </p:spTree>
    <p:extLst>
      <p:ext uri="{BB962C8B-B14F-4D97-AF65-F5344CB8AC3E}">
        <p14:creationId xmlns:p14="http://schemas.microsoft.com/office/powerpoint/2010/main" val="179065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dirty="0"/>
              <a:t>Migration is not only used to create and delete tables, but also to modify the table structure (run an ALTER query). We do this quite often throughout the project creation.</a:t>
            </a:r>
            <a:endParaRPr lang="id-ID" dirty="0"/>
          </a:p>
          <a:p>
            <a:pPr algn="just"/>
            <a:r>
              <a:rPr lang="en-US" dirty="0"/>
              <a:t>In order to be able to modify tables into migrations, </a:t>
            </a:r>
            <a:r>
              <a:rPr lang="en-US" dirty="0" err="1"/>
              <a:t>Laravel</a:t>
            </a:r>
            <a:r>
              <a:rPr lang="en-US" dirty="0"/>
              <a:t> needs an additional library called </a:t>
            </a:r>
            <a:r>
              <a:rPr lang="en-US" b="1" dirty="0"/>
              <a:t>Doctrine DBAL</a:t>
            </a:r>
            <a:r>
              <a:rPr lang="en-US" dirty="0"/>
              <a:t>. The installation process of this library is very easy, just run the following command in the </a:t>
            </a:r>
            <a:r>
              <a:rPr lang="en-US" dirty="0" err="1"/>
              <a:t>laravel</a:t>
            </a:r>
            <a:r>
              <a:rPr lang="en-US" dirty="0"/>
              <a:t> folder:</a:t>
            </a:r>
            <a:endParaRPr lang="id-ID" dirty="0"/>
          </a:p>
          <a:p>
            <a:pPr algn="just"/>
            <a:endParaRPr lang="id-ID" dirty="0"/>
          </a:p>
          <a:p>
            <a:pPr algn="just"/>
            <a:endParaRPr lang="id-ID" dirty="0"/>
          </a:p>
          <a:p>
            <a:pPr algn="just"/>
            <a:r>
              <a:rPr lang="en-US" dirty="0"/>
              <a:t>Next, we want to modify the structure of the </a:t>
            </a:r>
            <a:r>
              <a:rPr lang="id-ID" b="1" dirty="0"/>
              <a:t>Mahasiswas</a:t>
            </a:r>
            <a:r>
              <a:rPr lang="en-US" dirty="0"/>
              <a:t> table. Please create a new migration file with the name </a:t>
            </a:r>
            <a:r>
              <a:rPr lang="en-US" b="1" dirty="0" err="1"/>
              <a:t>alter_mahasiswas_table</a:t>
            </a:r>
            <a:r>
              <a:rPr lang="en-US" dirty="0"/>
              <a:t>:</a:t>
            </a:r>
            <a:endParaRPr lang="id-ID" dirty="0"/>
          </a:p>
        </p:txBody>
      </p:sp>
      <p:sp>
        <p:nvSpPr>
          <p:cNvPr id="5" name="TextBox 4"/>
          <p:cNvSpPr txBox="1"/>
          <p:nvPr/>
        </p:nvSpPr>
        <p:spPr>
          <a:xfrm>
            <a:off x="3041487" y="493385"/>
            <a:ext cx="4688912" cy="707886"/>
          </a:xfrm>
          <a:prstGeom prst="rect">
            <a:avLst/>
          </a:prstGeom>
          <a:noFill/>
        </p:spPr>
        <p:txBody>
          <a:bodyPr wrap="none" rtlCol="0">
            <a:spAutoFit/>
          </a:bodyPr>
          <a:lstStyle/>
          <a:p>
            <a:r>
              <a:rPr lang="id-ID" sz="4000" b="1" dirty="0"/>
              <a:t>Alter Table Migration</a:t>
            </a:r>
          </a:p>
        </p:txBody>
      </p:sp>
      <p:sp>
        <p:nvSpPr>
          <p:cNvPr id="4" name="TextBox 3"/>
          <p:cNvSpPr txBox="1"/>
          <p:nvPr/>
        </p:nvSpPr>
        <p:spPr>
          <a:xfrm>
            <a:off x="2242032" y="4134824"/>
            <a:ext cx="5607424" cy="400110"/>
          </a:xfrm>
          <a:prstGeom prst="rect">
            <a:avLst/>
          </a:prstGeom>
          <a:solidFill>
            <a:schemeClr val="accent5">
              <a:lumMod val="20000"/>
              <a:lumOff val="80000"/>
            </a:schemeClr>
          </a:solidFill>
        </p:spPr>
        <p:txBody>
          <a:bodyPr wrap="square" rtlCol="0">
            <a:spAutoFit/>
          </a:bodyPr>
          <a:lstStyle/>
          <a:p>
            <a:pPr algn="ctr"/>
            <a:r>
              <a:rPr lang="id-ID" sz="2000" dirty="0"/>
              <a:t>composer require doctrine/dbal</a:t>
            </a:r>
            <a:endParaRPr lang="id-ID" sz="2000" dirty="0">
              <a:latin typeface="Consolas" panose="020B0609020204030204" pitchFamily="49" charset="0"/>
            </a:endParaRPr>
          </a:p>
        </p:txBody>
      </p:sp>
      <p:sp>
        <p:nvSpPr>
          <p:cNvPr id="6" name="TextBox 5"/>
          <p:cNvSpPr txBox="1"/>
          <p:nvPr/>
        </p:nvSpPr>
        <p:spPr>
          <a:xfrm>
            <a:off x="1128891" y="5914318"/>
            <a:ext cx="7833705" cy="338554"/>
          </a:xfrm>
          <a:prstGeom prst="rect">
            <a:avLst/>
          </a:prstGeom>
          <a:solidFill>
            <a:schemeClr val="accent5">
              <a:lumMod val="20000"/>
              <a:lumOff val="80000"/>
            </a:schemeClr>
          </a:solidFill>
        </p:spPr>
        <p:txBody>
          <a:bodyPr wrap="square" rtlCol="0">
            <a:spAutoFit/>
          </a:bodyPr>
          <a:lstStyle/>
          <a:p>
            <a:pPr algn="ctr"/>
            <a:r>
              <a:rPr lang="en-US" sz="1600" dirty="0" err="1">
                <a:latin typeface="Consolas" panose="020B0609020204030204" pitchFamily="49" charset="0"/>
              </a:rPr>
              <a:t>php</a:t>
            </a:r>
            <a:r>
              <a:rPr lang="en-US" sz="1600" dirty="0">
                <a:latin typeface="Consolas" panose="020B0609020204030204" pitchFamily="49" charset="0"/>
              </a:rPr>
              <a:t> artisan </a:t>
            </a:r>
            <a:r>
              <a:rPr lang="en-US" sz="1600" dirty="0" err="1">
                <a:latin typeface="Consolas" panose="020B0609020204030204" pitchFamily="49" charset="0"/>
              </a:rPr>
              <a:t>make:migration</a:t>
            </a:r>
            <a:r>
              <a:rPr lang="en-US" sz="1600" dirty="0">
                <a:latin typeface="Consolas" panose="020B0609020204030204" pitchFamily="49" charset="0"/>
              </a:rPr>
              <a:t> </a:t>
            </a:r>
            <a:r>
              <a:rPr lang="en-US" sz="1600" dirty="0" err="1">
                <a:latin typeface="Consolas" panose="020B0609020204030204" pitchFamily="49" charset="0"/>
              </a:rPr>
              <a:t>alter_mahasiswas_table</a:t>
            </a:r>
            <a:r>
              <a:rPr lang="en-US" sz="1600" dirty="0">
                <a:latin typeface="Consolas" panose="020B0609020204030204" pitchFamily="49" charset="0"/>
              </a:rPr>
              <a:t> --table=</a:t>
            </a:r>
            <a:r>
              <a:rPr lang="en-US" sz="1600" dirty="0" err="1">
                <a:latin typeface="Consolas" panose="020B0609020204030204" pitchFamily="49" charset="0"/>
              </a:rPr>
              <a:t>mahasiswas</a:t>
            </a:r>
            <a:endParaRPr lang="id-ID" sz="1600" dirty="0">
              <a:latin typeface="Consolas" panose="020B0609020204030204" pitchFamily="49" charset="0"/>
            </a:endParaRPr>
          </a:p>
        </p:txBody>
      </p:sp>
    </p:spTree>
    <p:extLst>
      <p:ext uri="{BB962C8B-B14F-4D97-AF65-F5344CB8AC3E}">
        <p14:creationId xmlns:p14="http://schemas.microsoft.com/office/powerpoint/2010/main" val="1958291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2400" b="1" dirty="0"/>
              <a:t>Eloquent ORM </a:t>
            </a:r>
            <a:r>
              <a:rPr lang="en-US" sz="2400" dirty="0"/>
              <a:t>is a database access method where each table row is considered as an object. The word </a:t>
            </a:r>
            <a:r>
              <a:rPr lang="en-US" sz="2400" b="1" dirty="0"/>
              <a:t>ORM</a:t>
            </a:r>
            <a:r>
              <a:rPr lang="en-US" sz="2400" dirty="0"/>
              <a:t> itself stands for </a:t>
            </a:r>
            <a:r>
              <a:rPr lang="en-US" sz="2400" b="1" dirty="0"/>
              <a:t>Object-relational mapping</a:t>
            </a:r>
            <a:r>
              <a:rPr lang="en-US" sz="2400" dirty="0"/>
              <a:t>, which is a programming technique to convert data into object form.</a:t>
            </a:r>
            <a:endParaRPr lang="id-ID" sz="2400" dirty="0"/>
          </a:p>
          <a:p>
            <a:pPr algn="just"/>
            <a:r>
              <a:rPr lang="en-US" sz="2400" b="1" dirty="0"/>
              <a:t>The way the ORM works </a:t>
            </a:r>
            <a:r>
              <a:rPr lang="en-US" sz="2400" dirty="0"/>
              <a:t>is to convert table rows into an object. Writing techniques like this are very suitable for use in frameworks such as </a:t>
            </a:r>
            <a:r>
              <a:rPr lang="en-US" sz="2400" dirty="0" err="1"/>
              <a:t>Laravel</a:t>
            </a:r>
            <a:r>
              <a:rPr lang="en-US" sz="2400" dirty="0"/>
              <a:t>, all of which have implemented object-based programming concepts.</a:t>
            </a:r>
            <a:endParaRPr lang="id-ID" sz="2400" dirty="0"/>
          </a:p>
        </p:txBody>
      </p:sp>
      <p:sp>
        <p:nvSpPr>
          <p:cNvPr id="5" name="TextBox 4"/>
          <p:cNvSpPr txBox="1"/>
          <p:nvPr/>
        </p:nvSpPr>
        <p:spPr>
          <a:xfrm>
            <a:off x="3041487" y="493385"/>
            <a:ext cx="5919826" cy="646331"/>
          </a:xfrm>
          <a:prstGeom prst="rect">
            <a:avLst/>
          </a:prstGeom>
          <a:noFill/>
        </p:spPr>
        <p:txBody>
          <a:bodyPr wrap="none" rtlCol="0">
            <a:spAutoFit/>
          </a:bodyPr>
          <a:lstStyle/>
          <a:p>
            <a:r>
              <a:rPr lang="id-ID" sz="3600" b="1" dirty="0"/>
              <a:t>Understanding Eloquent ORM</a:t>
            </a:r>
          </a:p>
        </p:txBody>
      </p:sp>
    </p:spTree>
    <p:extLst>
      <p:ext uri="{BB962C8B-B14F-4D97-AF65-F5344CB8AC3E}">
        <p14:creationId xmlns:p14="http://schemas.microsoft.com/office/powerpoint/2010/main" val="1607057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2400" dirty="0"/>
              <a:t>Eloquent ORM requires a Model for the process of converting table data into objects. This object is what we will access from inside the controller. Just like creating various files in </a:t>
            </a:r>
            <a:r>
              <a:rPr lang="en-US" sz="2400" dirty="0" err="1"/>
              <a:t>Laravel</a:t>
            </a:r>
            <a:r>
              <a:rPr lang="en-US" sz="2400" dirty="0"/>
              <a:t>, there is a </a:t>
            </a:r>
            <a:r>
              <a:rPr lang="en-US" sz="2400" dirty="0" err="1"/>
              <a:t>php</a:t>
            </a:r>
            <a:r>
              <a:rPr lang="en-US" sz="2400" dirty="0"/>
              <a:t> artisan command for creating Models.</a:t>
            </a:r>
            <a:endParaRPr lang="id-ID" sz="2400" dirty="0"/>
          </a:p>
          <a:p>
            <a:pPr algn="just"/>
            <a:r>
              <a:rPr lang="en-US" sz="2400" dirty="0"/>
              <a:t>The following is the basic format of the command used:</a:t>
            </a:r>
            <a:endParaRPr lang="id-ID" sz="2400" dirty="0"/>
          </a:p>
          <a:p>
            <a:pPr algn="just"/>
            <a:r>
              <a:rPr lang="en-US" sz="2400" dirty="0"/>
              <a:t>The model name must be paired with the table name but in </a:t>
            </a:r>
            <a:r>
              <a:rPr lang="en-US" sz="2400" i="1" dirty="0"/>
              <a:t>singular</a:t>
            </a:r>
            <a:r>
              <a:rPr lang="en-US" sz="2400" dirty="0"/>
              <a:t> form. If we create a </a:t>
            </a:r>
            <a:r>
              <a:rPr lang="id-ID" sz="2400" b="1" i="1" dirty="0"/>
              <a:t>mahasiswas</a:t>
            </a:r>
            <a:r>
              <a:rPr lang="id-ID" sz="2400" dirty="0"/>
              <a:t> </a:t>
            </a:r>
            <a:r>
              <a:rPr lang="en-US" sz="2400" dirty="0"/>
              <a:t>table, then the model name is </a:t>
            </a:r>
            <a:r>
              <a:rPr lang="id-ID" sz="2400" b="1" i="1" dirty="0"/>
              <a:t>Mahasiswa</a:t>
            </a:r>
            <a:r>
              <a:rPr lang="en-US" sz="2400" dirty="0"/>
              <a:t>, or if we have a </a:t>
            </a:r>
            <a:r>
              <a:rPr lang="id-ID" sz="2400" b="1" i="1" dirty="0"/>
              <a:t>matakuliahs</a:t>
            </a:r>
            <a:r>
              <a:rPr lang="en-US" sz="2400" dirty="0"/>
              <a:t> table, the model name is </a:t>
            </a:r>
            <a:r>
              <a:rPr lang="id-ID" sz="2400" b="1" i="1" dirty="0"/>
              <a:t>Matakuliah</a:t>
            </a:r>
            <a:r>
              <a:rPr lang="en-US" sz="2400" dirty="0"/>
              <a:t>.</a:t>
            </a:r>
            <a:endParaRPr lang="id-ID" sz="2400" dirty="0"/>
          </a:p>
        </p:txBody>
      </p:sp>
      <p:sp>
        <p:nvSpPr>
          <p:cNvPr id="5" name="TextBox 4"/>
          <p:cNvSpPr txBox="1"/>
          <p:nvPr/>
        </p:nvSpPr>
        <p:spPr>
          <a:xfrm>
            <a:off x="3041487" y="493385"/>
            <a:ext cx="3259354" cy="646331"/>
          </a:xfrm>
          <a:prstGeom prst="rect">
            <a:avLst/>
          </a:prstGeom>
          <a:noFill/>
        </p:spPr>
        <p:txBody>
          <a:bodyPr wrap="none" rtlCol="0">
            <a:spAutoFit/>
          </a:bodyPr>
          <a:lstStyle/>
          <a:p>
            <a:r>
              <a:rPr lang="id-ID" sz="3600" b="1" dirty="0"/>
              <a:t>Creating Model</a:t>
            </a:r>
          </a:p>
        </p:txBody>
      </p:sp>
      <p:sp>
        <p:nvSpPr>
          <p:cNvPr id="4" name="TextBox 3"/>
          <p:cNvSpPr txBox="1"/>
          <p:nvPr/>
        </p:nvSpPr>
        <p:spPr>
          <a:xfrm>
            <a:off x="4137010" y="4134824"/>
            <a:ext cx="5104896" cy="400110"/>
          </a:xfrm>
          <a:prstGeom prst="rect">
            <a:avLst/>
          </a:prstGeom>
          <a:solidFill>
            <a:schemeClr val="accent5">
              <a:lumMod val="20000"/>
              <a:lumOff val="80000"/>
            </a:schemeClr>
          </a:solidFill>
        </p:spPr>
        <p:txBody>
          <a:bodyPr wrap="square" rtlCol="0">
            <a:spAutoFit/>
          </a:bodyPr>
          <a:lstStyle/>
          <a:p>
            <a:r>
              <a:rPr lang="en-US" sz="2000" dirty="0" err="1">
                <a:latin typeface="Consolas" panose="020B0609020204030204" pitchFamily="49" charset="0"/>
              </a:rPr>
              <a:t>php</a:t>
            </a:r>
            <a:r>
              <a:rPr lang="en-US" sz="2000" dirty="0">
                <a:latin typeface="Consolas" panose="020B0609020204030204" pitchFamily="49" charset="0"/>
              </a:rPr>
              <a:t> artisan </a:t>
            </a:r>
            <a:r>
              <a:rPr lang="en-US" sz="2000" dirty="0" err="1">
                <a:latin typeface="Consolas" panose="020B0609020204030204" pitchFamily="49" charset="0"/>
              </a:rPr>
              <a:t>make:model</a:t>
            </a:r>
            <a:r>
              <a:rPr lang="en-US" sz="2000" dirty="0">
                <a:latin typeface="Consolas" panose="020B0609020204030204" pitchFamily="49" charset="0"/>
              </a:rPr>
              <a:t> &lt;</a:t>
            </a:r>
            <a:r>
              <a:rPr lang="en-US" sz="2000" dirty="0" err="1">
                <a:latin typeface="Consolas" panose="020B0609020204030204" pitchFamily="49" charset="0"/>
              </a:rPr>
              <a:t>Modelname</a:t>
            </a:r>
            <a:r>
              <a:rPr lang="en-US" sz="2000" dirty="0">
                <a:latin typeface="Consolas" panose="020B0609020204030204" pitchFamily="49" charset="0"/>
              </a:rPr>
              <a:t>&gt;</a:t>
            </a:r>
            <a:endParaRPr lang="id-ID" sz="2000" dirty="0">
              <a:latin typeface="Consolas" panose="020B0609020204030204" pitchFamily="49" charset="0"/>
            </a:endParaRPr>
          </a:p>
        </p:txBody>
      </p:sp>
    </p:spTree>
    <p:extLst>
      <p:ext uri="{BB962C8B-B14F-4D97-AF65-F5344CB8AC3E}">
        <p14:creationId xmlns:p14="http://schemas.microsoft.com/office/powerpoint/2010/main" val="3694815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5863" y="1914525"/>
            <a:ext cx="7562601" cy="4554898"/>
          </a:xfrm>
        </p:spPr>
        <p:txBody>
          <a:bodyPr>
            <a:normAutofit/>
          </a:bodyPr>
          <a:lstStyle/>
          <a:p>
            <a:r>
              <a:rPr lang="en-US" sz="2800" b="1" dirty="0"/>
              <a:t>LO3: </a:t>
            </a:r>
            <a:r>
              <a:rPr lang="id-ID" sz="2800" dirty="0"/>
              <a:t>I</a:t>
            </a:r>
            <a:r>
              <a:rPr lang="en-US" sz="2800" dirty="0" err="1"/>
              <a:t>dentify</a:t>
            </a:r>
            <a:r>
              <a:rPr lang="id-ID" sz="2800" dirty="0"/>
              <a:t> </a:t>
            </a:r>
            <a:r>
              <a:rPr lang="en-US" sz="2800" dirty="0"/>
              <a:t>a proper web programming technic to build web based application</a:t>
            </a:r>
            <a:endParaRPr lang="id-ID" sz="2800" dirty="0"/>
          </a:p>
        </p:txBody>
      </p:sp>
      <p:sp>
        <p:nvSpPr>
          <p:cNvPr id="5" name="TextBox 4"/>
          <p:cNvSpPr txBox="1"/>
          <p:nvPr/>
        </p:nvSpPr>
        <p:spPr>
          <a:xfrm>
            <a:off x="3048000" y="816114"/>
            <a:ext cx="4293548" cy="707886"/>
          </a:xfrm>
          <a:prstGeom prst="rect">
            <a:avLst/>
          </a:prstGeom>
          <a:noFill/>
        </p:spPr>
        <p:txBody>
          <a:bodyPr wrap="none" rtlCol="0">
            <a:spAutoFit/>
          </a:bodyPr>
          <a:lstStyle/>
          <a:p>
            <a:r>
              <a:rPr lang="en-US" sz="4000" b="1" dirty="0"/>
              <a:t>Learning </a:t>
            </a:r>
            <a:r>
              <a:rPr lang="id-ID" sz="4000" b="1" dirty="0"/>
              <a:t>Outcomes</a:t>
            </a:r>
            <a:endParaRPr lang="en-US" sz="4000" b="1" dirty="0"/>
          </a:p>
        </p:txBody>
      </p:sp>
    </p:spTree>
    <p:extLst>
      <p:ext uri="{BB962C8B-B14F-4D97-AF65-F5344CB8AC3E}">
        <p14:creationId xmlns:p14="http://schemas.microsoft.com/office/powerpoint/2010/main" val="3278727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2400" dirty="0"/>
              <a:t>Since we already have a </a:t>
            </a:r>
            <a:r>
              <a:rPr lang="id-ID" sz="2400" b="1" i="1" dirty="0"/>
              <a:t>mahasiswas</a:t>
            </a:r>
            <a:r>
              <a:rPr lang="en-US" sz="2400" dirty="0"/>
              <a:t> table, the commands we need are:</a:t>
            </a:r>
            <a:endParaRPr lang="id-ID" sz="2400" dirty="0"/>
          </a:p>
          <a:p>
            <a:pPr algn="just"/>
            <a:endParaRPr lang="id-ID" sz="2400" dirty="0"/>
          </a:p>
          <a:p>
            <a:pPr algn="just"/>
            <a:endParaRPr lang="id-ID" sz="2400" dirty="0"/>
          </a:p>
          <a:p>
            <a:pPr algn="just"/>
            <a:endParaRPr lang="id-ID" sz="2400" dirty="0"/>
          </a:p>
          <a:p>
            <a:pPr algn="just"/>
            <a:endParaRPr lang="id-ID" sz="2400" dirty="0"/>
          </a:p>
          <a:p>
            <a:pPr algn="just"/>
            <a:endParaRPr lang="id-ID" sz="2400" dirty="0"/>
          </a:p>
          <a:p>
            <a:pPr algn="just"/>
            <a:endParaRPr lang="id-ID" sz="2400" dirty="0"/>
          </a:p>
          <a:p>
            <a:pPr algn="just"/>
            <a:r>
              <a:rPr lang="en-US" sz="2400" dirty="0"/>
              <a:t>After this command is executed, a new file named </a:t>
            </a:r>
            <a:r>
              <a:rPr lang="id-ID" sz="2400" dirty="0"/>
              <a:t>Mahasiswa</a:t>
            </a:r>
            <a:r>
              <a:rPr lang="en-US" sz="2400" dirty="0"/>
              <a:t>.</a:t>
            </a:r>
            <a:r>
              <a:rPr lang="en-US" sz="2400" dirty="0" err="1"/>
              <a:t>php</a:t>
            </a:r>
            <a:r>
              <a:rPr lang="en-US" sz="2400" dirty="0"/>
              <a:t> will appear in the </a:t>
            </a:r>
            <a:r>
              <a:rPr lang="en-US" sz="2400" b="1" dirty="0"/>
              <a:t>app\Models</a:t>
            </a:r>
            <a:r>
              <a:rPr lang="en-US" sz="2400" dirty="0"/>
              <a:t> folder.</a:t>
            </a:r>
            <a:endParaRPr lang="id-ID" sz="2400" dirty="0"/>
          </a:p>
        </p:txBody>
      </p:sp>
      <p:sp>
        <p:nvSpPr>
          <p:cNvPr id="5" name="TextBox 4"/>
          <p:cNvSpPr txBox="1"/>
          <p:nvPr/>
        </p:nvSpPr>
        <p:spPr>
          <a:xfrm>
            <a:off x="3041487" y="493385"/>
            <a:ext cx="3259354" cy="646331"/>
          </a:xfrm>
          <a:prstGeom prst="rect">
            <a:avLst/>
          </a:prstGeom>
          <a:noFill/>
        </p:spPr>
        <p:txBody>
          <a:bodyPr wrap="none" rtlCol="0">
            <a:spAutoFit/>
          </a:bodyPr>
          <a:lstStyle/>
          <a:p>
            <a:r>
              <a:rPr lang="id-ID" sz="3600" b="1" dirty="0"/>
              <a:t>Creating Model</a:t>
            </a:r>
          </a:p>
        </p:txBody>
      </p:sp>
      <p:sp>
        <p:nvSpPr>
          <p:cNvPr id="4" name="TextBox 3"/>
          <p:cNvSpPr txBox="1"/>
          <p:nvPr/>
        </p:nvSpPr>
        <p:spPr>
          <a:xfrm>
            <a:off x="2493296" y="2709436"/>
            <a:ext cx="5104896" cy="400110"/>
          </a:xfrm>
          <a:prstGeom prst="rect">
            <a:avLst/>
          </a:prstGeom>
          <a:solidFill>
            <a:schemeClr val="accent5">
              <a:lumMod val="20000"/>
              <a:lumOff val="80000"/>
            </a:schemeClr>
          </a:solidFill>
        </p:spPr>
        <p:txBody>
          <a:bodyPr wrap="square" rtlCol="0">
            <a:spAutoFit/>
          </a:bodyPr>
          <a:lstStyle/>
          <a:p>
            <a:r>
              <a:rPr lang="id-ID" sz="2000" dirty="0">
                <a:latin typeface="Consolas" panose="020B0609020204030204" pitchFamily="49" charset="0"/>
              </a:rPr>
              <a:t>php artisan make:model Mahasiswa</a:t>
            </a:r>
          </a:p>
        </p:txBody>
      </p:sp>
      <p:pic>
        <p:nvPicPr>
          <p:cNvPr id="2" name="Picture 1"/>
          <p:cNvPicPr>
            <a:picLocks noChangeAspect="1"/>
          </p:cNvPicPr>
          <p:nvPr/>
        </p:nvPicPr>
        <p:blipFill>
          <a:blip r:embed="rId2"/>
          <a:stretch>
            <a:fillRect/>
          </a:stretch>
        </p:blipFill>
        <p:spPr>
          <a:xfrm>
            <a:off x="1343025" y="3128169"/>
            <a:ext cx="7753350" cy="1781175"/>
          </a:xfrm>
          <a:prstGeom prst="rect">
            <a:avLst/>
          </a:prstGeom>
        </p:spPr>
      </p:pic>
      <p:sp>
        <p:nvSpPr>
          <p:cNvPr id="6" name="Footer Placeholder 5"/>
          <p:cNvSpPr txBox="1">
            <a:spLocks/>
          </p:cNvSpPr>
          <p:nvPr/>
        </p:nvSpPr>
        <p:spPr>
          <a:xfrm>
            <a:off x="3569501" y="4927967"/>
            <a:ext cx="3300397"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a:t>Fig 6. Creating model Mahasiswa</a:t>
            </a:r>
          </a:p>
        </p:txBody>
      </p:sp>
    </p:spTree>
    <p:extLst>
      <p:ext uri="{BB962C8B-B14F-4D97-AF65-F5344CB8AC3E}">
        <p14:creationId xmlns:p14="http://schemas.microsoft.com/office/powerpoint/2010/main" val="2746346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2400" dirty="0"/>
              <a:t>Program code generation with Eloquent ORM is still done from the controller. It's just that now we need to access the Model, namely the </a:t>
            </a:r>
            <a:r>
              <a:rPr lang="id-ID" sz="2400" b="1" i="1" dirty="0"/>
              <a:t>Mahasiswa</a:t>
            </a:r>
            <a:r>
              <a:rPr lang="id-ID" sz="2400" dirty="0"/>
              <a:t> </a:t>
            </a:r>
            <a:r>
              <a:rPr lang="en-US" sz="2400" dirty="0"/>
              <a:t>class in the </a:t>
            </a:r>
            <a:r>
              <a:rPr lang="id-ID" sz="2400" b="1" i="1" dirty="0"/>
              <a:t>Mahasiswa</a:t>
            </a:r>
            <a:r>
              <a:rPr lang="en-US" sz="2400" dirty="0"/>
              <a:t>.</a:t>
            </a:r>
            <a:r>
              <a:rPr lang="en-US" sz="2400" dirty="0" err="1"/>
              <a:t>php</a:t>
            </a:r>
            <a:r>
              <a:rPr lang="en-US" sz="2400" dirty="0"/>
              <a:t> file.</a:t>
            </a:r>
            <a:endParaRPr lang="id-ID" sz="2400" dirty="0"/>
          </a:p>
          <a:p>
            <a:pPr algn="just"/>
            <a:r>
              <a:rPr lang="en-US" sz="2400" dirty="0"/>
              <a:t>This </a:t>
            </a:r>
            <a:r>
              <a:rPr lang="id-ID" sz="2400" dirty="0"/>
              <a:t>Mahasiswa</a:t>
            </a:r>
            <a:r>
              <a:rPr lang="en-US" sz="2400" dirty="0"/>
              <a:t> class must first be imported into the controller. To do this, write the following code at the top of the </a:t>
            </a:r>
            <a:r>
              <a:rPr lang="id-ID" sz="2400" dirty="0"/>
              <a:t>Mahasiswa</a:t>
            </a:r>
            <a:r>
              <a:rPr lang="en-US" sz="2400" dirty="0"/>
              <a:t>Controller file:</a:t>
            </a:r>
            <a:endParaRPr lang="id-ID" sz="2400" dirty="0"/>
          </a:p>
          <a:p>
            <a:pPr algn="just"/>
            <a:endParaRPr lang="id-ID" sz="2400" dirty="0"/>
          </a:p>
          <a:p>
            <a:pPr algn="just"/>
            <a:r>
              <a:rPr lang="en-US" sz="2400" dirty="0"/>
              <a:t>Thus, we can already access the </a:t>
            </a:r>
            <a:r>
              <a:rPr lang="id-ID" sz="2400" b="1" i="1" dirty="0"/>
              <a:t>Mahasiswa</a:t>
            </a:r>
            <a:r>
              <a:rPr lang="id-ID" sz="2400" dirty="0"/>
              <a:t> </a:t>
            </a:r>
            <a:r>
              <a:rPr lang="en-US" sz="2400" dirty="0"/>
              <a:t>model throughout the controller. Here's the code display from </a:t>
            </a:r>
            <a:r>
              <a:rPr lang="id-ID" sz="2400" b="1" i="1" dirty="0"/>
              <a:t>Mahasiswa</a:t>
            </a:r>
            <a:r>
              <a:rPr lang="en-US" sz="2400" b="1" i="1" dirty="0" err="1"/>
              <a:t>Controller.php</a:t>
            </a:r>
            <a:r>
              <a:rPr lang="en-US" sz="2400" dirty="0"/>
              <a:t>.</a:t>
            </a:r>
            <a:endParaRPr lang="id-ID" sz="2400" dirty="0"/>
          </a:p>
        </p:txBody>
      </p:sp>
      <p:sp>
        <p:nvSpPr>
          <p:cNvPr id="5" name="TextBox 4"/>
          <p:cNvSpPr txBox="1"/>
          <p:nvPr/>
        </p:nvSpPr>
        <p:spPr>
          <a:xfrm>
            <a:off x="3041487" y="493385"/>
            <a:ext cx="2805576" cy="646331"/>
          </a:xfrm>
          <a:prstGeom prst="rect">
            <a:avLst/>
          </a:prstGeom>
          <a:noFill/>
        </p:spPr>
        <p:txBody>
          <a:bodyPr wrap="none" rtlCol="0">
            <a:spAutoFit/>
          </a:bodyPr>
          <a:lstStyle/>
          <a:p>
            <a:r>
              <a:rPr lang="id-ID" sz="3600" b="1" dirty="0"/>
              <a:t>Model Access</a:t>
            </a:r>
          </a:p>
        </p:txBody>
      </p:sp>
      <p:sp>
        <p:nvSpPr>
          <p:cNvPr id="7" name="TextBox 6"/>
          <p:cNvSpPr txBox="1"/>
          <p:nvPr/>
        </p:nvSpPr>
        <p:spPr>
          <a:xfrm>
            <a:off x="4874869" y="4882371"/>
            <a:ext cx="3873595" cy="400110"/>
          </a:xfrm>
          <a:prstGeom prst="rect">
            <a:avLst/>
          </a:prstGeom>
          <a:solidFill>
            <a:schemeClr val="accent5">
              <a:lumMod val="20000"/>
              <a:lumOff val="80000"/>
            </a:schemeClr>
          </a:solidFill>
        </p:spPr>
        <p:txBody>
          <a:bodyPr wrap="square" rtlCol="0">
            <a:spAutoFit/>
          </a:bodyPr>
          <a:lstStyle/>
          <a:p>
            <a:r>
              <a:rPr lang="id-ID" sz="2000" dirty="0">
                <a:latin typeface="Consolas" panose="020B0609020204030204" pitchFamily="49" charset="0"/>
              </a:rPr>
              <a:t>use App\Models\Mahasiswa;</a:t>
            </a:r>
          </a:p>
        </p:txBody>
      </p:sp>
    </p:spTree>
    <p:extLst>
      <p:ext uri="{BB962C8B-B14F-4D97-AF65-F5344CB8AC3E}">
        <p14:creationId xmlns:p14="http://schemas.microsoft.com/office/powerpoint/2010/main" val="2842326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endParaRPr lang="id-ID" sz="2400" dirty="0"/>
          </a:p>
          <a:p>
            <a:pPr algn="just"/>
            <a:endParaRPr lang="id-ID" sz="2400" dirty="0"/>
          </a:p>
          <a:p>
            <a:pPr algn="just"/>
            <a:endParaRPr lang="id-ID" sz="2400" dirty="0"/>
          </a:p>
          <a:p>
            <a:pPr algn="just"/>
            <a:endParaRPr lang="id-ID" sz="2400" dirty="0"/>
          </a:p>
          <a:p>
            <a:pPr algn="just"/>
            <a:endParaRPr lang="id-ID" sz="2400" dirty="0"/>
          </a:p>
          <a:p>
            <a:pPr algn="just"/>
            <a:endParaRPr lang="id-ID" sz="2400" dirty="0"/>
          </a:p>
          <a:p>
            <a:pPr algn="just"/>
            <a:endParaRPr lang="id-ID" sz="2400" dirty="0"/>
          </a:p>
          <a:p>
            <a:pPr algn="just"/>
            <a:endParaRPr lang="id-ID" sz="2400" dirty="0"/>
          </a:p>
          <a:p>
            <a:pPr algn="just"/>
            <a:r>
              <a:rPr lang="en-US" sz="2400" dirty="0"/>
              <a:t>In line 6 there is an additional command use </a:t>
            </a:r>
            <a:r>
              <a:rPr lang="en-US" sz="2400" b="1" dirty="0"/>
              <a:t>App\Models\Student</a:t>
            </a:r>
            <a:r>
              <a:rPr lang="en-US" sz="2400" dirty="0"/>
              <a:t> which is used to import the </a:t>
            </a:r>
            <a:r>
              <a:rPr lang="id-ID" sz="2400" b="1" dirty="0"/>
              <a:t>Mahasiswa</a:t>
            </a:r>
            <a:r>
              <a:rPr lang="en-US" sz="2400" dirty="0"/>
              <a:t> model file.</a:t>
            </a:r>
            <a:endParaRPr lang="id-ID" sz="2400" dirty="0"/>
          </a:p>
        </p:txBody>
      </p:sp>
      <p:sp>
        <p:nvSpPr>
          <p:cNvPr id="5" name="TextBox 4"/>
          <p:cNvSpPr txBox="1"/>
          <p:nvPr/>
        </p:nvSpPr>
        <p:spPr>
          <a:xfrm>
            <a:off x="3041487" y="493385"/>
            <a:ext cx="2805576" cy="646331"/>
          </a:xfrm>
          <a:prstGeom prst="rect">
            <a:avLst/>
          </a:prstGeom>
          <a:noFill/>
        </p:spPr>
        <p:txBody>
          <a:bodyPr wrap="none" rtlCol="0">
            <a:spAutoFit/>
          </a:bodyPr>
          <a:lstStyle/>
          <a:p>
            <a:r>
              <a:rPr lang="id-ID" sz="3600" b="1" dirty="0"/>
              <a:t>Model Access</a:t>
            </a:r>
          </a:p>
        </p:txBody>
      </p:sp>
      <p:pic>
        <p:nvPicPr>
          <p:cNvPr id="2" name="Picture 1"/>
          <p:cNvPicPr>
            <a:picLocks noChangeAspect="1"/>
          </p:cNvPicPr>
          <p:nvPr/>
        </p:nvPicPr>
        <p:blipFill>
          <a:blip r:embed="rId2"/>
          <a:stretch>
            <a:fillRect/>
          </a:stretch>
        </p:blipFill>
        <p:spPr>
          <a:xfrm>
            <a:off x="2835944" y="1718042"/>
            <a:ext cx="4479256" cy="3253253"/>
          </a:xfrm>
          <a:prstGeom prst="rect">
            <a:avLst/>
          </a:prstGeom>
        </p:spPr>
      </p:pic>
      <p:sp>
        <p:nvSpPr>
          <p:cNvPr id="6" name="Footer Placeholder 5"/>
          <p:cNvSpPr txBox="1">
            <a:spLocks/>
          </p:cNvSpPr>
          <p:nvPr/>
        </p:nvSpPr>
        <p:spPr>
          <a:xfrm>
            <a:off x="3569501" y="4927967"/>
            <a:ext cx="3300397"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a:t>Fig 7. Display MahasiswaController</a:t>
            </a:r>
          </a:p>
        </p:txBody>
      </p:sp>
    </p:spTree>
    <p:extLst>
      <p:ext uri="{BB962C8B-B14F-4D97-AF65-F5344CB8AC3E}">
        <p14:creationId xmlns:p14="http://schemas.microsoft.com/office/powerpoint/2010/main" val="1758932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2400" dirty="0"/>
              <a:t>Then in the </a:t>
            </a:r>
            <a:r>
              <a:rPr lang="en-US" sz="2400" dirty="0" err="1">
                <a:latin typeface="Consolas" panose="020B0609020204030204" pitchFamily="49" charset="0"/>
              </a:rPr>
              <a:t>checkObject</a:t>
            </a:r>
            <a:r>
              <a:rPr lang="en-US" sz="2400" dirty="0">
                <a:latin typeface="Consolas" panose="020B0609020204030204" pitchFamily="49" charset="0"/>
              </a:rPr>
              <a:t>()</a:t>
            </a:r>
            <a:r>
              <a:rPr lang="en-US" sz="2400" dirty="0"/>
              <a:t> method, we instantiate the </a:t>
            </a:r>
            <a:r>
              <a:rPr lang="id-ID" sz="2400" b="1" dirty="0"/>
              <a:t>Mahasiswa</a:t>
            </a:r>
            <a:r>
              <a:rPr lang="en-US" sz="2400" dirty="0"/>
              <a:t> class which is stored in the </a:t>
            </a:r>
            <a:r>
              <a:rPr lang="en-US" sz="2400" dirty="0">
                <a:latin typeface="Consolas" panose="020B0609020204030204" pitchFamily="49" charset="0"/>
              </a:rPr>
              <a:t>$student </a:t>
            </a:r>
            <a:r>
              <a:rPr lang="en-US" sz="2400" dirty="0"/>
              <a:t>variable. The </a:t>
            </a:r>
            <a:r>
              <a:rPr lang="en-US" sz="2400" dirty="0">
                <a:latin typeface="Consolas" panose="020B0609020204030204" pitchFamily="49" charset="0"/>
              </a:rPr>
              <a:t>$student </a:t>
            </a:r>
            <a:r>
              <a:rPr lang="en-US" sz="2400" dirty="0"/>
              <a:t>variable is then </a:t>
            </a:r>
            <a:r>
              <a:rPr lang="en-US" sz="2400" dirty="0">
                <a:latin typeface="Consolas" panose="020B0609020204030204" pitchFamily="49" charset="0"/>
              </a:rPr>
              <a:t>dump() </a:t>
            </a:r>
            <a:r>
              <a:rPr lang="en-US" sz="2400" dirty="0"/>
              <a:t>with the following result:</a:t>
            </a:r>
            <a:endParaRPr lang="id-ID" sz="2400" dirty="0"/>
          </a:p>
          <a:p>
            <a:pPr marL="0" indent="0" algn="just">
              <a:buNone/>
            </a:pPr>
            <a:endParaRPr lang="id-ID" sz="2400" dirty="0"/>
          </a:p>
        </p:txBody>
      </p:sp>
      <p:sp>
        <p:nvSpPr>
          <p:cNvPr id="5" name="TextBox 4"/>
          <p:cNvSpPr txBox="1"/>
          <p:nvPr/>
        </p:nvSpPr>
        <p:spPr>
          <a:xfrm>
            <a:off x="3041487" y="493385"/>
            <a:ext cx="2805576" cy="646331"/>
          </a:xfrm>
          <a:prstGeom prst="rect">
            <a:avLst/>
          </a:prstGeom>
          <a:noFill/>
        </p:spPr>
        <p:txBody>
          <a:bodyPr wrap="none" rtlCol="0">
            <a:spAutoFit/>
          </a:bodyPr>
          <a:lstStyle/>
          <a:p>
            <a:r>
              <a:rPr lang="id-ID" sz="3600" b="1" dirty="0"/>
              <a:t>Model Access</a:t>
            </a:r>
          </a:p>
        </p:txBody>
      </p:sp>
      <p:sp>
        <p:nvSpPr>
          <p:cNvPr id="6" name="Footer Placeholder 5"/>
          <p:cNvSpPr txBox="1">
            <a:spLocks/>
          </p:cNvSpPr>
          <p:nvPr/>
        </p:nvSpPr>
        <p:spPr>
          <a:xfrm>
            <a:off x="3569501" y="6210414"/>
            <a:ext cx="3300397"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a:t>Fig 8. Result dump($mahasiswa)</a:t>
            </a:r>
          </a:p>
        </p:txBody>
      </p:sp>
      <p:pic>
        <p:nvPicPr>
          <p:cNvPr id="4" name="Picture 3"/>
          <p:cNvPicPr>
            <a:picLocks noChangeAspect="1"/>
          </p:cNvPicPr>
          <p:nvPr/>
        </p:nvPicPr>
        <p:blipFill rotWithShape="1">
          <a:blip r:embed="rId2"/>
          <a:srcRect r="53603"/>
          <a:stretch/>
        </p:blipFill>
        <p:spPr>
          <a:xfrm>
            <a:off x="2979451" y="3471948"/>
            <a:ext cx="4132586" cy="2814912"/>
          </a:xfrm>
          <a:prstGeom prst="rect">
            <a:avLst/>
          </a:prstGeom>
        </p:spPr>
      </p:pic>
    </p:spTree>
    <p:extLst>
      <p:ext uri="{BB962C8B-B14F-4D97-AF65-F5344CB8AC3E}">
        <p14:creationId xmlns:p14="http://schemas.microsoft.com/office/powerpoint/2010/main" val="500994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1800" dirty="0"/>
              <a:t>The process of inputting data using Eloquent ORM is quite simple. The trick is to create an object from the </a:t>
            </a:r>
            <a:r>
              <a:rPr lang="id-ID" sz="1800" b="1" dirty="0"/>
              <a:t>Mahasiswa</a:t>
            </a:r>
            <a:r>
              <a:rPr lang="en-US" sz="1800" dirty="0"/>
              <a:t> model, input data into the attributes that correspond to the table column </a:t>
            </a:r>
            <a:r>
              <a:rPr lang="en-US" sz="1800" dirty="0" err="1"/>
              <a:t>names,and</a:t>
            </a:r>
            <a:r>
              <a:rPr lang="en-US" sz="1800" dirty="0"/>
              <a:t> finally run the save() method. The following is the program code in question:</a:t>
            </a:r>
            <a:endParaRPr lang="id-ID" sz="1800" dirty="0"/>
          </a:p>
        </p:txBody>
      </p:sp>
      <p:sp>
        <p:nvSpPr>
          <p:cNvPr id="5" name="TextBox 4"/>
          <p:cNvSpPr txBox="1"/>
          <p:nvPr/>
        </p:nvSpPr>
        <p:spPr>
          <a:xfrm>
            <a:off x="3041487" y="493385"/>
            <a:ext cx="2953309" cy="646331"/>
          </a:xfrm>
          <a:prstGeom prst="rect">
            <a:avLst/>
          </a:prstGeom>
          <a:noFill/>
        </p:spPr>
        <p:txBody>
          <a:bodyPr wrap="none" rtlCol="0">
            <a:spAutoFit/>
          </a:bodyPr>
          <a:lstStyle/>
          <a:p>
            <a:r>
              <a:rPr lang="id-ID" sz="3600" b="1" dirty="0"/>
              <a:t>Inputting Data</a:t>
            </a:r>
          </a:p>
        </p:txBody>
      </p:sp>
      <p:sp>
        <p:nvSpPr>
          <p:cNvPr id="7" name="TextBox 6"/>
          <p:cNvSpPr txBox="1"/>
          <p:nvPr/>
        </p:nvSpPr>
        <p:spPr>
          <a:xfrm>
            <a:off x="1903262" y="3251335"/>
            <a:ext cx="6485110" cy="3539430"/>
          </a:xfrm>
          <a:prstGeom prst="rect">
            <a:avLst/>
          </a:prstGeom>
          <a:solidFill>
            <a:schemeClr val="accent5">
              <a:lumMod val="20000"/>
              <a:lumOff val="80000"/>
            </a:schemeClr>
          </a:solidFill>
        </p:spPr>
        <p:txBody>
          <a:bodyPr wrap="square" rtlCol="0">
            <a:spAutoFit/>
          </a:bodyPr>
          <a:lstStyle/>
          <a:p>
            <a:r>
              <a:rPr lang="id-ID" sz="1400" b="1" dirty="0">
                <a:latin typeface="Consolas" panose="020B0609020204030204" pitchFamily="49" charset="0"/>
              </a:rPr>
              <a:t>app/Http/Controllers/MahasiswaController.php</a:t>
            </a:r>
          </a:p>
          <a:p>
            <a:r>
              <a:rPr lang="id-ID" sz="1400" dirty="0">
                <a:latin typeface="Consolas" panose="020B0609020204030204" pitchFamily="49" charset="0"/>
              </a:rPr>
              <a:t>1 &lt;?php</a:t>
            </a:r>
          </a:p>
          <a:p>
            <a:r>
              <a:rPr lang="id-ID" sz="1400" dirty="0">
                <a:latin typeface="Consolas" panose="020B0609020204030204" pitchFamily="49" charset="0"/>
              </a:rPr>
              <a:t>2</a:t>
            </a:r>
          </a:p>
          <a:p>
            <a:r>
              <a:rPr lang="id-ID" sz="1400" dirty="0">
                <a:latin typeface="Consolas" panose="020B0609020204030204" pitchFamily="49" charset="0"/>
              </a:rPr>
              <a:t>3 class MahasiswaController extends Controller</a:t>
            </a:r>
          </a:p>
          <a:p>
            <a:pPr marL="342900" indent="-342900">
              <a:buAutoNum type="arabicPlain" startAt="4"/>
            </a:pPr>
            <a:r>
              <a:rPr lang="id-ID" sz="1400" dirty="0">
                <a:latin typeface="Consolas" panose="020B0609020204030204" pitchFamily="49" charset="0"/>
              </a:rPr>
              <a:t>{</a:t>
            </a:r>
          </a:p>
          <a:p>
            <a:pPr marL="342900" indent="-342900">
              <a:buAutoNum type="arabicPlain" startAt="4"/>
            </a:pPr>
            <a:r>
              <a:rPr lang="id-ID" sz="1400" dirty="0">
                <a:latin typeface="Consolas" panose="020B0609020204030204" pitchFamily="49" charset="0"/>
              </a:rPr>
              <a:t>  public function insert(){</a:t>
            </a:r>
          </a:p>
          <a:p>
            <a:pPr marL="342900" indent="-342900">
              <a:buAutoNum type="arabicPlain" startAt="4"/>
            </a:pPr>
            <a:r>
              <a:rPr lang="id-ID" sz="1400" dirty="0">
                <a:latin typeface="Consolas" panose="020B0609020204030204" pitchFamily="49" charset="0"/>
              </a:rPr>
              <a:t>   $mahasiswa = new Mahasiswa;</a:t>
            </a:r>
          </a:p>
          <a:p>
            <a:pPr marL="342900" indent="-342900">
              <a:buAutoNum type="arabicPlain" startAt="4"/>
            </a:pPr>
            <a:r>
              <a:rPr lang="id-ID" sz="1400" dirty="0">
                <a:latin typeface="Consolas" panose="020B0609020204030204" pitchFamily="49" charset="0"/>
              </a:rPr>
              <a:t>   $mahasiswa-&gt;nim = '19003036';		 </a:t>
            </a:r>
          </a:p>
          <a:p>
            <a:pPr marL="342900" indent="-342900">
              <a:buAutoNum type="arabicPlain" startAt="4"/>
            </a:pPr>
            <a:r>
              <a:rPr lang="id-ID" sz="1400" dirty="0">
                <a:latin typeface="Consolas" panose="020B0609020204030204" pitchFamily="49" charset="0"/>
              </a:rPr>
              <a:t>   $mahasiswa-&gt;nama = 'Sari Citra Lestari';	</a:t>
            </a:r>
          </a:p>
          <a:p>
            <a:pPr marL="342900" indent="-342900">
              <a:buAutoNum type="arabicPlain" startAt="4"/>
            </a:pPr>
            <a:r>
              <a:rPr lang="id-ID" sz="1400" dirty="0">
                <a:latin typeface="Consolas" panose="020B0609020204030204" pitchFamily="49" charset="0"/>
              </a:rPr>
              <a:t>   $mahasiswa-&gt;tanggal_lahir = '2001-12-31';</a:t>
            </a:r>
          </a:p>
          <a:p>
            <a:pPr marL="342900" indent="-342900">
              <a:buAutoNum type="arabicPlain" startAt="4"/>
            </a:pPr>
            <a:r>
              <a:rPr lang="id-ID" sz="1400" dirty="0">
                <a:latin typeface="Consolas" panose="020B0609020204030204" pitchFamily="49" charset="0"/>
              </a:rPr>
              <a:t>   $mahasiswa-&gt;ipk = 3.5;</a:t>
            </a:r>
          </a:p>
          <a:p>
            <a:pPr marL="342900" indent="-342900">
              <a:buAutoNum type="arabicPlain" startAt="4"/>
            </a:pPr>
            <a:r>
              <a:rPr lang="id-ID" sz="1400" dirty="0">
                <a:latin typeface="Consolas" panose="020B0609020204030204" pitchFamily="49" charset="0"/>
              </a:rPr>
              <a:t>   $mahasiswa-&gt;save();</a:t>
            </a:r>
          </a:p>
          <a:p>
            <a:pPr marL="342900" indent="-342900">
              <a:buAutoNum type="arabicPlain" startAt="4"/>
            </a:pPr>
            <a:r>
              <a:rPr lang="id-ID" sz="1400" dirty="0">
                <a:latin typeface="Consolas" panose="020B0609020204030204" pitchFamily="49" charset="0"/>
              </a:rPr>
              <a:t>		 </a:t>
            </a:r>
          </a:p>
          <a:p>
            <a:pPr marL="342900" indent="-342900">
              <a:buAutoNum type="arabicPlain" startAt="4"/>
            </a:pPr>
            <a:r>
              <a:rPr lang="id-ID" sz="1400" dirty="0">
                <a:latin typeface="Consolas" panose="020B0609020204030204" pitchFamily="49" charset="0"/>
              </a:rPr>
              <a:t>   dump($mahasiswa);</a:t>
            </a:r>
          </a:p>
          <a:p>
            <a:pPr marL="342900" indent="-342900">
              <a:buAutoNum type="arabicPlain" startAt="4"/>
            </a:pPr>
            <a:r>
              <a:rPr lang="id-ID" sz="1400" dirty="0">
                <a:latin typeface="Consolas" panose="020B0609020204030204" pitchFamily="49" charset="0"/>
              </a:rPr>
              <a:t>  }</a:t>
            </a:r>
          </a:p>
          <a:p>
            <a:pPr marL="342900" indent="-342900">
              <a:buAutoNum type="arabicPlain" startAt="4"/>
            </a:pPr>
            <a:r>
              <a:rPr lang="id-ID" sz="1400" dirty="0">
                <a:latin typeface="Consolas" panose="020B0609020204030204" pitchFamily="49" charset="0"/>
              </a:rPr>
              <a:t> }</a:t>
            </a:r>
          </a:p>
        </p:txBody>
      </p:sp>
    </p:spTree>
    <p:extLst>
      <p:ext uri="{BB962C8B-B14F-4D97-AF65-F5344CB8AC3E}">
        <p14:creationId xmlns:p14="http://schemas.microsoft.com/office/powerpoint/2010/main" val="3627633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1700" dirty="0"/>
              <a:t>In line 6 there is the process of instantiating the </a:t>
            </a:r>
            <a:r>
              <a:rPr lang="id-ID" sz="1700" dirty="0"/>
              <a:t>Mahasiswa</a:t>
            </a:r>
            <a:r>
              <a:rPr lang="en-US" sz="1700" dirty="0"/>
              <a:t> class into the </a:t>
            </a:r>
            <a:r>
              <a:rPr lang="en-US" sz="1700" dirty="0">
                <a:latin typeface="Consolas" panose="020B0609020204030204" pitchFamily="49" charset="0"/>
              </a:rPr>
              <a:t>$</a:t>
            </a:r>
            <a:r>
              <a:rPr lang="id-ID" sz="1700" dirty="0">
                <a:latin typeface="Consolas" panose="020B0609020204030204" pitchFamily="49" charset="0"/>
              </a:rPr>
              <a:t>Mahasiswa</a:t>
            </a:r>
            <a:r>
              <a:rPr lang="en-US" sz="1700" dirty="0"/>
              <a:t> object. Then in rows 7-10 we can fill in some properties that are the same as the table column names. Not all fields must be filled in, depending on needs and as long as they are in accordance with the conditions in the table.</a:t>
            </a:r>
            <a:endParaRPr lang="id-ID" sz="1700" dirty="0"/>
          </a:p>
          <a:p>
            <a:pPr algn="just"/>
            <a:r>
              <a:rPr lang="en-US" sz="1700" dirty="0"/>
              <a:t>In line 11, the </a:t>
            </a:r>
            <a:r>
              <a:rPr lang="en-US" sz="1700" dirty="0">
                <a:latin typeface="Consolas" panose="020B0609020204030204" pitchFamily="49" charset="0"/>
              </a:rPr>
              <a:t>$student-&gt;save() </a:t>
            </a:r>
            <a:r>
              <a:rPr lang="en-US" sz="1700" dirty="0"/>
              <a:t>method is used to save these data into the database. And finally our </a:t>
            </a:r>
            <a:r>
              <a:rPr lang="en-US" sz="1700" dirty="0">
                <a:latin typeface="Consolas" panose="020B0609020204030204" pitchFamily="49" charset="0"/>
              </a:rPr>
              <a:t>$student</a:t>
            </a:r>
            <a:r>
              <a:rPr lang="en-US" sz="1700" dirty="0"/>
              <a:t> object </a:t>
            </a:r>
            <a:r>
              <a:rPr lang="en-US" sz="1700" dirty="0">
                <a:latin typeface="Consolas" panose="020B0609020204030204" pitchFamily="49" charset="0"/>
              </a:rPr>
              <a:t>dump() </a:t>
            </a:r>
            <a:r>
              <a:rPr lang="en-US" sz="1700" dirty="0"/>
              <a:t>to see its contents.</a:t>
            </a:r>
            <a:endParaRPr lang="id-ID" sz="1700" dirty="0"/>
          </a:p>
          <a:p>
            <a:pPr algn="just"/>
            <a:r>
              <a:rPr lang="en-US" sz="1700" dirty="0"/>
              <a:t>Execute the above method by opening the address </a:t>
            </a:r>
            <a:r>
              <a:rPr lang="en-US" sz="1700" b="1" dirty="0"/>
              <a:t>localhost:8000/insert</a:t>
            </a:r>
            <a:r>
              <a:rPr lang="en-US" sz="1700" dirty="0"/>
              <a:t>. From the dump() output, please open </a:t>
            </a:r>
            <a:r>
              <a:rPr lang="en-US" sz="1700" dirty="0">
                <a:latin typeface="Consolas" panose="020B0609020204030204" pitchFamily="49" charset="0"/>
              </a:rPr>
              <a:t>#attributes</a:t>
            </a:r>
            <a:r>
              <a:rPr lang="en-US" sz="1700" dirty="0"/>
              <a:t>:</a:t>
            </a:r>
            <a:endParaRPr lang="id-ID" sz="1700" dirty="0"/>
          </a:p>
        </p:txBody>
      </p:sp>
      <p:sp>
        <p:nvSpPr>
          <p:cNvPr id="5" name="TextBox 4"/>
          <p:cNvSpPr txBox="1"/>
          <p:nvPr/>
        </p:nvSpPr>
        <p:spPr>
          <a:xfrm>
            <a:off x="3041487" y="493385"/>
            <a:ext cx="2953309" cy="646331"/>
          </a:xfrm>
          <a:prstGeom prst="rect">
            <a:avLst/>
          </a:prstGeom>
          <a:noFill/>
        </p:spPr>
        <p:txBody>
          <a:bodyPr wrap="none" rtlCol="0">
            <a:spAutoFit/>
          </a:bodyPr>
          <a:lstStyle/>
          <a:p>
            <a:r>
              <a:rPr lang="id-ID" sz="3600" b="1" dirty="0"/>
              <a:t>Inputting Data</a:t>
            </a:r>
          </a:p>
        </p:txBody>
      </p:sp>
      <p:pic>
        <p:nvPicPr>
          <p:cNvPr id="2" name="Picture 1"/>
          <p:cNvPicPr>
            <a:picLocks noChangeAspect="1"/>
          </p:cNvPicPr>
          <p:nvPr/>
        </p:nvPicPr>
        <p:blipFill rotWithShape="1">
          <a:blip r:embed="rId2"/>
          <a:srcRect r="47434"/>
          <a:stretch/>
        </p:blipFill>
        <p:spPr>
          <a:xfrm>
            <a:off x="3449098" y="4550706"/>
            <a:ext cx="3314773" cy="2109424"/>
          </a:xfrm>
          <a:prstGeom prst="rect">
            <a:avLst/>
          </a:prstGeom>
        </p:spPr>
      </p:pic>
      <p:sp>
        <p:nvSpPr>
          <p:cNvPr id="6" name="Footer Placeholder 5"/>
          <p:cNvSpPr txBox="1">
            <a:spLocks/>
          </p:cNvSpPr>
          <p:nvPr/>
        </p:nvSpPr>
        <p:spPr>
          <a:xfrm>
            <a:off x="3463474" y="6533216"/>
            <a:ext cx="3300397"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a:t>Fig 9. Result localhost:8000/insert</a:t>
            </a:r>
          </a:p>
        </p:txBody>
      </p:sp>
    </p:spTree>
    <p:extLst>
      <p:ext uri="{BB962C8B-B14F-4D97-AF65-F5344CB8AC3E}">
        <p14:creationId xmlns:p14="http://schemas.microsoft.com/office/powerpoint/2010/main" val="3200334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1800" dirty="0"/>
              <a:t>Eloquent ORM processes table data using objects. For the update process, the trick is that we have to find the Model object from the table, then change some properties and save it again. Here's a practical example:</a:t>
            </a:r>
            <a:endParaRPr lang="id-ID" sz="1800" dirty="0"/>
          </a:p>
        </p:txBody>
      </p:sp>
      <p:sp>
        <p:nvSpPr>
          <p:cNvPr id="5" name="TextBox 4"/>
          <p:cNvSpPr txBox="1"/>
          <p:nvPr/>
        </p:nvSpPr>
        <p:spPr>
          <a:xfrm>
            <a:off x="3041487" y="493385"/>
            <a:ext cx="2951193" cy="646331"/>
          </a:xfrm>
          <a:prstGeom prst="rect">
            <a:avLst/>
          </a:prstGeom>
          <a:noFill/>
        </p:spPr>
        <p:txBody>
          <a:bodyPr wrap="none" rtlCol="0">
            <a:spAutoFit/>
          </a:bodyPr>
          <a:lstStyle/>
          <a:p>
            <a:r>
              <a:rPr lang="id-ID" sz="3600" b="1" dirty="0"/>
              <a:t>Updating Data</a:t>
            </a:r>
          </a:p>
        </p:txBody>
      </p:sp>
      <p:sp>
        <p:nvSpPr>
          <p:cNvPr id="7" name="TextBox 6"/>
          <p:cNvSpPr txBox="1"/>
          <p:nvPr/>
        </p:nvSpPr>
        <p:spPr>
          <a:xfrm>
            <a:off x="1978000" y="3022152"/>
            <a:ext cx="6485110" cy="3662541"/>
          </a:xfrm>
          <a:prstGeom prst="rect">
            <a:avLst/>
          </a:prstGeom>
          <a:solidFill>
            <a:schemeClr val="accent5">
              <a:lumMod val="20000"/>
              <a:lumOff val="80000"/>
            </a:schemeClr>
          </a:solidFill>
        </p:spPr>
        <p:txBody>
          <a:bodyPr wrap="square" rtlCol="0">
            <a:spAutoFit/>
          </a:bodyPr>
          <a:lstStyle/>
          <a:p>
            <a:r>
              <a:rPr lang="id-ID" sz="1600" b="1" dirty="0">
                <a:latin typeface="Consolas" panose="020B0609020204030204" pitchFamily="49" charset="0"/>
              </a:rPr>
              <a:t>app/Http/Controllers/MahasiswaController.php</a:t>
            </a:r>
          </a:p>
          <a:p>
            <a:r>
              <a:rPr lang="id-ID" sz="1600" dirty="0">
                <a:latin typeface="Consolas" panose="020B0609020204030204" pitchFamily="49" charset="0"/>
              </a:rPr>
              <a:t>1 &lt;?php</a:t>
            </a:r>
          </a:p>
          <a:p>
            <a:r>
              <a:rPr lang="id-ID" sz="1600" dirty="0">
                <a:latin typeface="Consolas" panose="020B0609020204030204" pitchFamily="49" charset="0"/>
              </a:rPr>
              <a:t>2</a:t>
            </a:r>
          </a:p>
          <a:p>
            <a:r>
              <a:rPr lang="id-ID" sz="1600" dirty="0">
                <a:latin typeface="Consolas" panose="020B0609020204030204" pitchFamily="49" charset="0"/>
              </a:rPr>
              <a:t>3 class MahasiswaController extends Controller</a:t>
            </a:r>
          </a:p>
          <a:p>
            <a:pPr marL="342900" indent="-342900">
              <a:buAutoNum type="arabicPlain" startAt="4"/>
            </a:pPr>
            <a:r>
              <a:rPr lang="id-ID" sz="1600" dirty="0">
                <a:latin typeface="Consolas" panose="020B0609020204030204" pitchFamily="49" charset="0"/>
              </a:rPr>
              <a:t>{</a:t>
            </a:r>
          </a:p>
          <a:p>
            <a:pPr marL="342900" indent="-342900">
              <a:buAutoNum type="arabicPlain" startAt="4"/>
            </a:pPr>
            <a:r>
              <a:rPr lang="id-ID" sz="1600" dirty="0">
                <a:latin typeface="Consolas" panose="020B0609020204030204" pitchFamily="49" charset="0"/>
              </a:rPr>
              <a:t>  public function update(){</a:t>
            </a:r>
          </a:p>
          <a:p>
            <a:pPr marL="342900" indent="-342900">
              <a:buAutoNum type="arabicPlain" startAt="4"/>
            </a:pPr>
            <a:r>
              <a:rPr lang="id-ID" sz="1600" dirty="0">
                <a:latin typeface="Consolas" panose="020B0609020204030204" pitchFamily="49" charset="0"/>
              </a:rPr>
              <a:t>   $mahasiswa = Mahasiswa::find(1);</a:t>
            </a:r>
          </a:p>
          <a:p>
            <a:pPr marL="342900" indent="-342900">
              <a:buAutoNum type="arabicPlain" startAt="4"/>
            </a:pPr>
            <a:r>
              <a:rPr lang="id-ID" sz="1600" dirty="0">
                <a:latin typeface="Consolas" panose="020B0609020204030204" pitchFamily="49" charset="0"/>
              </a:rPr>
              <a:t>   $mahasiswa-&gt;tanggal_lahir = '2001-12-31';</a:t>
            </a:r>
          </a:p>
          <a:p>
            <a:pPr marL="342900" indent="-342900">
              <a:buAutoNum type="arabicPlain" startAt="4"/>
            </a:pPr>
            <a:r>
              <a:rPr lang="id-ID" sz="1600" dirty="0">
                <a:latin typeface="Consolas" panose="020B0609020204030204" pitchFamily="49" charset="0"/>
              </a:rPr>
              <a:t>   $mahasiswa-&gt;ipk = 2.9;</a:t>
            </a:r>
          </a:p>
          <a:p>
            <a:pPr marL="342900" indent="-342900">
              <a:buAutoNum type="arabicPlain" startAt="4"/>
            </a:pPr>
            <a:r>
              <a:rPr lang="id-ID" sz="1600" dirty="0">
                <a:latin typeface="Consolas" panose="020B0609020204030204" pitchFamily="49" charset="0"/>
              </a:rPr>
              <a:t>   $mahasiswa-&gt;save();</a:t>
            </a:r>
          </a:p>
          <a:p>
            <a:pPr marL="342900" indent="-342900">
              <a:buAutoNum type="arabicPlain" startAt="4"/>
            </a:pPr>
            <a:r>
              <a:rPr lang="id-ID" sz="1600" dirty="0">
                <a:latin typeface="Consolas" panose="020B0609020204030204" pitchFamily="49" charset="0"/>
              </a:rPr>
              <a:t>		 </a:t>
            </a:r>
          </a:p>
          <a:p>
            <a:pPr marL="342900" indent="-342900">
              <a:buAutoNum type="arabicPlain" startAt="4"/>
            </a:pPr>
            <a:r>
              <a:rPr lang="id-ID" sz="1600" dirty="0">
                <a:latin typeface="Consolas" panose="020B0609020204030204" pitchFamily="49" charset="0"/>
              </a:rPr>
              <a:t>   dump($mahasiswa);</a:t>
            </a:r>
          </a:p>
          <a:p>
            <a:pPr marL="342900" indent="-342900">
              <a:buAutoNum type="arabicPlain" startAt="4"/>
            </a:pPr>
            <a:r>
              <a:rPr lang="id-ID" sz="1600" dirty="0">
                <a:latin typeface="Consolas" panose="020B0609020204030204" pitchFamily="49" charset="0"/>
              </a:rPr>
              <a:t>  }</a:t>
            </a:r>
          </a:p>
          <a:p>
            <a:pPr marL="342900" indent="-342900">
              <a:buAutoNum type="arabicPlain" startAt="4"/>
            </a:pPr>
            <a:r>
              <a:rPr lang="id-ID" sz="1600" dirty="0">
                <a:latin typeface="Consolas" panose="020B0609020204030204" pitchFamily="49" charset="0"/>
              </a:rPr>
              <a:t> }</a:t>
            </a:r>
          </a:p>
        </p:txBody>
      </p:sp>
    </p:spTree>
    <p:extLst>
      <p:ext uri="{BB962C8B-B14F-4D97-AF65-F5344CB8AC3E}">
        <p14:creationId xmlns:p14="http://schemas.microsoft.com/office/powerpoint/2010/main" val="2653469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dirty="0"/>
              <a:t>In line 6 there is the </a:t>
            </a:r>
            <a:r>
              <a:rPr lang="id-ID" dirty="0">
                <a:latin typeface="Consolas" panose="020B0609020204030204" pitchFamily="49" charset="0"/>
              </a:rPr>
              <a:t>Mahasiswa</a:t>
            </a:r>
            <a:r>
              <a:rPr lang="en-US" dirty="0">
                <a:latin typeface="Consolas" panose="020B0609020204030204" pitchFamily="49" charset="0"/>
              </a:rPr>
              <a:t>::find(1)</a:t>
            </a:r>
            <a:r>
              <a:rPr lang="en-US" dirty="0"/>
              <a:t> command. The </a:t>
            </a:r>
            <a:r>
              <a:rPr lang="en-US" dirty="0">
                <a:latin typeface="Consolas" panose="020B0609020204030204" pitchFamily="49" charset="0"/>
              </a:rPr>
              <a:t>find() </a:t>
            </a:r>
            <a:r>
              <a:rPr lang="en-US" dirty="0"/>
              <a:t>method is used to find table data based on the id column. This means that the </a:t>
            </a:r>
            <a:r>
              <a:rPr lang="id-ID" dirty="0">
                <a:latin typeface="Consolas" panose="020B0609020204030204" pitchFamily="49" charset="0"/>
              </a:rPr>
              <a:t>Mahasiswa</a:t>
            </a:r>
            <a:r>
              <a:rPr lang="en-US" dirty="0">
                <a:latin typeface="Consolas" panose="020B0609020204030204" pitchFamily="49" charset="0"/>
              </a:rPr>
              <a:t>::find(1) </a:t>
            </a:r>
            <a:r>
              <a:rPr lang="en-US" dirty="0"/>
              <a:t>command will retrieve data in the </a:t>
            </a:r>
            <a:r>
              <a:rPr lang="id-ID" b="1" dirty="0"/>
              <a:t>Mahasiswa</a:t>
            </a:r>
            <a:r>
              <a:rPr lang="id-ID" dirty="0"/>
              <a:t> </a:t>
            </a:r>
            <a:r>
              <a:rPr lang="en-US" dirty="0"/>
              <a:t>table that has id = 1, then create an object from that data. This object is then stored in the </a:t>
            </a:r>
            <a:r>
              <a:rPr lang="en-US" dirty="0">
                <a:latin typeface="Consolas" panose="020B0609020204030204" pitchFamily="49" charset="0"/>
              </a:rPr>
              <a:t>$</a:t>
            </a:r>
            <a:r>
              <a:rPr lang="id-ID" dirty="0">
                <a:latin typeface="Consolas" panose="020B0609020204030204" pitchFamily="49" charset="0"/>
              </a:rPr>
              <a:t>mahasiswa</a:t>
            </a:r>
            <a:r>
              <a:rPr lang="en-US" dirty="0"/>
              <a:t> variable.</a:t>
            </a:r>
            <a:endParaRPr lang="id-ID" dirty="0"/>
          </a:p>
          <a:p>
            <a:pPr algn="just"/>
            <a:r>
              <a:rPr lang="en-US" dirty="0"/>
              <a:t>Then in rows 7 and 8, we enter data </a:t>
            </a:r>
            <a:r>
              <a:rPr lang="en-US" dirty="0">
                <a:latin typeface="Consolas" panose="020B0609020204030204" pitchFamily="49" charset="0"/>
              </a:rPr>
              <a:t>'2001-01-01'</a:t>
            </a:r>
            <a:r>
              <a:rPr lang="en-US" dirty="0"/>
              <a:t> into </a:t>
            </a:r>
            <a:r>
              <a:rPr lang="en-US" dirty="0">
                <a:latin typeface="Consolas" panose="020B0609020204030204" pitchFamily="49" charset="0"/>
              </a:rPr>
              <a:t>$</a:t>
            </a:r>
            <a:r>
              <a:rPr lang="id-ID" dirty="0">
                <a:latin typeface="Consolas" panose="020B0609020204030204" pitchFamily="49" charset="0"/>
              </a:rPr>
              <a:t>mahasiswa</a:t>
            </a:r>
            <a:r>
              <a:rPr lang="en-US" dirty="0">
                <a:latin typeface="Consolas" panose="020B0609020204030204" pitchFamily="49" charset="0"/>
              </a:rPr>
              <a:t>&gt;</a:t>
            </a:r>
            <a:r>
              <a:rPr lang="id-ID" dirty="0">
                <a:latin typeface="Consolas" panose="020B0609020204030204" pitchFamily="49" charset="0"/>
              </a:rPr>
              <a:t>tanggal_lahir</a:t>
            </a:r>
            <a:r>
              <a:rPr lang="en-US" dirty="0"/>
              <a:t>, and data </a:t>
            </a:r>
            <a:r>
              <a:rPr lang="en-US" dirty="0">
                <a:latin typeface="Consolas" panose="020B0609020204030204" pitchFamily="49" charset="0"/>
              </a:rPr>
              <a:t>2.9</a:t>
            </a:r>
            <a:r>
              <a:rPr lang="en-US" dirty="0"/>
              <a:t> into </a:t>
            </a:r>
            <a:r>
              <a:rPr lang="en-US" dirty="0">
                <a:latin typeface="Consolas" panose="020B0609020204030204" pitchFamily="49" charset="0"/>
              </a:rPr>
              <a:t>$</a:t>
            </a:r>
            <a:r>
              <a:rPr lang="id-ID" dirty="0">
                <a:latin typeface="Consolas" panose="020B0609020204030204" pitchFamily="49" charset="0"/>
              </a:rPr>
              <a:t>mahasiswa</a:t>
            </a:r>
            <a:r>
              <a:rPr lang="en-US" dirty="0">
                <a:latin typeface="Consolas" panose="020B0609020204030204" pitchFamily="49" charset="0"/>
              </a:rPr>
              <a:t>-&gt;</a:t>
            </a:r>
            <a:r>
              <a:rPr lang="en-US" dirty="0" err="1">
                <a:latin typeface="Consolas" panose="020B0609020204030204" pitchFamily="49" charset="0"/>
              </a:rPr>
              <a:t>ipk</a:t>
            </a:r>
            <a:r>
              <a:rPr lang="en-US" dirty="0"/>
              <a:t>. These two values will overwrite the existing data, namely data from students with id = 1.</a:t>
            </a:r>
            <a:endParaRPr lang="id-ID" dirty="0"/>
          </a:p>
          <a:p>
            <a:pPr algn="just"/>
            <a:r>
              <a:rPr lang="en-US" dirty="0"/>
              <a:t>To save changes to the database, end with the </a:t>
            </a:r>
            <a:r>
              <a:rPr lang="en-US" dirty="0">
                <a:latin typeface="Consolas" panose="020B0609020204030204" pitchFamily="49" charset="0"/>
              </a:rPr>
              <a:t>$student-&gt;save()</a:t>
            </a:r>
            <a:r>
              <a:rPr lang="en-US" dirty="0"/>
              <a:t> command as in line 9.</a:t>
            </a:r>
            <a:r>
              <a:rPr lang="id-ID" dirty="0"/>
              <a:t> </a:t>
            </a:r>
            <a:r>
              <a:rPr lang="en-US" dirty="0"/>
              <a:t>Run this code by accessing the l</a:t>
            </a:r>
            <a:r>
              <a:rPr lang="en-US" b="1" dirty="0"/>
              <a:t>ocalhost:8000/update</a:t>
            </a:r>
            <a:r>
              <a:rPr lang="en-US" dirty="0"/>
              <a:t> page:</a:t>
            </a:r>
            <a:endParaRPr lang="id-ID" dirty="0"/>
          </a:p>
        </p:txBody>
      </p:sp>
      <p:sp>
        <p:nvSpPr>
          <p:cNvPr id="5" name="TextBox 4"/>
          <p:cNvSpPr txBox="1"/>
          <p:nvPr/>
        </p:nvSpPr>
        <p:spPr>
          <a:xfrm>
            <a:off x="3041487" y="493385"/>
            <a:ext cx="2951193" cy="646331"/>
          </a:xfrm>
          <a:prstGeom prst="rect">
            <a:avLst/>
          </a:prstGeom>
          <a:noFill/>
        </p:spPr>
        <p:txBody>
          <a:bodyPr wrap="none" rtlCol="0">
            <a:spAutoFit/>
          </a:bodyPr>
          <a:lstStyle/>
          <a:p>
            <a:r>
              <a:rPr lang="id-ID" sz="3600" b="1" dirty="0"/>
              <a:t>Updating Data</a:t>
            </a:r>
          </a:p>
        </p:txBody>
      </p:sp>
    </p:spTree>
    <p:extLst>
      <p:ext uri="{BB962C8B-B14F-4D97-AF65-F5344CB8AC3E}">
        <p14:creationId xmlns:p14="http://schemas.microsoft.com/office/powerpoint/2010/main" val="3541054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endParaRPr lang="id-ID" dirty="0"/>
          </a:p>
          <a:p>
            <a:pPr algn="just"/>
            <a:endParaRPr lang="id-ID" dirty="0"/>
          </a:p>
          <a:p>
            <a:pPr algn="just"/>
            <a:endParaRPr lang="id-ID" dirty="0"/>
          </a:p>
          <a:p>
            <a:pPr algn="just"/>
            <a:endParaRPr lang="id-ID" dirty="0"/>
          </a:p>
          <a:p>
            <a:pPr algn="just"/>
            <a:endParaRPr lang="id-ID" dirty="0"/>
          </a:p>
          <a:p>
            <a:pPr algn="just"/>
            <a:endParaRPr lang="id-ID" dirty="0"/>
          </a:p>
          <a:p>
            <a:pPr algn="just"/>
            <a:endParaRPr lang="id-ID" dirty="0"/>
          </a:p>
          <a:p>
            <a:pPr algn="just"/>
            <a:r>
              <a:rPr lang="en-US" dirty="0"/>
              <a:t>From the results of the </a:t>
            </a:r>
            <a:r>
              <a:rPr lang="en-US" dirty="0">
                <a:latin typeface="Consolas" panose="020B0609020204030204" pitchFamily="49" charset="0"/>
              </a:rPr>
              <a:t>dump($</a:t>
            </a:r>
            <a:r>
              <a:rPr lang="id-ID" dirty="0">
                <a:latin typeface="Consolas" panose="020B0609020204030204" pitchFamily="49" charset="0"/>
              </a:rPr>
              <a:t>mahasiswa</a:t>
            </a:r>
            <a:r>
              <a:rPr lang="en-US" dirty="0">
                <a:latin typeface="Consolas" panose="020B0609020204030204" pitchFamily="49" charset="0"/>
              </a:rPr>
              <a:t>)</a:t>
            </a:r>
            <a:r>
              <a:rPr lang="en-US" dirty="0"/>
              <a:t>, please open the </a:t>
            </a:r>
            <a:r>
              <a:rPr lang="en-US" dirty="0">
                <a:latin typeface="Consolas" panose="020B0609020204030204" pitchFamily="49" charset="0"/>
              </a:rPr>
              <a:t>#changes</a:t>
            </a:r>
            <a:r>
              <a:rPr lang="en-US" dirty="0"/>
              <a:t> tab, it contains 3 changed data, namely </a:t>
            </a:r>
            <a:r>
              <a:rPr lang="id-ID" dirty="0">
                <a:latin typeface="Consolas" panose="020B0609020204030204" pitchFamily="49" charset="0"/>
              </a:rPr>
              <a:t>tanggal_lahir</a:t>
            </a:r>
            <a:r>
              <a:rPr lang="en-US" dirty="0"/>
              <a:t>, </a:t>
            </a:r>
            <a:r>
              <a:rPr lang="en-US" dirty="0" err="1">
                <a:latin typeface="Consolas" panose="020B0609020204030204" pitchFamily="49" charset="0"/>
              </a:rPr>
              <a:t>ipk</a:t>
            </a:r>
            <a:r>
              <a:rPr lang="en-US" dirty="0"/>
              <a:t>, and </a:t>
            </a:r>
            <a:r>
              <a:rPr lang="en-US" dirty="0" err="1">
                <a:latin typeface="Consolas" panose="020B0609020204030204" pitchFamily="49" charset="0"/>
              </a:rPr>
              <a:t>update_at</a:t>
            </a:r>
            <a:r>
              <a:rPr lang="en-US" dirty="0"/>
              <a:t>. Note that Eloquent immediately updates the </a:t>
            </a:r>
            <a:r>
              <a:rPr lang="en-US" dirty="0" err="1">
                <a:latin typeface="Consolas" panose="020B0609020204030204" pitchFamily="49" charset="0"/>
              </a:rPr>
              <a:t>update_at</a:t>
            </a:r>
            <a:r>
              <a:rPr lang="en-US" dirty="0"/>
              <a:t> column when the update occurs, we don't need to do this manually.</a:t>
            </a:r>
            <a:endParaRPr lang="id-ID" dirty="0"/>
          </a:p>
        </p:txBody>
      </p:sp>
      <p:sp>
        <p:nvSpPr>
          <p:cNvPr id="5" name="TextBox 4"/>
          <p:cNvSpPr txBox="1"/>
          <p:nvPr/>
        </p:nvSpPr>
        <p:spPr>
          <a:xfrm>
            <a:off x="3041487" y="493385"/>
            <a:ext cx="2951193" cy="646331"/>
          </a:xfrm>
          <a:prstGeom prst="rect">
            <a:avLst/>
          </a:prstGeom>
          <a:noFill/>
        </p:spPr>
        <p:txBody>
          <a:bodyPr wrap="none" rtlCol="0">
            <a:spAutoFit/>
          </a:bodyPr>
          <a:lstStyle/>
          <a:p>
            <a:r>
              <a:rPr lang="id-ID" sz="3600" b="1" dirty="0"/>
              <a:t>Updating Data</a:t>
            </a:r>
          </a:p>
        </p:txBody>
      </p:sp>
      <p:pic>
        <p:nvPicPr>
          <p:cNvPr id="2" name="Picture 1"/>
          <p:cNvPicPr>
            <a:picLocks noChangeAspect="1"/>
          </p:cNvPicPr>
          <p:nvPr/>
        </p:nvPicPr>
        <p:blipFill>
          <a:blip r:embed="rId2"/>
          <a:stretch>
            <a:fillRect/>
          </a:stretch>
        </p:blipFill>
        <p:spPr>
          <a:xfrm>
            <a:off x="3255604" y="1621999"/>
            <a:ext cx="3580279" cy="2512825"/>
          </a:xfrm>
          <a:prstGeom prst="rect">
            <a:avLst/>
          </a:prstGeom>
        </p:spPr>
      </p:pic>
      <p:sp>
        <p:nvSpPr>
          <p:cNvPr id="6" name="Footer Placeholder 5"/>
          <p:cNvSpPr txBox="1">
            <a:spLocks/>
          </p:cNvSpPr>
          <p:nvPr/>
        </p:nvSpPr>
        <p:spPr>
          <a:xfrm>
            <a:off x="3395544" y="4063252"/>
            <a:ext cx="3300397"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a:t>Fig 10. Result localhost:8000/update</a:t>
            </a:r>
          </a:p>
        </p:txBody>
      </p:sp>
    </p:spTree>
    <p:extLst>
      <p:ext uri="{BB962C8B-B14F-4D97-AF65-F5344CB8AC3E}">
        <p14:creationId xmlns:p14="http://schemas.microsoft.com/office/powerpoint/2010/main" val="1956875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1600" dirty="0"/>
              <a:t>The process of deleting data with Eloquent is very simple, simply by accessing the </a:t>
            </a:r>
            <a:r>
              <a:rPr lang="en-US" sz="1600" dirty="0">
                <a:latin typeface="Consolas" panose="020B0609020204030204" pitchFamily="49" charset="0"/>
              </a:rPr>
              <a:t>delete()</a:t>
            </a:r>
            <a:r>
              <a:rPr lang="en-US" sz="1600" dirty="0"/>
              <a:t> method of the Model object. But before that we must first find the Model object that we want to delete. Here's an example of deleting data using Eloquent ORM:</a:t>
            </a:r>
            <a:endParaRPr lang="id-ID" sz="1600" dirty="0"/>
          </a:p>
          <a:p>
            <a:pPr algn="just"/>
            <a:endParaRPr lang="id-ID" sz="1600" dirty="0"/>
          </a:p>
          <a:p>
            <a:pPr algn="just"/>
            <a:endParaRPr lang="id-ID" sz="1600" dirty="0"/>
          </a:p>
          <a:p>
            <a:pPr marL="0" indent="0" algn="just">
              <a:buNone/>
            </a:pPr>
            <a:endParaRPr lang="id-ID" sz="1600" dirty="0"/>
          </a:p>
          <a:p>
            <a:pPr algn="just"/>
            <a:endParaRPr lang="id-ID" sz="1600" dirty="0"/>
          </a:p>
          <a:p>
            <a:pPr algn="just"/>
            <a:endParaRPr lang="id-ID" sz="1600" dirty="0"/>
          </a:p>
          <a:p>
            <a:pPr algn="just"/>
            <a:endParaRPr lang="id-ID" sz="1600" dirty="0"/>
          </a:p>
          <a:p>
            <a:pPr algn="just"/>
            <a:endParaRPr lang="id-ID" sz="1600" dirty="0"/>
          </a:p>
          <a:p>
            <a:pPr algn="just"/>
            <a:endParaRPr lang="id-ID" sz="1600" dirty="0"/>
          </a:p>
          <a:p>
            <a:pPr algn="just"/>
            <a:endParaRPr lang="id-ID" sz="1600" dirty="0"/>
          </a:p>
          <a:p>
            <a:pPr algn="just"/>
            <a:r>
              <a:rPr lang="en-US" sz="1600" dirty="0"/>
              <a:t>In line 5 we use the </a:t>
            </a:r>
            <a:r>
              <a:rPr lang="en-US" sz="1600" dirty="0">
                <a:latin typeface="Consolas" panose="020B0609020204030204" pitchFamily="49" charset="0"/>
              </a:rPr>
              <a:t>find(1)</a:t>
            </a:r>
            <a:r>
              <a:rPr lang="en-US" sz="1600" dirty="0"/>
              <a:t> method to find student data that has </a:t>
            </a:r>
            <a:r>
              <a:rPr lang="en-US" sz="1600" dirty="0">
                <a:latin typeface="Consolas" panose="020B0609020204030204" pitchFamily="49" charset="0"/>
              </a:rPr>
              <a:t>id = 1</a:t>
            </a:r>
            <a:r>
              <a:rPr lang="en-US" sz="1600" dirty="0"/>
              <a:t>. After the object is obtained, just run the </a:t>
            </a:r>
            <a:r>
              <a:rPr lang="en-US" sz="1600" dirty="0">
                <a:latin typeface="Consolas" panose="020B0609020204030204" pitchFamily="49" charset="0"/>
              </a:rPr>
              <a:t>delete() </a:t>
            </a:r>
            <a:r>
              <a:rPr lang="en-US" sz="1600" dirty="0"/>
              <a:t>method as in line 7.</a:t>
            </a:r>
            <a:r>
              <a:rPr lang="id-ID" sz="1600" dirty="0"/>
              <a:t> </a:t>
            </a:r>
            <a:r>
              <a:rPr lang="en-US" sz="1600" dirty="0"/>
              <a:t>Run the above code by going to the </a:t>
            </a:r>
            <a:r>
              <a:rPr lang="en-US" sz="1600" b="1" dirty="0"/>
              <a:t>localhost:8000/delete</a:t>
            </a:r>
            <a:r>
              <a:rPr lang="en-US" sz="1600" dirty="0"/>
              <a:t> page. </a:t>
            </a:r>
            <a:endParaRPr lang="id-ID" sz="1600" dirty="0"/>
          </a:p>
          <a:p>
            <a:pPr algn="just"/>
            <a:r>
              <a:rPr lang="en-US" sz="1600" dirty="0"/>
              <a:t>As a result, the student data for 'Sari Citra Lestari' no longer exists.</a:t>
            </a:r>
            <a:endParaRPr lang="id-ID" sz="1600" dirty="0"/>
          </a:p>
        </p:txBody>
      </p:sp>
      <p:sp>
        <p:nvSpPr>
          <p:cNvPr id="5" name="TextBox 4"/>
          <p:cNvSpPr txBox="1"/>
          <p:nvPr/>
        </p:nvSpPr>
        <p:spPr>
          <a:xfrm>
            <a:off x="3041487" y="493385"/>
            <a:ext cx="2796856" cy="646331"/>
          </a:xfrm>
          <a:prstGeom prst="rect">
            <a:avLst/>
          </a:prstGeom>
          <a:noFill/>
        </p:spPr>
        <p:txBody>
          <a:bodyPr wrap="none" rtlCol="0">
            <a:spAutoFit/>
          </a:bodyPr>
          <a:lstStyle/>
          <a:p>
            <a:r>
              <a:rPr lang="id-ID" sz="3600" b="1" dirty="0"/>
              <a:t>Deleting Data</a:t>
            </a:r>
          </a:p>
        </p:txBody>
      </p:sp>
      <p:sp>
        <p:nvSpPr>
          <p:cNvPr id="7" name="TextBox 6"/>
          <p:cNvSpPr txBox="1"/>
          <p:nvPr/>
        </p:nvSpPr>
        <p:spPr>
          <a:xfrm>
            <a:off x="1951106" y="2836337"/>
            <a:ext cx="6485110" cy="2677656"/>
          </a:xfrm>
          <a:prstGeom prst="rect">
            <a:avLst/>
          </a:prstGeom>
          <a:solidFill>
            <a:schemeClr val="accent5">
              <a:lumMod val="20000"/>
              <a:lumOff val="80000"/>
            </a:schemeClr>
          </a:solidFill>
        </p:spPr>
        <p:txBody>
          <a:bodyPr wrap="square" rtlCol="0">
            <a:spAutoFit/>
          </a:bodyPr>
          <a:lstStyle/>
          <a:p>
            <a:r>
              <a:rPr lang="id-ID" sz="1400" b="1" dirty="0">
                <a:latin typeface="Consolas" panose="020B0609020204030204" pitchFamily="49" charset="0"/>
              </a:rPr>
              <a:t>app/Http/Controllers/MahasiswaController.php</a:t>
            </a:r>
          </a:p>
          <a:p>
            <a:r>
              <a:rPr lang="id-ID" sz="1400" dirty="0">
                <a:latin typeface="Consolas" panose="020B0609020204030204" pitchFamily="49" charset="0"/>
              </a:rPr>
              <a:t>1 &lt;?php</a:t>
            </a:r>
          </a:p>
          <a:p>
            <a:r>
              <a:rPr lang="id-ID" sz="1400" dirty="0">
                <a:latin typeface="Consolas" panose="020B0609020204030204" pitchFamily="49" charset="0"/>
              </a:rPr>
              <a:t>2</a:t>
            </a:r>
          </a:p>
          <a:p>
            <a:r>
              <a:rPr lang="id-ID" sz="1400" dirty="0">
                <a:latin typeface="Consolas" panose="020B0609020204030204" pitchFamily="49" charset="0"/>
              </a:rPr>
              <a:t>3 class MahasiswaController extends Controller</a:t>
            </a:r>
          </a:p>
          <a:p>
            <a:pPr marL="342900" indent="-342900">
              <a:buAutoNum type="arabicPlain" startAt="4"/>
            </a:pPr>
            <a:r>
              <a:rPr lang="id-ID" sz="1400" dirty="0">
                <a:latin typeface="Consolas" panose="020B0609020204030204" pitchFamily="49" charset="0"/>
              </a:rPr>
              <a:t>{</a:t>
            </a:r>
          </a:p>
          <a:p>
            <a:pPr marL="342900" indent="-342900">
              <a:buAutoNum type="arabicPlain" startAt="4"/>
            </a:pPr>
            <a:r>
              <a:rPr lang="id-ID" sz="1400" dirty="0">
                <a:latin typeface="Consolas" panose="020B0609020204030204" pitchFamily="49" charset="0"/>
              </a:rPr>
              <a:t>  public function delete(){</a:t>
            </a:r>
          </a:p>
          <a:p>
            <a:pPr marL="342900" indent="-342900">
              <a:buAutoNum type="arabicPlain" startAt="4"/>
            </a:pPr>
            <a:r>
              <a:rPr lang="id-ID" sz="1400" dirty="0">
                <a:latin typeface="Consolas" panose="020B0609020204030204" pitchFamily="49" charset="0"/>
              </a:rPr>
              <a:t>   $mahasiswa = Mahasiswa::find(1);</a:t>
            </a:r>
          </a:p>
          <a:p>
            <a:pPr marL="342900" indent="-342900">
              <a:buAutoNum type="arabicPlain" startAt="4"/>
            </a:pPr>
            <a:r>
              <a:rPr lang="id-ID" sz="1400" dirty="0">
                <a:latin typeface="Consolas" panose="020B0609020204030204" pitchFamily="49" charset="0"/>
              </a:rPr>
              <a:t>   $mahasiswa-&gt;delete();</a:t>
            </a:r>
          </a:p>
          <a:p>
            <a:pPr marL="342900" indent="-342900">
              <a:buAutoNum type="arabicPlain" startAt="4"/>
            </a:pPr>
            <a:r>
              <a:rPr lang="id-ID" sz="1400" dirty="0">
                <a:latin typeface="Consolas" panose="020B0609020204030204" pitchFamily="49" charset="0"/>
              </a:rPr>
              <a:t>		 </a:t>
            </a:r>
          </a:p>
          <a:p>
            <a:pPr marL="342900" indent="-342900">
              <a:buAutoNum type="arabicPlain" startAt="4"/>
            </a:pPr>
            <a:r>
              <a:rPr lang="id-ID" sz="1400" dirty="0">
                <a:latin typeface="Consolas" panose="020B0609020204030204" pitchFamily="49" charset="0"/>
              </a:rPr>
              <a:t>   dump($mahasiswa);</a:t>
            </a:r>
          </a:p>
          <a:p>
            <a:pPr marL="342900" indent="-342900">
              <a:buAutoNum type="arabicPlain" startAt="4"/>
            </a:pPr>
            <a:r>
              <a:rPr lang="id-ID" sz="1400" dirty="0">
                <a:latin typeface="Consolas" panose="020B0609020204030204" pitchFamily="49" charset="0"/>
              </a:rPr>
              <a:t>  }</a:t>
            </a:r>
          </a:p>
          <a:p>
            <a:pPr marL="342900" indent="-342900">
              <a:buAutoNum type="arabicPlain" startAt="4"/>
            </a:pPr>
            <a:r>
              <a:rPr lang="id-ID" sz="1400" dirty="0">
                <a:latin typeface="Consolas" panose="020B0609020204030204" pitchFamily="49" charset="0"/>
              </a:rPr>
              <a:t> }</a:t>
            </a:r>
          </a:p>
        </p:txBody>
      </p:sp>
    </p:spTree>
    <p:extLst>
      <p:ext uri="{BB962C8B-B14F-4D97-AF65-F5344CB8AC3E}">
        <p14:creationId xmlns:p14="http://schemas.microsoft.com/office/powerpoint/2010/main" val="1230201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5863" y="1914525"/>
            <a:ext cx="7562601" cy="4554898"/>
          </a:xfrm>
        </p:spPr>
        <p:txBody>
          <a:bodyPr>
            <a:normAutofit fontScale="77500" lnSpcReduction="20000"/>
          </a:bodyPr>
          <a:lstStyle/>
          <a:p>
            <a:r>
              <a:rPr lang="en-US" sz="2800" dirty="0" err="1"/>
              <a:t>Laravel</a:t>
            </a:r>
            <a:r>
              <a:rPr lang="en-US" sz="2800" dirty="0"/>
              <a:t> Database Settings</a:t>
            </a:r>
          </a:p>
          <a:p>
            <a:r>
              <a:rPr lang="en-US" sz="2800" dirty="0"/>
              <a:t>Definition of Migration</a:t>
            </a:r>
          </a:p>
          <a:p>
            <a:r>
              <a:rPr lang="en-US" sz="2800" dirty="0"/>
              <a:t>Rollback Migration</a:t>
            </a:r>
            <a:endParaRPr lang="id-ID" sz="2800" dirty="0"/>
          </a:p>
          <a:p>
            <a:r>
              <a:rPr lang="en-US" sz="2800" dirty="0"/>
              <a:t>Creating a Migration</a:t>
            </a:r>
          </a:p>
          <a:p>
            <a:r>
              <a:rPr lang="en-US" sz="2800" dirty="0"/>
              <a:t>Alter Table Migration</a:t>
            </a:r>
          </a:p>
          <a:p>
            <a:r>
              <a:rPr lang="en-US" sz="2800" dirty="0"/>
              <a:t>Understanding Eloquent ORM</a:t>
            </a:r>
          </a:p>
          <a:p>
            <a:r>
              <a:rPr lang="en-US" sz="2800" dirty="0"/>
              <a:t>Model Creation &amp; Access</a:t>
            </a:r>
          </a:p>
          <a:p>
            <a:r>
              <a:rPr lang="en-US" sz="2800" dirty="0"/>
              <a:t>Inputting, Updating &amp; Deleting Data</a:t>
            </a:r>
          </a:p>
          <a:p>
            <a:r>
              <a:rPr lang="en-US" sz="2800" dirty="0"/>
              <a:t>Displaying Data</a:t>
            </a:r>
          </a:p>
          <a:p>
            <a:r>
              <a:rPr lang="en-US" sz="2800" dirty="0" err="1"/>
              <a:t>OneToOne</a:t>
            </a:r>
            <a:r>
              <a:rPr lang="en-US" sz="2800" dirty="0"/>
              <a:t> relations</a:t>
            </a:r>
          </a:p>
          <a:p>
            <a:r>
              <a:rPr lang="en-US" sz="2800" dirty="0" err="1"/>
              <a:t>OneToMany</a:t>
            </a:r>
            <a:r>
              <a:rPr lang="en-US" sz="2800" dirty="0"/>
              <a:t> relations</a:t>
            </a:r>
          </a:p>
          <a:p>
            <a:r>
              <a:rPr lang="en-US" sz="2800" dirty="0" err="1"/>
              <a:t>ManyToMany</a:t>
            </a:r>
            <a:r>
              <a:rPr lang="en-US" sz="2800" dirty="0"/>
              <a:t> relations</a:t>
            </a:r>
          </a:p>
          <a:p>
            <a:r>
              <a:rPr lang="en-US" sz="2800" dirty="0"/>
              <a:t>Soft Delete</a:t>
            </a:r>
          </a:p>
        </p:txBody>
      </p:sp>
      <p:sp>
        <p:nvSpPr>
          <p:cNvPr id="5" name="TextBox 4"/>
          <p:cNvSpPr txBox="1"/>
          <p:nvPr/>
        </p:nvSpPr>
        <p:spPr>
          <a:xfrm>
            <a:off x="3048000" y="816114"/>
            <a:ext cx="1771639" cy="707886"/>
          </a:xfrm>
          <a:prstGeom prst="rect">
            <a:avLst/>
          </a:prstGeom>
          <a:noFill/>
        </p:spPr>
        <p:txBody>
          <a:bodyPr wrap="none" rtlCol="0">
            <a:spAutoFit/>
          </a:bodyPr>
          <a:lstStyle/>
          <a:p>
            <a:r>
              <a:rPr lang="en-US" sz="4000" b="1" dirty="0"/>
              <a:t>O</a:t>
            </a:r>
            <a:r>
              <a:rPr lang="id-ID" sz="4000" b="1" dirty="0"/>
              <a:t>utline</a:t>
            </a:r>
            <a:endParaRPr lang="en-US" sz="4000" b="1" dirty="0"/>
          </a:p>
        </p:txBody>
      </p:sp>
    </p:spTree>
    <p:extLst>
      <p:ext uri="{BB962C8B-B14F-4D97-AF65-F5344CB8AC3E}">
        <p14:creationId xmlns:p14="http://schemas.microsoft.com/office/powerpoint/2010/main" val="34244002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2100" dirty="0"/>
              <a:t>Displaying data with </a:t>
            </a:r>
            <a:r>
              <a:rPr lang="en-US" sz="2100" b="1" dirty="0"/>
              <a:t>Eloquent ORM </a:t>
            </a:r>
            <a:r>
              <a:rPr lang="en-US" sz="2100" dirty="0"/>
              <a:t>means that we will be dealing a lot with </a:t>
            </a:r>
            <a:r>
              <a:rPr lang="en-US" sz="2100" b="1" dirty="0"/>
              <a:t>objects</a:t>
            </a:r>
            <a:r>
              <a:rPr lang="en-US" sz="2100" dirty="0"/>
              <a:t> and </a:t>
            </a:r>
            <a:r>
              <a:rPr lang="en-US" sz="2100" b="1" dirty="0"/>
              <a:t>collections</a:t>
            </a:r>
            <a:r>
              <a:rPr lang="en-US" sz="2100" dirty="0"/>
              <a:t>. Some methods return only one Model object, but some methods return a collection consisting of many Model objects.</a:t>
            </a:r>
            <a:endParaRPr lang="id-ID" sz="2100" dirty="0"/>
          </a:p>
          <a:p>
            <a:pPr algn="just"/>
            <a:r>
              <a:rPr lang="id-ID" sz="2100" b="1" dirty="0"/>
              <a:t>Method All(), </a:t>
            </a:r>
            <a:r>
              <a:rPr lang="en-US" sz="2100" dirty="0"/>
              <a:t>This method serves to retrieve all data from the table</a:t>
            </a:r>
            <a:r>
              <a:rPr lang="id-ID" sz="2100" dirty="0"/>
              <a:t>.</a:t>
            </a:r>
          </a:p>
          <a:p>
            <a:pPr algn="just"/>
            <a:r>
              <a:rPr lang="en-US" sz="2100" dirty="0"/>
              <a:t>Displaying data directly in the controller doesn't feel right, because this data should be sent to the view first.</a:t>
            </a:r>
            <a:endParaRPr lang="id-ID" sz="2100" dirty="0"/>
          </a:p>
          <a:p>
            <a:pPr algn="just"/>
            <a:r>
              <a:rPr lang="en-US" sz="2100" dirty="0"/>
              <a:t>In </a:t>
            </a:r>
            <a:r>
              <a:rPr lang="id-ID" sz="2100" b="1" dirty="0"/>
              <a:t>Mahasiswa</a:t>
            </a:r>
            <a:r>
              <a:rPr lang="en-US" sz="2100" b="1" dirty="0" err="1"/>
              <a:t>Controller.php</a:t>
            </a:r>
            <a:r>
              <a:rPr lang="en-US" sz="2100" dirty="0"/>
              <a:t>, we create the </a:t>
            </a:r>
            <a:r>
              <a:rPr lang="id-ID" sz="2100" dirty="0"/>
              <a:t>method </a:t>
            </a:r>
            <a:r>
              <a:rPr lang="en-US" sz="2100" b="1" dirty="0"/>
              <a:t>All()</a:t>
            </a:r>
            <a:r>
              <a:rPr lang="en-US" sz="2100" dirty="0"/>
              <a:t> to display data from </a:t>
            </a:r>
            <a:r>
              <a:rPr lang="en-US" sz="2100" b="1" dirty="0"/>
              <a:t>Eloquent</a:t>
            </a:r>
            <a:r>
              <a:rPr lang="en-US" sz="2100" dirty="0"/>
              <a:t> so that it can appear in the </a:t>
            </a:r>
            <a:r>
              <a:rPr lang="en-US" sz="2100" b="1" dirty="0"/>
              <a:t>View</a:t>
            </a:r>
            <a:r>
              <a:rPr lang="en-US" sz="2100" dirty="0"/>
              <a:t>.</a:t>
            </a:r>
            <a:endParaRPr lang="id-ID" sz="2100" dirty="0"/>
          </a:p>
          <a:p>
            <a:pPr algn="just"/>
            <a:r>
              <a:rPr lang="en-US" sz="2100" dirty="0"/>
              <a:t>The following is a sample program code to send Eloquent data into the </a:t>
            </a:r>
            <a:r>
              <a:rPr lang="id-ID" sz="2100" dirty="0"/>
              <a:t>V</a:t>
            </a:r>
            <a:r>
              <a:rPr lang="en-US" sz="2100" dirty="0" err="1"/>
              <a:t>iew</a:t>
            </a:r>
            <a:r>
              <a:rPr lang="id-ID" sz="2100" dirty="0"/>
              <a:t> :</a:t>
            </a:r>
          </a:p>
        </p:txBody>
      </p:sp>
      <p:sp>
        <p:nvSpPr>
          <p:cNvPr id="5" name="TextBox 4"/>
          <p:cNvSpPr txBox="1"/>
          <p:nvPr/>
        </p:nvSpPr>
        <p:spPr>
          <a:xfrm>
            <a:off x="3041487" y="493385"/>
            <a:ext cx="3158750" cy="646331"/>
          </a:xfrm>
          <a:prstGeom prst="rect">
            <a:avLst/>
          </a:prstGeom>
          <a:noFill/>
        </p:spPr>
        <p:txBody>
          <a:bodyPr wrap="none" rtlCol="0">
            <a:spAutoFit/>
          </a:bodyPr>
          <a:lstStyle/>
          <a:p>
            <a:r>
              <a:rPr lang="id-ID" sz="3600" b="1" dirty="0"/>
              <a:t>Displaying Data</a:t>
            </a:r>
          </a:p>
        </p:txBody>
      </p:sp>
    </p:spTree>
    <p:extLst>
      <p:ext uri="{BB962C8B-B14F-4D97-AF65-F5344CB8AC3E}">
        <p14:creationId xmlns:p14="http://schemas.microsoft.com/office/powerpoint/2010/main" val="624514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endParaRPr lang="id-ID" sz="2100" dirty="0"/>
          </a:p>
          <a:p>
            <a:pPr algn="just"/>
            <a:endParaRPr lang="id-ID" sz="2100" dirty="0"/>
          </a:p>
          <a:p>
            <a:pPr algn="just"/>
            <a:endParaRPr lang="id-ID" sz="2100" dirty="0"/>
          </a:p>
          <a:p>
            <a:pPr algn="just"/>
            <a:endParaRPr lang="id-ID" sz="2100" dirty="0"/>
          </a:p>
          <a:p>
            <a:pPr algn="just"/>
            <a:endParaRPr lang="id-ID" sz="2100" dirty="0"/>
          </a:p>
          <a:p>
            <a:pPr algn="just"/>
            <a:endParaRPr lang="id-ID" sz="2100" dirty="0"/>
          </a:p>
          <a:p>
            <a:pPr algn="just"/>
            <a:endParaRPr lang="id-ID" sz="2100" dirty="0"/>
          </a:p>
          <a:p>
            <a:pPr algn="just"/>
            <a:r>
              <a:rPr lang="en-US" dirty="0"/>
              <a:t>The result of </a:t>
            </a:r>
            <a:r>
              <a:rPr lang="id-ID" dirty="0">
                <a:latin typeface="Consolas" panose="020B0609020204030204" pitchFamily="49" charset="0"/>
              </a:rPr>
              <a:t>Mahasiswa</a:t>
            </a:r>
            <a:r>
              <a:rPr lang="en-US" dirty="0">
                <a:latin typeface="Consolas" panose="020B0609020204030204" pitchFamily="49" charset="0"/>
              </a:rPr>
              <a:t>::all()</a:t>
            </a:r>
            <a:r>
              <a:rPr lang="en-US" dirty="0"/>
              <a:t> is already in the form of a collection, so it can be directly forwarded to the </a:t>
            </a:r>
            <a:r>
              <a:rPr lang="id-ID" dirty="0"/>
              <a:t>V</a:t>
            </a:r>
            <a:r>
              <a:rPr lang="en-US" dirty="0" err="1"/>
              <a:t>iew</a:t>
            </a:r>
            <a:r>
              <a:rPr lang="id-ID" dirty="0"/>
              <a:t> </a:t>
            </a:r>
            <a:r>
              <a:rPr lang="id-ID" dirty="0">
                <a:latin typeface="Consolas" panose="020B0609020204030204" pitchFamily="49" charset="0"/>
              </a:rPr>
              <a:t>tampil-</a:t>
            </a:r>
            <a:r>
              <a:rPr lang="en-US" dirty="0" err="1">
                <a:latin typeface="Consolas" panose="020B0609020204030204" pitchFamily="49" charset="0"/>
              </a:rPr>
              <a:t>mahasiswa</a:t>
            </a:r>
            <a:r>
              <a:rPr lang="id-ID" dirty="0"/>
              <a:t> </a:t>
            </a:r>
            <a:r>
              <a:rPr lang="en-US" dirty="0"/>
              <a:t>by writing </a:t>
            </a:r>
            <a:r>
              <a:rPr lang="en-US" dirty="0">
                <a:latin typeface="Consolas" panose="020B0609020204030204" pitchFamily="49" charset="0"/>
              </a:rPr>
              <a:t>['</a:t>
            </a:r>
            <a:r>
              <a:rPr lang="en-US" dirty="0" err="1">
                <a:latin typeface="Consolas" panose="020B0609020204030204" pitchFamily="49" charset="0"/>
              </a:rPr>
              <a:t>mahasiswas</a:t>
            </a:r>
            <a:r>
              <a:rPr lang="en-US" dirty="0">
                <a:latin typeface="Consolas" panose="020B0609020204030204" pitchFamily="49" charset="0"/>
              </a:rPr>
              <a:t>' =&gt; $</a:t>
            </a:r>
            <a:r>
              <a:rPr lang="en-US" dirty="0" err="1">
                <a:latin typeface="Consolas" panose="020B0609020204030204" pitchFamily="49" charset="0"/>
              </a:rPr>
              <a:t>mahasiswas</a:t>
            </a:r>
            <a:r>
              <a:rPr lang="en-US" dirty="0">
                <a:latin typeface="Consolas" panose="020B0609020204030204" pitchFamily="49" charset="0"/>
              </a:rPr>
              <a:t>]</a:t>
            </a:r>
            <a:r>
              <a:rPr lang="en-US" dirty="0"/>
              <a:t>.</a:t>
            </a:r>
            <a:endParaRPr lang="id-ID" dirty="0"/>
          </a:p>
          <a:p>
            <a:pPr algn="just"/>
            <a:r>
              <a:rPr lang="id-ID" dirty="0"/>
              <a:t>P</a:t>
            </a:r>
            <a:r>
              <a:rPr lang="en-US" dirty="0"/>
              <a:t>lease create a view </a:t>
            </a:r>
            <a:r>
              <a:rPr lang="id-ID" b="1" dirty="0"/>
              <a:t>tampil-</a:t>
            </a:r>
            <a:r>
              <a:rPr lang="en-US" b="1" dirty="0" err="1"/>
              <a:t>mahasiswa.blade.php</a:t>
            </a:r>
            <a:r>
              <a:rPr lang="en-US" dirty="0"/>
              <a:t> with the following code:</a:t>
            </a:r>
            <a:endParaRPr lang="id-ID" dirty="0"/>
          </a:p>
        </p:txBody>
      </p:sp>
      <p:sp>
        <p:nvSpPr>
          <p:cNvPr id="5" name="TextBox 4"/>
          <p:cNvSpPr txBox="1"/>
          <p:nvPr/>
        </p:nvSpPr>
        <p:spPr>
          <a:xfrm>
            <a:off x="3041487" y="493385"/>
            <a:ext cx="3158750" cy="646331"/>
          </a:xfrm>
          <a:prstGeom prst="rect">
            <a:avLst/>
          </a:prstGeom>
          <a:noFill/>
        </p:spPr>
        <p:txBody>
          <a:bodyPr wrap="none" rtlCol="0">
            <a:spAutoFit/>
          </a:bodyPr>
          <a:lstStyle/>
          <a:p>
            <a:r>
              <a:rPr lang="id-ID" sz="3600" b="1" dirty="0"/>
              <a:t>Displaying Data</a:t>
            </a:r>
          </a:p>
        </p:txBody>
      </p:sp>
      <p:sp>
        <p:nvSpPr>
          <p:cNvPr id="4" name="TextBox 3"/>
          <p:cNvSpPr txBox="1"/>
          <p:nvPr/>
        </p:nvSpPr>
        <p:spPr>
          <a:xfrm>
            <a:off x="1643506" y="1888055"/>
            <a:ext cx="7104958" cy="2246769"/>
          </a:xfrm>
          <a:prstGeom prst="rect">
            <a:avLst/>
          </a:prstGeom>
          <a:solidFill>
            <a:schemeClr val="accent5">
              <a:lumMod val="20000"/>
              <a:lumOff val="80000"/>
            </a:schemeClr>
          </a:solidFill>
        </p:spPr>
        <p:txBody>
          <a:bodyPr wrap="square" rtlCol="0">
            <a:spAutoFit/>
          </a:bodyPr>
          <a:lstStyle/>
          <a:p>
            <a:r>
              <a:rPr lang="id-ID" sz="1400" b="1" dirty="0">
                <a:latin typeface="Consolas" panose="020B0609020204030204" pitchFamily="49" charset="0"/>
              </a:rPr>
              <a:t>app/Http/Controllers/MahasiswaController.php</a:t>
            </a:r>
          </a:p>
          <a:p>
            <a:pPr marL="342900" indent="-342900">
              <a:buFont typeface="+mj-lt"/>
              <a:buAutoNum type="arabicPeriod"/>
            </a:pPr>
            <a:r>
              <a:rPr lang="id-ID" sz="1400" dirty="0">
                <a:latin typeface="Consolas" panose="020B0609020204030204" pitchFamily="49" charset="0"/>
              </a:rPr>
              <a:t>&lt;?php</a:t>
            </a:r>
          </a:p>
          <a:p>
            <a:pPr marL="342900" indent="-342900">
              <a:buFont typeface="+mj-lt"/>
              <a:buAutoNum type="arabicPeriod"/>
            </a:pPr>
            <a:r>
              <a:rPr lang="id-ID" sz="1400" dirty="0">
                <a:latin typeface="Consolas" panose="020B0609020204030204" pitchFamily="49" charset="0"/>
              </a:rPr>
              <a:t> </a:t>
            </a:r>
          </a:p>
          <a:p>
            <a:pPr marL="342900" indent="-342900">
              <a:buFont typeface="+mj-lt"/>
              <a:buAutoNum type="arabicPeriod"/>
            </a:pPr>
            <a:r>
              <a:rPr lang="id-ID" sz="1400" dirty="0">
                <a:latin typeface="Consolas" panose="020B0609020204030204" pitchFamily="49" charset="0"/>
              </a:rPr>
              <a:t>class MahasiswaController extends Controller</a:t>
            </a:r>
          </a:p>
          <a:p>
            <a:pPr marL="342900" indent="-342900">
              <a:buAutoNum type="arabicPlain" startAt="4"/>
            </a:pPr>
            <a:r>
              <a:rPr lang="id-ID" sz="1400" dirty="0">
                <a:latin typeface="Consolas" panose="020B0609020204030204" pitchFamily="49" charset="0"/>
              </a:rPr>
              <a:t>{</a:t>
            </a:r>
          </a:p>
          <a:p>
            <a:pPr marL="342900" indent="-342900">
              <a:buAutoNum type="arabicPlain" startAt="4"/>
            </a:pPr>
            <a:r>
              <a:rPr lang="id-ID" sz="1400" dirty="0">
                <a:latin typeface="Consolas" panose="020B0609020204030204" pitchFamily="49" charset="0"/>
              </a:rPr>
              <a:t>  public function allView(){</a:t>
            </a:r>
          </a:p>
          <a:p>
            <a:pPr marL="342900" indent="-342900">
              <a:buAutoNum type="arabicPlain" startAt="4"/>
            </a:pPr>
            <a:r>
              <a:rPr lang="id-ID" sz="1400" dirty="0">
                <a:latin typeface="Consolas" panose="020B0609020204030204" pitchFamily="49" charset="0"/>
              </a:rPr>
              <a:t>   $mahasiswas = Mahasiswa::all();</a:t>
            </a:r>
          </a:p>
          <a:p>
            <a:pPr marL="342900" indent="-342900">
              <a:buAutoNum type="arabicPlain" startAt="4"/>
            </a:pPr>
            <a:r>
              <a:rPr lang="id-ID" sz="1400" dirty="0">
                <a:latin typeface="Consolas" panose="020B0609020204030204" pitchFamily="49" charset="0"/>
              </a:rPr>
              <a:t>   </a:t>
            </a:r>
            <a:r>
              <a:rPr lang="en-US" sz="1400" dirty="0">
                <a:latin typeface="Consolas" panose="020B0609020204030204" pitchFamily="49" charset="0"/>
              </a:rPr>
              <a:t>return view('</a:t>
            </a:r>
            <a:r>
              <a:rPr lang="en-US" sz="1400" dirty="0" err="1">
                <a:latin typeface="Consolas" panose="020B0609020204030204" pitchFamily="49" charset="0"/>
              </a:rPr>
              <a:t>tampil</a:t>
            </a:r>
            <a:r>
              <a:rPr lang="id-ID" sz="1400" dirty="0">
                <a:latin typeface="Consolas" panose="020B0609020204030204" pitchFamily="49" charset="0"/>
              </a:rPr>
              <a:t>-</a:t>
            </a:r>
            <a:r>
              <a:rPr lang="en-US" sz="1400" dirty="0" err="1">
                <a:latin typeface="Consolas" panose="020B0609020204030204" pitchFamily="49" charset="0"/>
              </a:rPr>
              <a:t>mahasiswa</a:t>
            </a:r>
            <a:r>
              <a:rPr lang="en-US" sz="1400" dirty="0">
                <a:latin typeface="Consolas" panose="020B0609020204030204" pitchFamily="49" charset="0"/>
              </a:rPr>
              <a:t>',['</a:t>
            </a:r>
            <a:r>
              <a:rPr lang="en-US" sz="1400" dirty="0" err="1">
                <a:latin typeface="Consolas" panose="020B0609020204030204" pitchFamily="49" charset="0"/>
              </a:rPr>
              <a:t>mahasiswas</a:t>
            </a:r>
            <a:r>
              <a:rPr lang="en-US" sz="1400" dirty="0">
                <a:latin typeface="Consolas" panose="020B0609020204030204" pitchFamily="49" charset="0"/>
              </a:rPr>
              <a:t>' =&gt; $</a:t>
            </a:r>
            <a:r>
              <a:rPr lang="en-US" sz="1400" dirty="0" err="1">
                <a:latin typeface="Consolas" panose="020B0609020204030204" pitchFamily="49" charset="0"/>
              </a:rPr>
              <a:t>mahasiswas</a:t>
            </a:r>
            <a:r>
              <a:rPr lang="en-US" sz="1400" dirty="0">
                <a:latin typeface="Consolas" panose="020B0609020204030204" pitchFamily="49" charset="0"/>
              </a:rPr>
              <a:t>]);</a:t>
            </a:r>
            <a:endParaRPr lang="id-ID" sz="1400" dirty="0">
              <a:latin typeface="Consolas" panose="020B0609020204030204" pitchFamily="49" charset="0"/>
            </a:endParaRPr>
          </a:p>
          <a:p>
            <a:pPr marL="342900" indent="-342900">
              <a:buAutoNum type="arabicPlain" startAt="4"/>
            </a:pPr>
            <a:r>
              <a:rPr lang="id-ID" sz="1400" dirty="0">
                <a:latin typeface="Consolas" panose="020B0609020204030204" pitchFamily="49" charset="0"/>
              </a:rPr>
              <a:t>  }</a:t>
            </a:r>
          </a:p>
          <a:p>
            <a:pPr marL="342900" indent="-342900">
              <a:buAutoNum type="arabicPlain" startAt="4"/>
            </a:pPr>
            <a:r>
              <a:rPr lang="id-ID" sz="1400" dirty="0">
                <a:latin typeface="Consolas" panose="020B0609020204030204" pitchFamily="49" charset="0"/>
              </a:rPr>
              <a:t>}</a:t>
            </a:r>
          </a:p>
        </p:txBody>
      </p:sp>
    </p:spTree>
    <p:extLst>
      <p:ext uri="{BB962C8B-B14F-4D97-AF65-F5344CB8AC3E}">
        <p14:creationId xmlns:p14="http://schemas.microsoft.com/office/powerpoint/2010/main" val="25772371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endParaRPr lang="id-ID" dirty="0"/>
          </a:p>
        </p:txBody>
      </p:sp>
      <p:sp>
        <p:nvSpPr>
          <p:cNvPr id="5" name="TextBox 4"/>
          <p:cNvSpPr txBox="1"/>
          <p:nvPr/>
        </p:nvSpPr>
        <p:spPr>
          <a:xfrm>
            <a:off x="3041487" y="493385"/>
            <a:ext cx="3158750" cy="646331"/>
          </a:xfrm>
          <a:prstGeom prst="rect">
            <a:avLst/>
          </a:prstGeom>
          <a:noFill/>
        </p:spPr>
        <p:txBody>
          <a:bodyPr wrap="none" rtlCol="0">
            <a:spAutoFit/>
          </a:bodyPr>
          <a:lstStyle/>
          <a:p>
            <a:r>
              <a:rPr lang="id-ID" sz="3600" b="1" dirty="0"/>
              <a:t>Displaying Data</a:t>
            </a:r>
          </a:p>
        </p:txBody>
      </p:sp>
      <p:grpSp>
        <p:nvGrpSpPr>
          <p:cNvPr id="7" name="Group 6"/>
          <p:cNvGrpSpPr/>
          <p:nvPr/>
        </p:nvGrpSpPr>
        <p:grpSpPr>
          <a:xfrm>
            <a:off x="3223964" y="1347924"/>
            <a:ext cx="5524500" cy="5121499"/>
            <a:chOff x="2132480" y="1800225"/>
            <a:chExt cx="5524500" cy="5121499"/>
          </a:xfrm>
        </p:grpSpPr>
        <p:pic>
          <p:nvPicPr>
            <p:cNvPr id="2" name="Picture 1"/>
            <p:cNvPicPr>
              <a:picLocks noChangeAspect="1"/>
            </p:cNvPicPr>
            <p:nvPr/>
          </p:nvPicPr>
          <p:blipFill>
            <a:blip r:embed="rId2"/>
            <a:stretch>
              <a:fillRect/>
            </a:stretch>
          </p:blipFill>
          <p:spPr>
            <a:xfrm>
              <a:off x="2132480" y="1800225"/>
              <a:ext cx="5524500" cy="3238500"/>
            </a:xfrm>
            <a:prstGeom prst="rect">
              <a:avLst/>
            </a:prstGeom>
          </p:spPr>
        </p:pic>
        <p:pic>
          <p:nvPicPr>
            <p:cNvPr id="6" name="Picture 5"/>
            <p:cNvPicPr>
              <a:picLocks noChangeAspect="1"/>
            </p:cNvPicPr>
            <p:nvPr/>
          </p:nvPicPr>
          <p:blipFill>
            <a:blip r:embed="rId3"/>
            <a:stretch>
              <a:fillRect/>
            </a:stretch>
          </p:blipFill>
          <p:spPr>
            <a:xfrm>
              <a:off x="2132480" y="5011831"/>
              <a:ext cx="5524500" cy="1909893"/>
            </a:xfrm>
            <a:prstGeom prst="rect">
              <a:avLst/>
            </a:prstGeom>
          </p:spPr>
        </p:pic>
      </p:grpSp>
      <p:sp>
        <p:nvSpPr>
          <p:cNvPr id="8" name="Footer Placeholder 5"/>
          <p:cNvSpPr txBox="1">
            <a:spLocks/>
          </p:cNvSpPr>
          <p:nvPr/>
        </p:nvSpPr>
        <p:spPr>
          <a:xfrm>
            <a:off x="4550038" y="6469423"/>
            <a:ext cx="3300397"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a:t>Fig 11. Result view tampil-mahasiswa.blade.php</a:t>
            </a:r>
          </a:p>
        </p:txBody>
      </p:sp>
    </p:spTree>
    <p:extLst>
      <p:ext uri="{BB962C8B-B14F-4D97-AF65-F5344CB8AC3E}">
        <p14:creationId xmlns:p14="http://schemas.microsoft.com/office/powerpoint/2010/main" val="1826260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2100" dirty="0"/>
              <a:t>The essence of this view</a:t>
            </a:r>
            <a:r>
              <a:rPr lang="id-ID" sz="2100" dirty="0"/>
              <a:t> in fig 11</a:t>
            </a:r>
            <a:r>
              <a:rPr lang="en-US" sz="2100" dirty="0"/>
              <a:t> is in lines 17 – 22, namely the </a:t>
            </a:r>
            <a:r>
              <a:rPr lang="en-US" sz="2100" dirty="0">
                <a:latin typeface="Consolas" panose="020B0609020204030204" pitchFamily="49" charset="0"/>
              </a:rPr>
              <a:t>@</a:t>
            </a:r>
            <a:r>
              <a:rPr lang="en-US" sz="2100" dirty="0" err="1">
                <a:latin typeface="Consolas" panose="020B0609020204030204" pitchFamily="49" charset="0"/>
              </a:rPr>
              <a:t>forelse</a:t>
            </a:r>
            <a:r>
              <a:rPr lang="en-US" sz="2100" dirty="0">
                <a:latin typeface="Consolas" panose="020B0609020204030204" pitchFamily="49" charset="0"/>
              </a:rPr>
              <a:t> </a:t>
            </a:r>
            <a:r>
              <a:rPr lang="en-US" sz="2100" dirty="0"/>
              <a:t>loop to display the contents of the </a:t>
            </a:r>
            <a:r>
              <a:rPr lang="en-US" sz="2100" dirty="0">
                <a:latin typeface="Consolas" panose="020B0609020204030204" pitchFamily="49" charset="0"/>
              </a:rPr>
              <a:t>$</a:t>
            </a:r>
            <a:r>
              <a:rPr lang="en-US" sz="2100" dirty="0" err="1">
                <a:latin typeface="Consolas" panose="020B0609020204030204" pitchFamily="49" charset="0"/>
              </a:rPr>
              <a:t>mahasiswas</a:t>
            </a:r>
            <a:r>
              <a:rPr lang="en-US" sz="2100" dirty="0">
                <a:latin typeface="Consolas" panose="020B0609020204030204" pitchFamily="49" charset="0"/>
              </a:rPr>
              <a:t> </a:t>
            </a:r>
            <a:r>
              <a:rPr lang="en-US" sz="2100" dirty="0"/>
              <a:t>variable. Note that the contents of the </a:t>
            </a:r>
            <a:r>
              <a:rPr lang="en-US" sz="2100" dirty="0">
                <a:latin typeface="Consolas" panose="020B0609020204030204" pitchFamily="49" charset="0"/>
              </a:rPr>
              <a:t>$student </a:t>
            </a:r>
            <a:r>
              <a:rPr lang="en-US" sz="2100" dirty="0"/>
              <a:t>variable must be in the form of an array or collection, if it is in the form of another data type, the </a:t>
            </a:r>
            <a:r>
              <a:rPr lang="en-US" sz="2100" dirty="0">
                <a:latin typeface="Consolas" panose="020B0609020204030204" pitchFamily="49" charset="0"/>
              </a:rPr>
              <a:t>@</a:t>
            </a:r>
            <a:r>
              <a:rPr lang="en-US" sz="2100" dirty="0" err="1">
                <a:latin typeface="Consolas" panose="020B0609020204030204" pitchFamily="49" charset="0"/>
              </a:rPr>
              <a:t>forelse</a:t>
            </a:r>
            <a:r>
              <a:rPr lang="en-US" sz="2100" dirty="0">
                <a:latin typeface="Consolas" panose="020B0609020204030204" pitchFamily="49" charset="0"/>
              </a:rPr>
              <a:t> </a:t>
            </a:r>
            <a:r>
              <a:rPr lang="en-US" sz="2100" dirty="0"/>
              <a:t>loop will result in an error.</a:t>
            </a:r>
            <a:endParaRPr lang="id-ID" sz="2100" dirty="0"/>
          </a:p>
        </p:txBody>
      </p:sp>
      <p:sp>
        <p:nvSpPr>
          <p:cNvPr id="5" name="TextBox 4"/>
          <p:cNvSpPr txBox="1"/>
          <p:nvPr/>
        </p:nvSpPr>
        <p:spPr>
          <a:xfrm>
            <a:off x="3041487" y="493385"/>
            <a:ext cx="3158750" cy="646331"/>
          </a:xfrm>
          <a:prstGeom prst="rect">
            <a:avLst/>
          </a:prstGeom>
          <a:noFill/>
        </p:spPr>
        <p:txBody>
          <a:bodyPr wrap="none" rtlCol="0">
            <a:spAutoFit/>
          </a:bodyPr>
          <a:lstStyle/>
          <a:p>
            <a:r>
              <a:rPr lang="id-ID" sz="3600" b="1" dirty="0"/>
              <a:t>Displaying Data</a:t>
            </a:r>
          </a:p>
        </p:txBody>
      </p:sp>
      <p:pic>
        <p:nvPicPr>
          <p:cNvPr id="2" name="Picture 1"/>
          <p:cNvPicPr>
            <a:picLocks noChangeAspect="1"/>
          </p:cNvPicPr>
          <p:nvPr/>
        </p:nvPicPr>
        <p:blipFill>
          <a:blip r:embed="rId2"/>
          <a:stretch>
            <a:fillRect/>
          </a:stretch>
        </p:blipFill>
        <p:spPr>
          <a:xfrm>
            <a:off x="2335586" y="3864312"/>
            <a:ext cx="5423367" cy="2605111"/>
          </a:xfrm>
          <a:prstGeom prst="rect">
            <a:avLst/>
          </a:prstGeom>
        </p:spPr>
      </p:pic>
      <p:sp>
        <p:nvSpPr>
          <p:cNvPr id="6" name="Footer Placeholder 5"/>
          <p:cNvSpPr txBox="1">
            <a:spLocks/>
          </p:cNvSpPr>
          <p:nvPr/>
        </p:nvSpPr>
        <p:spPr>
          <a:xfrm>
            <a:off x="3395545" y="6469423"/>
            <a:ext cx="3300397"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a:t>Fig 12. </a:t>
            </a:r>
            <a:r>
              <a:rPr lang="en-US" dirty="0"/>
              <a:t>Data from Eloquent is displayed in view</a:t>
            </a:r>
            <a:endParaRPr lang="id-ID" dirty="0"/>
          </a:p>
        </p:txBody>
      </p:sp>
    </p:spTree>
    <p:extLst>
      <p:ext uri="{BB962C8B-B14F-4D97-AF65-F5344CB8AC3E}">
        <p14:creationId xmlns:p14="http://schemas.microsoft.com/office/powerpoint/2010/main" val="3378640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id-ID" b="1" dirty="0"/>
              <a:t>Method where()</a:t>
            </a:r>
            <a:r>
              <a:rPr lang="id-ID" dirty="0"/>
              <a:t>, </a:t>
            </a:r>
            <a:r>
              <a:rPr lang="en-US" dirty="0"/>
              <a:t>To retrieve some data from the table, we can use the </a:t>
            </a:r>
            <a:r>
              <a:rPr lang="en-US" dirty="0">
                <a:latin typeface="Consolas" panose="020B0609020204030204" pitchFamily="49" charset="0"/>
              </a:rPr>
              <a:t>where() </a:t>
            </a:r>
            <a:r>
              <a:rPr lang="en-US" dirty="0"/>
              <a:t>method. It's used the same way as the </a:t>
            </a:r>
            <a:r>
              <a:rPr lang="en-US" dirty="0">
                <a:latin typeface="Consolas" panose="020B0609020204030204" pitchFamily="49" charset="0"/>
              </a:rPr>
              <a:t>where() </a:t>
            </a:r>
            <a:r>
              <a:rPr lang="en-US" dirty="0"/>
              <a:t>method in the Collection and Query Builder content.</a:t>
            </a:r>
            <a:endParaRPr lang="id-ID" dirty="0"/>
          </a:p>
          <a:p>
            <a:pPr algn="just"/>
            <a:r>
              <a:rPr lang="en-US" dirty="0"/>
              <a:t>For example, we want to display all students with GPA &lt; 3, and sorted by name in descending order. Here's the program code:</a:t>
            </a:r>
            <a:endParaRPr lang="id-ID" dirty="0"/>
          </a:p>
        </p:txBody>
      </p:sp>
      <p:sp>
        <p:nvSpPr>
          <p:cNvPr id="5" name="TextBox 4"/>
          <p:cNvSpPr txBox="1"/>
          <p:nvPr/>
        </p:nvSpPr>
        <p:spPr>
          <a:xfrm>
            <a:off x="3041487" y="493385"/>
            <a:ext cx="3158750" cy="646331"/>
          </a:xfrm>
          <a:prstGeom prst="rect">
            <a:avLst/>
          </a:prstGeom>
          <a:noFill/>
        </p:spPr>
        <p:txBody>
          <a:bodyPr wrap="none" rtlCol="0">
            <a:spAutoFit/>
          </a:bodyPr>
          <a:lstStyle/>
          <a:p>
            <a:r>
              <a:rPr lang="id-ID" sz="3600" b="1" dirty="0"/>
              <a:t>Displaying Data</a:t>
            </a:r>
          </a:p>
        </p:txBody>
      </p:sp>
      <p:sp>
        <p:nvSpPr>
          <p:cNvPr id="7" name="TextBox 6"/>
          <p:cNvSpPr txBox="1"/>
          <p:nvPr/>
        </p:nvSpPr>
        <p:spPr>
          <a:xfrm>
            <a:off x="1493265" y="4060719"/>
            <a:ext cx="7104958" cy="2677656"/>
          </a:xfrm>
          <a:prstGeom prst="rect">
            <a:avLst/>
          </a:prstGeom>
          <a:solidFill>
            <a:schemeClr val="accent5">
              <a:lumMod val="20000"/>
              <a:lumOff val="80000"/>
            </a:schemeClr>
          </a:solidFill>
        </p:spPr>
        <p:txBody>
          <a:bodyPr wrap="square" rtlCol="0">
            <a:spAutoFit/>
          </a:bodyPr>
          <a:lstStyle/>
          <a:p>
            <a:r>
              <a:rPr lang="id-ID" sz="1400" b="1" dirty="0">
                <a:latin typeface="Consolas" panose="020B0609020204030204" pitchFamily="49" charset="0"/>
              </a:rPr>
              <a:t>app/Http/Controllers/MahasiswaController.php</a:t>
            </a:r>
          </a:p>
          <a:p>
            <a:pPr marL="342900" indent="-342900">
              <a:buFont typeface="+mj-lt"/>
              <a:buAutoNum type="arabicPeriod"/>
            </a:pPr>
            <a:r>
              <a:rPr lang="id-ID" sz="1400" dirty="0">
                <a:latin typeface="Consolas" panose="020B0609020204030204" pitchFamily="49" charset="0"/>
              </a:rPr>
              <a:t>&lt;?php</a:t>
            </a:r>
          </a:p>
          <a:p>
            <a:pPr marL="342900" indent="-342900">
              <a:buFont typeface="+mj-lt"/>
              <a:buAutoNum type="arabicPeriod"/>
            </a:pPr>
            <a:r>
              <a:rPr lang="id-ID" sz="1400" dirty="0">
                <a:latin typeface="Consolas" panose="020B0609020204030204" pitchFamily="49" charset="0"/>
              </a:rPr>
              <a:t> </a:t>
            </a:r>
          </a:p>
          <a:p>
            <a:pPr marL="342900" indent="-342900">
              <a:buFont typeface="+mj-lt"/>
              <a:buAutoNum type="arabicPeriod"/>
            </a:pPr>
            <a:r>
              <a:rPr lang="id-ID" sz="1400" dirty="0">
                <a:latin typeface="Consolas" panose="020B0609020204030204" pitchFamily="49" charset="0"/>
              </a:rPr>
              <a:t>class MahasiswaController extends Controller</a:t>
            </a:r>
          </a:p>
          <a:p>
            <a:pPr marL="342900" indent="-342900">
              <a:buAutoNum type="arabicPlain" startAt="4"/>
            </a:pPr>
            <a:r>
              <a:rPr lang="id-ID" sz="1400" dirty="0">
                <a:latin typeface="Consolas" panose="020B0609020204030204" pitchFamily="49" charset="0"/>
              </a:rPr>
              <a:t>{</a:t>
            </a:r>
          </a:p>
          <a:p>
            <a:pPr marL="342900" indent="-342900">
              <a:buAutoNum type="arabicPlain" startAt="4"/>
            </a:pPr>
            <a:r>
              <a:rPr lang="id-ID" sz="1400" dirty="0">
                <a:latin typeface="Consolas" panose="020B0609020204030204" pitchFamily="49" charset="0"/>
              </a:rPr>
              <a:t>  public function getWhere(){</a:t>
            </a:r>
          </a:p>
          <a:p>
            <a:pPr marL="342900" indent="-342900">
              <a:buAutoNum type="arabicPlain" startAt="4"/>
            </a:pPr>
            <a:r>
              <a:rPr lang="id-ID" sz="1400" dirty="0">
                <a:latin typeface="Consolas" panose="020B0609020204030204" pitchFamily="49" charset="0"/>
              </a:rPr>
              <a:t>   </a:t>
            </a:r>
            <a:r>
              <a:rPr lang="en-US" sz="1400" dirty="0">
                <a:latin typeface="Consolas" panose="020B0609020204030204" pitchFamily="49" charset="0"/>
              </a:rPr>
              <a:t>$</a:t>
            </a:r>
            <a:r>
              <a:rPr lang="en-US" sz="1400" dirty="0" err="1">
                <a:latin typeface="Consolas" panose="020B0609020204030204" pitchFamily="49" charset="0"/>
              </a:rPr>
              <a:t>mahasiswas</a:t>
            </a:r>
            <a:r>
              <a:rPr lang="en-US" sz="1400" dirty="0">
                <a:latin typeface="Consolas" panose="020B0609020204030204" pitchFamily="49" charset="0"/>
              </a:rPr>
              <a:t> = </a:t>
            </a:r>
            <a:r>
              <a:rPr lang="en-US" sz="1400" dirty="0" err="1">
                <a:latin typeface="Consolas" panose="020B0609020204030204" pitchFamily="49" charset="0"/>
              </a:rPr>
              <a:t>Mahasiswa</a:t>
            </a:r>
            <a:r>
              <a:rPr lang="en-US" sz="1400" dirty="0">
                <a:latin typeface="Consolas" panose="020B0609020204030204" pitchFamily="49" charset="0"/>
              </a:rPr>
              <a:t>::where('</a:t>
            </a:r>
            <a:r>
              <a:rPr lang="en-US" sz="1400" dirty="0" err="1">
                <a:latin typeface="Consolas" panose="020B0609020204030204" pitchFamily="49" charset="0"/>
              </a:rPr>
              <a:t>ipk</a:t>
            </a:r>
            <a:r>
              <a:rPr lang="en-US" sz="1400" dirty="0">
                <a:latin typeface="Consolas" panose="020B0609020204030204" pitchFamily="49" charset="0"/>
              </a:rPr>
              <a:t>','&lt;','3')</a:t>
            </a:r>
            <a:endParaRPr lang="id-ID" sz="1400" dirty="0">
              <a:latin typeface="Consolas" panose="020B0609020204030204" pitchFamily="49" charset="0"/>
            </a:endParaRPr>
          </a:p>
          <a:p>
            <a:pPr marL="342900" indent="-342900">
              <a:buAutoNum type="arabicPlain" startAt="4"/>
            </a:pPr>
            <a:r>
              <a:rPr lang="id-ID" sz="1400" dirty="0">
                <a:latin typeface="Consolas" panose="020B0609020204030204" pitchFamily="49" charset="0"/>
              </a:rPr>
              <a:t>    -&gt;orderBy('nama', 'desc')</a:t>
            </a:r>
          </a:p>
          <a:p>
            <a:pPr marL="342900" indent="-342900">
              <a:buAutoNum type="arabicPlain" startAt="4"/>
            </a:pPr>
            <a:r>
              <a:rPr lang="id-ID" sz="1400" dirty="0">
                <a:latin typeface="Consolas" panose="020B0609020204030204" pitchFamily="49" charset="0"/>
              </a:rPr>
              <a:t>    -&gt;get();</a:t>
            </a:r>
          </a:p>
          <a:p>
            <a:pPr marL="342900" indent="-342900">
              <a:buAutoNum type="arabicPlain" startAt="4"/>
            </a:pPr>
            <a:r>
              <a:rPr lang="id-ID" sz="1400" dirty="0">
                <a:latin typeface="Consolas" panose="020B0609020204030204" pitchFamily="49" charset="0"/>
              </a:rPr>
              <a:t>   </a:t>
            </a:r>
            <a:r>
              <a:rPr lang="en-US" sz="1400" dirty="0">
                <a:latin typeface="Consolas" panose="020B0609020204030204" pitchFamily="49" charset="0"/>
              </a:rPr>
              <a:t>return view('</a:t>
            </a:r>
            <a:r>
              <a:rPr lang="en-US" sz="1400" dirty="0" err="1">
                <a:latin typeface="Consolas" panose="020B0609020204030204" pitchFamily="49" charset="0"/>
              </a:rPr>
              <a:t>tampil</a:t>
            </a:r>
            <a:r>
              <a:rPr lang="id-ID" sz="1400" dirty="0">
                <a:latin typeface="Consolas" panose="020B0609020204030204" pitchFamily="49" charset="0"/>
              </a:rPr>
              <a:t>-</a:t>
            </a:r>
            <a:r>
              <a:rPr lang="en-US" sz="1400" dirty="0" err="1">
                <a:latin typeface="Consolas" panose="020B0609020204030204" pitchFamily="49" charset="0"/>
              </a:rPr>
              <a:t>mahasiswa</a:t>
            </a:r>
            <a:r>
              <a:rPr lang="en-US" sz="1400" dirty="0">
                <a:latin typeface="Consolas" panose="020B0609020204030204" pitchFamily="49" charset="0"/>
              </a:rPr>
              <a:t>',['</a:t>
            </a:r>
            <a:r>
              <a:rPr lang="en-US" sz="1400" dirty="0" err="1">
                <a:latin typeface="Consolas" panose="020B0609020204030204" pitchFamily="49" charset="0"/>
              </a:rPr>
              <a:t>mahasiswas</a:t>
            </a:r>
            <a:r>
              <a:rPr lang="en-US" sz="1400" dirty="0">
                <a:latin typeface="Consolas" panose="020B0609020204030204" pitchFamily="49" charset="0"/>
              </a:rPr>
              <a:t>' =&gt; $</a:t>
            </a:r>
            <a:r>
              <a:rPr lang="en-US" sz="1400" dirty="0" err="1">
                <a:latin typeface="Consolas" panose="020B0609020204030204" pitchFamily="49" charset="0"/>
              </a:rPr>
              <a:t>mahasiswas</a:t>
            </a:r>
            <a:r>
              <a:rPr lang="en-US" sz="1400" dirty="0">
                <a:latin typeface="Consolas" panose="020B0609020204030204" pitchFamily="49" charset="0"/>
              </a:rPr>
              <a:t>]);</a:t>
            </a:r>
            <a:endParaRPr lang="id-ID" sz="1400" dirty="0">
              <a:latin typeface="Consolas" panose="020B0609020204030204" pitchFamily="49" charset="0"/>
            </a:endParaRPr>
          </a:p>
          <a:p>
            <a:pPr marL="342900" indent="-342900">
              <a:buAutoNum type="arabicPlain" startAt="4"/>
            </a:pPr>
            <a:r>
              <a:rPr lang="id-ID" sz="1400" dirty="0">
                <a:latin typeface="Consolas" panose="020B0609020204030204" pitchFamily="49" charset="0"/>
              </a:rPr>
              <a:t>  }</a:t>
            </a:r>
          </a:p>
          <a:p>
            <a:pPr marL="342900" indent="-342900">
              <a:buAutoNum type="arabicPlain" startAt="4"/>
            </a:pPr>
            <a:r>
              <a:rPr lang="id-ID" sz="1400" dirty="0">
                <a:latin typeface="Consolas" panose="020B0609020204030204" pitchFamily="49" charset="0"/>
              </a:rPr>
              <a:t> }</a:t>
            </a:r>
          </a:p>
        </p:txBody>
      </p:sp>
    </p:spTree>
    <p:extLst>
      <p:ext uri="{BB962C8B-B14F-4D97-AF65-F5344CB8AC3E}">
        <p14:creationId xmlns:p14="http://schemas.microsoft.com/office/powerpoint/2010/main" val="5992271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b="1" dirty="0"/>
              <a:t>A one-to-one relationship</a:t>
            </a:r>
            <a:r>
              <a:rPr lang="en-US" dirty="0"/>
              <a:t> is a very basic relation. For example, a </a:t>
            </a:r>
            <a:r>
              <a:rPr lang="en-US" dirty="0">
                <a:latin typeface="Consolas" panose="020B0609020204030204" pitchFamily="49" charset="0"/>
              </a:rPr>
              <a:t>User</a:t>
            </a:r>
            <a:r>
              <a:rPr lang="en-US" dirty="0"/>
              <a:t> model might be associated with one </a:t>
            </a:r>
            <a:r>
              <a:rPr lang="en-US" dirty="0">
                <a:latin typeface="Consolas" panose="020B0609020204030204" pitchFamily="49" charset="0"/>
              </a:rPr>
              <a:t>Phone</a:t>
            </a:r>
            <a:r>
              <a:rPr lang="en-US" dirty="0"/>
              <a:t>. To define this relationship, we place a </a:t>
            </a:r>
            <a:r>
              <a:rPr lang="en-US" dirty="0">
                <a:latin typeface="Consolas" panose="020B0609020204030204" pitchFamily="49" charset="0"/>
              </a:rPr>
              <a:t>phone</a:t>
            </a:r>
            <a:r>
              <a:rPr lang="en-US" dirty="0"/>
              <a:t> method on the </a:t>
            </a:r>
            <a:r>
              <a:rPr lang="en-US" dirty="0">
                <a:latin typeface="Consolas" panose="020B0609020204030204" pitchFamily="49" charset="0"/>
              </a:rPr>
              <a:t>User</a:t>
            </a:r>
            <a:r>
              <a:rPr lang="en-US" dirty="0"/>
              <a:t> model. The </a:t>
            </a:r>
            <a:r>
              <a:rPr lang="en-US" dirty="0">
                <a:latin typeface="Consolas" panose="020B0609020204030204" pitchFamily="49" charset="0"/>
              </a:rPr>
              <a:t>phone</a:t>
            </a:r>
            <a:r>
              <a:rPr lang="en-US" dirty="0"/>
              <a:t> method should call the </a:t>
            </a:r>
            <a:r>
              <a:rPr lang="en-US" dirty="0" err="1">
                <a:latin typeface="Consolas" panose="020B0609020204030204" pitchFamily="49" charset="0"/>
              </a:rPr>
              <a:t>hasOne</a:t>
            </a:r>
            <a:r>
              <a:rPr lang="en-US" dirty="0"/>
              <a:t> method and return its result:</a:t>
            </a:r>
            <a:endParaRPr lang="id-ID" dirty="0"/>
          </a:p>
        </p:txBody>
      </p:sp>
      <p:sp>
        <p:nvSpPr>
          <p:cNvPr id="5" name="TextBox 4"/>
          <p:cNvSpPr txBox="1"/>
          <p:nvPr/>
        </p:nvSpPr>
        <p:spPr>
          <a:xfrm>
            <a:off x="3041487" y="493385"/>
            <a:ext cx="4299960" cy="646331"/>
          </a:xfrm>
          <a:prstGeom prst="rect">
            <a:avLst/>
          </a:prstGeom>
          <a:noFill/>
        </p:spPr>
        <p:txBody>
          <a:bodyPr wrap="none" rtlCol="0">
            <a:spAutoFit/>
          </a:bodyPr>
          <a:lstStyle/>
          <a:p>
            <a:r>
              <a:rPr lang="id-ID" sz="3600" b="1" dirty="0"/>
              <a:t>One To One Relations</a:t>
            </a:r>
          </a:p>
        </p:txBody>
      </p:sp>
      <p:sp>
        <p:nvSpPr>
          <p:cNvPr id="7" name="TextBox 6"/>
          <p:cNvSpPr txBox="1"/>
          <p:nvPr/>
        </p:nvSpPr>
        <p:spPr>
          <a:xfrm>
            <a:off x="1638988" y="3422435"/>
            <a:ext cx="7104958" cy="3046988"/>
          </a:xfrm>
          <a:prstGeom prst="rect">
            <a:avLst/>
          </a:prstGeom>
          <a:solidFill>
            <a:schemeClr val="accent5">
              <a:lumMod val="20000"/>
              <a:lumOff val="80000"/>
            </a:schemeClr>
          </a:solidFill>
        </p:spPr>
        <p:txBody>
          <a:bodyPr wrap="square" rtlCol="0">
            <a:spAutoFit/>
          </a:bodyPr>
          <a:lstStyle/>
          <a:p>
            <a:r>
              <a:rPr lang="en-US" sz="1200" dirty="0">
                <a:latin typeface="Consolas" panose="020B0609020204030204" pitchFamily="49" charset="0"/>
              </a:rPr>
              <a:t>&lt;?</a:t>
            </a:r>
            <a:r>
              <a:rPr lang="en-US" sz="1200" dirty="0" err="1">
                <a:latin typeface="Consolas" panose="020B0609020204030204" pitchFamily="49" charset="0"/>
              </a:rPr>
              <a:t>php</a:t>
            </a:r>
            <a:endParaRPr lang="en-US" sz="1200" dirty="0">
              <a:latin typeface="Consolas" panose="020B0609020204030204" pitchFamily="49" charset="0"/>
            </a:endParaRPr>
          </a:p>
          <a:p>
            <a:endParaRPr lang="en-US" sz="1200" dirty="0">
              <a:latin typeface="Consolas" panose="020B0609020204030204" pitchFamily="49" charset="0"/>
            </a:endParaRPr>
          </a:p>
          <a:p>
            <a:r>
              <a:rPr lang="en-US" sz="1200" dirty="0">
                <a:latin typeface="Consolas" panose="020B0609020204030204" pitchFamily="49" charset="0"/>
              </a:rPr>
              <a:t>namespace App\Models;</a:t>
            </a:r>
          </a:p>
          <a:p>
            <a:endParaRPr lang="en-US" sz="1200" dirty="0">
              <a:latin typeface="Consolas" panose="020B0609020204030204" pitchFamily="49" charset="0"/>
            </a:endParaRPr>
          </a:p>
          <a:p>
            <a:r>
              <a:rPr lang="en-US" sz="1200" dirty="0">
                <a:latin typeface="Consolas" panose="020B0609020204030204" pitchFamily="49" charset="0"/>
              </a:rPr>
              <a:t>use Illuminate\Database\Eloquent\Model;</a:t>
            </a:r>
          </a:p>
          <a:p>
            <a:endParaRPr lang="en-US" sz="1200" dirty="0">
              <a:latin typeface="Consolas" panose="020B0609020204030204" pitchFamily="49" charset="0"/>
            </a:endParaRPr>
          </a:p>
          <a:p>
            <a:r>
              <a:rPr lang="en-US" sz="1200" dirty="0">
                <a:latin typeface="Consolas" panose="020B0609020204030204" pitchFamily="49" charset="0"/>
              </a:rPr>
              <a:t>class User extends Model</a:t>
            </a:r>
          </a:p>
          <a:p>
            <a:r>
              <a:rPr lang="en-US" sz="1200" dirty="0">
                <a:latin typeface="Consolas" panose="020B0609020204030204" pitchFamily="49" charset="0"/>
              </a:rPr>
              <a:t>{</a:t>
            </a:r>
          </a:p>
          <a:p>
            <a:r>
              <a:rPr lang="en-US" sz="1200" dirty="0">
                <a:latin typeface="Consolas" panose="020B0609020204030204" pitchFamily="49" charset="0"/>
              </a:rPr>
              <a:t>    </a:t>
            </a:r>
            <a:r>
              <a:rPr lang="en-US" sz="1200" dirty="0">
                <a:solidFill>
                  <a:srgbClr val="92D050"/>
                </a:solidFill>
                <a:latin typeface="Consolas" panose="020B0609020204030204" pitchFamily="49" charset="0"/>
              </a:rPr>
              <a:t>/**</a:t>
            </a:r>
          </a:p>
          <a:p>
            <a:r>
              <a:rPr lang="en-US" sz="1200" dirty="0">
                <a:solidFill>
                  <a:srgbClr val="92D050"/>
                </a:solidFill>
                <a:latin typeface="Consolas" panose="020B0609020204030204" pitchFamily="49" charset="0"/>
              </a:rPr>
              <a:t>     * Get the phone associated with the user.</a:t>
            </a:r>
          </a:p>
          <a:p>
            <a:r>
              <a:rPr lang="en-US" sz="1200" dirty="0">
                <a:solidFill>
                  <a:srgbClr val="92D050"/>
                </a:solidFill>
                <a:latin typeface="Consolas" panose="020B0609020204030204" pitchFamily="49" charset="0"/>
              </a:rPr>
              <a:t>     */</a:t>
            </a:r>
          </a:p>
          <a:p>
            <a:r>
              <a:rPr lang="en-US" sz="1200" dirty="0">
                <a:latin typeface="Consolas" panose="020B0609020204030204" pitchFamily="49" charset="0"/>
              </a:rPr>
              <a:t>    public function phone()</a:t>
            </a:r>
          </a:p>
          <a:p>
            <a:r>
              <a:rPr lang="en-US" sz="1200" dirty="0">
                <a:latin typeface="Consolas" panose="020B0609020204030204" pitchFamily="49" charset="0"/>
              </a:rPr>
              <a:t>    {</a:t>
            </a:r>
          </a:p>
          <a:p>
            <a:r>
              <a:rPr lang="en-US" sz="1200" dirty="0">
                <a:latin typeface="Consolas" panose="020B0609020204030204" pitchFamily="49" charset="0"/>
              </a:rPr>
              <a:t>        return $this-&gt;</a:t>
            </a:r>
            <a:r>
              <a:rPr lang="en-US" sz="1200" dirty="0" err="1">
                <a:latin typeface="Consolas" panose="020B0609020204030204" pitchFamily="49" charset="0"/>
              </a:rPr>
              <a:t>hasOne</a:t>
            </a:r>
            <a:r>
              <a:rPr lang="en-US" sz="1200" dirty="0">
                <a:latin typeface="Consolas" panose="020B0609020204030204" pitchFamily="49" charset="0"/>
              </a:rPr>
              <a:t>(Phone::class);</a:t>
            </a:r>
          </a:p>
          <a:p>
            <a:r>
              <a:rPr lang="en-US" sz="1200" dirty="0">
                <a:latin typeface="Consolas" panose="020B0609020204030204" pitchFamily="49" charset="0"/>
              </a:rPr>
              <a:t>    }</a:t>
            </a:r>
          </a:p>
          <a:p>
            <a:r>
              <a:rPr lang="en-US" sz="1200" dirty="0">
                <a:latin typeface="Consolas" panose="020B0609020204030204" pitchFamily="49" charset="0"/>
              </a:rPr>
              <a:t>}</a:t>
            </a:r>
            <a:endParaRPr lang="id-ID" sz="1200" dirty="0">
              <a:latin typeface="Consolas" panose="020B0609020204030204" pitchFamily="49" charset="0"/>
            </a:endParaRPr>
          </a:p>
        </p:txBody>
      </p:sp>
    </p:spTree>
    <p:extLst>
      <p:ext uri="{BB962C8B-B14F-4D97-AF65-F5344CB8AC3E}">
        <p14:creationId xmlns:p14="http://schemas.microsoft.com/office/powerpoint/2010/main" val="3338841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b="1" dirty="0"/>
              <a:t>Defining The Inverse Of The Relationship</a:t>
            </a:r>
            <a:r>
              <a:rPr lang="id-ID" b="1" dirty="0"/>
              <a:t>. </a:t>
            </a:r>
            <a:r>
              <a:rPr lang="en-US" dirty="0"/>
              <a:t>So, we can access the </a:t>
            </a:r>
            <a:r>
              <a:rPr lang="en-US" dirty="0">
                <a:latin typeface="Consolas" panose="020B0609020204030204" pitchFamily="49" charset="0"/>
              </a:rPr>
              <a:t>Phone</a:t>
            </a:r>
            <a:r>
              <a:rPr lang="en-US" dirty="0"/>
              <a:t> model from our </a:t>
            </a:r>
            <a:r>
              <a:rPr lang="en-US" dirty="0">
                <a:latin typeface="Consolas" panose="020B0609020204030204" pitchFamily="49" charset="0"/>
              </a:rPr>
              <a:t>User</a:t>
            </a:r>
            <a:r>
              <a:rPr lang="en-US" dirty="0"/>
              <a:t>. Now, let's define a relationship on the </a:t>
            </a:r>
            <a:r>
              <a:rPr lang="en-US" dirty="0">
                <a:latin typeface="Consolas" panose="020B0609020204030204" pitchFamily="49" charset="0"/>
              </a:rPr>
              <a:t>Phone</a:t>
            </a:r>
            <a:r>
              <a:rPr lang="en-US" dirty="0"/>
              <a:t> model that will let us access the </a:t>
            </a:r>
            <a:r>
              <a:rPr lang="en-US" dirty="0">
                <a:latin typeface="Consolas" panose="020B0609020204030204" pitchFamily="49" charset="0"/>
              </a:rPr>
              <a:t>User</a:t>
            </a:r>
            <a:r>
              <a:rPr lang="en-US" dirty="0"/>
              <a:t> that owns the phone. We can define the inverse of a </a:t>
            </a:r>
            <a:r>
              <a:rPr lang="en-US" dirty="0" err="1">
                <a:latin typeface="Consolas" panose="020B0609020204030204" pitchFamily="49" charset="0"/>
              </a:rPr>
              <a:t>hasOne</a:t>
            </a:r>
            <a:r>
              <a:rPr lang="en-US" dirty="0"/>
              <a:t> relationship using the </a:t>
            </a:r>
            <a:r>
              <a:rPr lang="en-US" dirty="0" err="1">
                <a:latin typeface="Consolas" panose="020B0609020204030204" pitchFamily="49" charset="0"/>
              </a:rPr>
              <a:t>belongsTo</a:t>
            </a:r>
            <a:r>
              <a:rPr lang="en-US" dirty="0"/>
              <a:t> method:</a:t>
            </a:r>
            <a:endParaRPr lang="id-ID" dirty="0"/>
          </a:p>
        </p:txBody>
      </p:sp>
      <p:sp>
        <p:nvSpPr>
          <p:cNvPr id="5" name="TextBox 4"/>
          <p:cNvSpPr txBox="1"/>
          <p:nvPr/>
        </p:nvSpPr>
        <p:spPr>
          <a:xfrm>
            <a:off x="3041487" y="493385"/>
            <a:ext cx="4299960" cy="646331"/>
          </a:xfrm>
          <a:prstGeom prst="rect">
            <a:avLst/>
          </a:prstGeom>
          <a:noFill/>
        </p:spPr>
        <p:txBody>
          <a:bodyPr wrap="none" rtlCol="0">
            <a:spAutoFit/>
          </a:bodyPr>
          <a:lstStyle/>
          <a:p>
            <a:r>
              <a:rPr lang="id-ID" sz="3600" b="1" dirty="0"/>
              <a:t>One To One Relations</a:t>
            </a:r>
          </a:p>
        </p:txBody>
      </p:sp>
      <p:sp>
        <p:nvSpPr>
          <p:cNvPr id="7" name="TextBox 6"/>
          <p:cNvSpPr txBox="1"/>
          <p:nvPr/>
        </p:nvSpPr>
        <p:spPr>
          <a:xfrm>
            <a:off x="1638988" y="3422435"/>
            <a:ext cx="7104958" cy="3046988"/>
          </a:xfrm>
          <a:prstGeom prst="rect">
            <a:avLst/>
          </a:prstGeom>
          <a:solidFill>
            <a:schemeClr val="accent5">
              <a:lumMod val="20000"/>
              <a:lumOff val="80000"/>
            </a:schemeClr>
          </a:solidFill>
        </p:spPr>
        <p:txBody>
          <a:bodyPr wrap="square" rtlCol="0">
            <a:spAutoFit/>
          </a:bodyPr>
          <a:lstStyle/>
          <a:p>
            <a:r>
              <a:rPr lang="id-ID" sz="1200" dirty="0">
                <a:latin typeface="Consolas" panose="020B0609020204030204" pitchFamily="49" charset="0"/>
              </a:rPr>
              <a:t>&lt;?php</a:t>
            </a:r>
          </a:p>
          <a:p>
            <a:endParaRPr lang="id-ID" sz="1200" dirty="0">
              <a:latin typeface="Consolas" panose="020B0609020204030204" pitchFamily="49" charset="0"/>
            </a:endParaRPr>
          </a:p>
          <a:p>
            <a:r>
              <a:rPr lang="id-ID" sz="1200" dirty="0">
                <a:latin typeface="Consolas" panose="020B0609020204030204" pitchFamily="49" charset="0"/>
              </a:rPr>
              <a:t>namespace App\Models;</a:t>
            </a:r>
          </a:p>
          <a:p>
            <a:endParaRPr lang="id-ID" sz="1200" dirty="0">
              <a:latin typeface="Consolas" panose="020B0609020204030204" pitchFamily="49" charset="0"/>
            </a:endParaRPr>
          </a:p>
          <a:p>
            <a:r>
              <a:rPr lang="id-ID" sz="1200" dirty="0">
                <a:latin typeface="Consolas" panose="020B0609020204030204" pitchFamily="49" charset="0"/>
              </a:rPr>
              <a:t>use Illuminate\Database\Eloquent\Model;</a:t>
            </a:r>
          </a:p>
          <a:p>
            <a:endParaRPr lang="id-ID" sz="1200" dirty="0">
              <a:latin typeface="Consolas" panose="020B0609020204030204" pitchFamily="49" charset="0"/>
            </a:endParaRPr>
          </a:p>
          <a:p>
            <a:r>
              <a:rPr lang="id-ID" sz="1200" dirty="0">
                <a:latin typeface="Consolas" panose="020B0609020204030204" pitchFamily="49" charset="0"/>
              </a:rPr>
              <a:t>class Phone extends Model</a:t>
            </a:r>
          </a:p>
          <a:p>
            <a:r>
              <a:rPr lang="id-ID" sz="1200" dirty="0">
                <a:latin typeface="Consolas" panose="020B0609020204030204" pitchFamily="49" charset="0"/>
              </a:rPr>
              <a:t>{</a:t>
            </a:r>
          </a:p>
          <a:p>
            <a:r>
              <a:rPr lang="id-ID" sz="1200" dirty="0">
                <a:latin typeface="Consolas" panose="020B0609020204030204" pitchFamily="49" charset="0"/>
              </a:rPr>
              <a:t>    </a:t>
            </a:r>
            <a:r>
              <a:rPr lang="id-ID" sz="1200" dirty="0">
                <a:solidFill>
                  <a:srgbClr val="92D050"/>
                </a:solidFill>
                <a:latin typeface="Consolas" panose="020B0609020204030204" pitchFamily="49" charset="0"/>
              </a:rPr>
              <a:t>/**</a:t>
            </a:r>
          </a:p>
          <a:p>
            <a:r>
              <a:rPr lang="id-ID" sz="1200" dirty="0">
                <a:solidFill>
                  <a:srgbClr val="92D050"/>
                </a:solidFill>
                <a:latin typeface="Consolas" panose="020B0609020204030204" pitchFamily="49" charset="0"/>
              </a:rPr>
              <a:t>     * Get the user that owns the phone.</a:t>
            </a:r>
          </a:p>
          <a:p>
            <a:r>
              <a:rPr lang="id-ID" sz="1200" dirty="0">
                <a:solidFill>
                  <a:srgbClr val="92D050"/>
                </a:solidFill>
                <a:latin typeface="Consolas" panose="020B0609020204030204" pitchFamily="49" charset="0"/>
              </a:rPr>
              <a:t>     */</a:t>
            </a:r>
          </a:p>
          <a:p>
            <a:r>
              <a:rPr lang="id-ID" sz="1200" dirty="0">
                <a:latin typeface="Consolas" panose="020B0609020204030204" pitchFamily="49" charset="0"/>
              </a:rPr>
              <a:t>    public function user()</a:t>
            </a:r>
          </a:p>
          <a:p>
            <a:r>
              <a:rPr lang="id-ID" sz="1200" dirty="0">
                <a:latin typeface="Consolas" panose="020B0609020204030204" pitchFamily="49" charset="0"/>
              </a:rPr>
              <a:t>    {</a:t>
            </a:r>
          </a:p>
          <a:p>
            <a:r>
              <a:rPr lang="id-ID" sz="1200" dirty="0">
                <a:latin typeface="Consolas" panose="020B0609020204030204" pitchFamily="49" charset="0"/>
              </a:rPr>
              <a:t>        return $this-&gt;belongsTo(User::class);</a:t>
            </a:r>
          </a:p>
          <a:p>
            <a:r>
              <a:rPr lang="id-ID" sz="1200" dirty="0">
                <a:latin typeface="Consolas" panose="020B0609020204030204" pitchFamily="49" charset="0"/>
              </a:rPr>
              <a:t>    }</a:t>
            </a:r>
          </a:p>
          <a:p>
            <a:r>
              <a:rPr lang="id-ID" sz="1200" dirty="0">
                <a:latin typeface="Consolas" panose="020B0609020204030204" pitchFamily="49" charset="0"/>
              </a:rPr>
              <a:t>}</a:t>
            </a:r>
          </a:p>
        </p:txBody>
      </p:sp>
    </p:spTree>
    <p:extLst>
      <p:ext uri="{BB962C8B-B14F-4D97-AF65-F5344CB8AC3E}">
        <p14:creationId xmlns:p14="http://schemas.microsoft.com/office/powerpoint/2010/main" val="10735322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b="1" dirty="0"/>
              <a:t>A one-to-many relationship </a:t>
            </a:r>
            <a:r>
              <a:rPr lang="en-US" dirty="0"/>
              <a:t>is used to define relationships where a single model owns any amount of other models. For example, a blog post may have an infinite number of comments. Like all other Eloquent relationships, one-to-many relationships are defined by placing a function on your Eloquent model:</a:t>
            </a:r>
            <a:endParaRPr lang="id-ID" dirty="0"/>
          </a:p>
        </p:txBody>
      </p:sp>
      <p:sp>
        <p:nvSpPr>
          <p:cNvPr id="5" name="TextBox 4"/>
          <p:cNvSpPr txBox="1"/>
          <p:nvPr/>
        </p:nvSpPr>
        <p:spPr>
          <a:xfrm>
            <a:off x="3041487" y="493385"/>
            <a:ext cx="4596195" cy="646331"/>
          </a:xfrm>
          <a:prstGeom prst="rect">
            <a:avLst/>
          </a:prstGeom>
          <a:noFill/>
        </p:spPr>
        <p:txBody>
          <a:bodyPr wrap="none" rtlCol="0">
            <a:spAutoFit/>
          </a:bodyPr>
          <a:lstStyle/>
          <a:p>
            <a:r>
              <a:rPr lang="id-ID" sz="3600" b="1" dirty="0"/>
              <a:t>One To Many Relations</a:t>
            </a:r>
          </a:p>
        </p:txBody>
      </p:sp>
      <p:sp>
        <p:nvSpPr>
          <p:cNvPr id="7" name="TextBox 6"/>
          <p:cNvSpPr txBox="1"/>
          <p:nvPr/>
        </p:nvSpPr>
        <p:spPr>
          <a:xfrm>
            <a:off x="1787105" y="3689988"/>
            <a:ext cx="7104958" cy="3046988"/>
          </a:xfrm>
          <a:prstGeom prst="rect">
            <a:avLst/>
          </a:prstGeom>
          <a:solidFill>
            <a:schemeClr val="accent5">
              <a:lumMod val="20000"/>
              <a:lumOff val="80000"/>
            </a:schemeClr>
          </a:solidFill>
        </p:spPr>
        <p:txBody>
          <a:bodyPr wrap="square" rtlCol="0">
            <a:spAutoFit/>
          </a:bodyPr>
          <a:lstStyle/>
          <a:p>
            <a:r>
              <a:rPr lang="en-US" sz="1200" dirty="0">
                <a:latin typeface="Consolas" panose="020B0609020204030204" pitchFamily="49" charset="0"/>
              </a:rPr>
              <a:t>&lt;?</a:t>
            </a:r>
            <a:r>
              <a:rPr lang="en-US" sz="1200" dirty="0" err="1">
                <a:latin typeface="Consolas" panose="020B0609020204030204" pitchFamily="49" charset="0"/>
              </a:rPr>
              <a:t>php</a:t>
            </a:r>
            <a:endParaRPr lang="en-US" sz="1200" dirty="0">
              <a:latin typeface="Consolas" panose="020B0609020204030204" pitchFamily="49" charset="0"/>
            </a:endParaRPr>
          </a:p>
          <a:p>
            <a:endParaRPr lang="en-US" sz="1200" dirty="0">
              <a:latin typeface="Consolas" panose="020B0609020204030204" pitchFamily="49" charset="0"/>
            </a:endParaRPr>
          </a:p>
          <a:p>
            <a:r>
              <a:rPr lang="en-US" sz="1200" dirty="0">
                <a:latin typeface="Consolas" panose="020B0609020204030204" pitchFamily="49" charset="0"/>
              </a:rPr>
              <a:t>namespace App\Models;</a:t>
            </a:r>
          </a:p>
          <a:p>
            <a:endParaRPr lang="en-US" sz="1200" dirty="0">
              <a:latin typeface="Consolas" panose="020B0609020204030204" pitchFamily="49" charset="0"/>
            </a:endParaRPr>
          </a:p>
          <a:p>
            <a:r>
              <a:rPr lang="en-US" sz="1200" dirty="0">
                <a:latin typeface="Consolas" panose="020B0609020204030204" pitchFamily="49" charset="0"/>
              </a:rPr>
              <a:t>use Illuminate\Database\Eloquent\Model;</a:t>
            </a:r>
          </a:p>
          <a:p>
            <a:endParaRPr lang="en-US" sz="1200" dirty="0">
              <a:latin typeface="Consolas" panose="020B0609020204030204" pitchFamily="49" charset="0"/>
            </a:endParaRPr>
          </a:p>
          <a:p>
            <a:r>
              <a:rPr lang="en-US" sz="1200" dirty="0">
                <a:latin typeface="Consolas" panose="020B0609020204030204" pitchFamily="49" charset="0"/>
              </a:rPr>
              <a:t>class Post extends Model</a:t>
            </a:r>
          </a:p>
          <a:p>
            <a:r>
              <a:rPr lang="en-US" sz="1200" dirty="0">
                <a:latin typeface="Consolas" panose="020B0609020204030204" pitchFamily="49" charset="0"/>
              </a:rPr>
              <a:t>{</a:t>
            </a:r>
          </a:p>
          <a:p>
            <a:r>
              <a:rPr lang="en-US" sz="1200" dirty="0">
                <a:latin typeface="Consolas" panose="020B0609020204030204" pitchFamily="49" charset="0"/>
              </a:rPr>
              <a:t>    </a:t>
            </a:r>
            <a:r>
              <a:rPr lang="en-US" sz="1200" dirty="0">
                <a:solidFill>
                  <a:srgbClr val="92D050"/>
                </a:solidFill>
                <a:latin typeface="Consolas" panose="020B0609020204030204" pitchFamily="49" charset="0"/>
              </a:rPr>
              <a:t>/**</a:t>
            </a:r>
          </a:p>
          <a:p>
            <a:r>
              <a:rPr lang="en-US" sz="1200" dirty="0">
                <a:solidFill>
                  <a:srgbClr val="92D050"/>
                </a:solidFill>
                <a:latin typeface="Consolas" panose="020B0609020204030204" pitchFamily="49" charset="0"/>
              </a:rPr>
              <a:t>     * Get the comments for the blog post.</a:t>
            </a:r>
          </a:p>
          <a:p>
            <a:r>
              <a:rPr lang="en-US" sz="1200" dirty="0">
                <a:solidFill>
                  <a:srgbClr val="92D050"/>
                </a:solidFill>
                <a:latin typeface="Consolas" panose="020B0609020204030204" pitchFamily="49" charset="0"/>
              </a:rPr>
              <a:t>     */</a:t>
            </a:r>
          </a:p>
          <a:p>
            <a:r>
              <a:rPr lang="en-US" sz="1200" dirty="0">
                <a:latin typeface="Consolas" panose="020B0609020204030204" pitchFamily="49" charset="0"/>
              </a:rPr>
              <a:t>    public function comments()</a:t>
            </a:r>
          </a:p>
          <a:p>
            <a:r>
              <a:rPr lang="en-US" sz="1200" dirty="0">
                <a:latin typeface="Consolas" panose="020B0609020204030204" pitchFamily="49" charset="0"/>
              </a:rPr>
              <a:t>    {</a:t>
            </a:r>
          </a:p>
          <a:p>
            <a:r>
              <a:rPr lang="en-US" sz="1200" dirty="0">
                <a:latin typeface="Consolas" panose="020B0609020204030204" pitchFamily="49" charset="0"/>
              </a:rPr>
              <a:t>        return $this-&gt;</a:t>
            </a:r>
            <a:r>
              <a:rPr lang="en-US" sz="1200" dirty="0" err="1">
                <a:latin typeface="Consolas" panose="020B0609020204030204" pitchFamily="49" charset="0"/>
              </a:rPr>
              <a:t>hasMany</a:t>
            </a:r>
            <a:r>
              <a:rPr lang="en-US" sz="1200" dirty="0">
                <a:latin typeface="Consolas" panose="020B0609020204030204" pitchFamily="49" charset="0"/>
              </a:rPr>
              <a:t>(Comment::class);</a:t>
            </a:r>
          </a:p>
          <a:p>
            <a:r>
              <a:rPr lang="en-US" sz="1200" dirty="0">
                <a:latin typeface="Consolas" panose="020B0609020204030204" pitchFamily="49" charset="0"/>
              </a:rPr>
              <a:t>    }</a:t>
            </a:r>
          </a:p>
          <a:p>
            <a:r>
              <a:rPr lang="en-US" sz="1200" dirty="0">
                <a:latin typeface="Consolas" panose="020B0609020204030204" pitchFamily="49" charset="0"/>
              </a:rPr>
              <a:t>}</a:t>
            </a:r>
            <a:endParaRPr lang="id-ID" sz="1200" dirty="0">
              <a:latin typeface="Consolas" panose="020B0609020204030204" pitchFamily="49" charset="0"/>
            </a:endParaRPr>
          </a:p>
        </p:txBody>
      </p:sp>
    </p:spTree>
    <p:extLst>
      <p:ext uri="{BB962C8B-B14F-4D97-AF65-F5344CB8AC3E}">
        <p14:creationId xmlns:p14="http://schemas.microsoft.com/office/powerpoint/2010/main" val="1574095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b="1" dirty="0"/>
              <a:t>One To Many (Inverse)</a:t>
            </a:r>
            <a:r>
              <a:rPr lang="id-ID" b="1" dirty="0"/>
              <a:t>.</a:t>
            </a:r>
            <a:r>
              <a:rPr lang="en-US" b="1" dirty="0"/>
              <a:t> </a:t>
            </a:r>
            <a:r>
              <a:rPr lang="en-US" dirty="0"/>
              <a:t>Now that we can access all of a post's comments, let's define a relationship to allow a comment to access its parent post. To define the inverse of a </a:t>
            </a:r>
            <a:r>
              <a:rPr lang="en-US" dirty="0" err="1"/>
              <a:t>hasMany</a:t>
            </a:r>
            <a:r>
              <a:rPr lang="en-US" dirty="0"/>
              <a:t> relationship, define a relationship function on the child model which calls the </a:t>
            </a:r>
            <a:r>
              <a:rPr lang="en-US" dirty="0" err="1"/>
              <a:t>belongsTo</a:t>
            </a:r>
            <a:r>
              <a:rPr lang="en-US" dirty="0"/>
              <a:t> method:</a:t>
            </a:r>
            <a:endParaRPr lang="id-ID" dirty="0"/>
          </a:p>
        </p:txBody>
      </p:sp>
      <p:sp>
        <p:nvSpPr>
          <p:cNvPr id="5" name="TextBox 4"/>
          <p:cNvSpPr txBox="1"/>
          <p:nvPr/>
        </p:nvSpPr>
        <p:spPr>
          <a:xfrm>
            <a:off x="3041487" y="493385"/>
            <a:ext cx="4596195" cy="646331"/>
          </a:xfrm>
          <a:prstGeom prst="rect">
            <a:avLst/>
          </a:prstGeom>
          <a:noFill/>
        </p:spPr>
        <p:txBody>
          <a:bodyPr wrap="none" rtlCol="0">
            <a:spAutoFit/>
          </a:bodyPr>
          <a:lstStyle/>
          <a:p>
            <a:r>
              <a:rPr lang="id-ID" sz="3600" b="1" dirty="0"/>
              <a:t>One To Many Relations</a:t>
            </a:r>
          </a:p>
        </p:txBody>
      </p:sp>
      <p:sp>
        <p:nvSpPr>
          <p:cNvPr id="7" name="TextBox 6"/>
          <p:cNvSpPr txBox="1"/>
          <p:nvPr/>
        </p:nvSpPr>
        <p:spPr>
          <a:xfrm>
            <a:off x="1787105" y="3462776"/>
            <a:ext cx="7104958" cy="3046988"/>
          </a:xfrm>
          <a:prstGeom prst="rect">
            <a:avLst/>
          </a:prstGeom>
          <a:solidFill>
            <a:schemeClr val="accent5">
              <a:lumMod val="20000"/>
              <a:lumOff val="80000"/>
            </a:schemeClr>
          </a:solidFill>
        </p:spPr>
        <p:txBody>
          <a:bodyPr wrap="square" rtlCol="0">
            <a:spAutoFit/>
          </a:bodyPr>
          <a:lstStyle/>
          <a:p>
            <a:r>
              <a:rPr lang="en-US" sz="1200" dirty="0">
                <a:latin typeface="Consolas" panose="020B0609020204030204" pitchFamily="49" charset="0"/>
              </a:rPr>
              <a:t>&lt;?</a:t>
            </a:r>
            <a:r>
              <a:rPr lang="en-US" sz="1200" dirty="0" err="1">
                <a:latin typeface="Consolas" panose="020B0609020204030204" pitchFamily="49" charset="0"/>
              </a:rPr>
              <a:t>php</a:t>
            </a:r>
            <a:endParaRPr lang="en-US" sz="1200" dirty="0">
              <a:latin typeface="Consolas" panose="020B0609020204030204" pitchFamily="49" charset="0"/>
            </a:endParaRPr>
          </a:p>
          <a:p>
            <a:endParaRPr lang="en-US" sz="1200" dirty="0">
              <a:latin typeface="Consolas" panose="020B0609020204030204" pitchFamily="49" charset="0"/>
            </a:endParaRPr>
          </a:p>
          <a:p>
            <a:r>
              <a:rPr lang="en-US" sz="1200" dirty="0">
                <a:latin typeface="Consolas" panose="020B0609020204030204" pitchFamily="49" charset="0"/>
              </a:rPr>
              <a:t>namespace App\Models;</a:t>
            </a:r>
          </a:p>
          <a:p>
            <a:endParaRPr lang="en-US" sz="1200" dirty="0">
              <a:latin typeface="Consolas" panose="020B0609020204030204" pitchFamily="49" charset="0"/>
            </a:endParaRPr>
          </a:p>
          <a:p>
            <a:r>
              <a:rPr lang="en-US" sz="1200" dirty="0">
                <a:latin typeface="Consolas" panose="020B0609020204030204" pitchFamily="49" charset="0"/>
              </a:rPr>
              <a:t>use Illuminate\Database\Eloquent\Model;</a:t>
            </a:r>
          </a:p>
          <a:p>
            <a:endParaRPr lang="en-US" sz="1200" dirty="0">
              <a:latin typeface="Consolas" panose="020B0609020204030204" pitchFamily="49" charset="0"/>
            </a:endParaRPr>
          </a:p>
          <a:p>
            <a:r>
              <a:rPr lang="en-US" sz="1200" dirty="0">
                <a:latin typeface="Consolas" panose="020B0609020204030204" pitchFamily="49" charset="0"/>
              </a:rPr>
              <a:t>class Comment extends Model</a:t>
            </a:r>
          </a:p>
          <a:p>
            <a:r>
              <a:rPr lang="en-US" sz="1200" dirty="0">
                <a:latin typeface="Consolas" panose="020B0609020204030204" pitchFamily="49" charset="0"/>
              </a:rPr>
              <a:t>{</a:t>
            </a:r>
          </a:p>
          <a:p>
            <a:r>
              <a:rPr lang="en-US" sz="1200" dirty="0">
                <a:latin typeface="Consolas" panose="020B0609020204030204" pitchFamily="49" charset="0"/>
              </a:rPr>
              <a:t>    </a:t>
            </a:r>
            <a:r>
              <a:rPr lang="en-US" sz="1200" dirty="0">
                <a:solidFill>
                  <a:srgbClr val="92D050"/>
                </a:solidFill>
                <a:latin typeface="Consolas" panose="020B0609020204030204" pitchFamily="49" charset="0"/>
              </a:rPr>
              <a:t>/**</a:t>
            </a:r>
          </a:p>
          <a:p>
            <a:r>
              <a:rPr lang="en-US" sz="1200" dirty="0">
                <a:solidFill>
                  <a:srgbClr val="92D050"/>
                </a:solidFill>
                <a:latin typeface="Consolas" panose="020B0609020204030204" pitchFamily="49" charset="0"/>
              </a:rPr>
              <a:t>     * Get the post that owns the comment.</a:t>
            </a:r>
          </a:p>
          <a:p>
            <a:r>
              <a:rPr lang="en-US" sz="1200" dirty="0">
                <a:solidFill>
                  <a:srgbClr val="92D050"/>
                </a:solidFill>
                <a:latin typeface="Consolas" panose="020B0609020204030204" pitchFamily="49" charset="0"/>
              </a:rPr>
              <a:t>     */</a:t>
            </a:r>
          </a:p>
          <a:p>
            <a:r>
              <a:rPr lang="en-US" sz="1200" dirty="0">
                <a:latin typeface="Consolas" panose="020B0609020204030204" pitchFamily="49" charset="0"/>
              </a:rPr>
              <a:t>    public function post()</a:t>
            </a:r>
          </a:p>
          <a:p>
            <a:r>
              <a:rPr lang="en-US" sz="1200" dirty="0">
                <a:latin typeface="Consolas" panose="020B0609020204030204" pitchFamily="49" charset="0"/>
              </a:rPr>
              <a:t>    {</a:t>
            </a:r>
          </a:p>
          <a:p>
            <a:r>
              <a:rPr lang="en-US" sz="1200" dirty="0">
                <a:latin typeface="Consolas" panose="020B0609020204030204" pitchFamily="49" charset="0"/>
              </a:rPr>
              <a:t>        return $this-&gt;</a:t>
            </a:r>
            <a:r>
              <a:rPr lang="en-US" sz="1200" dirty="0" err="1">
                <a:latin typeface="Consolas" panose="020B0609020204030204" pitchFamily="49" charset="0"/>
              </a:rPr>
              <a:t>belongsTo</a:t>
            </a:r>
            <a:r>
              <a:rPr lang="en-US" sz="1200" dirty="0">
                <a:latin typeface="Consolas" panose="020B0609020204030204" pitchFamily="49" charset="0"/>
              </a:rPr>
              <a:t>(Post::class);</a:t>
            </a:r>
          </a:p>
          <a:p>
            <a:r>
              <a:rPr lang="en-US" sz="1200" dirty="0">
                <a:latin typeface="Consolas" panose="020B0609020204030204" pitchFamily="49" charset="0"/>
              </a:rPr>
              <a:t>    }</a:t>
            </a:r>
          </a:p>
          <a:p>
            <a:r>
              <a:rPr lang="en-US" sz="1200" dirty="0">
                <a:latin typeface="Consolas" panose="020B0609020204030204" pitchFamily="49" charset="0"/>
              </a:rPr>
              <a:t>}</a:t>
            </a:r>
            <a:endParaRPr lang="id-ID" sz="1200" dirty="0">
              <a:latin typeface="Consolas" panose="020B0609020204030204" pitchFamily="49" charset="0"/>
            </a:endParaRPr>
          </a:p>
        </p:txBody>
      </p:sp>
    </p:spTree>
    <p:extLst>
      <p:ext uri="{BB962C8B-B14F-4D97-AF65-F5344CB8AC3E}">
        <p14:creationId xmlns:p14="http://schemas.microsoft.com/office/powerpoint/2010/main" val="861416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b="1" dirty="0"/>
              <a:t>Many-to-many relations </a:t>
            </a:r>
            <a:r>
              <a:rPr lang="en-US" dirty="0"/>
              <a:t>are slightly more complicated than </a:t>
            </a:r>
            <a:r>
              <a:rPr lang="en-US" dirty="0" err="1">
                <a:latin typeface="Consolas" panose="020B0609020204030204" pitchFamily="49" charset="0"/>
              </a:rPr>
              <a:t>hasOne</a:t>
            </a:r>
            <a:r>
              <a:rPr lang="en-US" dirty="0"/>
              <a:t> and </a:t>
            </a:r>
            <a:r>
              <a:rPr lang="en-US" dirty="0" err="1">
                <a:latin typeface="Consolas" panose="020B0609020204030204" pitchFamily="49" charset="0"/>
              </a:rPr>
              <a:t>hasMany</a:t>
            </a:r>
            <a:r>
              <a:rPr lang="en-US" dirty="0"/>
              <a:t> relationships. An example of a many-to-many relationship is a user that has many roles and those roles are also shared by other users in the application. For example, a user may be assigned the role of "Author" and "Editor"; however, those roles may also be assigned to other users as well. So, a user has many roles and a role has many users.</a:t>
            </a:r>
            <a:endParaRPr lang="id-ID" dirty="0"/>
          </a:p>
          <a:p>
            <a:pPr algn="just"/>
            <a:endParaRPr lang="id-ID" dirty="0"/>
          </a:p>
        </p:txBody>
      </p:sp>
      <p:sp>
        <p:nvSpPr>
          <p:cNvPr id="5" name="TextBox 4"/>
          <p:cNvSpPr txBox="1"/>
          <p:nvPr/>
        </p:nvSpPr>
        <p:spPr>
          <a:xfrm>
            <a:off x="3041487" y="493385"/>
            <a:ext cx="4892430" cy="646331"/>
          </a:xfrm>
          <a:prstGeom prst="rect">
            <a:avLst/>
          </a:prstGeom>
          <a:noFill/>
        </p:spPr>
        <p:txBody>
          <a:bodyPr wrap="none" rtlCol="0">
            <a:spAutoFit/>
          </a:bodyPr>
          <a:lstStyle/>
          <a:p>
            <a:r>
              <a:rPr lang="id-ID" sz="3600" b="1" dirty="0"/>
              <a:t>Many To Many Relations</a:t>
            </a:r>
          </a:p>
        </p:txBody>
      </p:sp>
      <p:pic>
        <p:nvPicPr>
          <p:cNvPr id="8" name="Picture 7"/>
          <p:cNvPicPr>
            <a:picLocks noChangeAspect="1"/>
          </p:cNvPicPr>
          <p:nvPr/>
        </p:nvPicPr>
        <p:blipFill>
          <a:blip r:embed="rId2"/>
          <a:stretch>
            <a:fillRect/>
          </a:stretch>
        </p:blipFill>
        <p:spPr>
          <a:xfrm>
            <a:off x="3953896" y="4134824"/>
            <a:ext cx="1533806" cy="2233851"/>
          </a:xfrm>
          <a:prstGeom prst="rect">
            <a:avLst/>
          </a:prstGeom>
        </p:spPr>
      </p:pic>
      <p:sp>
        <p:nvSpPr>
          <p:cNvPr id="9" name="Footer Placeholder 5"/>
          <p:cNvSpPr txBox="1">
            <a:spLocks/>
          </p:cNvSpPr>
          <p:nvPr/>
        </p:nvSpPr>
        <p:spPr>
          <a:xfrm>
            <a:off x="3070600" y="6337235"/>
            <a:ext cx="3300397"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a:t>Fig 13. </a:t>
            </a:r>
            <a:r>
              <a:rPr lang="en-US" dirty="0"/>
              <a:t>relationship's table structure</a:t>
            </a:r>
            <a:endParaRPr lang="id-ID" dirty="0"/>
          </a:p>
        </p:txBody>
      </p:sp>
    </p:spTree>
    <p:extLst>
      <p:ext uri="{BB962C8B-B14F-4D97-AF65-F5344CB8AC3E}">
        <p14:creationId xmlns:p14="http://schemas.microsoft.com/office/powerpoint/2010/main" val="1074990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r>
              <a:rPr lang="en-US" sz="2400" dirty="0"/>
              <a:t>As we have seen, the database is a separate application from PHP.</a:t>
            </a:r>
            <a:endParaRPr lang="id-ID" sz="2400" dirty="0"/>
          </a:p>
          <a:p>
            <a:r>
              <a:rPr lang="en-US" sz="2400" dirty="0"/>
              <a:t>There are many types of database applications. For PHP-based web applications, the most frequently used are MySQL/</a:t>
            </a:r>
            <a:r>
              <a:rPr lang="en-US" sz="2400" dirty="0" err="1"/>
              <a:t>MariaDB</a:t>
            </a:r>
            <a:r>
              <a:rPr lang="en-US" sz="2400" dirty="0"/>
              <a:t>, SQLite, </a:t>
            </a:r>
            <a:r>
              <a:rPr lang="en-US" sz="2400" dirty="0" err="1"/>
              <a:t>PostgreSQL</a:t>
            </a:r>
            <a:r>
              <a:rPr lang="en-US" sz="2400" dirty="0"/>
              <a:t> and SQL Server.</a:t>
            </a:r>
            <a:endParaRPr lang="id-ID" sz="2400" dirty="0"/>
          </a:p>
          <a:p>
            <a:r>
              <a:rPr lang="en-US" sz="2400" dirty="0"/>
              <a:t>These four types of databases are supported by </a:t>
            </a:r>
            <a:r>
              <a:rPr lang="en-US" sz="2400" dirty="0" err="1"/>
              <a:t>Laravel</a:t>
            </a:r>
            <a:r>
              <a:rPr lang="en-US" sz="2400" dirty="0"/>
              <a:t> by </a:t>
            </a:r>
            <a:r>
              <a:rPr lang="en-US" sz="2400" dirty="0" err="1"/>
              <a:t>default.In</a:t>
            </a:r>
            <a:r>
              <a:rPr lang="en-US" sz="2400" dirty="0"/>
              <a:t> this material we will use the MySQL database (or </a:t>
            </a:r>
            <a:r>
              <a:rPr lang="en-US" sz="2400" dirty="0" err="1"/>
              <a:t>MariaDB</a:t>
            </a:r>
            <a:r>
              <a:rPr lang="en-US" sz="2400" dirty="0"/>
              <a:t> to be precise) built in by XAMPP.</a:t>
            </a:r>
            <a:endParaRPr lang="id-ID" sz="2400" dirty="0"/>
          </a:p>
          <a:p>
            <a:r>
              <a:rPr lang="en-US" sz="2400" dirty="0"/>
              <a:t>In order to communicate with MySQL, it is necessary to set some </a:t>
            </a:r>
            <a:r>
              <a:rPr lang="en-US" sz="2400" dirty="0" err="1"/>
              <a:t>Laravel</a:t>
            </a:r>
            <a:r>
              <a:rPr lang="en-US" sz="2400" dirty="0"/>
              <a:t> configuration.</a:t>
            </a:r>
          </a:p>
        </p:txBody>
      </p:sp>
      <p:sp>
        <p:nvSpPr>
          <p:cNvPr id="5" name="TextBox 4"/>
          <p:cNvSpPr txBox="1"/>
          <p:nvPr/>
        </p:nvSpPr>
        <p:spPr>
          <a:xfrm>
            <a:off x="3041487" y="493385"/>
            <a:ext cx="5585953" cy="707886"/>
          </a:xfrm>
          <a:prstGeom prst="rect">
            <a:avLst/>
          </a:prstGeom>
          <a:noFill/>
        </p:spPr>
        <p:txBody>
          <a:bodyPr wrap="none" rtlCol="0">
            <a:spAutoFit/>
          </a:bodyPr>
          <a:lstStyle/>
          <a:p>
            <a:r>
              <a:rPr lang="id-ID" sz="4000" b="1" dirty="0"/>
              <a:t>Laravel Database Settings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dirty="0"/>
              <a:t>Many-to-many relationships are defined by writing a method that returns the result of the </a:t>
            </a:r>
            <a:r>
              <a:rPr lang="en-US" dirty="0" err="1">
                <a:latin typeface="Consolas" panose="020B0609020204030204" pitchFamily="49" charset="0"/>
              </a:rPr>
              <a:t>belongsToMany</a:t>
            </a:r>
            <a:r>
              <a:rPr lang="en-US" dirty="0"/>
              <a:t> method. The </a:t>
            </a:r>
            <a:r>
              <a:rPr lang="en-US" dirty="0" err="1">
                <a:latin typeface="Consolas" panose="020B0609020204030204" pitchFamily="49" charset="0"/>
              </a:rPr>
              <a:t>belongsToMany</a:t>
            </a:r>
            <a:r>
              <a:rPr lang="en-US" dirty="0"/>
              <a:t> method is provided by the </a:t>
            </a:r>
            <a:r>
              <a:rPr lang="en-US" dirty="0">
                <a:latin typeface="Consolas" panose="020B0609020204030204" pitchFamily="49" charset="0"/>
              </a:rPr>
              <a:t>Illuminate\Database\Eloquent\Model</a:t>
            </a:r>
            <a:r>
              <a:rPr lang="en-US" dirty="0"/>
              <a:t> base class that is used by all of your application's Eloquent models</a:t>
            </a:r>
            <a:endParaRPr lang="id-ID" dirty="0"/>
          </a:p>
        </p:txBody>
      </p:sp>
      <p:sp>
        <p:nvSpPr>
          <p:cNvPr id="5" name="TextBox 4"/>
          <p:cNvSpPr txBox="1"/>
          <p:nvPr/>
        </p:nvSpPr>
        <p:spPr>
          <a:xfrm>
            <a:off x="3041487" y="493385"/>
            <a:ext cx="4892430" cy="646331"/>
          </a:xfrm>
          <a:prstGeom prst="rect">
            <a:avLst/>
          </a:prstGeom>
          <a:noFill/>
        </p:spPr>
        <p:txBody>
          <a:bodyPr wrap="none" rtlCol="0">
            <a:spAutoFit/>
          </a:bodyPr>
          <a:lstStyle/>
          <a:p>
            <a:r>
              <a:rPr lang="id-ID" sz="3600" b="1" dirty="0"/>
              <a:t>Many To Many Relations</a:t>
            </a:r>
          </a:p>
        </p:txBody>
      </p:sp>
      <p:sp>
        <p:nvSpPr>
          <p:cNvPr id="4" name="TextBox 3"/>
          <p:cNvSpPr txBox="1"/>
          <p:nvPr/>
        </p:nvSpPr>
        <p:spPr>
          <a:xfrm>
            <a:off x="2068703" y="3422435"/>
            <a:ext cx="5954082" cy="3046988"/>
          </a:xfrm>
          <a:prstGeom prst="rect">
            <a:avLst/>
          </a:prstGeom>
          <a:solidFill>
            <a:schemeClr val="accent5">
              <a:lumMod val="20000"/>
              <a:lumOff val="80000"/>
            </a:schemeClr>
          </a:solidFill>
        </p:spPr>
        <p:txBody>
          <a:bodyPr wrap="square" rtlCol="0">
            <a:spAutoFit/>
          </a:bodyPr>
          <a:lstStyle/>
          <a:p>
            <a:r>
              <a:rPr lang="en-US" sz="1200" dirty="0">
                <a:latin typeface="Consolas" panose="020B0609020204030204" pitchFamily="49" charset="0"/>
              </a:rPr>
              <a:t>&lt;?</a:t>
            </a:r>
            <a:r>
              <a:rPr lang="en-US" sz="1200" dirty="0" err="1">
                <a:latin typeface="Consolas" panose="020B0609020204030204" pitchFamily="49" charset="0"/>
              </a:rPr>
              <a:t>php</a:t>
            </a:r>
            <a:endParaRPr lang="en-US" sz="1200" dirty="0">
              <a:latin typeface="Consolas" panose="020B0609020204030204" pitchFamily="49" charset="0"/>
            </a:endParaRPr>
          </a:p>
          <a:p>
            <a:endParaRPr lang="en-US" sz="1200" dirty="0">
              <a:latin typeface="Consolas" panose="020B0609020204030204" pitchFamily="49" charset="0"/>
            </a:endParaRPr>
          </a:p>
          <a:p>
            <a:r>
              <a:rPr lang="en-US" sz="1200" dirty="0">
                <a:latin typeface="Consolas" panose="020B0609020204030204" pitchFamily="49" charset="0"/>
              </a:rPr>
              <a:t>namespace App\Models;</a:t>
            </a:r>
          </a:p>
          <a:p>
            <a:endParaRPr lang="en-US" sz="1200" dirty="0">
              <a:latin typeface="Consolas" panose="020B0609020204030204" pitchFamily="49" charset="0"/>
            </a:endParaRPr>
          </a:p>
          <a:p>
            <a:r>
              <a:rPr lang="en-US" sz="1200" dirty="0">
                <a:latin typeface="Consolas" panose="020B0609020204030204" pitchFamily="49" charset="0"/>
              </a:rPr>
              <a:t>use Illuminate\Database\Eloquent\Model;</a:t>
            </a:r>
          </a:p>
          <a:p>
            <a:endParaRPr lang="en-US" sz="1200" dirty="0">
              <a:latin typeface="Consolas" panose="020B0609020204030204" pitchFamily="49" charset="0"/>
            </a:endParaRPr>
          </a:p>
          <a:p>
            <a:r>
              <a:rPr lang="en-US" sz="1200" dirty="0">
                <a:latin typeface="Consolas" panose="020B0609020204030204" pitchFamily="49" charset="0"/>
              </a:rPr>
              <a:t>class User extends Model</a:t>
            </a:r>
          </a:p>
          <a:p>
            <a:r>
              <a:rPr lang="en-US" sz="1200" dirty="0">
                <a:latin typeface="Consolas" panose="020B0609020204030204" pitchFamily="49" charset="0"/>
              </a:rPr>
              <a:t>{</a:t>
            </a:r>
          </a:p>
          <a:p>
            <a:r>
              <a:rPr lang="en-US" sz="1200" dirty="0">
                <a:latin typeface="Consolas" panose="020B0609020204030204" pitchFamily="49" charset="0"/>
              </a:rPr>
              <a:t>    </a:t>
            </a:r>
            <a:r>
              <a:rPr lang="en-US" sz="1200" dirty="0">
                <a:solidFill>
                  <a:srgbClr val="92D050"/>
                </a:solidFill>
                <a:latin typeface="Consolas" panose="020B0609020204030204" pitchFamily="49" charset="0"/>
              </a:rPr>
              <a:t>/**</a:t>
            </a:r>
          </a:p>
          <a:p>
            <a:r>
              <a:rPr lang="en-US" sz="1200" dirty="0">
                <a:solidFill>
                  <a:srgbClr val="92D050"/>
                </a:solidFill>
                <a:latin typeface="Consolas" panose="020B0609020204030204" pitchFamily="49" charset="0"/>
              </a:rPr>
              <a:t>     * The roles that belong to the user.</a:t>
            </a:r>
          </a:p>
          <a:p>
            <a:r>
              <a:rPr lang="en-US" sz="1200" dirty="0">
                <a:solidFill>
                  <a:srgbClr val="92D050"/>
                </a:solidFill>
                <a:latin typeface="Consolas" panose="020B0609020204030204" pitchFamily="49" charset="0"/>
              </a:rPr>
              <a:t>     */</a:t>
            </a:r>
          </a:p>
          <a:p>
            <a:r>
              <a:rPr lang="en-US" sz="1200" dirty="0">
                <a:latin typeface="Consolas" panose="020B0609020204030204" pitchFamily="49" charset="0"/>
              </a:rPr>
              <a:t>    public function roles()</a:t>
            </a:r>
          </a:p>
          <a:p>
            <a:r>
              <a:rPr lang="en-US" sz="1200" dirty="0">
                <a:latin typeface="Consolas" panose="020B0609020204030204" pitchFamily="49" charset="0"/>
              </a:rPr>
              <a:t>    {</a:t>
            </a:r>
          </a:p>
          <a:p>
            <a:r>
              <a:rPr lang="en-US" sz="1200" dirty="0">
                <a:latin typeface="Consolas" panose="020B0609020204030204" pitchFamily="49" charset="0"/>
              </a:rPr>
              <a:t>        return $this-&gt;</a:t>
            </a:r>
            <a:r>
              <a:rPr lang="en-US" sz="1200" dirty="0" err="1">
                <a:latin typeface="Consolas" panose="020B0609020204030204" pitchFamily="49" charset="0"/>
              </a:rPr>
              <a:t>belongsToMany</a:t>
            </a:r>
            <a:r>
              <a:rPr lang="en-US" sz="1200" dirty="0">
                <a:latin typeface="Consolas" panose="020B0609020204030204" pitchFamily="49" charset="0"/>
              </a:rPr>
              <a:t>(Role::class);</a:t>
            </a:r>
          </a:p>
          <a:p>
            <a:r>
              <a:rPr lang="en-US" sz="1200" dirty="0">
                <a:latin typeface="Consolas" panose="020B0609020204030204" pitchFamily="49" charset="0"/>
              </a:rPr>
              <a:t>    }</a:t>
            </a:r>
          </a:p>
          <a:p>
            <a:r>
              <a:rPr lang="en-US" sz="1200" dirty="0">
                <a:latin typeface="Consolas" panose="020B0609020204030204" pitchFamily="49" charset="0"/>
              </a:rPr>
              <a:t>}</a:t>
            </a:r>
            <a:endParaRPr lang="id-ID" sz="1200" dirty="0">
              <a:latin typeface="Consolas" panose="020B0609020204030204" pitchFamily="49" charset="0"/>
            </a:endParaRPr>
          </a:p>
        </p:txBody>
      </p:sp>
    </p:spTree>
    <p:extLst>
      <p:ext uri="{BB962C8B-B14F-4D97-AF65-F5344CB8AC3E}">
        <p14:creationId xmlns:p14="http://schemas.microsoft.com/office/powerpoint/2010/main" val="982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dirty="0"/>
              <a:t>To define the "inverse" of a many-to-many relationship, you should define a method on the related model which also returns the result of the </a:t>
            </a:r>
            <a:r>
              <a:rPr lang="en-US" dirty="0" err="1">
                <a:latin typeface="Consolas" panose="020B0609020204030204" pitchFamily="49" charset="0"/>
              </a:rPr>
              <a:t>belongsToMany</a:t>
            </a:r>
            <a:r>
              <a:rPr lang="en-US" dirty="0"/>
              <a:t> method. To complete our user / role example, let's define the </a:t>
            </a:r>
            <a:r>
              <a:rPr lang="en-US" dirty="0">
                <a:latin typeface="Consolas" panose="020B0609020204030204" pitchFamily="49" charset="0"/>
              </a:rPr>
              <a:t>users</a:t>
            </a:r>
            <a:r>
              <a:rPr lang="en-US" dirty="0"/>
              <a:t> method on the </a:t>
            </a:r>
            <a:r>
              <a:rPr lang="en-US" dirty="0">
                <a:latin typeface="Consolas" panose="020B0609020204030204" pitchFamily="49" charset="0"/>
              </a:rPr>
              <a:t>Role</a:t>
            </a:r>
            <a:r>
              <a:rPr lang="en-US" dirty="0"/>
              <a:t> model:</a:t>
            </a:r>
            <a:endParaRPr lang="id-ID" dirty="0"/>
          </a:p>
        </p:txBody>
      </p:sp>
      <p:sp>
        <p:nvSpPr>
          <p:cNvPr id="5" name="TextBox 4"/>
          <p:cNvSpPr txBox="1"/>
          <p:nvPr/>
        </p:nvSpPr>
        <p:spPr>
          <a:xfrm>
            <a:off x="3041487" y="493385"/>
            <a:ext cx="4892430" cy="646331"/>
          </a:xfrm>
          <a:prstGeom prst="rect">
            <a:avLst/>
          </a:prstGeom>
          <a:noFill/>
        </p:spPr>
        <p:txBody>
          <a:bodyPr wrap="none" rtlCol="0">
            <a:spAutoFit/>
          </a:bodyPr>
          <a:lstStyle/>
          <a:p>
            <a:r>
              <a:rPr lang="id-ID" sz="3600" b="1" dirty="0"/>
              <a:t>Many To Many Relations</a:t>
            </a:r>
          </a:p>
        </p:txBody>
      </p:sp>
      <p:sp>
        <p:nvSpPr>
          <p:cNvPr id="6" name="TextBox 5"/>
          <p:cNvSpPr txBox="1"/>
          <p:nvPr/>
        </p:nvSpPr>
        <p:spPr>
          <a:xfrm>
            <a:off x="1643506" y="3543459"/>
            <a:ext cx="7104958" cy="3046988"/>
          </a:xfrm>
          <a:prstGeom prst="rect">
            <a:avLst/>
          </a:prstGeom>
          <a:solidFill>
            <a:schemeClr val="accent5">
              <a:lumMod val="20000"/>
              <a:lumOff val="80000"/>
            </a:schemeClr>
          </a:solidFill>
        </p:spPr>
        <p:txBody>
          <a:bodyPr wrap="square" rtlCol="0">
            <a:spAutoFit/>
          </a:bodyPr>
          <a:lstStyle/>
          <a:p>
            <a:r>
              <a:rPr lang="id-ID" sz="1200" dirty="0">
                <a:latin typeface="Consolas" panose="020B0609020204030204" pitchFamily="49" charset="0"/>
              </a:rPr>
              <a:t>&lt;?php</a:t>
            </a:r>
          </a:p>
          <a:p>
            <a:endParaRPr lang="id-ID" sz="1200" dirty="0">
              <a:latin typeface="Consolas" panose="020B0609020204030204" pitchFamily="49" charset="0"/>
            </a:endParaRPr>
          </a:p>
          <a:p>
            <a:r>
              <a:rPr lang="id-ID" sz="1200" dirty="0">
                <a:latin typeface="Consolas" panose="020B0609020204030204" pitchFamily="49" charset="0"/>
              </a:rPr>
              <a:t>namespace App\Models;</a:t>
            </a:r>
          </a:p>
          <a:p>
            <a:endParaRPr lang="id-ID" sz="1200" dirty="0">
              <a:latin typeface="Consolas" panose="020B0609020204030204" pitchFamily="49" charset="0"/>
            </a:endParaRPr>
          </a:p>
          <a:p>
            <a:r>
              <a:rPr lang="id-ID" sz="1200" dirty="0">
                <a:latin typeface="Consolas" panose="020B0609020204030204" pitchFamily="49" charset="0"/>
              </a:rPr>
              <a:t>use Illuminate\Database\Eloquent\Model;</a:t>
            </a:r>
          </a:p>
          <a:p>
            <a:endParaRPr lang="id-ID" sz="1200" dirty="0">
              <a:latin typeface="Consolas" panose="020B0609020204030204" pitchFamily="49" charset="0"/>
            </a:endParaRPr>
          </a:p>
          <a:p>
            <a:r>
              <a:rPr lang="id-ID" sz="1200" dirty="0">
                <a:latin typeface="Consolas" panose="020B0609020204030204" pitchFamily="49" charset="0"/>
              </a:rPr>
              <a:t>class Role extends Model</a:t>
            </a:r>
          </a:p>
          <a:p>
            <a:r>
              <a:rPr lang="id-ID" sz="1200" dirty="0">
                <a:latin typeface="Consolas" panose="020B0609020204030204" pitchFamily="49" charset="0"/>
              </a:rPr>
              <a:t>{</a:t>
            </a:r>
          </a:p>
          <a:p>
            <a:r>
              <a:rPr lang="id-ID" sz="1200" dirty="0">
                <a:latin typeface="Consolas" panose="020B0609020204030204" pitchFamily="49" charset="0"/>
              </a:rPr>
              <a:t>    </a:t>
            </a:r>
            <a:r>
              <a:rPr lang="id-ID" sz="1200" dirty="0">
                <a:solidFill>
                  <a:srgbClr val="92D050"/>
                </a:solidFill>
                <a:latin typeface="Consolas" panose="020B0609020204030204" pitchFamily="49" charset="0"/>
              </a:rPr>
              <a:t>/**</a:t>
            </a:r>
          </a:p>
          <a:p>
            <a:r>
              <a:rPr lang="id-ID" sz="1200" dirty="0">
                <a:solidFill>
                  <a:srgbClr val="92D050"/>
                </a:solidFill>
                <a:latin typeface="Consolas" panose="020B0609020204030204" pitchFamily="49" charset="0"/>
              </a:rPr>
              <a:t>     * The users that belong to the role.</a:t>
            </a:r>
          </a:p>
          <a:p>
            <a:r>
              <a:rPr lang="id-ID" sz="1200" dirty="0">
                <a:solidFill>
                  <a:srgbClr val="92D050"/>
                </a:solidFill>
                <a:latin typeface="Consolas" panose="020B0609020204030204" pitchFamily="49" charset="0"/>
              </a:rPr>
              <a:t>     */</a:t>
            </a:r>
          </a:p>
          <a:p>
            <a:r>
              <a:rPr lang="id-ID" sz="1200" dirty="0">
                <a:latin typeface="Consolas" panose="020B0609020204030204" pitchFamily="49" charset="0"/>
              </a:rPr>
              <a:t>    public function users()</a:t>
            </a:r>
          </a:p>
          <a:p>
            <a:r>
              <a:rPr lang="id-ID" sz="1200" dirty="0">
                <a:latin typeface="Consolas" panose="020B0609020204030204" pitchFamily="49" charset="0"/>
              </a:rPr>
              <a:t>    {</a:t>
            </a:r>
          </a:p>
          <a:p>
            <a:r>
              <a:rPr lang="id-ID" sz="1200" dirty="0">
                <a:latin typeface="Consolas" panose="020B0609020204030204" pitchFamily="49" charset="0"/>
              </a:rPr>
              <a:t>        return $this-&gt;belongsToMany(User::class);</a:t>
            </a:r>
          </a:p>
          <a:p>
            <a:r>
              <a:rPr lang="id-ID" sz="1200" dirty="0">
                <a:latin typeface="Consolas" panose="020B0609020204030204" pitchFamily="49" charset="0"/>
              </a:rPr>
              <a:t>    }</a:t>
            </a:r>
          </a:p>
          <a:p>
            <a:r>
              <a:rPr lang="id-ID" sz="1200" dirty="0">
                <a:latin typeface="Consolas" panose="020B0609020204030204" pitchFamily="49" charset="0"/>
              </a:rPr>
              <a:t>}</a:t>
            </a:r>
          </a:p>
        </p:txBody>
      </p:sp>
    </p:spTree>
    <p:extLst>
      <p:ext uri="{BB962C8B-B14F-4D97-AF65-F5344CB8AC3E}">
        <p14:creationId xmlns:p14="http://schemas.microsoft.com/office/powerpoint/2010/main" val="31251454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1800" dirty="0"/>
              <a:t>In addition to actually removing records from your database, Eloquent can also "soft delete" models. When models are soft deleted, they are not actually removed from your database. Instead, a </a:t>
            </a:r>
            <a:r>
              <a:rPr lang="en-US" sz="1800" dirty="0" err="1">
                <a:latin typeface="Consolas" panose="020B0609020204030204" pitchFamily="49" charset="0"/>
              </a:rPr>
              <a:t>deleted_at</a:t>
            </a:r>
            <a:r>
              <a:rPr lang="en-US" sz="1800" dirty="0"/>
              <a:t> attribute is set on the model indicating the date and time at which the model was "deleted". To enable soft deletes for a model, add the </a:t>
            </a:r>
            <a:r>
              <a:rPr lang="en-US" sz="1800" dirty="0">
                <a:latin typeface="Consolas" panose="020B0609020204030204" pitchFamily="49" charset="0"/>
              </a:rPr>
              <a:t>Illuminate\Database\Eloquent\</a:t>
            </a:r>
            <a:r>
              <a:rPr lang="en-US" sz="1800" dirty="0" err="1">
                <a:latin typeface="Consolas" panose="020B0609020204030204" pitchFamily="49" charset="0"/>
              </a:rPr>
              <a:t>SoftDeletes</a:t>
            </a:r>
            <a:r>
              <a:rPr lang="en-US" sz="1800" dirty="0"/>
              <a:t> trait to the model:</a:t>
            </a:r>
            <a:endParaRPr lang="id-ID" sz="1800" dirty="0"/>
          </a:p>
        </p:txBody>
      </p:sp>
      <p:sp>
        <p:nvSpPr>
          <p:cNvPr id="5" name="TextBox 4"/>
          <p:cNvSpPr txBox="1"/>
          <p:nvPr/>
        </p:nvSpPr>
        <p:spPr>
          <a:xfrm>
            <a:off x="3041487" y="493385"/>
            <a:ext cx="2500236" cy="646331"/>
          </a:xfrm>
          <a:prstGeom prst="rect">
            <a:avLst/>
          </a:prstGeom>
          <a:noFill/>
        </p:spPr>
        <p:txBody>
          <a:bodyPr wrap="none" rtlCol="0">
            <a:spAutoFit/>
          </a:bodyPr>
          <a:lstStyle/>
          <a:p>
            <a:r>
              <a:rPr lang="id-ID" sz="3600" b="1" dirty="0"/>
              <a:t>Soft Deletes</a:t>
            </a:r>
          </a:p>
        </p:txBody>
      </p:sp>
      <p:sp>
        <p:nvSpPr>
          <p:cNvPr id="6" name="TextBox 5"/>
          <p:cNvSpPr txBox="1"/>
          <p:nvPr/>
        </p:nvSpPr>
        <p:spPr>
          <a:xfrm>
            <a:off x="1764529" y="3946870"/>
            <a:ext cx="7104958" cy="2462213"/>
          </a:xfrm>
          <a:prstGeom prst="rect">
            <a:avLst/>
          </a:prstGeom>
          <a:solidFill>
            <a:schemeClr val="accent5">
              <a:lumMod val="20000"/>
              <a:lumOff val="80000"/>
            </a:schemeClr>
          </a:solidFill>
        </p:spPr>
        <p:txBody>
          <a:bodyPr wrap="square" rtlCol="0">
            <a:spAutoFit/>
          </a:bodyPr>
          <a:lstStyle/>
          <a:p>
            <a:r>
              <a:rPr lang="id-ID" sz="1400" dirty="0">
                <a:latin typeface="Consolas" panose="020B0609020204030204" pitchFamily="49" charset="0"/>
              </a:rPr>
              <a:t>&lt;?php</a:t>
            </a:r>
          </a:p>
          <a:p>
            <a:endParaRPr lang="id-ID" sz="1400" dirty="0">
              <a:latin typeface="Consolas" panose="020B0609020204030204" pitchFamily="49" charset="0"/>
            </a:endParaRPr>
          </a:p>
          <a:p>
            <a:r>
              <a:rPr lang="id-ID" sz="1400" dirty="0">
                <a:latin typeface="Consolas" panose="020B0609020204030204" pitchFamily="49" charset="0"/>
              </a:rPr>
              <a:t>namespace App\Models;</a:t>
            </a:r>
          </a:p>
          <a:p>
            <a:endParaRPr lang="id-ID" sz="1400" dirty="0">
              <a:latin typeface="Consolas" panose="020B0609020204030204" pitchFamily="49" charset="0"/>
            </a:endParaRPr>
          </a:p>
          <a:p>
            <a:r>
              <a:rPr lang="id-ID" sz="1400" dirty="0">
                <a:latin typeface="Consolas" panose="020B0609020204030204" pitchFamily="49" charset="0"/>
              </a:rPr>
              <a:t>use Illuminate\Database\Eloquent\Model;</a:t>
            </a:r>
          </a:p>
          <a:p>
            <a:r>
              <a:rPr lang="id-ID" sz="1400" dirty="0">
                <a:latin typeface="Consolas" panose="020B0609020204030204" pitchFamily="49" charset="0"/>
              </a:rPr>
              <a:t>use Illuminate\Database\Eloquent\SoftDeletes;</a:t>
            </a:r>
          </a:p>
          <a:p>
            <a:endParaRPr lang="id-ID" sz="1400" dirty="0">
              <a:latin typeface="Consolas" panose="020B0609020204030204" pitchFamily="49" charset="0"/>
            </a:endParaRPr>
          </a:p>
          <a:p>
            <a:r>
              <a:rPr lang="id-ID" sz="1400" dirty="0">
                <a:latin typeface="Consolas" panose="020B0609020204030204" pitchFamily="49" charset="0"/>
              </a:rPr>
              <a:t>class Flight extends Model</a:t>
            </a:r>
          </a:p>
          <a:p>
            <a:r>
              <a:rPr lang="id-ID" sz="1400" dirty="0">
                <a:latin typeface="Consolas" panose="020B0609020204030204" pitchFamily="49" charset="0"/>
              </a:rPr>
              <a:t>{</a:t>
            </a:r>
          </a:p>
          <a:p>
            <a:r>
              <a:rPr lang="id-ID" sz="1400" dirty="0">
                <a:latin typeface="Consolas" panose="020B0609020204030204" pitchFamily="49" charset="0"/>
              </a:rPr>
              <a:t>    use SoftDeletes;</a:t>
            </a:r>
          </a:p>
          <a:p>
            <a:r>
              <a:rPr lang="id-ID" sz="1400" dirty="0">
                <a:latin typeface="Consolas" panose="020B0609020204030204" pitchFamily="49" charset="0"/>
              </a:rPr>
              <a:t>}</a:t>
            </a:r>
          </a:p>
        </p:txBody>
      </p:sp>
    </p:spTree>
    <p:extLst>
      <p:ext uri="{BB962C8B-B14F-4D97-AF65-F5344CB8AC3E}">
        <p14:creationId xmlns:p14="http://schemas.microsoft.com/office/powerpoint/2010/main" val="1315878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dirty="0"/>
              <a:t>You should also add the </a:t>
            </a:r>
            <a:r>
              <a:rPr lang="en-US" dirty="0" err="1">
                <a:latin typeface="Consolas" panose="020B0609020204030204" pitchFamily="49" charset="0"/>
              </a:rPr>
              <a:t>deleted_at</a:t>
            </a:r>
            <a:r>
              <a:rPr lang="en-US" dirty="0"/>
              <a:t> column to your database table. The </a:t>
            </a:r>
            <a:r>
              <a:rPr lang="en-US" dirty="0" err="1"/>
              <a:t>Laravel</a:t>
            </a:r>
            <a:r>
              <a:rPr lang="en-US" dirty="0"/>
              <a:t> schema builder contains a helper method to create this column:</a:t>
            </a:r>
            <a:endParaRPr lang="id-ID" dirty="0"/>
          </a:p>
        </p:txBody>
      </p:sp>
      <p:sp>
        <p:nvSpPr>
          <p:cNvPr id="5" name="TextBox 4"/>
          <p:cNvSpPr txBox="1"/>
          <p:nvPr/>
        </p:nvSpPr>
        <p:spPr>
          <a:xfrm>
            <a:off x="3041487" y="493385"/>
            <a:ext cx="2500236" cy="646331"/>
          </a:xfrm>
          <a:prstGeom prst="rect">
            <a:avLst/>
          </a:prstGeom>
          <a:noFill/>
        </p:spPr>
        <p:txBody>
          <a:bodyPr wrap="none" rtlCol="0">
            <a:spAutoFit/>
          </a:bodyPr>
          <a:lstStyle/>
          <a:p>
            <a:r>
              <a:rPr lang="id-ID" sz="3600" b="1" dirty="0"/>
              <a:t>Soft Deletes</a:t>
            </a:r>
          </a:p>
        </p:txBody>
      </p:sp>
      <p:sp>
        <p:nvSpPr>
          <p:cNvPr id="6" name="TextBox 5"/>
          <p:cNvSpPr txBox="1"/>
          <p:nvPr/>
        </p:nvSpPr>
        <p:spPr>
          <a:xfrm>
            <a:off x="1643506" y="3165328"/>
            <a:ext cx="7104958" cy="2554545"/>
          </a:xfrm>
          <a:prstGeom prst="rect">
            <a:avLst/>
          </a:prstGeom>
          <a:solidFill>
            <a:schemeClr val="accent5">
              <a:lumMod val="20000"/>
              <a:lumOff val="80000"/>
            </a:schemeClr>
          </a:solidFill>
        </p:spPr>
        <p:txBody>
          <a:bodyPr wrap="square" rtlCol="0">
            <a:spAutoFit/>
          </a:bodyPr>
          <a:lstStyle/>
          <a:p>
            <a:r>
              <a:rPr lang="id-ID" sz="1600" dirty="0">
                <a:latin typeface="Consolas" panose="020B0609020204030204" pitchFamily="49" charset="0"/>
              </a:rPr>
              <a:t>use Illuminate\Database\Schema\Blueprint;</a:t>
            </a:r>
          </a:p>
          <a:p>
            <a:r>
              <a:rPr lang="id-ID" sz="1600" dirty="0">
                <a:latin typeface="Consolas" panose="020B0609020204030204" pitchFamily="49" charset="0"/>
              </a:rPr>
              <a:t>use Illuminate\Support\Facades\Schema;</a:t>
            </a:r>
          </a:p>
          <a:p>
            <a:endParaRPr lang="id-ID" sz="1600" dirty="0">
              <a:latin typeface="Consolas" panose="020B0609020204030204" pitchFamily="49" charset="0"/>
            </a:endParaRPr>
          </a:p>
          <a:p>
            <a:r>
              <a:rPr lang="id-ID" sz="1600" dirty="0">
                <a:latin typeface="Consolas" panose="020B0609020204030204" pitchFamily="49" charset="0"/>
              </a:rPr>
              <a:t>Schema::table('flights', function (Blueprint $table) {</a:t>
            </a:r>
          </a:p>
          <a:p>
            <a:r>
              <a:rPr lang="id-ID" sz="1600" dirty="0">
                <a:latin typeface="Consolas" panose="020B0609020204030204" pitchFamily="49" charset="0"/>
              </a:rPr>
              <a:t>    $table-&gt;softDeletes();</a:t>
            </a:r>
          </a:p>
          <a:p>
            <a:r>
              <a:rPr lang="id-ID" sz="1600" dirty="0">
                <a:latin typeface="Consolas" panose="020B0609020204030204" pitchFamily="49" charset="0"/>
              </a:rPr>
              <a:t>});</a:t>
            </a:r>
          </a:p>
          <a:p>
            <a:endParaRPr lang="id-ID" sz="1600" dirty="0">
              <a:latin typeface="Consolas" panose="020B0609020204030204" pitchFamily="49" charset="0"/>
            </a:endParaRPr>
          </a:p>
          <a:p>
            <a:r>
              <a:rPr lang="id-ID" sz="1600" dirty="0">
                <a:latin typeface="Consolas" panose="020B0609020204030204" pitchFamily="49" charset="0"/>
              </a:rPr>
              <a:t>Schema::table('flights', function (Blueprint $table) {</a:t>
            </a:r>
          </a:p>
          <a:p>
            <a:r>
              <a:rPr lang="id-ID" sz="1600" dirty="0">
                <a:latin typeface="Consolas" panose="020B0609020204030204" pitchFamily="49" charset="0"/>
              </a:rPr>
              <a:t>    $table-&gt;dropSoftDeletes();</a:t>
            </a:r>
          </a:p>
          <a:p>
            <a:r>
              <a:rPr lang="id-ID" sz="1600" dirty="0">
                <a:latin typeface="Consolas" panose="020B0609020204030204" pitchFamily="49" charset="0"/>
              </a:rPr>
              <a:t>});</a:t>
            </a:r>
          </a:p>
        </p:txBody>
      </p:sp>
    </p:spTree>
    <p:extLst>
      <p:ext uri="{BB962C8B-B14F-4D97-AF65-F5344CB8AC3E}">
        <p14:creationId xmlns:p14="http://schemas.microsoft.com/office/powerpoint/2010/main" val="85546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9863" y="1857376"/>
            <a:ext cx="7232650" cy="4500562"/>
          </a:xfrm>
        </p:spPr>
        <p:txBody>
          <a:bodyPr/>
          <a:lstStyle/>
          <a:p>
            <a:r>
              <a:rPr lang="id-ID" dirty="0"/>
              <a:t>Lukmanul Hakim. (2020). Konsep &amp; implementasi Pemrograman LARAVEL 7 Edisi BEST PRACTICE. CV. LOKOMEDIA. Yogyakarta. ISBN: 978-602-6231-25. Chapter 7-8</a:t>
            </a:r>
          </a:p>
          <a:p>
            <a:r>
              <a:rPr lang="id-ID" dirty="0"/>
              <a:t>Andre Pratama. (2019). Laravel Uncover. </a:t>
            </a:r>
            <a:r>
              <a:rPr lang="id-ID"/>
              <a:t>DuniaIlkom.</a:t>
            </a:r>
            <a:endParaRPr lang="id-ID" dirty="0"/>
          </a:p>
          <a:p>
            <a:r>
              <a:rPr lang="id-ID" dirty="0">
                <a:hlinkClick r:id="rId2"/>
              </a:rPr>
              <a:t>https://laravel.com/docs/8.x/eloquent-relationships#one-to-one</a:t>
            </a:r>
            <a:endParaRPr lang="id-ID" dirty="0"/>
          </a:p>
          <a:p>
            <a:r>
              <a:rPr lang="id-ID" dirty="0">
                <a:hlinkClick r:id="rId3"/>
              </a:rPr>
              <a:t>https://laravel.com/docs/8.x/eloquent-relationships#one-to-many</a:t>
            </a:r>
            <a:endParaRPr lang="id-ID" dirty="0"/>
          </a:p>
          <a:p>
            <a:r>
              <a:rPr lang="id-ID" dirty="0">
                <a:hlinkClick r:id="rId4"/>
              </a:rPr>
              <a:t>https://laravel.com/docs/8.x/eloquent-relationships#many-to-many</a:t>
            </a:r>
            <a:endParaRPr lang="id-ID" dirty="0"/>
          </a:p>
          <a:p>
            <a:r>
              <a:rPr lang="id-ID" dirty="0">
                <a:hlinkClick r:id="rId5"/>
              </a:rPr>
              <a:t>https://laravel.com/docs/8.x/eloquent#soft-deleting</a:t>
            </a:r>
            <a:endParaRPr lang="id-ID" dirty="0"/>
          </a:p>
          <a:p>
            <a:r>
              <a:rPr lang="id-ID" dirty="0">
                <a:hlinkClick r:id="rId6"/>
              </a:rPr>
              <a:t>https://www.youtube.com/watch?v=g-63ClKANsM</a:t>
            </a:r>
            <a:endParaRPr lang="id-ID" dirty="0"/>
          </a:p>
          <a:p>
            <a:endParaRPr lang="id-ID" dirty="0"/>
          </a:p>
          <a:p>
            <a:endParaRPr lang="id-ID" dirty="0"/>
          </a:p>
          <a:p>
            <a:endParaRPr lang="id-ID" dirty="0"/>
          </a:p>
          <a:p>
            <a:endParaRPr lang="id-ID" dirty="0"/>
          </a:p>
        </p:txBody>
      </p:sp>
      <p:sp>
        <p:nvSpPr>
          <p:cNvPr id="5" name="TextBox 4"/>
          <p:cNvSpPr txBox="1"/>
          <p:nvPr/>
        </p:nvSpPr>
        <p:spPr>
          <a:xfrm>
            <a:off x="3048000" y="816114"/>
            <a:ext cx="2519792" cy="707886"/>
          </a:xfrm>
          <a:prstGeom prst="rect">
            <a:avLst/>
          </a:prstGeom>
          <a:noFill/>
        </p:spPr>
        <p:txBody>
          <a:bodyPr wrap="none" rtlCol="0">
            <a:spAutoFit/>
          </a:bodyPr>
          <a:lstStyle/>
          <a:p>
            <a:r>
              <a:rPr lang="en-US" sz="4000" b="1"/>
              <a:t>References</a:t>
            </a:r>
          </a:p>
        </p:txBody>
      </p:sp>
    </p:spTree>
    <p:extLst>
      <p:ext uri="{BB962C8B-B14F-4D97-AF65-F5344CB8AC3E}">
        <p14:creationId xmlns:p14="http://schemas.microsoft.com/office/powerpoint/2010/main" val="9949088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d-ID" dirty="0"/>
              <a:t>Thank You</a:t>
            </a:r>
          </a:p>
        </p:txBody>
      </p:sp>
    </p:spTree>
    <p:extLst>
      <p:ext uri="{BB962C8B-B14F-4D97-AF65-F5344CB8AC3E}">
        <p14:creationId xmlns:p14="http://schemas.microsoft.com/office/powerpoint/2010/main" val="758115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marL="0" indent="0">
              <a:buNone/>
            </a:pPr>
            <a:r>
              <a:rPr lang="en-US" sz="2400" b="1" dirty="0"/>
              <a:t>Configuration Files</a:t>
            </a:r>
            <a:r>
              <a:rPr lang="id-ID" sz="2400" b="1" dirty="0"/>
              <a:t> </a:t>
            </a:r>
            <a:r>
              <a:rPr lang="en-US" sz="2400" b="1" dirty="0"/>
              <a:t>.</a:t>
            </a:r>
            <a:r>
              <a:rPr lang="en-US" sz="2400" b="1" dirty="0" err="1"/>
              <a:t>env</a:t>
            </a:r>
            <a:endParaRPr lang="id-ID" sz="2400" b="1" dirty="0"/>
          </a:p>
          <a:p>
            <a:pPr algn="just"/>
            <a:r>
              <a:rPr lang="en-US" sz="2400" dirty="0" err="1"/>
              <a:t>Laravel's</a:t>
            </a:r>
            <a:r>
              <a:rPr lang="en-US" sz="2400" dirty="0"/>
              <a:t> local configuration is in the </a:t>
            </a:r>
            <a:r>
              <a:rPr lang="en-US" sz="2400" b="1" dirty="0"/>
              <a:t>.</a:t>
            </a:r>
            <a:r>
              <a:rPr lang="en-US" sz="2400" b="1" dirty="0" err="1"/>
              <a:t>env</a:t>
            </a:r>
            <a:r>
              <a:rPr lang="en-US" sz="2400" dirty="0"/>
              <a:t> file.</a:t>
            </a:r>
            <a:r>
              <a:rPr lang="id-ID" sz="2400" dirty="0"/>
              <a:t> </a:t>
            </a:r>
            <a:r>
              <a:rPr lang="en-US" sz="2400" dirty="0"/>
              <a:t>Please open this file and look for the following line:</a:t>
            </a:r>
            <a:endParaRPr lang="id-ID" sz="2400" dirty="0"/>
          </a:p>
          <a:p>
            <a:pPr algn="just"/>
            <a:endParaRPr lang="en-US" sz="2400" dirty="0"/>
          </a:p>
        </p:txBody>
      </p:sp>
      <p:sp>
        <p:nvSpPr>
          <p:cNvPr id="5" name="TextBox 4"/>
          <p:cNvSpPr txBox="1"/>
          <p:nvPr/>
        </p:nvSpPr>
        <p:spPr>
          <a:xfrm>
            <a:off x="3041487" y="493385"/>
            <a:ext cx="5585953" cy="707886"/>
          </a:xfrm>
          <a:prstGeom prst="rect">
            <a:avLst/>
          </a:prstGeom>
          <a:noFill/>
        </p:spPr>
        <p:txBody>
          <a:bodyPr wrap="none" rtlCol="0">
            <a:spAutoFit/>
          </a:bodyPr>
          <a:lstStyle/>
          <a:p>
            <a:r>
              <a:rPr lang="id-ID" sz="4000" b="1" dirty="0"/>
              <a:t>Laravel Database Settings</a:t>
            </a:r>
          </a:p>
        </p:txBody>
      </p:sp>
      <p:pic>
        <p:nvPicPr>
          <p:cNvPr id="2" name="Picture 1"/>
          <p:cNvPicPr>
            <a:picLocks noChangeAspect="1"/>
          </p:cNvPicPr>
          <p:nvPr/>
        </p:nvPicPr>
        <p:blipFill>
          <a:blip r:embed="rId2"/>
          <a:stretch>
            <a:fillRect/>
          </a:stretch>
        </p:blipFill>
        <p:spPr>
          <a:xfrm>
            <a:off x="1934695" y="3122519"/>
            <a:ext cx="6457950" cy="2495550"/>
          </a:xfrm>
          <a:prstGeom prst="rect">
            <a:avLst/>
          </a:prstGeom>
        </p:spPr>
      </p:pic>
      <p:sp>
        <p:nvSpPr>
          <p:cNvPr id="6" name="Footer Placeholder 5"/>
          <p:cNvSpPr txBox="1">
            <a:spLocks/>
          </p:cNvSpPr>
          <p:nvPr/>
        </p:nvSpPr>
        <p:spPr>
          <a:xfrm>
            <a:off x="3597944" y="5678620"/>
            <a:ext cx="2895600"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a:t>Fig 1. </a:t>
            </a:r>
            <a:r>
              <a:rPr lang="en-US" dirty="0"/>
              <a:t>Database settings in .</a:t>
            </a:r>
            <a:r>
              <a:rPr lang="en-US" dirty="0" err="1"/>
              <a:t>env</a:t>
            </a:r>
            <a:r>
              <a:rPr lang="en-US" dirty="0"/>
              <a:t> file</a:t>
            </a:r>
            <a:endParaRPr lang="id-ID" dirty="0"/>
          </a:p>
        </p:txBody>
      </p:sp>
    </p:spTree>
    <p:extLst>
      <p:ext uri="{BB962C8B-B14F-4D97-AF65-F5344CB8AC3E}">
        <p14:creationId xmlns:p14="http://schemas.microsoft.com/office/powerpoint/2010/main" val="1662103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r>
              <a:rPr lang="en-US" b="1" dirty="0"/>
              <a:t>There are 6 rows of database related settings:</a:t>
            </a:r>
          </a:p>
          <a:p>
            <a:pPr lvl="1" algn="just"/>
            <a:r>
              <a:rPr lang="en-US" sz="1700" b="1" dirty="0"/>
              <a:t>DB_CONNECTION</a:t>
            </a:r>
            <a:r>
              <a:rPr lang="en-US" sz="1700" dirty="0"/>
              <a:t>: Although it contains </a:t>
            </a:r>
            <a:r>
              <a:rPr lang="en-US" sz="1700" dirty="0">
                <a:latin typeface="Consolas" panose="020B0609020204030204" pitchFamily="49" charset="0"/>
              </a:rPr>
              <a:t>'</a:t>
            </a:r>
            <a:r>
              <a:rPr lang="en-US" sz="1700" dirty="0" err="1">
                <a:latin typeface="Consolas" panose="020B0609020204030204" pitchFamily="49" charset="0"/>
              </a:rPr>
              <a:t>mysql</a:t>
            </a:r>
            <a:r>
              <a:rPr lang="en-US" sz="1700" dirty="0">
                <a:latin typeface="Consolas" panose="020B0609020204030204" pitchFamily="49" charset="0"/>
              </a:rPr>
              <a:t>'</a:t>
            </a:r>
            <a:r>
              <a:rPr lang="en-US" sz="1700" dirty="0"/>
              <a:t> by default, this is not a setting about the database type, but rather a profile which contains the configuration set in the </a:t>
            </a:r>
            <a:r>
              <a:rPr lang="en-US" sz="1700" dirty="0" err="1"/>
              <a:t>config</a:t>
            </a:r>
            <a:r>
              <a:rPr lang="en-US" sz="1700" dirty="0"/>
              <a:t>/</a:t>
            </a:r>
            <a:r>
              <a:rPr lang="en-US" sz="1700" dirty="0" err="1"/>
              <a:t>database.php</a:t>
            </a:r>
            <a:r>
              <a:rPr lang="en-US" sz="1700" dirty="0"/>
              <a:t> file. But by default the </a:t>
            </a:r>
            <a:r>
              <a:rPr lang="en-US" sz="1700" dirty="0">
                <a:latin typeface="Consolas" panose="020B0609020204030204" pitchFamily="49" charset="0"/>
              </a:rPr>
              <a:t>'</a:t>
            </a:r>
            <a:r>
              <a:rPr lang="en-US" sz="1700" dirty="0" err="1">
                <a:latin typeface="Consolas" panose="020B0609020204030204" pitchFamily="49" charset="0"/>
              </a:rPr>
              <a:t>mysql</a:t>
            </a:r>
            <a:r>
              <a:rPr lang="en-US" sz="1700" dirty="0">
                <a:latin typeface="Consolas" panose="020B0609020204030204" pitchFamily="49" charset="0"/>
              </a:rPr>
              <a:t>'</a:t>
            </a:r>
            <a:r>
              <a:rPr lang="en-US" sz="1700" dirty="0"/>
              <a:t> profile contains the configuration to the MySQL database.</a:t>
            </a:r>
            <a:endParaRPr lang="id-ID" sz="1700" dirty="0"/>
          </a:p>
          <a:p>
            <a:pPr lvl="1" algn="just"/>
            <a:r>
              <a:rPr lang="en-US" sz="1700" b="1" dirty="0"/>
              <a:t>DB_HOST</a:t>
            </a:r>
            <a:r>
              <a:rPr lang="en-US" sz="1700" dirty="0"/>
              <a:t>: Used to set the address of the database server. By default it already contains 127.0.0.1, which is the </a:t>
            </a:r>
            <a:r>
              <a:rPr lang="en-US" sz="1700" dirty="0" err="1"/>
              <a:t>localhost</a:t>
            </a:r>
            <a:r>
              <a:rPr lang="en-US" sz="1700" dirty="0"/>
              <a:t> address.</a:t>
            </a:r>
            <a:endParaRPr lang="id-ID" sz="1700" dirty="0"/>
          </a:p>
          <a:p>
            <a:pPr lvl="1" algn="just"/>
            <a:r>
              <a:rPr lang="en-US" sz="1700" b="1" dirty="0"/>
              <a:t>DB_PORT</a:t>
            </a:r>
            <a:r>
              <a:rPr lang="en-US" sz="1700" dirty="0"/>
              <a:t>: Used to set the port of the database server application. By default it contains the number 3306, which is the default MySQL port.</a:t>
            </a:r>
            <a:endParaRPr lang="id-ID" sz="1700" dirty="0"/>
          </a:p>
          <a:p>
            <a:pPr lvl="1" algn="just"/>
            <a:r>
              <a:rPr lang="en-US" sz="1700" b="1" dirty="0"/>
              <a:t>DB_DATABASE</a:t>
            </a:r>
            <a:r>
              <a:rPr lang="en-US" sz="1700" dirty="0"/>
              <a:t>: The name of the database to be used. By default it already contains </a:t>
            </a:r>
            <a:r>
              <a:rPr lang="en-US" sz="1700" dirty="0">
                <a:latin typeface="Consolas" panose="020B0609020204030204" pitchFamily="49" charset="0"/>
              </a:rPr>
              <a:t>'</a:t>
            </a:r>
            <a:r>
              <a:rPr lang="en-US" sz="1700" dirty="0" err="1">
                <a:latin typeface="Consolas" panose="020B0609020204030204" pitchFamily="49" charset="0"/>
              </a:rPr>
              <a:t>laravel</a:t>
            </a:r>
            <a:r>
              <a:rPr lang="en-US" sz="1700" dirty="0">
                <a:latin typeface="Consolas" panose="020B0609020204030204" pitchFamily="49" charset="0"/>
              </a:rPr>
              <a:t>'</a:t>
            </a:r>
            <a:r>
              <a:rPr lang="en-US" sz="1700" dirty="0"/>
              <a:t>, which means </a:t>
            </a:r>
            <a:r>
              <a:rPr lang="en-US" sz="1700" dirty="0" err="1"/>
              <a:t>Laravel</a:t>
            </a:r>
            <a:r>
              <a:rPr lang="en-US" sz="1700" dirty="0"/>
              <a:t> will immediately search for a database named </a:t>
            </a:r>
            <a:r>
              <a:rPr lang="en-US" sz="1700" dirty="0">
                <a:latin typeface="Consolas" panose="020B0609020204030204" pitchFamily="49" charset="0"/>
              </a:rPr>
              <a:t>'</a:t>
            </a:r>
            <a:r>
              <a:rPr lang="en-US" sz="1700" dirty="0" err="1">
                <a:latin typeface="Consolas" panose="020B0609020204030204" pitchFamily="49" charset="0"/>
              </a:rPr>
              <a:t>laravel</a:t>
            </a:r>
            <a:r>
              <a:rPr lang="en-US" sz="1700" dirty="0">
                <a:latin typeface="Consolas" panose="020B0609020204030204" pitchFamily="49" charset="0"/>
              </a:rPr>
              <a:t>'</a:t>
            </a:r>
            <a:r>
              <a:rPr lang="en-US" sz="1700" dirty="0"/>
              <a:t>.</a:t>
            </a:r>
            <a:endParaRPr lang="id-ID" sz="1700" dirty="0"/>
          </a:p>
          <a:p>
            <a:pPr lvl="1" algn="just"/>
            <a:r>
              <a:rPr lang="en-US" sz="1700" b="1" dirty="0"/>
              <a:t>DB_USERNAME and DB_PASSWORD</a:t>
            </a:r>
            <a:r>
              <a:rPr lang="en-US" sz="1700" dirty="0"/>
              <a:t>: Used to create a user name and password to login to the database server. By default the user name is root, and the password is not entered.</a:t>
            </a:r>
          </a:p>
        </p:txBody>
      </p:sp>
      <p:sp>
        <p:nvSpPr>
          <p:cNvPr id="5" name="TextBox 4"/>
          <p:cNvSpPr txBox="1"/>
          <p:nvPr/>
        </p:nvSpPr>
        <p:spPr>
          <a:xfrm>
            <a:off x="3041487" y="493385"/>
            <a:ext cx="5585953" cy="707886"/>
          </a:xfrm>
          <a:prstGeom prst="rect">
            <a:avLst/>
          </a:prstGeom>
          <a:noFill/>
        </p:spPr>
        <p:txBody>
          <a:bodyPr wrap="none" rtlCol="0">
            <a:spAutoFit/>
          </a:bodyPr>
          <a:lstStyle/>
          <a:p>
            <a:r>
              <a:rPr lang="id-ID" sz="4000" b="1" dirty="0"/>
              <a:t>Laravel Database Settings</a:t>
            </a:r>
          </a:p>
        </p:txBody>
      </p:sp>
    </p:spTree>
    <p:extLst>
      <p:ext uri="{BB962C8B-B14F-4D97-AF65-F5344CB8AC3E}">
        <p14:creationId xmlns:p14="http://schemas.microsoft.com/office/powerpoint/2010/main" val="336650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2400" b="1" dirty="0"/>
              <a:t>Migration</a:t>
            </a:r>
            <a:r>
              <a:rPr lang="en-US" sz="2400" dirty="0"/>
              <a:t> is a </a:t>
            </a:r>
            <a:r>
              <a:rPr lang="en-US" sz="2400" dirty="0" err="1"/>
              <a:t>Laravel</a:t>
            </a:r>
            <a:r>
              <a:rPr lang="en-US" sz="2400" dirty="0"/>
              <a:t> feature to quickly generate tables.</a:t>
            </a:r>
            <a:r>
              <a:rPr lang="id-ID" sz="2400" dirty="0"/>
              <a:t> </a:t>
            </a:r>
            <a:r>
              <a:rPr lang="en-US" sz="2400" dirty="0"/>
              <a:t>With just 1 </a:t>
            </a:r>
            <a:r>
              <a:rPr lang="en-US" sz="2400" dirty="0" err="1"/>
              <a:t>php</a:t>
            </a:r>
            <a:r>
              <a:rPr lang="en-US" sz="2400" dirty="0"/>
              <a:t> artisan command, one to tens of tables can be immediately available.</a:t>
            </a:r>
            <a:endParaRPr lang="id-ID" sz="2400" dirty="0"/>
          </a:p>
          <a:p>
            <a:pPr algn="just"/>
            <a:r>
              <a:rPr lang="en-US" sz="2400" dirty="0"/>
              <a:t>Migration is especially useful for projects created with teams. If a team member wants to try the app, there's no need to manually create a table from </a:t>
            </a:r>
            <a:r>
              <a:rPr lang="en-US" sz="2400" dirty="0" err="1"/>
              <a:t>phpMyAdmin</a:t>
            </a:r>
            <a:r>
              <a:rPr lang="en-US" sz="2400" dirty="0"/>
              <a:t>, but just run the migration file.</a:t>
            </a:r>
            <a:endParaRPr lang="id-ID" sz="2400" dirty="0"/>
          </a:p>
          <a:p>
            <a:pPr algn="just"/>
            <a:r>
              <a:rPr lang="en-US" sz="2400" dirty="0"/>
              <a:t>In more technical terms, migration is called version control for the database. Besides being used to create tables, we can also make step-by-step changes to the table structure.</a:t>
            </a:r>
          </a:p>
        </p:txBody>
      </p:sp>
      <p:sp>
        <p:nvSpPr>
          <p:cNvPr id="5" name="TextBox 4"/>
          <p:cNvSpPr txBox="1"/>
          <p:nvPr/>
        </p:nvSpPr>
        <p:spPr>
          <a:xfrm>
            <a:off x="3041487" y="493385"/>
            <a:ext cx="5073248" cy="707886"/>
          </a:xfrm>
          <a:prstGeom prst="rect">
            <a:avLst/>
          </a:prstGeom>
          <a:noFill/>
        </p:spPr>
        <p:txBody>
          <a:bodyPr wrap="none" rtlCol="0">
            <a:spAutoFit/>
          </a:bodyPr>
          <a:lstStyle/>
          <a:p>
            <a:r>
              <a:rPr lang="id-ID" sz="4000" b="1" dirty="0"/>
              <a:t>Definition of Migration</a:t>
            </a:r>
          </a:p>
        </p:txBody>
      </p:sp>
    </p:spTree>
    <p:extLst>
      <p:ext uri="{BB962C8B-B14F-4D97-AF65-F5344CB8AC3E}">
        <p14:creationId xmlns:p14="http://schemas.microsoft.com/office/powerpoint/2010/main" val="3252696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marL="0" indent="0">
              <a:buNone/>
            </a:pPr>
            <a:r>
              <a:rPr lang="en-US" sz="2400" b="1" dirty="0" err="1"/>
              <a:t>Laravel</a:t>
            </a:r>
            <a:r>
              <a:rPr lang="en-US" sz="2400" b="1" dirty="0"/>
              <a:t> Default File Migration</a:t>
            </a:r>
            <a:endParaRPr lang="id-ID" sz="2400" b="1" dirty="0"/>
          </a:p>
          <a:p>
            <a:r>
              <a:rPr lang="en-US" sz="2400" dirty="0" err="1"/>
              <a:t>Laravel</a:t>
            </a:r>
            <a:r>
              <a:rPr lang="en-US" sz="2400" dirty="0"/>
              <a:t> already has some default migration files. This file is located in the </a:t>
            </a:r>
            <a:r>
              <a:rPr lang="en-US" sz="2400" b="1" dirty="0"/>
              <a:t>database\migrations</a:t>
            </a:r>
            <a:r>
              <a:rPr lang="en-US" sz="2400" dirty="0"/>
              <a:t> folder.</a:t>
            </a:r>
          </a:p>
        </p:txBody>
      </p:sp>
      <p:sp>
        <p:nvSpPr>
          <p:cNvPr id="5" name="TextBox 4"/>
          <p:cNvSpPr txBox="1"/>
          <p:nvPr/>
        </p:nvSpPr>
        <p:spPr>
          <a:xfrm>
            <a:off x="3041487" y="493385"/>
            <a:ext cx="5073248" cy="707886"/>
          </a:xfrm>
          <a:prstGeom prst="rect">
            <a:avLst/>
          </a:prstGeom>
          <a:noFill/>
        </p:spPr>
        <p:txBody>
          <a:bodyPr wrap="none" rtlCol="0">
            <a:spAutoFit/>
          </a:bodyPr>
          <a:lstStyle/>
          <a:p>
            <a:r>
              <a:rPr lang="id-ID" sz="4000" b="1" dirty="0"/>
              <a:t>Definition of Migration</a:t>
            </a:r>
          </a:p>
        </p:txBody>
      </p:sp>
      <p:pic>
        <p:nvPicPr>
          <p:cNvPr id="4" name="Picture 3"/>
          <p:cNvPicPr>
            <a:picLocks noChangeAspect="1"/>
          </p:cNvPicPr>
          <p:nvPr/>
        </p:nvPicPr>
        <p:blipFill>
          <a:blip r:embed="rId2"/>
          <a:stretch>
            <a:fillRect/>
          </a:stretch>
        </p:blipFill>
        <p:spPr>
          <a:xfrm>
            <a:off x="1711994" y="3657880"/>
            <a:ext cx="6667500" cy="2124075"/>
          </a:xfrm>
          <a:prstGeom prst="rect">
            <a:avLst/>
          </a:prstGeom>
        </p:spPr>
      </p:pic>
      <p:sp>
        <p:nvSpPr>
          <p:cNvPr id="6" name="Footer Placeholder 5"/>
          <p:cNvSpPr txBox="1">
            <a:spLocks/>
          </p:cNvSpPr>
          <p:nvPr/>
        </p:nvSpPr>
        <p:spPr>
          <a:xfrm>
            <a:off x="3597944" y="5781955"/>
            <a:ext cx="2895600"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a:t>Fig 2. </a:t>
            </a:r>
            <a:r>
              <a:rPr lang="en-US" dirty="0"/>
              <a:t>Database\migrations folder.</a:t>
            </a:r>
            <a:endParaRPr lang="id-ID" dirty="0"/>
          </a:p>
        </p:txBody>
      </p:sp>
    </p:spTree>
    <p:extLst>
      <p:ext uri="{BB962C8B-B14F-4D97-AF65-F5344CB8AC3E}">
        <p14:creationId xmlns:p14="http://schemas.microsoft.com/office/powerpoint/2010/main" val="2969823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marL="0" indent="0">
              <a:buNone/>
            </a:pPr>
            <a:r>
              <a:rPr lang="en-US" sz="2400" b="1" dirty="0" err="1"/>
              <a:t>Laravel</a:t>
            </a:r>
            <a:r>
              <a:rPr lang="en-US" sz="2400" b="1" dirty="0"/>
              <a:t> Default File Migration</a:t>
            </a:r>
            <a:endParaRPr lang="id-ID" sz="2400" b="1" dirty="0"/>
          </a:p>
          <a:p>
            <a:r>
              <a:rPr lang="en-US" dirty="0"/>
              <a:t>In this folder there are 3 migration files, namely:</a:t>
            </a:r>
            <a:endParaRPr lang="id-ID" dirty="0"/>
          </a:p>
          <a:p>
            <a:pPr lvl="1"/>
            <a:r>
              <a:rPr lang="id-ID" sz="1800" dirty="0"/>
              <a:t>2014_10_12_000000_create_users_table.php</a:t>
            </a:r>
          </a:p>
          <a:p>
            <a:pPr lvl="1"/>
            <a:r>
              <a:rPr lang="id-ID" sz="1800" dirty="0"/>
              <a:t>2014_10_12_100000_create_password_resets_table.php</a:t>
            </a:r>
          </a:p>
          <a:p>
            <a:pPr lvl="1"/>
            <a:r>
              <a:rPr lang="id-ID" sz="1800" dirty="0"/>
              <a:t>2019_08_19_000000_create_failed_jobs_table.php</a:t>
            </a:r>
          </a:p>
          <a:p>
            <a:r>
              <a:rPr lang="en-US" dirty="0"/>
              <a:t>Each migration file is used to create 1 table. That is, these 3 migration files will create 3 tables into the database.</a:t>
            </a:r>
            <a:endParaRPr lang="id-ID" dirty="0"/>
          </a:p>
          <a:p>
            <a:r>
              <a:rPr lang="en-US" dirty="0"/>
              <a:t>The migration file name begins with a timestamp, i.e. the time the file was created. In the example above, the migration file </a:t>
            </a:r>
            <a:r>
              <a:rPr lang="en-US" sz="1800" b="1" dirty="0"/>
              <a:t>2014_10_12_000000_create_users_table.php</a:t>
            </a:r>
            <a:r>
              <a:rPr lang="en-US" dirty="0"/>
              <a:t> was created on October 12, 2014. After the timestamp, it is followed by the name of the migration.</a:t>
            </a:r>
            <a:endParaRPr lang="id-ID" dirty="0"/>
          </a:p>
          <a:p>
            <a:r>
              <a:rPr lang="en-US" dirty="0"/>
              <a:t>However, the recommended writing format is as follows:</a:t>
            </a:r>
          </a:p>
        </p:txBody>
      </p:sp>
      <p:sp>
        <p:nvSpPr>
          <p:cNvPr id="5" name="TextBox 4"/>
          <p:cNvSpPr txBox="1"/>
          <p:nvPr/>
        </p:nvSpPr>
        <p:spPr>
          <a:xfrm>
            <a:off x="3041487" y="493385"/>
            <a:ext cx="5073248" cy="707886"/>
          </a:xfrm>
          <a:prstGeom prst="rect">
            <a:avLst/>
          </a:prstGeom>
          <a:noFill/>
        </p:spPr>
        <p:txBody>
          <a:bodyPr wrap="none" rtlCol="0">
            <a:spAutoFit/>
          </a:bodyPr>
          <a:lstStyle/>
          <a:p>
            <a:r>
              <a:rPr lang="id-ID" sz="4000" b="1" dirty="0"/>
              <a:t>Definition of Migration</a:t>
            </a:r>
          </a:p>
        </p:txBody>
      </p:sp>
      <p:sp>
        <p:nvSpPr>
          <p:cNvPr id="7" name="TextBox 6"/>
          <p:cNvSpPr txBox="1"/>
          <p:nvPr/>
        </p:nvSpPr>
        <p:spPr>
          <a:xfrm>
            <a:off x="2068558" y="6195338"/>
            <a:ext cx="5954372" cy="338554"/>
          </a:xfrm>
          <a:prstGeom prst="rect">
            <a:avLst/>
          </a:prstGeom>
          <a:solidFill>
            <a:schemeClr val="accent5">
              <a:lumMod val="20000"/>
              <a:lumOff val="80000"/>
            </a:schemeClr>
          </a:solidFill>
        </p:spPr>
        <p:txBody>
          <a:bodyPr wrap="square" rtlCol="0">
            <a:spAutoFit/>
          </a:bodyPr>
          <a:lstStyle/>
          <a:p>
            <a:r>
              <a:rPr lang="id-ID" sz="1600" dirty="0">
                <a:latin typeface="Consolas" panose="020B0609020204030204" pitchFamily="49" charset="0"/>
              </a:rPr>
              <a:t>&lt;timestamp&gt;_&lt;process&gt;_&lt;table_name(s)&gt;_table.php</a:t>
            </a:r>
          </a:p>
        </p:txBody>
      </p:sp>
    </p:spTree>
    <p:extLst>
      <p:ext uri="{BB962C8B-B14F-4D97-AF65-F5344CB8AC3E}">
        <p14:creationId xmlns:p14="http://schemas.microsoft.com/office/powerpoint/2010/main" val="2559072370"/>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4340CFFCDDB44F9904404F1FA9688C" ma:contentTypeVersion="15" ma:contentTypeDescription="Create a new document." ma:contentTypeScope="" ma:versionID="939164fb4ce9d77da8b44cb5205bf59b">
  <xsd:schema xmlns:xsd="http://www.w3.org/2001/XMLSchema" xmlns:xs="http://www.w3.org/2001/XMLSchema" xmlns:p="http://schemas.microsoft.com/office/2006/metadata/properties" xmlns:ns2="9fdf624c-fedc-4f6c-b928-0c7bf4c9e100" xmlns:ns3="47793baa-3cbb-486e-a055-4d42ce3882d7" xmlns:ns4="http://schemas.microsoft.com/sharepoint/v3/fields" targetNamespace="http://schemas.microsoft.com/office/2006/metadata/properties" ma:root="true" ma:fieldsID="63b003db5a72b2282a54ad3b1f995462" ns2:_="" ns3:_="" ns4:_="">
    <xsd:import namespace="9fdf624c-fedc-4f6c-b928-0c7bf4c9e100"/>
    <xsd:import namespace="47793baa-3cbb-486e-a055-4d42ce3882d7"/>
    <xsd:import namespace="http://schemas.microsoft.com/sharepoint/v3/fields"/>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2:SharedWithUsers" minOccurs="0"/>
                <xsd:element ref="ns2:SharedWithDetails" minOccurs="0"/>
                <xsd:element ref="ns3:MediaServiceLocation" minOccurs="0"/>
                <xsd:element ref="ns3:MediaServiceAutoKeyPoints" minOccurs="0"/>
                <xsd:element ref="ns3:MediaServiceKeyPoints" minOccurs="0"/>
                <xsd:element ref="ns3:_Flow_SignoffStatus" minOccurs="0"/>
                <xsd:element ref="ns4:_Vers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df624c-fedc-4f6c-b928-0c7bf4c9e10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793baa-3cbb-486e-a055-4d42ce3882d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_Flow_SignoffStatus" ma:index="23" nillable="true" ma:displayName="Sign-off status" ma:internalName="Sign_x002d_off_x0020_status">
      <xsd:simpleType>
        <xsd:restriction base="dms:Text"/>
      </xsd:simpleType>
    </xsd:element>
    <xsd:element name="MediaLengthInSeconds" ma:index="2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24"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9fdf624c-fedc-4f6c-b928-0c7bf4c9e100">J56STF5CZXNR-2061195910-86628</_dlc_DocId>
    <_dlc_DocIdUrl xmlns="9fdf624c-fedc-4f6c-b928-0c7bf4c9e100">
      <Url>https://binusianorg.sharepoint.com/sites/arc/_layouts/15/DocIdRedir.aspx?ID=J56STF5CZXNR-2061195910-86628</Url>
      <Description>J56STF5CZXNR-2061195910-86628</Description>
    </_dlc_DocIdUrl>
    <_Flow_SignoffStatus xmlns="47793baa-3cbb-486e-a055-4d42ce3882d7" xsi:nil="true"/>
    <_Version xmlns="http://schemas.microsoft.com/sharepoint/v3/fields" xsi:nil="true"/>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F407E0-1B82-47EE-A43A-F0F12C56C1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df624c-fedc-4f6c-b928-0c7bf4c9e100"/>
    <ds:schemaRef ds:uri="47793baa-3cbb-486e-a055-4d42ce3882d7"/>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840B04-BA1C-4E6A-938B-F2AF8924BB09}">
  <ds:schemaRefs>
    <ds:schemaRef ds:uri="http://purl.org/dc/dcmitype/"/>
    <ds:schemaRef ds:uri="9fdf624c-fedc-4f6c-b928-0c7bf4c9e100"/>
    <ds:schemaRef ds:uri="http://schemas.microsoft.com/office/2006/metadata/properties"/>
    <ds:schemaRef ds:uri="http://purl.org/dc/terms/"/>
    <ds:schemaRef ds:uri="http://purl.org/dc/elements/1.1/"/>
    <ds:schemaRef ds:uri="http://schemas.microsoft.com/office/2006/documentManagement/types"/>
    <ds:schemaRef ds:uri="47793baa-3cbb-486e-a055-4d42ce3882d7"/>
    <ds:schemaRef ds:uri="http://schemas.microsoft.com/office/infopath/2007/PartnerControls"/>
    <ds:schemaRef ds:uri="http://schemas.openxmlformats.org/package/2006/metadata/core-properties"/>
    <ds:schemaRef ds:uri="http://schemas.microsoft.com/sharepoint/v3/fields"/>
    <ds:schemaRef ds:uri="http://www.w3.org/XML/1998/namespace"/>
  </ds:schemaRefs>
</ds:datastoreItem>
</file>

<file path=customXml/itemProps3.xml><?xml version="1.0" encoding="utf-8"?>
<ds:datastoreItem xmlns:ds="http://schemas.openxmlformats.org/officeDocument/2006/customXml" ds:itemID="{B941729A-A63A-46AA-9831-382E5C608B0C}">
  <ds:schemaRefs>
    <ds:schemaRef ds:uri="http://schemas.microsoft.com/sharepoint/events"/>
  </ds:schemaRefs>
</ds:datastoreItem>
</file>

<file path=customXml/itemProps4.xml><?xml version="1.0" encoding="utf-8"?>
<ds:datastoreItem xmlns:ds="http://schemas.openxmlformats.org/officeDocument/2006/customXml" ds:itemID="{DA27E6A1-4B31-4B68-BB9B-EC8C8D90C2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 PPT 2015</Template>
  <TotalTime>2484</TotalTime>
  <Words>4136</Words>
  <Application>Microsoft Office PowerPoint</Application>
  <PresentationFormat>On-screen Show (4:3)</PresentationFormat>
  <Paragraphs>429</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Consolas</vt:lpstr>
      <vt:lpstr>Open Sans</vt:lpstr>
      <vt:lpstr>Template PPT 2015</vt:lpstr>
      <vt:lpstr>Migration &amp; Eloquent ORM   Session  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Anderies</cp:lastModifiedBy>
  <cp:revision>627</cp:revision>
  <dcterms:created xsi:type="dcterms:W3CDTF">2015-05-04T03:33:03Z</dcterms:created>
  <dcterms:modified xsi:type="dcterms:W3CDTF">2022-11-10T06:11:48Z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0x010100144340CFFCDDB44F9904404F1FA9688C</vt:lpwstr>
  </property>
  <property fmtid="{D5CDD505-2E9C-101B-9397-08002B2CF9AE}" pid="3" name="_dlc_DocIdItemGuid">
    <vt:lpwstr>b5cd0a22-de41-4721-9623-974446a56cb4</vt:lpwstr>
  </property>
</Properties>
</file>