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4"/>
  </p:notesMasterIdLst>
  <p:sldIdLst>
    <p:sldId id="256" r:id="rId6"/>
    <p:sldId id="265" r:id="rId7"/>
    <p:sldId id="266" r:id="rId8"/>
    <p:sldId id="264"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 id="343" r:id="rId31"/>
    <p:sldId id="344" r:id="rId32"/>
    <p:sldId id="342" r:id="rId33"/>
    <p:sldId id="345" r:id="rId34"/>
    <p:sldId id="346" r:id="rId35"/>
    <p:sldId id="347" r:id="rId36"/>
    <p:sldId id="348" r:id="rId37"/>
    <p:sldId id="350" r:id="rId38"/>
    <p:sldId id="349" r:id="rId39"/>
    <p:sldId id="351" r:id="rId40"/>
    <p:sldId id="352" r:id="rId41"/>
    <p:sldId id="262" r:id="rId42"/>
    <p:sldId id="261" r:id="rId4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 id="265"/>
            <p14:sldId id="266"/>
          </p14:sldIdLst>
        </p14:section>
        <p14:section name="Material" id="{BA54B500-F180-43D6-9F41-782B84DC4CA6}">
          <p14:sldIdLst>
            <p14:sldId id="264"/>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3"/>
            <p14:sldId id="344"/>
            <p14:sldId id="342"/>
            <p14:sldId id="345"/>
            <p14:sldId id="346"/>
            <p14:sldId id="347"/>
            <p14:sldId id="348"/>
            <p14:sldId id="350"/>
            <p14:sldId id="349"/>
            <p14:sldId id="351"/>
            <p14:sldId id="352"/>
          </p14:sldIdLst>
        </p14:section>
        <p14:section name="REFERENCE" id="{82098E28-DACF-4424-86A1-E861B2DCC6FF}">
          <p14:sldIdLst>
            <p14:sldId id="262"/>
            <p14:sldId id="26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3B0BD5-DE5F-4074-9B20-070D8843B8D8}" v="5" dt="2020-12-22T10:45:19.2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660"/>
  </p:normalViewPr>
  <p:slideViewPr>
    <p:cSldViewPr snapToGrid="0">
      <p:cViewPr varScale="1">
        <p:scale>
          <a:sx n="71" d="100"/>
          <a:sy n="71" d="100"/>
        </p:scale>
        <p:origin x="127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57"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a Aprianti" userId="0a175598-9645-414c-82bb-18753136d9c2" providerId="ADAL" clId="{933B0BD5-DE5F-4074-9B20-070D8843B8D8}"/>
    <pc:docChg chg="custSel modSld">
      <pc:chgData name="Eva Aprianti" userId="0a175598-9645-414c-82bb-18753136d9c2" providerId="ADAL" clId="{933B0BD5-DE5F-4074-9B20-070D8843B8D8}" dt="2020-12-22T10:45:19.251" v="0" actId="27636"/>
      <pc:docMkLst>
        <pc:docMk/>
      </pc:docMkLst>
      <pc:sldChg chg="modSp mod">
        <pc:chgData name="Eva Aprianti" userId="0a175598-9645-414c-82bb-18753136d9c2" providerId="ADAL" clId="{933B0BD5-DE5F-4074-9B20-070D8843B8D8}" dt="2020-12-22T10:45:19.251" v="0" actId="27636"/>
        <pc:sldMkLst>
          <pc:docMk/>
          <pc:sldMk cId="2516975436" sldId="259"/>
        </pc:sldMkLst>
        <pc:spChg chg="mod">
          <ac:chgData name="Eva Aprianti" userId="0a175598-9645-414c-82bb-18753136d9c2" providerId="ADAL" clId="{933B0BD5-DE5F-4074-9B20-070D8843B8D8}" dt="2020-12-22T10:45:19.251" v="0" actId="27636"/>
          <ac:spMkLst>
            <pc:docMk/>
            <pc:sldMk cId="2516975436" sldId="25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CED91-C16A-4654-B066-6F570E6BAEDB}" type="datetimeFigureOut">
              <a:rPr lang="id-ID" smtClean="0"/>
              <a:t>17/06/2021</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528AE3-6A1D-49A4-8965-F9906A1D084B}" type="slidenum">
              <a:rPr lang="id-ID" smtClean="0"/>
              <a:t>‹#›</a:t>
            </a:fld>
            <a:endParaRPr lang="id-ID"/>
          </a:p>
        </p:txBody>
      </p:sp>
    </p:spTree>
    <p:extLst>
      <p:ext uri="{BB962C8B-B14F-4D97-AF65-F5344CB8AC3E}">
        <p14:creationId xmlns:p14="http://schemas.microsoft.com/office/powerpoint/2010/main" val="2293452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17/06/2021</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17/06/2021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17/06/2021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17/06/2021</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17/06/2021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5EF9B71C-2D91-4D15-BAB7-ADA66F828B46}" type="datetimeFigureOut">
              <a:rPr lang="id-ID" smtClean="0"/>
              <a:pPr/>
              <a:t>17/06/2021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5EF9B71C-2D91-4D15-BAB7-ADA66F828B46}" type="datetimeFigureOut">
              <a:rPr lang="id-ID" smtClean="0"/>
              <a:pPr/>
              <a:t>17/06/2021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17/06/2021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17/06/2021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17/06/2021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17/06/2021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17/06/2021</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O0r7eQRZO3I" TargetMode="External"/><Relationship Id="rId2" Type="http://schemas.openxmlformats.org/officeDocument/2006/relationships/hyperlink" Target="https://www.youtube.com/watch?v=idw3k9Evmc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a:t>
            </a:r>
            <a:r>
              <a:rPr lang="id-ID" sz="2400" dirty="0" smtClean="0">
                <a:solidFill>
                  <a:schemeClr val="bg1"/>
                </a:solidFill>
                <a:latin typeface="Open Sans"/>
              </a:rPr>
              <a:t>  </a:t>
            </a:r>
            <a:r>
              <a:rPr lang="en-US" sz="2400" dirty="0" smtClean="0">
                <a:solidFill>
                  <a:schemeClr val="bg1"/>
                </a:solidFill>
                <a:latin typeface="Open Sans"/>
              </a:rPr>
              <a:t>: </a:t>
            </a:r>
            <a:r>
              <a:rPr lang="id-ID" sz="2400" dirty="0" smtClean="0">
                <a:solidFill>
                  <a:schemeClr val="bg1"/>
                </a:solidFill>
                <a:latin typeface="Open Sans"/>
              </a:rPr>
              <a:t>COMP6681 – Web Programming</a:t>
            </a:r>
            <a:endParaRPr lang="en-US" sz="2400" dirty="0">
              <a:solidFill>
                <a:schemeClr val="bg1"/>
              </a:solidFill>
              <a:latin typeface="Open Sans"/>
            </a:endParaRPr>
          </a:p>
          <a:p>
            <a:pPr>
              <a:spcBef>
                <a:spcPct val="20000"/>
              </a:spcBef>
              <a:tabLst>
                <a:tab pos="1320800" algn="l"/>
                <a:tab pos="2054225" algn="l"/>
              </a:tabLst>
            </a:pPr>
            <a:r>
              <a:rPr lang="en-US" sz="2400" dirty="0">
                <a:solidFill>
                  <a:schemeClr val="bg1"/>
                </a:solidFill>
                <a:latin typeface="Open Sans"/>
              </a:rPr>
              <a:t>Effective </a:t>
            </a:r>
            <a:r>
              <a:rPr lang="en-US" sz="2400" dirty="0" smtClean="0">
                <a:solidFill>
                  <a:schemeClr val="bg1"/>
                </a:solidFill>
                <a:latin typeface="Open Sans"/>
              </a:rPr>
              <a:t>Period</a:t>
            </a:r>
            <a:r>
              <a:rPr lang="id-ID" sz="2400" dirty="0" smtClean="0">
                <a:solidFill>
                  <a:schemeClr val="bg1"/>
                </a:solidFill>
                <a:latin typeface="Open Sans"/>
              </a:rPr>
              <a:t> </a:t>
            </a:r>
            <a:r>
              <a:rPr lang="en-US" sz="2400" dirty="0" smtClean="0">
                <a:solidFill>
                  <a:schemeClr val="bg1"/>
                </a:solidFill>
                <a:latin typeface="Open Sans"/>
              </a:rPr>
              <a:t>: </a:t>
            </a:r>
            <a:r>
              <a:rPr lang="en-US" sz="2400" dirty="0">
                <a:solidFill>
                  <a:schemeClr val="bg1"/>
                </a:solidFill>
                <a:latin typeface="Open Sans"/>
              </a:rPr>
              <a:t>September </a:t>
            </a:r>
            <a:r>
              <a:rPr lang="id-ID" sz="2400" dirty="0" smtClean="0">
                <a:solidFill>
                  <a:schemeClr val="bg1"/>
                </a:solidFill>
                <a:latin typeface="Open Sans"/>
              </a:rPr>
              <a:t>2021</a:t>
            </a:r>
            <a:endParaRPr lang="en-US" sz="14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r>
              <a:rPr lang="id-ID" sz="4000" dirty="0"/>
              <a:t>Session &amp; </a:t>
            </a:r>
            <a:r>
              <a:rPr lang="id-ID" sz="4000" dirty="0" smtClean="0"/>
              <a:t>Middleware</a:t>
            </a:r>
            <a:r>
              <a:rPr lang="id-ID" sz="4000" b="0" dirty="0" smtClean="0"/>
              <a:t> </a:t>
            </a:r>
            <a:r>
              <a:rPr lang="en-AU" dirty="0">
                <a:solidFill>
                  <a:schemeClr val="bg1"/>
                </a:solidFill>
              </a:rPr>
              <a:t/>
            </a:r>
            <a:br>
              <a:rPr lang="en-AU" dirty="0">
                <a:solidFill>
                  <a:schemeClr val="bg1"/>
                </a:solidFill>
              </a:rPr>
            </a:br>
            <a:r>
              <a:rPr lang="en-AU" dirty="0">
                <a:solidFill>
                  <a:schemeClr val="bg1"/>
                </a:solidFill>
              </a:rPr>
              <a:t/>
            </a:r>
            <a:br>
              <a:rPr lang="en-AU" dirty="0">
                <a:solidFill>
                  <a:schemeClr val="bg1"/>
                </a:solidFill>
              </a:rPr>
            </a:br>
            <a:r>
              <a:rPr lang="en-US" sz="2800" dirty="0">
                <a:solidFill>
                  <a:schemeClr val="bg1"/>
                </a:solidFill>
              </a:rPr>
              <a:t>Session  </a:t>
            </a:r>
            <a:r>
              <a:rPr lang="id-ID" sz="2800" dirty="0" smtClean="0"/>
              <a:t>12</a:t>
            </a:r>
            <a:endParaRPr lang="en-US" sz="2800" dirty="0">
              <a:solidFill>
                <a:schemeClr val="bg1"/>
              </a:solidFill>
            </a:endParaRPr>
          </a:p>
        </p:txBody>
      </p:sp>
    </p:spTree>
    <p:extLst>
      <p:ext uri="{BB962C8B-B14F-4D97-AF65-F5344CB8AC3E}">
        <p14:creationId xmlns:p14="http://schemas.microsoft.com/office/powerpoint/2010/main" val="4204421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400" dirty="0"/>
              <a:t>If we want to create several sessions at once, it can be written in the form of an array</a:t>
            </a:r>
            <a:r>
              <a:rPr lang="en-US" sz="2400" dirty="0" smtClean="0"/>
              <a:t>:</a:t>
            </a:r>
            <a:endParaRPr lang="id-ID" sz="2400" dirty="0" smtClean="0"/>
          </a:p>
          <a:p>
            <a:pPr algn="just"/>
            <a:endParaRPr lang="id-ID" sz="2400" dirty="0"/>
          </a:p>
          <a:p>
            <a:pPr algn="just"/>
            <a:endParaRPr lang="id-ID" sz="2400" dirty="0" smtClean="0"/>
          </a:p>
          <a:p>
            <a:pPr algn="just"/>
            <a:r>
              <a:rPr lang="en-US" sz="2400" dirty="0"/>
              <a:t>In this topic, we will use the first method to create a session.</a:t>
            </a:r>
          </a:p>
        </p:txBody>
      </p:sp>
      <p:sp>
        <p:nvSpPr>
          <p:cNvPr id="5" name="TextBox 4"/>
          <p:cNvSpPr txBox="1"/>
          <p:nvPr/>
        </p:nvSpPr>
        <p:spPr>
          <a:xfrm>
            <a:off x="3041487" y="493385"/>
            <a:ext cx="2950872" cy="584775"/>
          </a:xfrm>
          <a:prstGeom prst="rect">
            <a:avLst/>
          </a:prstGeom>
          <a:noFill/>
        </p:spPr>
        <p:txBody>
          <a:bodyPr wrap="none" rtlCol="0">
            <a:spAutoFit/>
          </a:bodyPr>
          <a:lstStyle/>
          <a:p>
            <a:r>
              <a:rPr lang="id-ID" sz="3200" b="1" dirty="0"/>
              <a:t>Create a Session</a:t>
            </a:r>
          </a:p>
        </p:txBody>
      </p:sp>
      <p:sp>
        <p:nvSpPr>
          <p:cNvPr id="6" name="TextBox 5"/>
          <p:cNvSpPr txBox="1"/>
          <p:nvPr/>
        </p:nvSpPr>
        <p:spPr>
          <a:xfrm>
            <a:off x="1026503" y="2654194"/>
            <a:ext cx="8038482" cy="830997"/>
          </a:xfrm>
          <a:prstGeom prst="rect">
            <a:avLst/>
          </a:prstGeom>
          <a:solidFill>
            <a:schemeClr val="accent5">
              <a:lumMod val="20000"/>
              <a:lumOff val="80000"/>
            </a:schemeClr>
          </a:solidFill>
        </p:spPr>
        <p:txBody>
          <a:bodyPr wrap="square" rtlCol="0">
            <a:spAutoFit/>
          </a:bodyPr>
          <a:lstStyle/>
          <a:p>
            <a:r>
              <a:rPr lang="id-ID" sz="1600" dirty="0" smtClean="0">
                <a:latin typeface="Consolas" panose="020B0609020204030204" pitchFamily="49" charset="0"/>
              </a:rPr>
              <a:t>-&gt; session</a:t>
            </a:r>
            <a:r>
              <a:rPr lang="id-ID" sz="1600" dirty="0">
                <a:latin typeface="Consolas" panose="020B0609020204030204" pitchFamily="49" charset="0"/>
              </a:rPr>
              <a:t>(['hakAkses' =&gt; 'admin','nama' =&gt; 'Anto']);</a:t>
            </a:r>
          </a:p>
          <a:p>
            <a:r>
              <a:rPr lang="id-ID" sz="1600" dirty="0" smtClean="0">
                <a:latin typeface="Consolas" panose="020B0609020204030204" pitchFamily="49" charset="0"/>
              </a:rPr>
              <a:t>-&gt; </a:t>
            </a:r>
            <a:r>
              <a:rPr lang="id-ID" sz="1600" dirty="0">
                <a:latin typeface="Consolas" panose="020B0609020204030204" pitchFamily="49" charset="0"/>
              </a:rPr>
              <a:t>$request-&gt;session()-&gt;put(['hakAkses' =&gt; 'admin','nama' =&gt; 'Anto']);</a:t>
            </a:r>
          </a:p>
          <a:p>
            <a:r>
              <a:rPr lang="id-ID" sz="1600" dirty="0" smtClean="0">
                <a:latin typeface="Consolas" panose="020B0609020204030204" pitchFamily="49" charset="0"/>
              </a:rPr>
              <a:t>-&gt; </a:t>
            </a:r>
            <a:r>
              <a:rPr lang="id-ID" sz="1600" dirty="0">
                <a:latin typeface="Consolas" panose="020B0609020204030204" pitchFamily="49" charset="0"/>
              </a:rPr>
              <a:t>Session::put(['hakAkses' =&gt; 'admin','nama' =&gt; 'Anto']);</a:t>
            </a:r>
          </a:p>
        </p:txBody>
      </p:sp>
      <p:pic>
        <p:nvPicPr>
          <p:cNvPr id="2" name="Picture 1"/>
          <p:cNvPicPr>
            <a:picLocks noChangeAspect="1"/>
          </p:cNvPicPr>
          <p:nvPr/>
        </p:nvPicPr>
        <p:blipFill>
          <a:blip r:embed="rId2"/>
          <a:stretch>
            <a:fillRect/>
          </a:stretch>
        </p:blipFill>
        <p:spPr>
          <a:xfrm>
            <a:off x="2040423" y="4339160"/>
            <a:ext cx="4953000" cy="1419225"/>
          </a:xfrm>
          <a:prstGeom prst="rect">
            <a:avLst/>
          </a:prstGeom>
        </p:spPr>
      </p:pic>
      <p:sp>
        <p:nvSpPr>
          <p:cNvPr id="8" name="Footer Placeholder 5"/>
          <p:cNvSpPr txBox="1">
            <a:spLocks/>
          </p:cNvSpPr>
          <p:nvPr/>
        </p:nvSpPr>
        <p:spPr>
          <a:xfrm>
            <a:off x="3069123" y="5721884"/>
            <a:ext cx="2895600"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a:t>
            </a:r>
            <a:r>
              <a:rPr lang="id-ID" dirty="0"/>
              <a:t>4</a:t>
            </a:r>
            <a:r>
              <a:rPr lang="id-ID" dirty="0" smtClean="0"/>
              <a:t>. Create Session in Controller</a:t>
            </a:r>
            <a:endParaRPr lang="id-ID" dirty="0"/>
          </a:p>
        </p:txBody>
      </p:sp>
    </p:spTree>
    <p:extLst>
      <p:ext uri="{BB962C8B-B14F-4D97-AF65-F5344CB8AC3E}">
        <p14:creationId xmlns:p14="http://schemas.microsoft.com/office/powerpoint/2010/main" val="3855753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400" dirty="0"/>
              <a:t>Please access the address </a:t>
            </a:r>
            <a:r>
              <a:rPr lang="en-US" sz="2400" b="1" dirty="0"/>
              <a:t>localhost:8000/</a:t>
            </a:r>
            <a:r>
              <a:rPr lang="en-US" sz="2400" b="1" dirty="0" err="1"/>
              <a:t>buat</a:t>
            </a:r>
            <a:r>
              <a:rPr lang="en-US" sz="2400" b="1" dirty="0"/>
              <a:t>-session</a:t>
            </a:r>
            <a:r>
              <a:rPr lang="en-US" sz="2400" dirty="0"/>
              <a:t> in a web browser or open it from the link on the previous root page:</a:t>
            </a:r>
          </a:p>
        </p:txBody>
      </p:sp>
      <p:sp>
        <p:nvSpPr>
          <p:cNvPr id="5" name="TextBox 4"/>
          <p:cNvSpPr txBox="1"/>
          <p:nvPr/>
        </p:nvSpPr>
        <p:spPr>
          <a:xfrm>
            <a:off x="3041487" y="493385"/>
            <a:ext cx="2950872" cy="584775"/>
          </a:xfrm>
          <a:prstGeom prst="rect">
            <a:avLst/>
          </a:prstGeom>
          <a:noFill/>
        </p:spPr>
        <p:txBody>
          <a:bodyPr wrap="none" rtlCol="0">
            <a:spAutoFit/>
          </a:bodyPr>
          <a:lstStyle/>
          <a:p>
            <a:r>
              <a:rPr lang="id-ID" sz="3200" b="1" dirty="0"/>
              <a:t>Create a Session</a:t>
            </a:r>
          </a:p>
        </p:txBody>
      </p:sp>
      <p:pic>
        <p:nvPicPr>
          <p:cNvPr id="4" name="Picture 3"/>
          <p:cNvPicPr>
            <a:picLocks noChangeAspect="1"/>
          </p:cNvPicPr>
          <p:nvPr/>
        </p:nvPicPr>
        <p:blipFill>
          <a:blip r:embed="rId2"/>
          <a:stretch>
            <a:fillRect/>
          </a:stretch>
        </p:blipFill>
        <p:spPr>
          <a:xfrm>
            <a:off x="1378619" y="3067050"/>
            <a:ext cx="7334250" cy="2552700"/>
          </a:xfrm>
          <a:prstGeom prst="rect">
            <a:avLst/>
          </a:prstGeom>
        </p:spPr>
      </p:pic>
      <p:sp>
        <p:nvSpPr>
          <p:cNvPr id="9" name="Footer Placeholder 5"/>
          <p:cNvSpPr txBox="1">
            <a:spLocks/>
          </p:cNvSpPr>
          <p:nvPr/>
        </p:nvSpPr>
        <p:spPr>
          <a:xfrm>
            <a:off x="3069123" y="5721884"/>
            <a:ext cx="2895600"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a:t>
            </a:r>
            <a:r>
              <a:rPr lang="id-ID" dirty="0"/>
              <a:t>5</a:t>
            </a:r>
            <a:r>
              <a:rPr lang="id-ID" dirty="0" smtClean="0"/>
              <a:t>. Create Session</a:t>
            </a:r>
            <a:endParaRPr lang="id-ID" dirty="0"/>
          </a:p>
        </p:txBody>
      </p:sp>
    </p:spTree>
    <p:extLst>
      <p:ext uri="{BB962C8B-B14F-4D97-AF65-F5344CB8AC3E}">
        <p14:creationId xmlns:p14="http://schemas.microsoft.com/office/powerpoint/2010/main" val="4210244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400" dirty="0"/>
              <a:t>The session reading process can also be done in several </a:t>
            </a:r>
            <a:r>
              <a:rPr lang="en-US" sz="2400" dirty="0" smtClean="0"/>
              <a:t>ways</a:t>
            </a:r>
            <a:r>
              <a:rPr lang="id-ID" sz="2400" dirty="0" smtClean="0"/>
              <a:t> </a:t>
            </a:r>
            <a:r>
              <a:rPr lang="en-US" sz="2400" dirty="0" smtClean="0"/>
              <a:t>:</a:t>
            </a:r>
            <a:endParaRPr lang="id-ID" sz="2400" dirty="0" smtClean="0"/>
          </a:p>
          <a:p>
            <a:pPr lvl="1"/>
            <a:r>
              <a:rPr lang="en-US" dirty="0"/>
              <a:t>Using function </a:t>
            </a:r>
            <a:r>
              <a:rPr lang="en-US" dirty="0" smtClean="0"/>
              <a:t>helper</a:t>
            </a:r>
            <a:r>
              <a:rPr lang="id-ID" dirty="0" smtClean="0"/>
              <a:t> </a:t>
            </a:r>
            <a:r>
              <a:rPr lang="en-US" dirty="0" smtClean="0">
                <a:latin typeface="Consolas" panose="020B0609020204030204" pitchFamily="49" charset="0"/>
              </a:rPr>
              <a:t>session</a:t>
            </a:r>
            <a:r>
              <a:rPr lang="en-US" dirty="0">
                <a:latin typeface="Consolas" panose="020B0609020204030204" pitchFamily="49" charset="0"/>
              </a:rPr>
              <a:t>(&lt;</a:t>
            </a:r>
            <a:r>
              <a:rPr lang="en-US" dirty="0" err="1">
                <a:latin typeface="Consolas" panose="020B0609020204030204" pitchFamily="49" charset="0"/>
              </a:rPr>
              <a:t>session_name</a:t>
            </a:r>
            <a:r>
              <a:rPr lang="en-US" dirty="0" smtClean="0">
                <a:latin typeface="Consolas" panose="020B0609020204030204" pitchFamily="49" charset="0"/>
              </a:rPr>
              <a:t>&gt;)</a:t>
            </a:r>
            <a:r>
              <a:rPr lang="id-ID" dirty="0" smtClean="0"/>
              <a:t>.</a:t>
            </a:r>
          </a:p>
          <a:p>
            <a:pPr lvl="1"/>
            <a:r>
              <a:rPr lang="en-US" dirty="0" smtClean="0"/>
              <a:t>Via </a:t>
            </a:r>
            <a:r>
              <a:rPr lang="en-US" dirty="0"/>
              <a:t>the </a:t>
            </a:r>
            <a:r>
              <a:rPr lang="en-US" dirty="0">
                <a:latin typeface="Consolas" panose="020B0609020204030204" pitchFamily="49" charset="0"/>
              </a:rPr>
              <a:t>$request-&gt;session()-&gt;get(&lt;</a:t>
            </a:r>
            <a:r>
              <a:rPr lang="en-US" dirty="0" err="1">
                <a:latin typeface="Consolas" panose="020B0609020204030204" pitchFamily="49" charset="0"/>
              </a:rPr>
              <a:t>session_name</a:t>
            </a:r>
            <a:r>
              <a:rPr lang="en-US" dirty="0">
                <a:latin typeface="Consolas" panose="020B0609020204030204" pitchFamily="49" charset="0"/>
              </a:rPr>
              <a:t>&gt;)</a:t>
            </a:r>
            <a:r>
              <a:rPr lang="en-US" dirty="0"/>
              <a:t> method of the Request </a:t>
            </a:r>
            <a:r>
              <a:rPr lang="en-US" dirty="0" smtClean="0"/>
              <a:t>object</a:t>
            </a:r>
            <a:r>
              <a:rPr lang="id-ID" dirty="0" smtClean="0"/>
              <a:t>.</a:t>
            </a:r>
          </a:p>
          <a:p>
            <a:pPr lvl="1"/>
            <a:r>
              <a:rPr lang="en-US" dirty="0" smtClean="0"/>
              <a:t>Via </a:t>
            </a:r>
            <a:r>
              <a:rPr lang="en-US" dirty="0">
                <a:latin typeface="Consolas" panose="020B0609020204030204" pitchFamily="49" charset="0"/>
              </a:rPr>
              <a:t>Session::get(&lt;</a:t>
            </a:r>
            <a:r>
              <a:rPr lang="en-US" dirty="0" err="1">
                <a:latin typeface="Consolas" panose="020B0609020204030204" pitchFamily="49" charset="0"/>
              </a:rPr>
              <a:t>session_name</a:t>
            </a:r>
            <a:r>
              <a:rPr lang="en-US" dirty="0">
                <a:latin typeface="Consolas" panose="020B0609020204030204" pitchFamily="49" charset="0"/>
              </a:rPr>
              <a:t>&gt;)</a:t>
            </a:r>
            <a:r>
              <a:rPr lang="en-US" dirty="0"/>
              <a:t> method of Session </a:t>
            </a:r>
            <a:r>
              <a:rPr lang="en-US" dirty="0" smtClean="0"/>
              <a:t>facade</a:t>
            </a:r>
            <a:r>
              <a:rPr lang="id-ID" dirty="0" smtClean="0"/>
              <a:t>.</a:t>
            </a:r>
          </a:p>
          <a:p>
            <a:pPr marL="457200" lvl="1" indent="0">
              <a:buNone/>
            </a:pPr>
            <a:endParaRPr lang="id-ID" dirty="0" smtClean="0"/>
          </a:p>
          <a:p>
            <a:r>
              <a:rPr lang="en-US" sz="2400" dirty="0"/>
              <a:t>Here's how to access the two sessions that we created earlier in Figure </a:t>
            </a:r>
            <a:r>
              <a:rPr lang="id-ID" sz="2400" dirty="0" smtClean="0"/>
              <a:t>6</a:t>
            </a:r>
            <a:r>
              <a:rPr lang="en-US" sz="2400" dirty="0" smtClean="0"/>
              <a:t>.</a:t>
            </a:r>
            <a:endParaRPr lang="id-ID" sz="2400" dirty="0" smtClean="0"/>
          </a:p>
          <a:p>
            <a:pPr algn="just"/>
            <a:endParaRPr lang="en-US" sz="2800" dirty="0"/>
          </a:p>
        </p:txBody>
      </p:sp>
      <p:sp>
        <p:nvSpPr>
          <p:cNvPr id="5" name="TextBox 4"/>
          <p:cNvSpPr txBox="1"/>
          <p:nvPr/>
        </p:nvSpPr>
        <p:spPr>
          <a:xfrm>
            <a:off x="3041487" y="493385"/>
            <a:ext cx="2950872" cy="584775"/>
          </a:xfrm>
          <a:prstGeom prst="rect">
            <a:avLst/>
          </a:prstGeom>
          <a:noFill/>
        </p:spPr>
        <p:txBody>
          <a:bodyPr wrap="none" rtlCol="0">
            <a:spAutoFit/>
          </a:bodyPr>
          <a:lstStyle/>
          <a:p>
            <a:r>
              <a:rPr lang="id-ID" sz="3200" b="1" dirty="0"/>
              <a:t>Reading Session</a:t>
            </a:r>
          </a:p>
        </p:txBody>
      </p:sp>
    </p:spTree>
    <p:extLst>
      <p:ext uri="{BB962C8B-B14F-4D97-AF65-F5344CB8AC3E}">
        <p14:creationId xmlns:p14="http://schemas.microsoft.com/office/powerpoint/2010/main" val="1595902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endParaRPr lang="en-US" sz="2800" dirty="0"/>
          </a:p>
        </p:txBody>
      </p:sp>
      <p:sp>
        <p:nvSpPr>
          <p:cNvPr id="5" name="TextBox 4"/>
          <p:cNvSpPr txBox="1"/>
          <p:nvPr/>
        </p:nvSpPr>
        <p:spPr>
          <a:xfrm>
            <a:off x="3041487" y="493385"/>
            <a:ext cx="2950872" cy="584775"/>
          </a:xfrm>
          <a:prstGeom prst="rect">
            <a:avLst/>
          </a:prstGeom>
          <a:noFill/>
        </p:spPr>
        <p:txBody>
          <a:bodyPr wrap="none" rtlCol="0">
            <a:spAutoFit/>
          </a:bodyPr>
          <a:lstStyle/>
          <a:p>
            <a:r>
              <a:rPr lang="id-ID" sz="3200" b="1" dirty="0"/>
              <a:t>Reading Session</a:t>
            </a:r>
          </a:p>
        </p:txBody>
      </p:sp>
      <p:sp>
        <p:nvSpPr>
          <p:cNvPr id="6" name="Footer Placeholder 5"/>
          <p:cNvSpPr txBox="1">
            <a:spLocks/>
          </p:cNvSpPr>
          <p:nvPr/>
        </p:nvSpPr>
        <p:spPr>
          <a:xfrm>
            <a:off x="3363024" y="6207096"/>
            <a:ext cx="2895600"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a:t>
            </a:r>
            <a:r>
              <a:rPr lang="id-ID" dirty="0"/>
              <a:t>6</a:t>
            </a:r>
            <a:r>
              <a:rPr lang="id-ID" dirty="0" smtClean="0"/>
              <a:t>. Controller Create Session</a:t>
            </a:r>
            <a:endParaRPr lang="id-ID" dirty="0"/>
          </a:p>
        </p:txBody>
      </p:sp>
      <p:pic>
        <p:nvPicPr>
          <p:cNvPr id="7" name="Picture 6"/>
          <p:cNvPicPr>
            <a:picLocks noChangeAspect="1"/>
          </p:cNvPicPr>
          <p:nvPr/>
        </p:nvPicPr>
        <p:blipFill>
          <a:blip r:embed="rId2"/>
          <a:stretch>
            <a:fillRect/>
          </a:stretch>
        </p:blipFill>
        <p:spPr>
          <a:xfrm>
            <a:off x="2598839" y="1757649"/>
            <a:ext cx="4423970" cy="4586153"/>
          </a:xfrm>
          <a:prstGeom prst="rect">
            <a:avLst/>
          </a:prstGeom>
        </p:spPr>
      </p:pic>
    </p:spTree>
    <p:extLst>
      <p:ext uri="{BB962C8B-B14F-4D97-AF65-F5344CB8AC3E}">
        <p14:creationId xmlns:p14="http://schemas.microsoft.com/office/powerpoint/2010/main" val="2024121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endParaRPr lang="en-US" sz="2800" dirty="0"/>
          </a:p>
        </p:txBody>
      </p:sp>
      <p:sp>
        <p:nvSpPr>
          <p:cNvPr id="5" name="TextBox 4"/>
          <p:cNvSpPr txBox="1"/>
          <p:nvPr/>
        </p:nvSpPr>
        <p:spPr>
          <a:xfrm>
            <a:off x="3041487" y="493385"/>
            <a:ext cx="2950872" cy="584775"/>
          </a:xfrm>
          <a:prstGeom prst="rect">
            <a:avLst/>
          </a:prstGeom>
          <a:noFill/>
        </p:spPr>
        <p:txBody>
          <a:bodyPr wrap="none" rtlCol="0">
            <a:spAutoFit/>
          </a:bodyPr>
          <a:lstStyle/>
          <a:p>
            <a:r>
              <a:rPr lang="id-ID" sz="3200" b="1" dirty="0"/>
              <a:t>Reading Session</a:t>
            </a:r>
          </a:p>
        </p:txBody>
      </p:sp>
      <p:sp>
        <p:nvSpPr>
          <p:cNvPr id="6" name="Footer Placeholder 5"/>
          <p:cNvSpPr txBox="1">
            <a:spLocks/>
          </p:cNvSpPr>
          <p:nvPr/>
        </p:nvSpPr>
        <p:spPr>
          <a:xfrm>
            <a:off x="3363024" y="4531614"/>
            <a:ext cx="2895600"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a:t>
            </a:r>
            <a:r>
              <a:rPr lang="id-ID" dirty="0"/>
              <a:t>7</a:t>
            </a:r>
            <a:r>
              <a:rPr lang="id-ID" dirty="0" smtClean="0"/>
              <a:t>. Result Reading Session</a:t>
            </a:r>
            <a:endParaRPr lang="id-ID" dirty="0"/>
          </a:p>
        </p:txBody>
      </p:sp>
      <p:pic>
        <p:nvPicPr>
          <p:cNvPr id="2" name="Picture 1"/>
          <p:cNvPicPr>
            <a:picLocks noChangeAspect="1"/>
          </p:cNvPicPr>
          <p:nvPr/>
        </p:nvPicPr>
        <p:blipFill>
          <a:blip r:embed="rId2"/>
          <a:stretch>
            <a:fillRect/>
          </a:stretch>
        </p:blipFill>
        <p:spPr>
          <a:xfrm>
            <a:off x="2339086" y="1851470"/>
            <a:ext cx="4943475" cy="2628900"/>
          </a:xfrm>
          <a:prstGeom prst="rect">
            <a:avLst/>
          </a:prstGeom>
        </p:spPr>
      </p:pic>
    </p:spTree>
    <p:extLst>
      <p:ext uri="{BB962C8B-B14F-4D97-AF65-F5344CB8AC3E}">
        <p14:creationId xmlns:p14="http://schemas.microsoft.com/office/powerpoint/2010/main" val="2779624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400" dirty="0"/>
              <a:t>To delete a session can also be done in 3 ways</a:t>
            </a:r>
            <a:r>
              <a:rPr lang="en-US" sz="2400" dirty="0" smtClean="0"/>
              <a:t>:</a:t>
            </a:r>
            <a:endParaRPr lang="id-ID" sz="2400" dirty="0" smtClean="0"/>
          </a:p>
          <a:p>
            <a:pPr lvl="1"/>
            <a:r>
              <a:rPr lang="en-US" sz="2400" dirty="0"/>
              <a:t>Using the </a:t>
            </a:r>
            <a:r>
              <a:rPr lang="en-US" sz="2400" dirty="0">
                <a:latin typeface="Consolas" panose="020B0609020204030204" pitchFamily="49" charset="0"/>
              </a:rPr>
              <a:t>session-&gt;forget(&lt;</a:t>
            </a:r>
            <a:r>
              <a:rPr lang="en-US" sz="2400" dirty="0" err="1">
                <a:latin typeface="Consolas" panose="020B0609020204030204" pitchFamily="49" charset="0"/>
              </a:rPr>
              <a:t>session_name</a:t>
            </a:r>
            <a:r>
              <a:rPr lang="en-US" sz="2400" dirty="0">
                <a:latin typeface="Consolas" panose="020B0609020204030204" pitchFamily="49" charset="0"/>
              </a:rPr>
              <a:t>&gt;)</a:t>
            </a:r>
            <a:r>
              <a:rPr lang="en-US" sz="2400" dirty="0"/>
              <a:t> helper function</a:t>
            </a:r>
            <a:r>
              <a:rPr lang="en-US" sz="2400" dirty="0" smtClean="0"/>
              <a:t>.</a:t>
            </a:r>
            <a:endParaRPr lang="id-ID" sz="2400" dirty="0" smtClean="0"/>
          </a:p>
          <a:p>
            <a:pPr lvl="1"/>
            <a:r>
              <a:rPr lang="en-US" sz="2400" dirty="0" smtClean="0"/>
              <a:t>Via </a:t>
            </a:r>
            <a:r>
              <a:rPr lang="en-US" sz="2400" dirty="0"/>
              <a:t>the </a:t>
            </a:r>
            <a:r>
              <a:rPr lang="en-US" sz="2400" dirty="0">
                <a:latin typeface="Consolas" panose="020B0609020204030204" pitchFamily="49" charset="0"/>
              </a:rPr>
              <a:t>$request-&gt;session()-&gt;forget(&lt;</a:t>
            </a:r>
            <a:r>
              <a:rPr lang="en-US" sz="2400" dirty="0" err="1">
                <a:latin typeface="Consolas" panose="020B0609020204030204" pitchFamily="49" charset="0"/>
              </a:rPr>
              <a:t>session_name</a:t>
            </a:r>
            <a:r>
              <a:rPr lang="en-US" sz="2400" dirty="0">
                <a:latin typeface="Consolas" panose="020B0609020204030204" pitchFamily="49" charset="0"/>
              </a:rPr>
              <a:t>&gt;)</a:t>
            </a:r>
            <a:r>
              <a:rPr lang="en-US" sz="2400" dirty="0"/>
              <a:t> method of the Request object</a:t>
            </a:r>
            <a:r>
              <a:rPr lang="en-US" sz="2400" dirty="0" smtClean="0"/>
              <a:t>.</a:t>
            </a:r>
            <a:endParaRPr lang="id-ID" sz="2400" dirty="0" smtClean="0"/>
          </a:p>
          <a:p>
            <a:pPr lvl="1"/>
            <a:r>
              <a:rPr lang="en-US" sz="2400" dirty="0" smtClean="0"/>
              <a:t>Via </a:t>
            </a:r>
            <a:r>
              <a:rPr lang="en-US" sz="2400" dirty="0"/>
              <a:t>the </a:t>
            </a:r>
            <a:r>
              <a:rPr lang="en-US" sz="2400" dirty="0">
                <a:latin typeface="Consolas" panose="020B0609020204030204" pitchFamily="49" charset="0"/>
              </a:rPr>
              <a:t>Session::forget(&lt;</a:t>
            </a:r>
            <a:r>
              <a:rPr lang="en-US" sz="2400" dirty="0" err="1">
                <a:latin typeface="Consolas" panose="020B0609020204030204" pitchFamily="49" charset="0"/>
              </a:rPr>
              <a:t>session_name</a:t>
            </a:r>
            <a:r>
              <a:rPr lang="en-US" sz="2400" dirty="0">
                <a:latin typeface="Consolas" panose="020B0609020204030204" pitchFamily="49" charset="0"/>
              </a:rPr>
              <a:t>&gt;) </a:t>
            </a:r>
            <a:r>
              <a:rPr lang="en-US" sz="2400" dirty="0"/>
              <a:t>method of the Session facade</a:t>
            </a:r>
            <a:r>
              <a:rPr lang="en-US" sz="2400" dirty="0" smtClean="0"/>
              <a:t>.</a:t>
            </a:r>
            <a:endParaRPr lang="id-ID" sz="2400" dirty="0" smtClean="0"/>
          </a:p>
          <a:p>
            <a:r>
              <a:rPr lang="en-US" sz="2400" dirty="0"/>
              <a:t>The following is an example of applying these three </a:t>
            </a:r>
            <a:r>
              <a:rPr lang="en-US" sz="2400" dirty="0" smtClean="0"/>
              <a:t>methods</a:t>
            </a:r>
            <a:r>
              <a:rPr lang="id-ID" sz="2400" dirty="0" smtClean="0"/>
              <a:t> in Figure 8</a:t>
            </a:r>
            <a:r>
              <a:rPr lang="en-US" sz="2400" dirty="0" smtClean="0"/>
              <a:t>:</a:t>
            </a:r>
            <a:endParaRPr lang="en-US" sz="2400" dirty="0"/>
          </a:p>
        </p:txBody>
      </p:sp>
      <p:sp>
        <p:nvSpPr>
          <p:cNvPr id="5" name="TextBox 4"/>
          <p:cNvSpPr txBox="1"/>
          <p:nvPr/>
        </p:nvSpPr>
        <p:spPr>
          <a:xfrm>
            <a:off x="3041487" y="493385"/>
            <a:ext cx="3636316" cy="584775"/>
          </a:xfrm>
          <a:prstGeom prst="rect">
            <a:avLst/>
          </a:prstGeom>
          <a:noFill/>
        </p:spPr>
        <p:txBody>
          <a:bodyPr wrap="none" rtlCol="0">
            <a:spAutoFit/>
          </a:bodyPr>
          <a:lstStyle/>
          <a:p>
            <a:r>
              <a:rPr lang="id-ID" sz="3200" b="1" dirty="0"/>
              <a:t>Deleting the Session</a:t>
            </a:r>
          </a:p>
        </p:txBody>
      </p:sp>
    </p:spTree>
    <p:extLst>
      <p:ext uri="{BB962C8B-B14F-4D97-AF65-F5344CB8AC3E}">
        <p14:creationId xmlns:p14="http://schemas.microsoft.com/office/powerpoint/2010/main" val="3608808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1487" y="493385"/>
            <a:ext cx="3636316" cy="584775"/>
          </a:xfrm>
          <a:prstGeom prst="rect">
            <a:avLst/>
          </a:prstGeom>
          <a:noFill/>
        </p:spPr>
        <p:txBody>
          <a:bodyPr wrap="none" rtlCol="0">
            <a:spAutoFit/>
          </a:bodyPr>
          <a:lstStyle/>
          <a:p>
            <a:r>
              <a:rPr lang="id-ID" sz="3200" b="1" dirty="0"/>
              <a:t>Deleting the Session</a:t>
            </a:r>
          </a:p>
        </p:txBody>
      </p:sp>
      <p:sp>
        <p:nvSpPr>
          <p:cNvPr id="6" name="Footer Placeholder 5"/>
          <p:cNvSpPr txBox="1">
            <a:spLocks/>
          </p:cNvSpPr>
          <p:nvPr/>
        </p:nvSpPr>
        <p:spPr>
          <a:xfrm>
            <a:off x="3411845" y="6132327"/>
            <a:ext cx="2895600"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a:t>
            </a:r>
            <a:r>
              <a:rPr lang="id-ID" dirty="0"/>
              <a:t>8</a:t>
            </a:r>
            <a:r>
              <a:rPr lang="id-ID" dirty="0" smtClean="0"/>
              <a:t>. Controller Delete Session</a:t>
            </a:r>
            <a:endParaRPr lang="id-ID" dirty="0"/>
          </a:p>
        </p:txBody>
      </p:sp>
      <p:sp>
        <p:nvSpPr>
          <p:cNvPr id="4" name="Content Placeholder 3"/>
          <p:cNvSpPr>
            <a:spLocks noGrp="1"/>
          </p:cNvSpPr>
          <p:nvPr>
            <p:ph idx="1"/>
          </p:nvPr>
        </p:nvSpPr>
        <p:spPr>
          <a:xfrm>
            <a:off x="1803773" y="2138083"/>
            <a:ext cx="6837114" cy="3040422"/>
          </a:xfrm>
        </p:spPr>
        <p:txBody>
          <a:bodyPr/>
          <a:lstStyle/>
          <a:p>
            <a:endParaRPr lang="id-ID" dirty="0"/>
          </a:p>
        </p:txBody>
      </p:sp>
      <p:pic>
        <p:nvPicPr>
          <p:cNvPr id="7" name="Picture 6"/>
          <p:cNvPicPr>
            <a:picLocks noChangeAspect="1"/>
          </p:cNvPicPr>
          <p:nvPr/>
        </p:nvPicPr>
        <p:blipFill>
          <a:blip r:embed="rId2"/>
          <a:stretch>
            <a:fillRect/>
          </a:stretch>
        </p:blipFill>
        <p:spPr>
          <a:xfrm>
            <a:off x="2101472" y="1759042"/>
            <a:ext cx="5623919" cy="4359369"/>
          </a:xfrm>
          <a:prstGeom prst="rect">
            <a:avLst/>
          </a:prstGeom>
        </p:spPr>
      </p:pic>
    </p:spTree>
    <p:extLst>
      <p:ext uri="{BB962C8B-B14F-4D97-AF65-F5344CB8AC3E}">
        <p14:creationId xmlns:p14="http://schemas.microsoft.com/office/powerpoint/2010/main" val="2128320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200" dirty="0"/>
              <a:t>Flash session is a term for a session that can only be accessed once, after that the contents are immediately deleted</a:t>
            </a:r>
            <a:r>
              <a:rPr lang="en-US" sz="2200" dirty="0" smtClean="0"/>
              <a:t>.</a:t>
            </a:r>
            <a:endParaRPr lang="id-ID" sz="2200" dirty="0" smtClean="0"/>
          </a:p>
          <a:p>
            <a:pPr algn="just"/>
            <a:r>
              <a:rPr lang="en-US" sz="2200" dirty="0"/>
              <a:t>To create a flash session, you can also do the following 3 ways</a:t>
            </a:r>
            <a:r>
              <a:rPr lang="en-US" sz="2200" dirty="0" smtClean="0"/>
              <a:t>:</a:t>
            </a:r>
            <a:endParaRPr lang="id-ID" sz="2200" dirty="0" smtClean="0"/>
          </a:p>
          <a:p>
            <a:pPr lvl="1"/>
            <a:r>
              <a:rPr lang="en-US" sz="2200" dirty="0"/>
              <a:t>Using function helper </a:t>
            </a:r>
            <a:r>
              <a:rPr lang="en-US" sz="2200" dirty="0">
                <a:latin typeface="Consolas" panose="020B0609020204030204" pitchFamily="49" charset="0"/>
              </a:rPr>
              <a:t>session()-&gt;flash(&lt;</a:t>
            </a:r>
            <a:r>
              <a:rPr lang="en-US" sz="2200" dirty="0" err="1">
                <a:latin typeface="Consolas" panose="020B0609020204030204" pitchFamily="49" charset="0"/>
              </a:rPr>
              <a:t>session_name</a:t>
            </a:r>
            <a:r>
              <a:rPr lang="en-US" sz="2200" dirty="0">
                <a:latin typeface="Consolas" panose="020B0609020204030204" pitchFamily="49" charset="0"/>
              </a:rPr>
              <a:t>&gt;,&lt;</a:t>
            </a:r>
            <a:r>
              <a:rPr lang="en-US" sz="2200" dirty="0" err="1">
                <a:latin typeface="Consolas" panose="020B0609020204030204" pitchFamily="49" charset="0"/>
              </a:rPr>
              <a:t>session_value</a:t>
            </a:r>
            <a:r>
              <a:rPr lang="en-US" sz="2200" dirty="0" smtClean="0">
                <a:latin typeface="Consolas" panose="020B0609020204030204" pitchFamily="49" charset="0"/>
              </a:rPr>
              <a:t>&gt;)</a:t>
            </a:r>
            <a:endParaRPr lang="id-ID" sz="2200" dirty="0" smtClean="0">
              <a:latin typeface="Consolas" panose="020B0609020204030204" pitchFamily="49" charset="0"/>
            </a:endParaRPr>
          </a:p>
          <a:p>
            <a:pPr lvl="1"/>
            <a:r>
              <a:rPr lang="en-US" sz="2200" dirty="0" smtClean="0"/>
              <a:t>Via </a:t>
            </a:r>
            <a:r>
              <a:rPr lang="en-US" sz="2200" dirty="0"/>
              <a:t>the </a:t>
            </a:r>
            <a:r>
              <a:rPr lang="en-US" sz="2200" dirty="0">
                <a:latin typeface="Consolas" panose="020B0609020204030204" pitchFamily="49" charset="0"/>
              </a:rPr>
              <a:t>$request-&gt;session()-&gt;flash(&lt;</a:t>
            </a:r>
            <a:r>
              <a:rPr lang="en-US" sz="2200" dirty="0" err="1">
                <a:latin typeface="Consolas" panose="020B0609020204030204" pitchFamily="49" charset="0"/>
              </a:rPr>
              <a:t>session_name</a:t>
            </a:r>
            <a:r>
              <a:rPr lang="en-US" sz="2200" dirty="0">
                <a:latin typeface="Consolas" panose="020B0609020204030204" pitchFamily="49" charset="0"/>
              </a:rPr>
              <a:t>&gt;,&lt;</a:t>
            </a:r>
            <a:r>
              <a:rPr lang="en-US" sz="2200" dirty="0" err="1">
                <a:latin typeface="Consolas" panose="020B0609020204030204" pitchFamily="49" charset="0"/>
              </a:rPr>
              <a:t>session_value</a:t>
            </a:r>
            <a:r>
              <a:rPr lang="en-US" sz="2200" dirty="0">
                <a:latin typeface="Consolas" panose="020B0609020204030204" pitchFamily="49" charset="0"/>
              </a:rPr>
              <a:t>&gt;) </a:t>
            </a:r>
            <a:r>
              <a:rPr lang="en-US" sz="2200" dirty="0"/>
              <a:t>method </a:t>
            </a:r>
            <a:r>
              <a:rPr lang="en-US" sz="2200" dirty="0" smtClean="0"/>
              <a:t>of</a:t>
            </a:r>
            <a:r>
              <a:rPr lang="id-ID" sz="2200" dirty="0" smtClean="0"/>
              <a:t> </a:t>
            </a:r>
            <a:r>
              <a:rPr lang="en-US" sz="2200" dirty="0" smtClean="0"/>
              <a:t>Request object</a:t>
            </a:r>
            <a:endParaRPr lang="id-ID" sz="2200" dirty="0" smtClean="0"/>
          </a:p>
          <a:p>
            <a:pPr lvl="1"/>
            <a:r>
              <a:rPr lang="en-US" sz="2200" dirty="0" smtClean="0"/>
              <a:t>Via </a:t>
            </a:r>
            <a:r>
              <a:rPr lang="en-US" sz="2200" dirty="0">
                <a:latin typeface="Consolas" panose="020B0609020204030204" pitchFamily="49" charset="0"/>
              </a:rPr>
              <a:t>Session::flash(&lt;</a:t>
            </a:r>
            <a:r>
              <a:rPr lang="en-US" sz="2200" dirty="0" err="1">
                <a:latin typeface="Consolas" panose="020B0609020204030204" pitchFamily="49" charset="0"/>
              </a:rPr>
              <a:t>session_name</a:t>
            </a:r>
            <a:r>
              <a:rPr lang="en-US" sz="2200" dirty="0">
                <a:latin typeface="Consolas" panose="020B0609020204030204" pitchFamily="49" charset="0"/>
              </a:rPr>
              <a:t>&gt;,&lt;</a:t>
            </a:r>
            <a:r>
              <a:rPr lang="en-US" sz="2200" dirty="0" err="1">
                <a:latin typeface="Consolas" panose="020B0609020204030204" pitchFamily="49" charset="0"/>
              </a:rPr>
              <a:t>session_value</a:t>
            </a:r>
            <a:r>
              <a:rPr lang="en-US" sz="2200" dirty="0">
                <a:latin typeface="Consolas" panose="020B0609020204030204" pitchFamily="49" charset="0"/>
              </a:rPr>
              <a:t>&gt;) </a:t>
            </a:r>
            <a:r>
              <a:rPr lang="en-US" sz="2200" dirty="0"/>
              <a:t>method of </a:t>
            </a:r>
            <a:r>
              <a:rPr lang="en-US" sz="2200" b="1" dirty="0" smtClean="0"/>
              <a:t>Session</a:t>
            </a:r>
            <a:r>
              <a:rPr lang="id-ID" sz="2200" dirty="0" smtClean="0"/>
              <a:t> </a:t>
            </a:r>
            <a:r>
              <a:rPr lang="en-US" sz="2200" dirty="0" smtClean="0"/>
              <a:t>facade</a:t>
            </a:r>
            <a:endParaRPr lang="en-US" sz="2200" dirty="0"/>
          </a:p>
        </p:txBody>
      </p:sp>
      <p:sp>
        <p:nvSpPr>
          <p:cNvPr id="5" name="TextBox 4"/>
          <p:cNvSpPr txBox="1"/>
          <p:nvPr/>
        </p:nvSpPr>
        <p:spPr>
          <a:xfrm>
            <a:off x="3041487" y="493385"/>
            <a:ext cx="2422458" cy="584775"/>
          </a:xfrm>
          <a:prstGeom prst="rect">
            <a:avLst/>
          </a:prstGeom>
          <a:noFill/>
        </p:spPr>
        <p:txBody>
          <a:bodyPr wrap="none" rtlCol="0">
            <a:spAutoFit/>
          </a:bodyPr>
          <a:lstStyle/>
          <a:p>
            <a:r>
              <a:rPr lang="id-ID" sz="3200" b="1" dirty="0"/>
              <a:t>Flash Session</a:t>
            </a:r>
          </a:p>
        </p:txBody>
      </p:sp>
    </p:spTree>
    <p:extLst>
      <p:ext uri="{BB962C8B-B14F-4D97-AF65-F5344CB8AC3E}">
        <p14:creationId xmlns:p14="http://schemas.microsoft.com/office/powerpoint/2010/main" val="3304449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r>
              <a:rPr lang="en-US" dirty="0"/>
              <a:t>The following is an example of applying these three methods</a:t>
            </a:r>
            <a:r>
              <a:rPr lang="id-ID" dirty="0"/>
              <a:t> in Figure </a:t>
            </a:r>
            <a:r>
              <a:rPr lang="id-ID" dirty="0" smtClean="0"/>
              <a:t>9</a:t>
            </a:r>
            <a:r>
              <a:rPr lang="en-US" dirty="0" smtClean="0"/>
              <a:t>:</a:t>
            </a:r>
            <a:endParaRPr lang="en-US" dirty="0"/>
          </a:p>
        </p:txBody>
      </p:sp>
      <p:sp>
        <p:nvSpPr>
          <p:cNvPr id="5" name="TextBox 4"/>
          <p:cNvSpPr txBox="1"/>
          <p:nvPr/>
        </p:nvSpPr>
        <p:spPr>
          <a:xfrm>
            <a:off x="3041487" y="493385"/>
            <a:ext cx="2422458" cy="584775"/>
          </a:xfrm>
          <a:prstGeom prst="rect">
            <a:avLst/>
          </a:prstGeom>
          <a:noFill/>
        </p:spPr>
        <p:txBody>
          <a:bodyPr wrap="none" rtlCol="0">
            <a:spAutoFit/>
          </a:bodyPr>
          <a:lstStyle/>
          <a:p>
            <a:r>
              <a:rPr lang="id-ID" sz="3200" b="1" dirty="0"/>
              <a:t>Flash Session</a:t>
            </a:r>
          </a:p>
        </p:txBody>
      </p:sp>
      <p:pic>
        <p:nvPicPr>
          <p:cNvPr id="2" name="Picture 1"/>
          <p:cNvPicPr>
            <a:picLocks noChangeAspect="1"/>
          </p:cNvPicPr>
          <p:nvPr/>
        </p:nvPicPr>
        <p:blipFill>
          <a:blip r:embed="rId2"/>
          <a:stretch>
            <a:fillRect/>
          </a:stretch>
        </p:blipFill>
        <p:spPr>
          <a:xfrm>
            <a:off x="2402556" y="2525525"/>
            <a:ext cx="5286375" cy="3743325"/>
          </a:xfrm>
          <a:prstGeom prst="rect">
            <a:avLst/>
          </a:prstGeom>
        </p:spPr>
      </p:pic>
      <p:sp>
        <p:nvSpPr>
          <p:cNvPr id="6" name="Footer Placeholder 5"/>
          <p:cNvSpPr txBox="1">
            <a:spLocks/>
          </p:cNvSpPr>
          <p:nvPr/>
        </p:nvSpPr>
        <p:spPr>
          <a:xfrm>
            <a:off x="3411845" y="6132327"/>
            <a:ext cx="2895600"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a:t>
            </a:r>
            <a:r>
              <a:rPr lang="id-ID" dirty="0"/>
              <a:t>9</a:t>
            </a:r>
            <a:r>
              <a:rPr lang="id-ID" dirty="0" smtClean="0"/>
              <a:t>. Controller Flash Session</a:t>
            </a:r>
            <a:endParaRPr lang="id-ID" dirty="0"/>
          </a:p>
        </p:txBody>
      </p:sp>
    </p:spTree>
    <p:extLst>
      <p:ext uri="{BB962C8B-B14F-4D97-AF65-F5344CB8AC3E}">
        <p14:creationId xmlns:p14="http://schemas.microsoft.com/office/powerpoint/2010/main" val="30492094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400" dirty="0"/>
              <a:t>Middleware is a special class that functions to filter HTTP requests from web browsers to our applications. Or in a simpler sense, middleware is program code that can interrupt every request for a web page</a:t>
            </a:r>
            <a:r>
              <a:rPr lang="en-US" sz="2400" dirty="0" smtClean="0"/>
              <a:t>.</a:t>
            </a:r>
            <a:endParaRPr lang="id-ID" sz="2400" dirty="0" smtClean="0"/>
          </a:p>
          <a:p>
            <a:pPr algn="just"/>
            <a:r>
              <a:rPr lang="en-US" sz="2400" dirty="0"/>
              <a:t>The most suitable implementation of middleware is for authentication, namely the process of user login and logout. In general, we encounter a page that can only be accessed if the user has logged in first. If not, then the user will be redirected to the login form. After logging in, then the page can be accessed again.</a:t>
            </a:r>
          </a:p>
        </p:txBody>
      </p:sp>
      <p:sp>
        <p:nvSpPr>
          <p:cNvPr id="5" name="TextBox 4"/>
          <p:cNvSpPr txBox="1"/>
          <p:nvPr/>
        </p:nvSpPr>
        <p:spPr>
          <a:xfrm>
            <a:off x="3041487" y="493385"/>
            <a:ext cx="4842351" cy="584775"/>
          </a:xfrm>
          <a:prstGeom prst="rect">
            <a:avLst/>
          </a:prstGeom>
          <a:noFill/>
        </p:spPr>
        <p:txBody>
          <a:bodyPr wrap="none" rtlCol="0">
            <a:spAutoFit/>
          </a:bodyPr>
          <a:lstStyle/>
          <a:p>
            <a:r>
              <a:rPr lang="id-ID" sz="3200" b="1" dirty="0"/>
              <a:t>Understanding Middleware</a:t>
            </a:r>
          </a:p>
        </p:txBody>
      </p:sp>
    </p:spTree>
    <p:extLst>
      <p:ext uri="{BB962C8B-B14F-4D97-AF65-F5344CB8AC3E}">
        <p14:creationId xmlns:p14="http://schemas.microsoft.com/office/powerpoint/2010/main" val="3127177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5863" y="1914525"/>
            <a:ext cx="7562601" cy="4554898"/>
          </a:xfrm>
        </p:spPr>
        <p:txBody>
          <a:bodyPr>
            <a:normAutofit/>
          </a:bodyPr>
          <a:lstStyle/>
          <a:p>
            <a:pPr algn="just"/>
            <a:r>
              <a:rPr lang="en-US" sz="2800" b="1" dirty="0"/>
              <a:t>LO3: </a:t>
            </a:r>
            <a:r>
              <a:rPr lang="id-ID" sz="2800" dirty="0"/>
              <a:t>I</a:t>
            </a:r>
            <a:r>
              <a:rPr lang="en-US" sz="2800" dirty="0" err="1" smtClean="0"/>
              <a:t>dentify</a:t>
            </a:r>
            <a:r>
              <a:rPr lang="id-ID" sz="2800" dirty="0" smtClean="0"/>
              <a:t> </a:t>
            </a:r>
            <a:r>
              <a:rPr lang="en-US" sz="2800" dirty="0" smtClean="0"/>
              <a:t>a </a:t>
            </a:r>
            <a:r>
              <a:rPr lang="en-US" sz="2800" dirty="0"/>
              <a:t>proper web programming technic to build web based application </a:t>
            </a:r>
            <a:r>
              <a:rPr lang="en-US" sz="2800" b="1" dirty="0"/>
              <a:t>	</a:t>
            </a:r>
          </a:p>
          <a:p>
            <a:pPr algn="just"/>
            <a:r>
              <a:rPr lang="en-US" sz="2800" b="1" dirty="0"/>
              <a:t>LO4: </a:t>
            </a:r>
            <a:r>
              <a:rPr lang="en-US" sz="2800" dirty="0" smtClean="0"/>
              <a:t>Create</a:t>
            </a:r>
            <a:r>
              <a:rPr lang="id-ID" sz="2800" dirty="0" smtClean="0"/>
              <a:t> </a:t>
            </a:r>
            <a:r>
              <a:rPr lang="en-US" sz="2800" dirty="0" smtClean="0"/>
              <a:t>web-based </a:t>
            </a:r>
            <a:r>
              <a:rPr lang="en-US" sz="2800" dirty="0"/>
              <a:t>applications using PHP Framework to solve problems that occur in the IT field.</a:t>
            </a:r>
            <a:endParaRPr lang="id-ID" sz="2800" dirty="0"/>
          </a:p>
        </p:txBody>
      </p:sp>
      <p:sp>
        <p:nvSpPr>
          <p:cNvPr id="5" name="TextBox 4"/>
          <p:cNvSpPr txBox="1"/>
          <p:nvPr/>
        </p:nvSpPr>
        <p:spPr>
          <a:xfrm>
            <a:off x="3048000" y="816114"/>
            <a:ext cx="4293548" cy="707886"/>
          </a:xfrm>
          <a:prstGeom prst="rect">
            <a:avLst/>
          </a:prstGeom>
          <a:noFill/>
        </p:spPr>
        <p:txBody>
          <a:bodyPr wrap="none" rtlCol="0">
            <a:spAutoFit/>
          </a:bodyPr>
          <a:lstStyle/>
          <a:p>
            <a:r>
              <a:rPr lang="en-US" sz="4000" b="1" dirty="0"/>
              <a:t>Learning </a:t>
            </a:r>
            <a:r>
              <a:rPr lang="id-ID" sz="4000" b="1" dirty="0" smtClean="0"/>
              <a:t>Outcomes</a:t>
            </a:r>
            <a:endParaRPr lang="en-US" sz="4000" b="1" dirty="0"/>
          </a:p>
        </p:txBody>
      </p:sp>
      <p:pic>
        <p:nvPicPr>
          <p:cNvPr id="1025" name="DefaultOcx"/>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87271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400" dirty="0"/>
              <a:t>When creating Middleware, we need preparation in the form </a:t>
            </a:r>
            <a:r>
              <a:rPr lang="en-US" sz="2400" dirty="0" smtClean="0"/>
              <a:t>of</a:t>
            </a:r>
            <a:r>
              <a:rPr lang="id-ID" sz="2400" dirty="0" smtClean="0"/>
              <a:t> </a:t>
            </a:r>
            <a:r>
              <a:rPr lang="en-US" sz="2400" dirty="0" smtClean="0"/>
              <a:t>routes </a:t>
            </a:r>
            <a:r>
              <a:rPr lang="en-US" sz="2400" dirty="0"/>
              <a:t>and controllers. </a:t>
            </a:r>
            <a:endParaRPr lang="id-ID" sz="2400" dirty="0" smtClean="0"/>
          </a:p>
          <a:p>
            <a:pPr algn="just"/>
            <a:r>
              <a:rPr lang="en-US" sz="2400" dirty="0" smtClean="0"/>
              <a:t>For </a:t>
            </a:r>
            <a:r>
              <a:rPr lang="en-US" sz="2400" dirty="0"/>
              <a:t>the controller, we will return to using the </a:t>
            </a:r>
            <a:r>
              <a:rPr lang="id-ID" sz="2400" dirty="0" smtClean="0"/>
              <a:t>Mahasiswa</a:t>
            </a:r>
            <a:r>
              <a:rPr lang="en-US" sz="2400" dirty="0" smtClean="0"/>
              <a:t>Controller </a:t>
            </a:r>
            <a:r>
              <a:rPr lang="en-US" sz="2400" dirty="0"/>
              <a:t>which can be created with the following command</a:t>
            </a:r>
            <a:r>
              <a:rPr lang="en-US" sz="2400" dirty="0" smtClean="0"/>
              <a:t>:</a:t>
            </a:r>
            <a:endParaRPr lang="id-ID" sz="2400" dirty="0" smtClean="0"/>
          </a:p>
          <a:p>
            <a:pPr algn="just"/>
            <a:endParaRPr lang="id-ID" sz="2400" dirty="0"/>
          </a:p>
          <a:p>
            <a:pPr algn="just"/>
            <a:endParaRPr lang="id-ID" sz="2400" dirty="0" smtClean="0"/>
          </a:p>
          <a:p>
            <a:pPr algn="just"/>
            <a:r>
              <a:rPr lang="en-US" sz="2400" dirty="0"/>
              <a:t>The following are some of the methods required by the controller shown in Figure </a:t>
            </a:r>
            <a:r>
              <a:rPr lang="id-ID" sz="2400" dirty="0" smtClean="0"/>
              <a:t>10</a:t>
            </a:r>
            <a:r>
              <a:rPr lang="en-US" sz="2400" dirty="0" smtClean="0"/>
              <a:t>.</a:t>
            </a:r>
            <a:endParaRPr lang="en-US" sz="2400" dirty="0"/>
          </a:p>
        </p:txBody>
      </p:sp>
      <p:sp>
        <p:nvSpPr>
          <p:cNvPr id="5" name="TextBox 4"/>
          <p:cNvSpPr txBox="1"/>
          <p:nvPr/>
        </p:nvSpPr>
        <p:spPr>
          <a:xfrm>
            <a:off x="3041487" y="493385"/>
            <a:ext cx="3286092" cy="584775"/>
          </a:xfrm>
          <a:prstGeom prst="rect">
            <a:avLst/>
          </a:prstGeom>
          <a:noFill/>
        </p:spPr>
        <p:txBody>
          <a:bodyPr wrap="none" rtlCol="0">
            <a:spAutoFit/>
          </a:bodyPr>
          <a:lstStyle/>
          <a:p>
            <a:r>
              <a:rPr lang="id-ID" sz="3200" b="1" dirty="0"/>
              <a:t>Early </a:t>
            </a:r>
            <a:r>
              <a:rPr lang="id-ID" sz="3200" b="1" dirty="0" smtClean="0"/>
              <a:t>Preparations</a:t>
            </a:r>
            <a:endParaRPr lang="id-ID" sz="3200" b="1" dirty="0"/>
          </a:p>
        </p:txBody>
      </p:sp>
      <p:sp>
        <p:nvSpPr>
          <p:cNvPr id="4" name="TextBox 3"/>
          <p:cNvSpPr txBox="1"/>
          <p:nvPr/>
        </p:nvSpPr>
        <p:spPr>
          <a:xfrm>
            <a:off x="1934179" y="3950158"/>
            <a:ext cx="6223129" cy="369332"/>
          </a:xfrm>
          <a:prstGeom prst="rect">
            <a:avLst/>
          </a:prstGeom>
          <a:solidFill>
            <a:schemeClr val="accent5">
              <a:lumMod val="20000"/>
              <a:lumOff val="80000"/>
            </a:schemeClr>
          </a:solidFill>
        </p:spPr>
        <p:txBody>
          <a:bodyPr wrap="square" rtlCol="0">
            <a:spAutoFit/>
          </a:bodyPr>
          <a:lstStyle/>
          <a:p>
            <a:r>
              <a:rPr lang="id-ID" dirty="0">
                <a:latin typeface="Consolas" panose="020B0609020204030204" pitchFamily="49" charset="0"/>
              </a:rPr>
              <a:t>php artisan make:controller MahasiswaController</a:t>
            </a:r>
          </a:p>
        </p:txBody>
      </p:sp>
    </p:spTree>
    <p:extLst>
      <p:ext uri="{BB962C8B-B14F-4D97-AF65-F5344CB8AC3E}">
        <p14:creationId xmlns:p14="http://schemas.microsoft.com/office/powerpoint/2010/main" val="6162312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659393" y="1558178"/>
            <a:ext cx="4050280" cy="4668838"/>
          </a:xfrm>
          <a:prstGeom prst="rect">
            <a:avLst/>
          </a:prstGeom>
        </p:spPr>
      </p:pic>
      <p:sp>
        <p:nvSpPr>
          <p:cNvPr id="5" name="TextBox 4"/>
          <p:cNvSpPr txBox="1"/>
          <p:nvPr/>
        </p:nvSpPr>
        <p:spPr>
          <a:xfrm>
            <a:off x="3041487" y="493385"/>
            <a:ext cx="3286092" cy="584775"/>
          </a:xfrm>
          <a:prstGeom prst="rect">
            <a:avLst/>
          </a:prstGeom>
          <a:noFill/>
        </p:spPr>
        <p:txBody>
          <a:bodyPr wrap="none" rtlCol="0">
            <a:spAutoFit/>
          </a:bodyPr>
          <a:lstStyle/>
          <a:p>
            <a:r>
              <a:rPr lang="id-ID" sz="3200" b="1" dirty="0"/>
              <a:t>Early </a:t>
            </a:r>
            <a:r>
              <a:rPr lang="id-ID" sz="3200" b="1" dirty="0" smtClean="0"/>
              <a:t>Preparations</a:t>
            </a:r>
            <a:endParaRPr lang="id-ID" sz="3200" b="1" dirty="0"/>
          </a:p>
        </p:txBody>
      </p:sp>
      <p:sp>
        <p:nvSpPr>
          <p:cNvPr id="6" name="Footer Placeholder 5"/>
          <p:cNvSpPr txBox="1">
            <a:spLocks/>
          </p:cNvSpPr>
          <p:nvPr/>
        </p:nvSpPr>
        <p:spPr>
          <a:xfrm>
            <a:off x="3411845" y="6132327"/>
            <a:ext cx="2895600"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10. Controller Middleware</a:t>
            </a:r>
            <a:endParaRPr lang="id-ID" dirty="0"/>
          </a:p>
        </p:txBody>
      </p:sp>
    </p:spTree>
    <p:extLst>
      <p:ext uri="{BB962C8B-B14F-4D97-AF65-F5344CB8AC3E}">
        <p14:creationId xmlns:p14="http://schemas.microsoft.com/office/powerpoint/2010/main" val="36971459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400" dirty="0"/>
              <a:t>And here is the route to access the three methods </a:t>
            </a:r>
            <a:r>
              <a:rPr lang="id-ID" sz="2400" dirty="0" smtClean="0"/>
              <a:t>in Fig 10</a:t>
            </a:r>
            <a:r>
              <a:rPr lang="en-US" sz="2400" dirty="0" smtClean="0"/>
              <a:t>:</a:t>
            </a:r>
            <a:endParaRPr lang="id-ID" sz="2400" dirty="0" smtClean="0"/>
          </a:p>
          <a:p>
            <a:pPr algn="just"/>
            <a:endParaRPr lang="id-ID" sz="2400" dirty="0"/>
          </a:p>
          <a:p>
            <a:pPr algn="just"/>
            <a:endParaRPr lang="id-ID" sz="2400" dirty="0" smtClean="0"/>
          </a:p>
          <a:p>
            <a:pPr algn="just"/>
            <a:endParaRPr lang="id-ID" sz="2400" dirty="0"/>
          </a:p>
          <a:p>
            <a:pPr algn="just"/>
            <a:endParaRPr lang="id-ID" sz="2400" dirty="0" smtClean="0"/>
          </a:p>
          <a:p>
            <a:pPr algn="just"/>
            <a:endParaRPr lang="id-ID" sz="2400" dirty="0"/>
          </a:p>
          <a:p>
            <a:pPr algn="just"/>
            <a:r>
              <a:rPr lang="en-US" sz="2400" dirty="0"/>
              <a:t>Please open the page </a:t>
            </a:r>
            <a:r>
              <a:rPr lang="en-US" sz="2400" b="1" dirty="0" smtClean="0"/>
              <a:t>localhost:8000/</a:t>
            </a:r>
            <a:r>
              <a:rPr lang="id-ID" sz="2400" b="1" dirty="0" smtClean="0"/>
              <a:t>daftar-</a:t>
            </a:r>
            <a:r>
              <a:rPr lang="en-US" sz="2400" b="1" dirty="0" smtClean="0"/>
              <a:t>ma</a:t>
            </a:r>
            <a:r>
              <a:rPr lang="id-ID" sz="2400" b="1" dirty="0" smtClean="0"/>
              <a:t>ha</a:t>
            </a:r>
            <a:r>
              <a:rPr lang="en-US" sz="2400" b="1" dirty="0" err="1" smtClean="0"/>
              <a:t>siswa</a:t>
            </a:r>
            <a:r>
              <a:rPr lang="en-US" sz="2400" dirty="0" smtClean="0"/>
              <a:t>,</a:t>
            </a:r>
            <a:r>
              <a:rPr lang="id-ID" sz="2400" dirty="0" smtClean="0"/>
              <a:t> </a:t>
            </a:r>
            <a:r>
              <a:rPr lang="en-US" sz="2400" b="1" dirty="0" smtClean="0"/>
              <a:t>localhost:8000/</a:t>
            </a:r>
            <a:r>
              <a:rPr lang="en-US" sz="2400" b="1" dirty="0" err="1" smtClean="0"/>
              <a:t>tabel-mahasiswa</a:t>
            </a:r>
            <a:r>
              <a:rPr lang="en-US" sz="2400" dirty="0" smtClean="0"/>
              <a:t> </a:t>
            </a:r>
            <a:r>
              <a:rPr lang="en-US" sz="2400" dirty="0"/>
              <a:t>and </a:t>
            </a:r>
            <a:r>
              <a:rPr lang="en-US" sz="2400" b="1" dirty="0"/>
              <a:t>localhost:8000/blog-</a:t>
            </a:r>
            <a:r>
              <a:rPr lang="en-US" sz="2400" b="1" dirty="0" err="1"/>
              <a:t>mahasiswa</a:t>
            </a:r>
            <a:endParaRPr lang="en-US" sz="2400" b="1" dirty="0"/>
          </a:p>
        </p:txBody>
      </p:sp>
      <p:sp>
        <p:nvSpPr>
          <p:cNvPr id="5" name="TextBox 4"/>
          <p:cNvSpPr txBox="1"/>
          <p:nvPr/>
        </p:nvSpPr>
        <p:spPr>
          <a:xfrm>
            <a:off x="3041487" y="493385"/>
            <a:ext cx="3286092" cy="584775"/>
          </a:xfrm>
          <a:prstGeom prst="rect">
            <a:avLst/>
          </a:prstGeom>
          <a:noFill/>
        </p:spPr>
        <p:txBody>
          <a:bodyPr wrap="none" rtlCol="0">
            <a:spAutoFit/>
          </a:bodyPr>
          <a:lstStyle/>
          <a:p>
            <a:r>
              <a:rPr lang="id-ID" sz="3200" b="1" dirty="0"/>
              <a:t>Early </a:t>
            </a:r>
            <a:r>
              <a:rPr lang="id-ID" sz="3200" b="1" dirty="0" smtClean="0"/>
              <a:t>Preparations</a:t>
            </a:r>
            <a:endParaRPr lang="id-ID" sz="3200" b="1" dirty="0"/>
          </a:p>
        </p:txBody>
      </p:sp>
      <p:sp>
        <p:nvSpPr>
          <p:cNvPr id="6" name="TextBox 5"/>
          <p:cNvSpPr txBox="1"/>
          <p:nvPr/>
        </p:nvSpPr>
        <p:spPr>
          <a:xfrm>
            <a:off x="964561" y="2736673"/>
            <a:ext cx="8162366" cy="2031325"/>
          </a:xfrm>
          <a:prstGeom prst="rect">
            <a:avLst/>
          </a:prstGeom>
          <a:solidFill>
            <a:schemeClr val="accent5">
              <a:lumMod val="20000"/>
              <a:lumOff val="80000"/>
            </a:schemeClr>
          </a:solidFill>
        </p:spPr>
        <p:txBody>
          <a:bodyPr wrap="square" rtlCol="0">
            <a:spAutoFit/>
          </a:bodyPr>
          <a:lstStyle/>
          <a:p>
            <a:r>
              <a:rPr lang="id-ID" sz="1400" b="1" dirty="0">
                <a:latin typeface="Consolas" panose="020B0609020204030204" pitchFamily="49" charset="0"/>
              </a:rPr>
              <a:t>routes/web.php</a:t>
            </a:r>
          </a:p>
          <a:p>
            <a:r>
              <a:rPr lang="id-ID" sz="1400" dirty="0">
                <a:latin typeface="Consolas" panose="020B0609020204030204" pitchFamily="49" charset="0"/>
              </a:rPr>
              <a:t>1 &lt;?php</a:t>
            </a:r>
          </a:p>
          <a:p>
            <a:r>
              <a:rPr lang="id-ID" sz="1400" dirty="0" smtClean="0">
                <a:latin typeface="Consolas" panose="020B0609020204030204" pitchFamily="49" charset="0"/>
              </a:rPr>
              <a:t>2</a:t>
            </a:r>
          </a:p>
          <a:p>
            <a:r>
              <a:rPr lang="id-ID" sz="1400" dirty="0" smtClean="0">
                <a:latin typeface="Consolas" panose="020B0609020204030204" pitchFamily="49" charset="0"/>
              </a:rPr>
              <a:t>3 use </a:t>
            </a:r>
            <a:r>
              <a:rPr lang="id-ID" sz="1400" dirty="0">
                <a:latin typeface="Consolas" panose="020B0609020204030204" pitchFamily="49" charset="0"/>
              </a:rPr>
              <a:t>Illuminate\Support\Facades\Route;</a:t>
            </a:r>
          </a:p>
          <a:p>
            <a:r>
              <a:rPr lang="id-ID" sz="1400" dirty="0">
                <a:latin typeface="Consolas" panose="020B0609020204030204" pitchFamily="49" charset="0"/>
              </a:rPr>
              <a:t>4 use App\Http\Controllers\MahasiswaController;</a:t>
            </a:r>
          </a:p>
          <a:p>
            <a:r>
              <a:rPr lang="id-ID" sz="1400" dirty="0" smtClean="0">
                <a:latin typeface="Consolas" panose="020B0609020204030204" pitchFamily="49" charset="0"/>
              </a:rPr>
              <a:t>5</a:t>
            </a:r>
          </a:p>
          <a:p>
            <a:r>
              <a:rPr lang="id-ID" sz="1400" dirty="0" smtClean="0">
                <a:latin typeface="Consolas" panose="020B0609020204030204" pitchFamily="49" charset="0"/>
              </a:rPr>
              <a:t>6 Route</a:t>
            </a:r>
            <a:r>
              <a:rPr lang="id-ID" sz="1400" dirty="0">
                <a:latin typeface="Consolas" panose="020B0609020204030204" pitchFamily="49" charset="0"/>
              </a:rPr>
              <a:t>::get('/daftar-mahasiswa',[MahasiswaController::class,'daftarMahasiswa']);</a:t>
            </a:r>
          </a:p>
          <a:p>
            <a:r>
              <a:rPr lang="id-ID" sz="1400" dirty="0">
                <a:latin typeface="Consolas" panose="020B0609020204030204" pitchFamily="49" charset="0"/>
              </a:rPr>
              <a:t>7 Route::get('/tabel-mahasiswa', [MahasiswaController::class,'tabelMahasiswa']);</a:t>
            </a:r>
          </a:p>
          <a:p>
            <a:r>
              <a:rPr lang="id-ID" sz="1400" dirty="0">
                <a:latin typeface="Consolas" panose="020B0609020204030204" pitchFamily="49" charset="0"/>
              </a:rPr>
              <a:t>8 Route::get('/blog-mahasiswa', [MahasiswaController::class,'blogMahasiswa']);</a:t>
            </a:r>
          </a:p>
        </p:txBody>
      </p:sp>
    </p:spTree>
    <p:extLst>
      <p:ext uri="{BB962C8B-B14F-4D97-AF65-F5344CB8AC3E}">
        <p14:creationId xmlns:p14="http://schemas.microsoft.com/office/powerpoint/2010/main" val="3852284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400" dirty="0"/>
              <a:t>Middleware is basically a PHP file. To create middleware, you can use the </a:t>
            </a:r>
            <a:r>
              <a:rPr lang="en-US" sz="2400" dirty="0" err="1"/>
              <a:t>php</a:t>
            </a:r>
            <a:r>
              <a:rPr lang="en-US" sz="2400" dirty="0"/>
              <a:t> artisan command with the following format</a:t>
            </a:r>
            <a:r>
              <a:rPr lang="en-US" sz="2400" dirty="0" smtClean="0"/>
              <a:t>:</a:t>
            </a:r>
            <a:endParaRPr lang="id-ID" sz="2400" dirty="0" smtClean="0"/>
          </a:p>
          <a:p>
            <a:pPr algn="just"/>
            <a:endParaRPr lang="id-ID" sz="2400" dirty="0"/>
          </a:p>
          <a:p>
            <a:pPr algn="just"/>
            <a:r>
              <a:rPr lang="en-US" sz="2400" dirty="0"/>
              <a:t>The middleware will be in the form of a PHP class, so we recommend using </a:t>
            </a:r>
            <a:r>
              <a:rPr lang="en-US" sz="2400" b="1" dirty="0" err="1"/>
              <a:t>PascalCase</a:t>
            </a:r>
            <a:r>
              <a:rPr lang="en-US" sz="2400" b="1" dirty="0"/>
              <a:t> (capital letters at the beginning of each word).</a:t>
            </a:r>
            <a:r>
              <a:rPr lang="en-US" sz="2400" dirty="0"/>
              <a:t> The middleware name should reflect the function of the </a:t>
            </a:r>
            <a:r>
              <a:rPr lang="en-US" sz="2400" dirty="0" smtClean="0"/>
              <a:t>middleware</a:t>
            </a:r>
            <a:r>
              <a:rPr lang="id-ID" sz="2400" dirty="0" smtClean="0"/>
              <a:t>.</a:t>
            </a:r>
          </a:p>
          <a:p>
            <a:pPr algn="just"/>
            <a:r>
              <a:rPr lang="en-US" sz="2400" dirty="0"/>
              <a:t>In this example create a middleware </a:t>
            </a:r>
            <a:r>
              <a:rPr lang="en-US" sz="2400" dirty="0" smtClean="0"/>
              <a:t>named</a:t>
            </a:r>
            <a:r>
              <a:rPr lang="id-ID" sz="2400" dirty="0" smtClean="0"/>
              <a:t> </a:t>
            </a:r>
            <a:r>
              <a:rPr lang="id-ID" sz="2400" dirty="0" smtClean="0">
                <a:latin typeface="Consolas" panose="020B0609020204030204" pitchFamily="49" charset="0"/>
              </a:rPr>
              <a:t>Coba</a:t>
            </a:r>
            <a:r>
              <a:rPr lang="en-US" sz="2400" dirty="0" smtClean="0">
                <a:latin typeface="Consolas" panose="020B0609020204030204" pitchFamily="49" charset="0"/>
              </a:rPr>
              <a:t>Middleware</a:t>
            </a:r>
            <a:r>
              <a:rPr lang="en-US" sz="2400" dirty="0"/>
              <a:t>:</a:t>
            </a:r>
          </a:p>
        </p:txBody>
      </p:sp>
      <p:sp>
        <p:nvSpPr>
          <p:cNvPr id="5" name="TextBox 4"/>
          <p:cNvSpPr txBox="1"/>
          <p:nvPr/>
        </p:nvSpPr>
        <p:spPr>
          <a:xfrm>
            <a:off x="3041487" y="493385"/>
            <a:ext cx="3755965" cy="584775"/>
          </a:xfrm>
          <a:prstGeom prst="rect">
            <a:avLst/>
          </a:prstGeom>
          <a:noFill/>
        </p:spPr>
        <p:txBody>
          <a:bodyPr wrap="none" rtlCol="0">
            <a:spAutoFit/>
          </a:bodyPr>
          <a:lstStyle/>
          <a:p>
            <a:r>
              <a:rPr lang="id-ID" sz="3200" b="1" dirty="0"/>
              <a:t>Creating Middleware</a:t>
            </a:r>
          </a:p>
        </p:txBody>
      </p:sp>
      <p:sp>
        <p:nvSpPr>
          <p:cNvPr id="6" name="TextBox 5"/>
          <p:cNvSpPr txBox="1"/>
          <p:nvPr/>
        </p:nvSpPr>
        <p:spPr>
          <a:xfrm>
            <a:off x="1738162" y="2971243"/>
            <a:ext cx="6362614" cy="400110"/>
          </a:xfrm>
          <a:prstGeom prst="rect">
            <a:avLst/>
          </a:prstGeom>
          <a:solidFill>
            <a:schemeClr val="accent5">
              <a:lumMod val="20000"/>
              <a:lumOff val="80000"/>
            </a:schemeClr>
          </a:solidFill>
        </p:spPr>
        <p:txBody>
          <a:bodyPr wrap="square" rtlCol="0">
            <a:spAutoFit/>
          </a:bodyPr>
          <a:lstStyle/>
          <a:p>
            <a:r>
              <a:rPr lang="id-ID" sz="2000" dirty="0">
                <a:latin typeface="Consolas" panose="020B0609020204030204" pitchFamily="49" charset="0"/>
              </a:rPr>
              <a:t>php artisan make:middleware &lt;</a:t>
            </a:r>
            <a:r>
              <a:rPr lang="id-ID" sz="2000" dirty="0" smtClean="0">
                <a:latin typeface="Consolas" panose="020B0609020204030204" pitchFamily="49" charset="0"/>
              </a:rPr>
              <a:t>NameMiddleware</a:t>
            </a:r>
            <a:r>
              <a:rPr lang="id-ID" sz="2000" dirty="0">
                <a:latin typeface="Consolas" panose="020B0609020204030204" pitchFamily="49" charset="0"/>
              </a:rPr>
              <a:t>&gt;</a:t>
            </a:r>
          </a:p>
        </p:txBody>
      </p:sp>
    </p:spTree>
    <p:extLst>
      <p:ext uri="{BB962C8B-B14F-4D97-AF65-F5344CB8AC3E}">
        <p14:creationId xmlns:p14="http://schemas.microsoft.com/office/powerpoint/2010/main" val="31872538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400" dirty="0"/>
              <a:t>The Middleware file will be in the </a:t>
            </a:r>
            <a:r>
              <a:rPr lang="en-US" sz="2400" b="1" dirty="0" smtClean="0"/>
              <a:t>app\Http\Middleware\</a:t>
            </a:r>
            <a:r>
              <a:rPr lang="en-US" sz="2400" dirty="0" smtClean="0"/>
              <a:t> </a:t>
            </a:r>
            <a:r>
              <a:rPr lang="en-US" sz="2400" dirty="0"/>
              <a:t>folder, please open this folder:</a:t>
            </a:r>
          </a:p>
        </p:txBody>
      </p:sp>
      <p:sp>
        <p:nvSpPr>
          <p:cNvPr id="5" name="TextBox 4"/>
          <p:cNvSpPr txBox="1"/>
          <p:nvPr/>
        </p:nvSpPr>
        <p:spPr>
          <a:xfrm>
            <a:off x="3041487" y="493385"/>
            <a:ext cx="3755965" cy="584775"/>
          </a:xfrm>
          <a:prstGeom prst="rect">
            <a:avLst/>
          </a:prstGeom>
          <a:noFill/>
        </p:spPr>
        <p:txBody>
          <a:bodyPr wrap="none" rtlCol="0">
            <a:spAutoFit/>
          </a:bodyPr>
          <a:lstStyle/>
          <a:p>
            <a:r>
              <a:rPr lang="id-ID" sz="3200" b="1" dirty="0"/>
              <a:t>Creating Middleware</a:t>
            </a:r>
          </a:p>
        </p:txBody>
      </p:sp>
      <p:pic>
        <p:nvPicPr>
          <p:cNvPr id="2" name="Picture 1"/>
          <p:cNvPicPr>
            <a:picLocks noChangeAspect="1"/>
          </p:cNvPicPr>
          <p:nvPr/>
        </p:nvPicPr>
        <p:blipFill>
          <a:blip r:embed="rId2"/>
          <a:stretch>
            <a:fillRect/>
          </a:stretch>
        </p:blipFill>
        <p:spPr>
          <a:xfrm>
            <a:off x="1571920" y="3031149"/>
            <a:ext cx="6947647" cy="2772378"/>
          </a:xfrm>
          <a:prstGeom prst="rect">
            <a:avLst/>
          </a:prstGeom>
        </p:spPr>
      </p:pic>
      <p:sp>
        <p:nvSpPr>
          <p:cNvPr id="7" name="Footer Placeholder 5"/>
          <p:cNvSpPr txBox="1">
            <a:spLocks/>
          </p:cNvSpPr>
          <p:nvPr/>
        </p:nvSpPr>
        <p:spPr>
          <a:xfrm>
            <a:off x="3471669" y="5803527"/>
            <a:ext cx="2895600"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11. Content of folder </a:t>
            </a:r>
            <a:r>
              <a:rPr lang="id-ID" dirty="0"/>
              <a:t>app\Http\Middleware\</a:t>
            </a:r>
          </a:p>
        </p:txBody>
      </p:sp>
    </p:spTree>
    <p:extLst>
      <p:ext uri="{BB962C8B-B14F-4D97-AF65-F5344CB8AC3E}">
        <p14:creationId xmlns:p14="http://schemas.microsoft.com/office/powerpoint/2010/main" val="24098544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400" dirty="0"/>
              <a:t>In the </a:t>
            </a:r>
            <a:r>
              <a:rPr lang="en-US" sz="2400" b="1" dirty="0" err="1"/>
              <a:t>CobaMiddleware.php</a:t>
            </a:r>
            <a:r>
              <a:rPr lang="en-US" sz="2400" dirty="0"/>
              <a:t> file, please add the command </a:t>
            </a:r>
            <a:r>
              <a:rPr lang="en-US" sz="2400" dirty="0" err="1" smtClean="0">
                <a:latin typeface="Consolas" panose="020B0609020204030204" pitchFamily="49" charset="0"/>
              </a:rPr>
              <a:t>dd</a:t>
            </a:r>
            <a:r>
              <a:rPr lang="en-US" sz="2400" dirty="0" smtClean="0">
                <a:latin typeface="Consolas" panose="020B0609020204030204" pitchFamily="49" charset="0"/>
              </a:rPr>
              <a:t>(</a:t>
            </a:r>
            <a:r>
              <a:rPr lang="en-US" sz="2400" dirty="0">
                <a:latin typeface="Consolas" panose="020B0609020204030204" pitchFamily="49" charset="0"/>
              </a:rPr>
              <a:t>'</a:t>
            </a:r>
            <a:r>
              <a:rPr lang="id-ID" sz="2400" dirty="0" smtClean="0">
                <a:latin typeface="Consolas" panose="020B0609020204030204" pitchFamily="49" charset="0"/>
              </a:rPr>
              <a:t>Coba</a:t>
            </a:r>
            <a:r>
              <a:rPr lang="en-US" sz="2400" dirty="0" smtClean="0">
                <a:latin typeface="Consolas" panose="020B0609020204030204" pitchFamily="49" charset="0"/>
              </a:rPr>
              <a:t>Middleware </a:t>
            </a:r>
            <a:r>
              <a:rPr lang="id-ID" sz="2400" dirty="0" smtClean="0">
                <a:latin typeface="Consolas" panose="020B0609020204030204" pitchFamily="49" charset="0"/>
              </a:rPr>
              <a:t>aktif</a:t>
            </a:r>
            <a:r>
              <a:rPr lang="en-US" sz="2400" dirty="0" smtClean="0">
                <a:latin typeface="Consolas" panose="020B0609020204030204" pitchFamily="49" charset="0"/>
              </a:rPr>
              <a:t>')</a:t>
            </a:r>
            <a:r>
              <a:rPr lang="en-US" sz="2400" dirty="0" smtClean="0"/>
              <a:t>.</a:t>
            </a:r>
            <a:endParaRPr lang="en-US" sz="2400" dirty="0"/>
          </a:p>
        </p:txBody>
      </p:sp>
      <p:sp>
        <p:nvSpPr>
          <p:cNvPr id="5" name="TextBox 4"/>
          <p:cNvSpPr txBox="1"/>
          <p:nvPr/>
        </p:nvSpPr>
        <p:spPr>
          <a:xfrm>
            <a:off x="3041487" y="493385"/>
            <a:ext cx="3755965" cy="584775"/>
          </a:xfrm>
          <a:prstGeom prst="rect">
            <a:avLst/>
          </a:prstGeom>
          <a:noFill/>
        </p:spPr>
        <p:txBody>
          <a:bodyPr wrap="none" rtlCol="0">
            <a:spAutoFit/>
          </a:bodyPr>
          <a:lstStyle/>
          <a:p>
            <a:r>
              <a:rPr lang="id-ID" sz="3200" b="1" dirty="0"/>
              <a:t>Creating Middleware</a:t>
            </a:r>
          </a:p>
        </p:txBody>
      </p:sp>
      <p:sp>
        <p:nvSpPr>
          <p:cNvPr id="7" name="Footer Placeholder 5"/>
          <p:cNvSpPr txBox="1">
            <a:spLocks/>
          </p:cNvSpPr>
          <p:nvPr/>
        </p:nvSpPr>
        <p:spPr>
          <a:xfrm>
            <a:off x="3471669" y="5503283"/>
            <a:ext cx="2895600"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12. Controller CobaMiddleware</a:t>
            </a:r>
            <a:endParaRPr lang="id-ID" dirty="0"/>
          </a:p>
        </p:txBody>
      </p:sp>
      <p:pic>
        <p:nvPicPr>
          <p:cNvPr id="4" name="Picture 3"/>
          <p:cNvPicPr>
            <a:picLocks noChangeAspect="1"/>
          </p:cNvPicPr>
          <p:nvPr/>
        </p:nvPicPr>
        <p:blipFill>
          <a:blip r:embed="rId2"/>
          <a:stretch>
            <a:fillRect/>
          </a:stretch>
        </p:blipFill>
        <p:spPr>
          <a:xfrm>
            <a:off x="2020944" y="2890878"/>
            <a:ext cx="5253914" cy="2376517"/>
          </a:xfrm>
          <a:prstGeom prst="rect">
            <a:avLst/>
          </a:prstGeom>
        </p:spPr>
      </p:pic>
    </p:spTree>
    <p:extLst>
      <p:ext uri="{BB962C8B-B14F-4D97-AF65-F5344CB8AC3E}">
        <p14:creationId xmlns:p14="http://schemas.microsoft.com/office/powerpoint/2010/main" val="3226541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400" dirty="0"/>
              <a:t>The return </a:t>
            </a:r>
            <a:r>
              <a:rPr lang="en-US" sz="2400" dirty="0">
                <a:latin typeface="Consolas" panose="020B0609020204030204" pitchFamily="49" charset="0"/>
              </a:rPr>
              <a:t>$next($request) </a:t>
            </a:r>
            <a:r>
              <a:rPr lang="en-US" sz="2400" dirty="0"/>
              <a:t>command means that this middleware will continue to process the next request. So if we want to interrupt the request flow, write it before this line with the command </a:t>
            </a:r>
            <a:r>
              <a:rPr lang="en-US" sz="2400" dirty="0" err="1">
                <a:latin typeface="Consolas" panose="020B0609020204030204" pitchFamily="49" charset="0"/>
              </a:rPr>
              <a:t>dd</a:t>
            </a:r>
            <a:r>
              <a:rPr lang="en-US" sz="2400" dirty="0">
                <a:latin typeface="Consolas" panose="020B0609020204030204" pitchFamily="49" charset="0"/>
              </a:rPr>
              <a:t>('</a:t>
            </a:r>
            <a:r>
              <a:rPr lang="en-US" sz="2400" dirty="0" err="1">
                <a:latin typeface="Consolas" panose="020B0609020204030204" pitchFamily="49" charset="0"/>
              </a:rPr>
              <a:t>TryMiddleware</a:t>
            </a:r>
            <a:r>
              <a:rPr lang="en-US" sz="2400" dirty="0">
                <a:latin typeface="Consolas" panose="020B0609020204030204" pitchFamily="49" charset="0"/>
              </a:rPr>
              <a:t> </a:t>
            </a:r>
            <a:r>
              <a:rPr lang="id-ID" sz="2400" dirty="0" smtClean="0">
                <a:latin typeface="Consolas" panose="020B0609020204030204" pitchFamily="49" charset="0"/>
              </a:rPr>
              <a:t>aktif</a:t>
            </a:r>
            <a:r>
              <a:rPr lang="en-US" sz="2400" dirty="0" smtClean="0">
                <a:latin typeface="Consolas" panose="020B0609020204030204" pitchFamily="49" charset="0"/>
              </a:rPr>
              <a:t>')</a:t>
            </a:r>
            <a:r>
              <a:rPr lang="en-US" sz="2400" dirty="0" smtClean="0"/>
              <a:t>:</a:t>
            </a:r>
            <a:endParaRPr lang="id-ID" sz="2400" dirty="0" smtClean="0"/>
          </a:p>
          <a:p>
            <a:pPr algn="just"/>
            <a:endParaRPr lang="id-ID" sz="2400" dirty="0" smtClean="0"/>
          </a:p>
          <a:p>
            <a:pPr algn="just"/>
            <a:r>
              <a:rPr lang="en-US" sz="2400" dirty="0"/>
              <a:t>With this addition, all pages implementing </a:t>
            </a:r>
            <a:r>
              <a:rPr lang="en-US" sz="2400" dirty="0" err="1"/>
              <a:t>CobaMiddleware</a:t>
            </a:r>
            <a:r>
              <a:rPr lang="en-US" sz="2400" dirty="0"/>
              <a:t> will display the text </a:t>
            </a:r>
            <a:r>
              <a:rPr lang="en-US" sz="2400" dirty="0">
                <a:latin typeface="Consolas" panose="020B0609020204030204" pitchFamily="49" charset="0"/>
              </a:rPr>
              <a:t>"</a:t>
            </a:r>
            <a:r>
              <a:rPr lang="en-US" sz="2400" dirty="0" err="1">
                <a:latin typeface="Consolas" panose="020B0609020204030204" pitchFamily="49" charset="0"/>
              </a:rPr>
              <a:t>TryingMiddleware</a:t>
            </a:r>
            <a:r>
              <a:rPr lang="en-US" sz="2400" dirty="0">
                <a:latin typeface="Consolas" panose="020B0609020204030204" pitchFamily="49" charset="0"/>
              </a:rPr>
              <a:t> is active"</a:t>
            </a:r>
            <a:r>
              <a:rPr lang="en-US" sz="2400" dirty="0"/>
              <a:t> and because </a:t>
            </a:r>
            <a:r>
              <a:rPr lang="en-US" sz="2400" dirty="0" err="1">
                <a:latin typeface="Consolas" panose="020B0609020204030204" pitchFamily="49" charset="0"/>
              </a:rPr>
              <a:t>dd</a:t>
            </a:r>
            <a:r>
              <a:rPr lang="en-US" sz="2400" dirty="0">
                <a:latin typeface="Consolas" panose="020B0609020204030204" pitchFamily="49" charset="0"/>
              </a:rPr>
              <a:t>()</a:t>
            </a:r>
            <a:r>
              <a:rPr lang="en-US" sz="2400" dirty="0"/>
              <a:t> contains a </a:t>
            </a:r>
            <a:r>
              <a:rPr lang="en-US" sz="2400" dirty="0">
                <a:latin typeface="Consolas" panose="020B0609020204030204" pitchFamily="49" charset="0"/>
              </a:rPr>
              <a:t>die(</a:t>
            </a:r>
            <a:r>
              <a:rPr lang="en-US" sz="2400" dirty="0"/>
              <a:t>) command, subsequent requests will no longer be executed.</a:t>
            </a:r>
          </a:p>
        </p:txBody>
      </p:sp>
      <p:sp>
        <p:nvSpPr>
          <p:cNvPr id="5" name="TextBox 4"/>
          <p:cNvSpPr txBox="1"/>
          <p:nvPr/>
        </p:nvSpPr>
        <p:spPr>
          <a:xfrm>
            <a:off x="3041487" y="493385"/>
            <a:ext cx="3755965" cy="584775"/>
          </a:xfrm>
          <a:prstGeom prst="rect">
            <a:avLst/>
          </a:prstGeom>
          <a:noFill/>
        </p:spPr>
        <p:txBody>
          <a:bodyPr wrap="none" rtlCol="0">
            <a:spAutoFit/>
          </a:bodyPr>
          <a:lstStyle/>
          <a:p>
            <a:r>
              <a:rPr lang="id-ID" sz="3200" b="1" dirty="0"/>
              <a:t>Creating Middleware</a:t>
            </a:r>
          </a:p>
        </p:txBody>
      </p:sp>
    </p:spTree>
    <p:extLst>
      <p:ext uri="{BB962C8B-B14F-4D97-AF65-F5344CB8AC3E}">
        <p14:creationId xmlns:p14="http://schemas.microsoft.com/office/powerpoint/2010/main" val="7392858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400" dirty="0"/>
              <a:t>The middleware that we just created is not activated immediately, but must be registered first in the </a:t>
            </a:r>
            <a:r>
              <a:rPr lang="en-US" sz="2400" dirty="0">
                <a:latin typeface="Consolas" panose="020B0609020204030204" pitchFamily="49" charset="0"/>
              </a:rPr>
              <a:t>app\Http\</a:t>
            </a:r>
            <a:r>
              <a:rPr lang="en-US" sz="2400" dirty="0" err="1">
                <a:latin typeface="Consolas" panose="020B0609020204030204" pitchFamily="49" charset="0"/>
              </a:rPr>
              <a:t>Kernel.php</a:t>
            </a:r>
            <a:r>
              <a:rPr lang="en-US" sz="2400" dirty="0"/>
              <a:t> file</a:t>
            </a:r>
            <a:r>
              <a:rPr lang="en-US" sz="2400" dirty="0" smtClean="0"/>
              <a:t>:</a:t>
            </a:r>
            <a:endParaRPr lang="id-ID" sz="2400" dirty="0" smtClean="0"/>
          </a:p>
          <a:p>
            <a:pPr algn="just"/>
            <a:endParaRPr lang="id-ID" sz="2400" dirty="0"/>
          </a:p>
          <a:p>
            <a:pPr algn="just"/>
            <a:endParaRPr lang="id-ID" sz="2400" dirty="0" smtClean="0"/>
          </a:p>
          <a:p>
            <a:pPr algn="just"/>
            <a:endParaRPr lang="id-ID" sz="2400" dirty="0"/>
          </a:p>
          <a:p>
            <a:pPr algn="just"/>
            <a:endParaRPr lang="id-ID" sz="2400" dirty="0" smtClean="0"/>
          </a:p>
          <a:p>
            <a:pPr algn="just"/>
            <a:endParaRPr lang="id-ID" sz="2400" dirty="0"/>
          </a:p>
          <a:p>
            <a:pPr algn="just"/>
            <a:endParaRPr lang="id-ID" sz="2400" dirty="0" smtClean="0"/>
          </a:p>
          <a:p>
            <a:pPr algn="just"/>
            <a:r>
              <a:rPr lang="en-US" sz="2400" dirty="0"/>
              <a:t>Please open the </a:t>
            </a:r>
            <a:r>
              <a:rPr lang="en-US" sz="2400" dirty="0" err="1"/>
              <a:t>kernel.php</a:t>
            </a:r>
            <a:r>
              <a:rPr lang="en-US" sz="2400" dirty="0"/>
              <a:t> file</a:t>
            </a:r>
          </a:p>
        </p:txBody>
      </p:sp>
      <p:sp>
        <p:nvSpPr>
          <p:cNvPr id="5" name="TextBox 4"/>
          <p:cNvSpPr txBox="1"/>
          <p:nvPr/>
        </p:nvSpPr>
        <p:spPr>
          <a:xfrm>
            <a:off x="3041487" y="493385"/>
            <a:ext cx="4224811" cy="584775"/>
          </a:xfrm>
          <a:prstGeom prst="rect">
            <a:avLst/>
          </a:prstGeom>
          <a:noFill/>
        </p:spPr>
        <p:txBody>
          <a:bodyPr wrap="none" rtlCol="0">
            <a:spAutoFit/>
          </a:bodyPr>
          <a:lstStyle/>
          <a:p>
            <a:r>
              <a:rPr lang="id-ID" sz="3200" b="1" dirty="0" smtClean="0"/>
              <a:t>Registering </a:t>
            </a:r>
            <a:r>
              <a:rPr lang="id-ID" sz="3200" b="1" dirty="0"/>
              <a:t>Middleware</a:t>
            </a:r>
          </a:p>
        </p:txBody>
      </p:sp>
      <p:pic>
        <p:nvPicPr>
          <p:cNvPr id="2" name="Picture 1"/>
          <p:cNvPicPr>
            <a:picLocks noChangeAspect="1"/>
          </p:cNvPicPr>
          <p:nvPr/>
        </p:nvPicPr>
        <p:blipFill>
          <a:blip r:embed="rId2"/>
          <a:stretch>
            <a:fillRect/>
          </a:stretch>
        </p:blipFill>
        <p:spPr>
          <a:xfrm>
            <a:off x="1440531" y="3038755"/>
            <a:ext cx="6536253" cy="2219045"/>
          </a:xfrm>
          <a:prstGeom prst="rect">
            <a:avLst/>
          </a:prstGeom>
        </p:spPr>
      </p:pic>
      <p:sp>
        <p:nvSpPr>
          <p:cNvPr id="8" name="Footer Placeholder 5"/>
          <p:cNvSpPr txBox="1">
            <a:spLocks/>
          </p:cNvSpPr>
          <p:nvPr/>
        </p:nvSpPr>
        <p:spPr>
          <a:xfrm>
            <a:off x="3260857" y="5257800"/>
            <a:ext cx="2895600"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13. </a:t>
            </a:r>
            <a:r>
              <a:rPr lang="id-ID" dirty="0"/>
              <a:t>File Kernel.php </a:t>
            </a:r>
            <a:r>
              <a:rPr lang="id-ID" dirty="0" smtClean="0"/>
              <a:t>in </a:t>
            </a:r>
            <a:r>
              <a:rPr lang="id-ID" dirty="0"/>
              <a:t>folder app\Http\Kernel.php</a:t>
            </a:r>
          </a:p>
        </p:txBody>
      </p:sp>
    </p:spTree>
    <p:extLst>
      <p:ext uri="{BB962C8B-B14F-4D97-AF65-F5344CB8AC3E}">
        <p14:creationId xmlns:p14="http://schemas.microsoft.com/office/powerpoint/2010/main" val="24217862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endParaRPr lang="en-US" sz="2400" dirty="0"/>
          </a:p>
        </p:txBody>
      </p:sp>
      <p:sp>
        <p:nvSpPr>
          <p:cNvPr id="5" name="TextBox 4"/>
          <p:cNvSpPr txBox="1"/>
          <p:nvPr/>
        </p:nvSpPr>
        <p:spPr>
          <a:xfrm>
            <a:off x="3041487" y="493385"/>
            <a:ext cx="4224811" cy="584775"/>
          </a:xfrm>
          <a:prstGeom prst="rect">
            <a:avLst/>
          </a:prstGeom>
          <a:noFill/>
        </p:spPr>
        <p:txBody>
          <a:bodyPr wrap="none" rtlCol="0">
            <a:spAutoFit/>
          </a:bodyPr>
          <a:lstStyle/>
          <a:p>
            <a:r>
              <a:rPr lang="id-ID" sz="3200" b="1" dirty="0" smtClean="0"/>
              <a:t>Registering </a:t>
            </a:r>
            <a:r>
              <a:rPr lang="id-ID" sz="3200" b="1" dirty="0"/>
              <a:t>Middleware</a:t>
            </a:r>
          </a:p>
        </p:txBody>
      </p:sp>
      <p:sp>
        <p:nvSpPr>
          <p:cNvPr id="8" name="Footer Placeholder 5"/>
          <p:cNvSpPr txBox="1">
            <a:spLocks/>
          </p:cNvSpPr>
          <p:nvPr/>
        </p:nvSpPr>
        <p:spPr>
          <a:xfrm>
            <a:off x="3458222" y="6192731"/>
            <a:ext cx="2895600"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14. </a:t>
            </a:r>
            <a:r>
              <a:rPr lang="id-ID" dirty="0"/>
              <a:t>File </a:t>
            </a:r>
            <a:r>
              <a:rPr lang="id-ID" dirty="0" smtClean="0"/>
              <a:t>Kernel.php</a:t>
            </a:r>
            <a:endParaRPr lang="id-ID" dirty="0"/>
          </a:p>
        </p:txBody>
      </p:sp>
      <p:pic>
        <p:nvPicPr>
          <p:cNvPr id="6" name="Picture 5"/>
          <p:cNvPicPr>
            <a:picLocks noChangeAspect="1"/>
          </p:cNvPicPr>
          <p:nvPr/>
        </p:nvPicPr>
        <p:blipFill>
          <a:blip r:embed="rId2"/>
          <a:stretch>
            <a:fillRect/>
          </a:stretch>
        </p:blipFill>
        <p:spPr>
          <a:xfrm>
            <a:off x="2506070" y="1557518"/>
            <a:ext cx="5079347" cy="4729342"/>
          </a:xfrm>
          <a:prstGeom prst="rect">
            <a:avLst/>
          </a:prstGeom>
        </p:spPr>
      </p:pic>
    </p:spTree>
    <p:extLst>
      <p:ext uri="{BB962C8B-B14F-4D97-AF65-F5344CB8AC3E}">
        <p14:creationId xmlns:p14="http://schemas.microsoft.com/office/powerpoint/2010/main" val="11380837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1800" dirty="0"/>
              <a:t>In line 5 there is a command to create a Kernel class that extends from the </a:t>
            </a:r>
            <a:r>
              <a:rPr lang="en-US" sz="1800" dirty="0" err="1">
                <a:latin typeface="Consolas" panose="020B0609020204030204" pitchFamily="49" charset="0"/>
              </a:rPr>
              <a:t>HttpKernel</a:t>
            </a:r>
            <a:r>
              <a:rPr lang="en-US" sz="1800" dirty="0"/>
              <a:t> class. Our main focus is on these 4 property classes, namely: </a:t>
            </a:r>
            <a:r>
              <a:rPr lang="en-US" sz="1800" dirty="0">
                <a:latin typeface="Consolas" panose="020B0609020204030204" pitchFamily="49" charset="0"/>
              </a:rPr>
              <a:t>$middleware</a:t>
            </a:r>
            <a:r>
              <a:rPr lang="en-US" sz="1800" dirty="0" smtClean="0">
                <a:latin typeface="Consolas" panose="020B0609020204030204" pitchFamily="49" charset="0"/>
              </a:rPr>
              <a:t>,$</a:t>
            </a:r>
            <a:r>
              <a:rPr lang="en-US" sz="1800" dirty="0" err="1">
                <a:latin typeface="Consolas" panose="020B0609020204030204" pitchFamily="49" charset="0"/>
              </a:rPr>
              <a:t>middlewareGroups</a:t>
            </a:r>
            <a:r>
              <a:rPr lang="en-US" sz="1800" dirty="0">
                <a:latin typeface="Consolas" panose="020B0609020204030204" pitchFamily="49" charset="0"/>
              </a:rPr>
              <a:t>, $</a:t>
            </a:r>
            <a:r>
              <a:rPr lang="en-US" sz="1800" dirty="0" err="1">
                <a:latin typeface="Consolas" panose="020B0609020204030204" pitchFamily="49" charset="0"/>
              </a:rPr>
              <a:t>routeMiddleware</a:t>
            </a:r>
            <a:r>
              <a:rPr lang="en-US" sz="1800" dirty="0">
                <a:latin typeface="Consolas" panose="020B0609020204030204" pitchFamily="49" charset="0"/>
              </a:rPr>
              <a:t> </a:t>
            </a:r>
            <a:r>
              <a:rPr lang="en-US" sz="1800" dirty="0"/>
              <a:t>and </a:t>
            </a:r>
            <a:r>
              <a:rPr lang="en-US" sz="1800" dirty="0">
                <a:latin typeface="Consolas" panose="020B0609020204030204" pitchFamily="49" charset="0"/>
              </a:rPr>
              <a:t>$</a:t>
            </a:r>
            <a:r>
              <a:rPr lang="en-US" sz="1800" dirty="0" err="1">
                <a:latin typeface="Consolas" panose="020B0609020204030204" pitchFamily="49" charset="0"/>
              </a:rPr>
              <a:t>middlewarePriority</a:t>
            </a:r>
            <a:r>
              <a:rPr lang="en-US" sz="1800" dirty="0"/>
              <a:t>. All of these properties are set with protected permissions </a:t>
            </a:r>
            <a:endParaRPr lang="id-ID" sz="1800" dirty="0" smtClean="0"/>
          </a:p>
          <a:p>
            <a:pPr algn="just"/>
            <a:r>
              <a:rPr lang="en-US" sz="1800" dirty="0"/>
              <a:t>Each property contains an array of middleware classes, described as follows</a:t>
            </a:r>
            <a:r>
              <a:rPr lang="en-US" sz="1800" dirty="0" smtClean="0"/>
              <a:t>:</a:t>
            </a:r>
            <a:endParaRPr lang="id-ID" sz="1800" dirty="0" smtClean="0"/>
          </a:p>
          <a:p>
            <a:pPr lvl="1" algn="just"/>
            <a:r>
              <a:rPr lang="en-US" sz="1800" dirty="0">
                <a:latin typeface="Consolas" panose="020B0609020204030204" pitchFamily="49" charset="0"/>
              </a:rPr>
              <a:t>$middleware</a:t>
            </a:r>
            <a:r>
              <a:rPr lang="en-US" sz="1800" dirty="0"/>
              <a:t>: Contains a list of global middleware that is always active for each request</a:t>
            </a:r>
            <a:r>
              <a:rPr lang="en-US" sz="1800" dirty="0" smtClean="0"/>
              <a:t>.</a:t>
            </a:r>
            <a:endParaRPr lang="id-ID" sz="1800" dirty="0" smtClean="0"/>
          </a:p>
          <a:p>
            <a:pPr lvl="1" algn="just"/>
            <a:r>
              <a:rPr lang="en-US" sz="1800" dirty="0" smtClean="0">
                <a:latin typeface="Consolas" panose="020B0609020204030204" pitchFamily="49" charset="0"/>
              </a:rPr>
              <a:t>$</a:t>
            </a:r>
            <a:r>
              <a:rPr lang="en-US" sz="1800" dirty="0" err="1">
                <a:latin typeface="Consolas" panose="020B0609020204030204" pitchFamily="49" charset="0"/>
              </a:rPr>
              <a:t>middlewareGroups</a:t>
            </a:r>
            <a:r>
              <a:rPr lang="en-US" sz="1800" dirty="0"/>
              <a:t>: Lists active middleware per-group. By default there are 2 groups, namely 'web' and '</a:t>
            </a:r>
            <a:r>
              <a:rPr lang="en-US" sz="1800" dirty="0" err="1"/>
              <a:t>api</a:t>
            </a:r>
            <a:r>
              <a:rPr lang="en-US" sz="1800" dirty="0"/>
              <a:t>'. All middleware in the 'web' group will run when there is a request from a web browser</a:t>
            </a:r>
            <a:r>
              <a:rPr lang="en-US" sz="1800" dirty="0" smtClean="0"/>
              <a:t>.</a:t>
            </a:r>
            <a:endParaRPr lang="id-ID" sz="1800" dirty="0" smtClean="0"/>
          </a:p>
          <a:p>
            <a:pPr lvl="1" algn="just"/>
            <a:r>
              <a:rPr lang="en-US" sz="1800" dirty="0" smtClean="0">
                <a:latin typeface="Consolas" panose="020B0609020204030204" pitchFamily="49" charset="0"/>
              </a:rPr>
              <a:t>$</a:t>
            </a:r>
            <a:r>
              <a:rPr lang="en-US" sz="1800" dirty="0" err="1">
                <a:latin typeface="Consolas" panose="020B0609020204030204" pitchFamily="49" charset="0"/>
              </a:rPr>
              <a:t>routeMiddleware</a:t>
            </a:r>
            <a:r>
              <a:rPr lang="en-US" sz="1800" dirty="0"/>
              <a:t>: Contains a list of optional middleware that are active for certain routes only. Generally this is where we will register the created middleware</a:t>
            </a:r>
          </a:p>
        </p:txBody>
      </p:sp>
      <p:sp>
        <p:nvSpPr>
          <p:cNvPr id="5" name="TextBox 4"/>
          <p:cNvSpPr txBox="1"/>
          <p:nvPr/>
        </p:nvSpPr>
        <p:spPr>
          <a:xfrm>
            <a:off x="3041487" y="493385"/>
            <a:ext cx="4224811" cy="584775"/>
          </a:xfrm>
          <a:prstGeom prst="rect">
            <a:avLst/>
          </a:prstGeom>
          <a:noFill/>
        </p:spPr>
        <p:txBody>
          <a:bodyPr wrap="none" rtlCol="0">
            <a:spAutoFit/>
          </a:bodyPr>
          <a:lstStyle/>
          <a:p>
            <a:r>
              <a:rPr lang="id-ID" sz="3200" b="1" dirty="0" smtClean="0"/>
              <a:t>Registering </a:t>
            </a:r>
            <a:r>
              <a:rPr lang="id-ID" sz="3200" b="1" dirty="0"/>
              <a:t>Middleware</a:t>
            </a:r>
          </a:p>
        </p:txBody>
      </p:sp>
    </p:spTree>
    <p:extLst>
      <p:ext uri="{BB962C8B-B14F-4D97-AF65-F5344CB8AC3E}">
        <p14:creationId xmlns:p14="http://schemas.microsoft.com/office/powerpoint/2010/main" val="3997701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5863" y="1914525"/>
            <a:ext cx="7562601" cy="4554898"/>
          </a:xfrm>
        </p:spPr>
        <p:txBody>
          <a:bodyPr>
            <a:normAutofit fontScale="92500" lnSpcReduction="20000"/>
          </a:bodyPr>
          <a:lstStyle/>
          <a:p>
            <a:r>
              <a:rPr lang="en-US" sz="2800" dirty="0"/>
              <a:t>Early Preparations</a:t>
            </a:r>
          </a:p>
          <a:p>
            <a:r>
              <a:rPr lang="en-US" sz="2800" dirty="0"/>
              <a:t>Create a Session</a:t>
            </a:r>
          </a:p>
          <a:p>
            <a:r>
              <a:rPr lang="en-US" sz="2800" dirty="0"/>
              <a:t>Reading Session</a:t>
            </a:r>
          </a:p>
          <a:p>
            <a:r>
              <a:rPr lang="en-US" sz="2800" dirty="0"/>
              <a:t>Deleting the Session</a:t>
            </a:r>
          </a:p>
          <a:p>
            <a:r>
              <a:rPr lang="en-US" sz="2800" dirty="0"/>
              <a:t>Flash Session</a:t>
            </a:r>
          </a:p>
          <a:p>
            <a:r>
              <a:rPr lang="en-US" sz="2800" dirty="0"/>
              <a:t>Understanding Middleware</a:t>
            </a:r>
          </a:p>
          <a:p>
            <a:r>
              <a:rPr lang="en-US" sz="2800" dirty="0"/>
              <a:t>Early Preparations</a:t>
            </a:r>
          </a:p>
          <a:p>
            <a:r>
              <a:rPr lang="en-US" sz="2800" dirty="0"/>
              <a:t>Creating Middleware</a:t>
            </a:r>
          </a:p>
          <a:p>
            <a:r>
              <a:rPr lang="en-US" sz="2800" dirty="0"/>
              <a:t>Registering Middleware</a:t>
            </a:r>
          </a:p>
          <a:p>
            <a:r>
              <a:rPr lang="en-US" sz="2800" dirty="0"/>
              <a:t>Enabling Middleware</a:t>
            </a:r>
          </a:p>
          <a:p>
            <a:r>
              <a:rPr lang="en-US" sz="2800" dirty="0"/>
              <a:t>Redirect Middleware</a:t>
            </a:r>
          </a:p>
        </p:txBody>
      </p:sp>
      <p:sp>
        <p:nvSpPr>
          <p:cNvPr id="5" name="TextBox 4"/>
          <p:cNvSpPr txBox="1"/>
          <p:nvPr/>
        </p:nvSpPr>
        <p:spPr>
          <a:xfrm>
            <a:off x="3048000" y="816114"/>
            <a:ext cx="1771639" cy="707886"/>
          </a:xfrm>
          <a:prstGeom prst="rect">
            <a:avLst/>
          </a:prstGeom>
          <a:noFill/>
        </p:spPr>
        <p:txBody>
          <a:bodyPr wrap="none" rtlCol="0">
            <a:spAutoFit/>
          </a:bodyPr>
          <a:lstStyle/>
          <a:p>
            <a:r>
              <a:rPr lang="en-US" sz="4000" b="1" dirty="0" smtClean="0"/>
              <a:t>O</a:t>
            </a:r>
            <a:r>
              <a:rPr lang="id-ID" sz="4000" b="1" dirty="0" smtClean="0"/>
              <a:t>utline</a:t>
            </a:r>
            <a:endParaRPr lang="en-US" sz="4000" b="1" dirty="0"/>
          </a:p>
        </p:txBody>
      </p:sp>
    </p:spTree>
    <p:extLst>
      <p:ext uri="{BB962C8B-B14F-4D97-AF65-F5344CB8AC3E}">
        <p14:creationId xmlns:p14="http://schemas.microsoft.com/office/powerpoint/2010/main" val="34244002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1800" dirty="0"/>
              <a:t>First, please add the </a:t>
            </a:r>
            <a:r>
              <a:rPr lang="en-US" sz="1800" dirty="0" err="1"/>
              <a:t>CobaMiddleware</a:t>
            </a:r>
            <a:r>
              <a:rPr lang="en-US" sz="1800" dirty="0"/>
              <a:t> class to the </a:t>
            </a:r>
            <a:r>
              <a:rPr lang="en-US" sz="1800" dirty="0">
                <a:latin typeface="Consolas" panose="020B0609020204030204" pitchFamily="49" charset="0"/>
              </a:rPr>
              <a:t>$middleware</a:t>
            </a:r>
            <a:r>
              <a:rPr lang="en-US" sz="1800" dirty="0"/>
              <a:t> property</a:t>
            </a:r>
            <a:r>
              <a:rPr lang="en-US" sz="1800" dirty="0" smtClean="0"/>
              <a:t>:</a:t>
            </a:r>
            <a:endParaRPr lang="id-ID" sz="1800" dirty="0" smtClean="0"/>
          </a:p>
          <a:p>
            <a:pPr algn="just"/>
            <a:endParaRPr lang="id-ID" sz="1800" dirty="0"/>
          </a:p>
          <a:p>
            <a:pPr algn="just"/>
            <a:endParaRPr lang="id-ID" sz="1800" dirty="0" smtClean="0"/>
          </a:p>
          <a:p>
            <a:pPr algn="just"/>
            <a:endParaRPr lang="id-ID" sz="1800" dirty="0"/>
          </a:p>
          <a:p>
            <a:pPr algn="just"/>
            <a:endParaRPr lang="id-ID" sz="1800" dirty="0" smtClean="0"/>
          </a:p>
          <a:p>
            <a:pPr algn="just"/>
            <a:endParaRPr lang="id-ID" sz="1800" dirty="0"/>
          </a:p>
          <a:p>
            <a:pPr algn="just"/>
            <a:endParaRPr lang="id-ID" sz="1800" dirty="0" smtClean="0"/>
          </a:p>
          <a:p>
            <a:pPr algn="just"/>
            <a:endParaRPr lang="id-ID" sz="1800" dirty="0"/>
          </a:p>
          <a:p>
            <a:pPr algn="just"/>
            <a:endParaRPr lang="id-ID" sz="1800" dirty="0" smtClean="0"/>
          </a:p>
          <a:p>
            <a:pPr algn="just"/>
            <a:r>
              <a:rPr lang="en-US" sz="1800" dirty="0"/>
              <a:t>The </a:t>
            </a:r>
            <a:r>
              <a:rPr lang="en-US" sz="1800" dirty="0">
                <a:latin typeface="Consolas" panose="020B0609020204030204" pitchFamily="49" charset="0"/>
              </a:rPr>
              <a:t>$middleware </a:t>
            </a:r>
            <a:r>
              <a:rPr lang="en-US" sz="1800" dirty="0"/>
              <a:t>property itself is a place to register global middleware, namely middleware that is always active for every request. Please access one of the routes that we have prepared, for example </a:t>
            </a:r>
            <a:r>
              <a:rPr lang="en-US" sz="1800" b="1" dirty="0"/>
              <a:t>localhost:8000/List-</a:t>
            </a:r>
            <a:r>
              <a:rPr lang="en-US" sz="1800" b="1" dirty="0" err="1"/>
              <a:t>mahasiswa</a:t>
            </a:r>
            <a:r>
              <a:rPr lang="en-US" sz="1800" dirty="0"/>
              <a:t>.</a:t>
            </a:r>
          </a:p>
        </p:txBody>
      </p:sp>
      <p:sp>
        <p:nvSpPr>
          <p:cNvPr id="5" name="TextBox 4"/>
          <p:cNvSpPr txBox="1"/>
          <p:nvPr/>
        </p:nvSpPr>
        <p:spPr>
          <a:xfrm>
            <a:off x="3041487" y="493385"/>
            <a:ext cx="4224811" cy="584775"/>
          </a:xfrm>
          <a:prstGeom prst="rect">
            <a:avLst/>
          </a:prstGeom>
          <a:noFill/>
        </p:spPr>
        <p:txBody>
          <a:bodyPr wrap="none" rtlCol="0">
            <a:spAutoFit/>
          </a:bodyPr>
          <a:lstStyle/>
          <a:p>
            <a:r>
              <a:rPr lang="id-ID" sz="3200" b="1" dirty="0" smtClean="0"/>
              <a:t>Registering </a:t>
            </a:r>
            <a:r>
              <a:rPr lang="id-ID" sz="3200" b="1" dirty="0"/>
              <a:t>Middleware</a:t>
            </a:r>
          </a:p>
        </p:txBody>
      </p:sp>
      <p:grpSp>
        <p:nvGrpSpPr>
          <p:cNvPr id="6" name="Group 5"/>
          <p:cNvGrpSpPr/>
          <p:nvPr/>
        </p:nvGrpSpPr>
        <p:grpSpPr>
          <a:xfrm>
            <a:off x="1468144" y="2514319"/>
            <a:ext cx="7371495" cy="2136962"/>
            <a:chOff x="1369094" y="2568107"/>
            <a:chExt cx="7371495" cy="2136962"/>
          </a:xfrm>
        </p:grpSpPr>
        <p:pic>
          <p:nvPicPr>
            <p:cNvPr id="2" name="Picture 1"/>
            <p:cNvPicPr>
              <a:picLocks noChangeAspect="1"/>
            </p:cNvPicPr>
            <p:nvPr/>
          </p:nvPicPr>
          <p:blipFill>
            <a:blip r:embed="rId2"/>
            <a:stretch>
              <a:fillRect/>
            </a:stretch>
          </p:blipFill>
          <p:spPr>
            <a:xfrm>
              <a:off x="1369094" y="2568107"/>
              <a:ext cx="7353300" cy="619125"/>
            </a:xfrm>
            <a:prstGeom prst="rect">
              <a:avLst/>
            </a:prstGeom>
          </p:spPr>
        </p:pic>
        <p:pic>
          <p:nvPicPr>
            <p:cNvPr id="4" name="Picture 3"/>
            <p:cNvPicPr>
              <a:picLocks noChangeAspect="1"/>
            </p:cNvPicPr>
            <p:nvPr/>
          </p:nvPicPr>
          <p:blipFill rotWithShape="1">
            <a:blip r:embed="rId3"/>
            <a:srcRect r="908"/>
            <a:stretch/>
          </p:blipFill>
          <p:spPr>
            <a:xfrm>
              <a:off x="1369095" y="3133444"/>
              <a:ext cx="7371494" cy="1571625"/>
            </a:xfrm>
            <a:prstGeom prst="rect">
              <a:avLst/>
            </a:prstGeom>
          </p:spPr>
        </p:pic>
      </p:grpSp>
      <p:sp>
        <p:nvSpPr>
          <p:cNvPr id="7" name="Footer Placeholder 5"/>
          <p:cNvSpPr txBox="1">
            <a:spLocks/>
          </p:cNvSpPr>
          <p:nvPr/>
        </p:nvSpPr>
        <p:spPr>
          <a:xfrm>
            <a:off x="3597944" y="4618871"/>
            <a:ext cx="2895600"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15. </a:t>
            </a:r>
            <a:r>
              <a:rPr lang="en-US" dirty="0" err="1"/>
              <a:t>CobaMiddleware</a:t>
            </a:r>
            <a:r>
              <a:rPr lang="en-US" dirty="0"/>
              <a:t> </a:t>
            </a:r>
            <a:r>
              <a:rPr lang="en-US" dirty="0" smtClean="0"/>
              <a:t>class</a:t>
            </a:r>
            <a:r>
              <a:rPr lang="id-ID" dirty="0" smtClean="0"/>
              <a:t> in </a:t>
            </a:r>
            <a:r>
              <a:rPr lang="en-US" dirty="0">
                <a:latin typeface="Consolas" panose="020B0609020204030204" pitchFamily="49" charset="0"/>
              </a:rPr>
              <a:t>$</a:t>
            </a:r>
            <a:r>
              <a:rPr lang="en-US" dirty="0" smtClean="0">
                <a:latin typeface="Consolas" panose="020B0609020204030204" pitchFamily="49" charset="0"/>
              </a:rPr>
              <a:t>middleware</a:t>
            </a:r>
            <a:r>
              <a:rPr lang="id-ID" dirty="0" smtClean="0">
                <a:latin typeface="Consolas" panose="020B0609020204030204" pitchFamily="49" charset="0"/>
              </a:rPr>
              <a:t> property</a:t>
            </a:r>
            <a:r>
              <a:rPr lang="id-ID" dirty="0" smtClean="0"/>
              <a:t> </a:t>
            </a:r>
            <a:endParaRPr lang="id-ID" dirty="0"/>
          </a:p>
        </p:txBody>
      </p:sp>
    </p:spTree>
    <p:extLst>
      <p:ext uri="{BB962C8B-B14F-4D97-AF65-F5344CB8AC3E}">
        <p14:creationId xmlns:p14="http://schemas.microsoft.com/office/powerpoint/2010/main" val="19370694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400" dirty="0"/>
              <a:t>The result will display the text </a:t>
            </a:r>
            <a:r>
              <a:rPr lang="en-US" sz="2400" dirty="0" smtClean="0"/>
              <a:t>“</a:t>
            </a:r>
            <a:r>
              <a:rPr lang="id-ID" sz="2400" dirty="0" smtClean="0"/>
              <a:t>Coba</a:t>
            </a:r>
            <a:r>
              <a:rPr lang="en-US" sz="2400" dirty="0" smtClean="0"/>
              <a:t>Middleware </a:t>
            </a:r>
            <a:r>
              <a:rPr lang="en-US" sz="2400" dirty="0"/>
              <a:t>is active", which comes from the </a:t>
            </a:r>
            <a:r>
              <a:rPr lang="en-US" sz="2400" dirty="0" err="1">
                <a:latin typeface="Consolas" panose="020B0609020204030204" pitchFamily="49" charset="0"/>
              </a:rPr>
              <a:t>dd</a:t>
            </a:r>
            <a:r>
              <a:rPr lang="en-US" sz="2400" dirty="0">
                <a:latin typeface="Consolas" panose="020B0609020204030204" pitchFamily="49" charset="0"/>
              </a:rPr>
              <a:t>() </a:t>
            </a:r>
            <a:r>
              <a:rPr lang="en-US" sz="2400" dirty="0"/>
              <a:t>function in the </a:t>
            </a:r>
            <a:r>
              <a:rPr lang="en-US" sz="2400" dirty="0" err="1"/>
              <a:t>CobaMiddleware</a:t>
            </a:r>
            <a:r>
              <a:rPr lang="en-US" sz="2400" dirty="0"/>
              <a:t> class. This applies to all routes in </a:t>
            </a:r>
            <a:r>
              <a:rPr lang="en-US" sz="2400" dirty="0" err="1"/>
              <a:t>Laravel</a:t>
            </a:r>
            <a:r>
              <a:rPr lang="en-US" sz="2400" dirty="0"/>
              <a:t>.</a:t>
            </a:r>
          </a:p>
        </p:txBody>
      </p:sp>
      <p:sp>
        <p:nvSpPr>
          <p:cNvPr id="5" name="TextBox 4"/>
          <p:cNvSpPr txBox="1"/>
          <p:nvPr/>
        </p:nvSpPr>
        <p:spPr>
          <a:xfrm>
            <a:off x="3041487" y="493385"/>
            <a:ext cx="4224811" cy="584775"/>
          </a:xfrm>
          <a:prstGeom prst="rect">
            <a:avLst/>
          </a:prstGeom>
          <a:noFill/>
        </p:spPr>
        <p:txBody>
          <a:bodyPr wrap="none" rtlCol="0">
            <a:spAutoFit/>
          </a:bodyPr>
          <a:lstStyle/>
          <a:p>
            <a:r>
              <a:rPr lang="id-ID" sz="3200" b="1" dirty="0" smtClean="0"/>
              <a:t>Registering </a:t>
            </a:r>
            <a:r>
              <a:rPr lang="id-ID" sz="3200" b="1" dirty="0"/>
              <a:t>Middleware</a:t>
            </a:r>
          </a:p>
        </p:txBody>
      </p:sp>
      <p:sp>
        <p:nvSpPr>
          <p:cNvPr id="7" name="Footer Placeholder 5"/>
          <p:cNvSpPr txBox="1">
            <a:spLocks/>
          </p:cNvSpPr>
          <p:nvPr/>
        </p:nvSpPr>
        <p:spPr>
          <a:xfrm>
            <a:off x="3597944" y="5111003"/>
            <a:ext cx="2895600"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16. Coba</a:t>
            </a:r>
            <a:r>
              <a:rPr lang="en-US" dirty="0" smtClean="0"/>
              <a:t>Middleware </a:t>
            </a:r>
            <a:r>
              <a:rPr lang="en-US" dirty="0"/>
              <a:t>already active</a:t>
            </a:r>
            <a:endParaRPr lang="id-ID" dirty="0"/>
          </a:p>
        </p:txBody>
      </p:sp>
      <p:pic>
        <p:nvPicPr>
          <p:cNvPr id="8" name="Picture 7"/>
          <p:cNvPicPr>
            <a:picLocks noChangeAspect="1"/>
          </p:cNvPicPr>
          <p:nvPr/>
        </p:nvPicPr>
        <p:blipFill>
          <a:blip r:embed="rId2"/>
          <a:stretch>
            <a:fillRect/>
          </a:stretch>
        </p:blipFill>
        <p:spPr>
          <a:xfrm>
            <a:off x="1229581" y="3418479"/>
            <a:ext cx="7632326" cy="1692524"/>
          </a:xfrm>
          <a:prstGeom prst="rect">
            <a:avLst/>
          </a:prstGeom>
        </p:spPr>
      </p:pic>
    </p:spTree>
    <p:extLst>
      <p:ext uri="{BB962C8B-B14F-4D97-AF65-F5344CB8AC3E}">
        <p14:creationId xmlns:p14="http://schemas.microsoft.com/office/powerpoint/2010/main" val="16216926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400" dirty="0"/>
              <a:t>In the previous practice, the </a:t>
            </a:r>
            <a:r>
              <a:rPr lang="en-US" sz="2400" dirty="0" err="1"/>
              <a:t>CobaMiddleware</a:t>
            </a:r>
            <a:r>
              <a:rPr lang="en-US" sz="2400" dirty="0"/>
              <a:t> middleware was already running but only as global middleware. This time we will discuss how to enable middleware for certain routes only. The condition is that the middleware must be registered first into the </a:t>
            </a:r>
            <a:r>
              <a:rPr lang="en-US" sz="2400" dirty="0">
                <a:latin typeface="Consolas" panose="020B0609020204030204" pitchFamily="49" charset="0"/>
              </a:rPr>
              <a:t>$</a:t>
            </a:r>
            <a:r>
              <a:rPr lang="en-US" sz="2400" dirty="0" err="1">
                <a:latin typeface="Consolas" panose="020B0609020204030204" pitchFamily="49" charset="0"/>
              </a:rPr>
              <a:t>routeMiddleware</a:t>
            </a:r>
            <a:r>
              <a:rPr lang="en-US" sz="2400" dirty="0">
                <a:latin typeface="Consolas" panose="020B0609020204030204" pitchFamily="49" charset="0"/>
              </a:rPr>
              <a:t> </a:t>
            </a:r>
            <a:r>
              <a:rPr lang="en-US" sz="2400" dirty="0"/>
              <a:t>property as we have </a:t>
            </a:r>
            <a:r>
              <a:rPr lang="en-US" sz="2400" dirty="0" smtClean="0"/>
              <a:t>done</a:t>
            </a:r>
            <a:endParaRPr lang="id-ID" sz="2400" dirty="0" smtClean="0"/>
          </a:p>
          <a:p>
            <a:pPr algn="just"/>
            <a:r>
              <a:rPr lang="en-US" sz="2400" dirty="0"/>
              <a:t>There are 2 ways to activate the middleware, namely from the route and from the </a:t>
            </a:r>
            <a:r>
              <a:rPr lang="en-US" sz="2400" dirty="0" smtClean="0"/>
              <a:t>controller</a:t>
            </a:r>
            <a:r>
              <a:rPr lang="id-ID" sz="2400" dirty="0"/>
              <a:t>.</a:t>
            </a:r>
            <a:endParaRPr lang="id-ID" sz="2400" dirty="0" smtClean="0"/>
          </a:p>
          <a:p>
            <a:pPr algn="just"/>
            <a:r>
              <a:rPr lang="en-US" sz="2400" dirty="0"/>
              <a:t>But in this material, it will be taught to activate Middleware from Route.</a:t>
            </a:r>
          </a:p>
        </p:txBody>
      </p:sp>
      <p:sp>
        <p:nvSpPr>
          <p:cNvPr id="5" name="TextBox 4"/>
          <p:cNvSpPr txBox="1"/>
          <p:nvPr/>
        </p:nvSpPr>
        <p:spPr>
          <a:xfrm>
            <a:off x="3041487" y="493385"/>
            <a:ext cx="3791615" cy="584775"/>
          </a:xfrm>
          <a:prstGeom prst="rect">
            <a:avLst/>
          </a:prstGeom>
          <a:noFill/>
        </p:spPr>
        <p:txBody>
          <a:bodyPr wrap="none" rtlCol="0">
            <a:spAutoFit/>
          </a:bodyPr>
          <a:lstStyle/>
          <a:p>
            <a:r>
              <a:rPr lang="id-ID" sz="3200" b="1" dirty="0"/>
              <a:t>Enabling Middleware</a:t>
            </a:r>
          </a:p>
        </p:txBody>
      </p:sp>
    </p:spTree>
    <p:extLst>
      <p:ext uri="{BB962C8B-B14F-4D97-AF65-F5344CB8AC3E}">
        <p14:creationId xmlns:p14="http://schemas.microsoft.com/office/powerpoint/2010/main" val="3772694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marL="0" indent="0" algn="just">
              <a:buNone/>
            </a:pPr>
            <a:r>
              <a:rPr lang="id-ID" sz="2400" b="1" dirty="0"/>
              <a:t>Enabling Middleware from Route</a:t>
            </a:r>
          </a:p>
          <a:p>
            <a:pPr algn="just"/>
            <a:r>
              <a:rPr lang="en-US" sz="2400" dirty="0"/>
              <a:t>To enable middleware from a route, you can chain the </a:t>
            </a:r>
            <a:r>
              <a:rPr lang="en-US" sz="2400" dirty="0">
                <a:latin typeface="Consolas" panose="020B0609020204030204" pitchFamily="49" charset="0"/>
              </a:rPr>
              <a:t>middleware('&lt;</a:t>
            </a:r>
            <a:r>
              <a:rPr lang="en-US" sz="2400" dirty="0" err="1">
                <a:latin typeface="Consolas" panose="020B0609020204030204" pitchFamily="49" charset="0"/>
              </a:rPr>
              <a:t>key_name</a:t>
            </a:r>
            <a:r>
              <a:rPr lang="en-US" sz="2400" dirty="0">
                <a:latin typeface="Consolas" panose="020B0609020204030204" pitchFamily="49" charset="0"/>
              </a:rPr>
              <a:t>&gt;')</a:t>
            </a:r>
            <a:r>
              <a:rPr lang="en-US" sz="2400" dirty="0"/>
              <a:t> method into the route, as in the following example</a:t>
            </a:r>
            <a:r>
              <a:rPr lang="en-US" sz="2400" dirty="0" smtClean="0"/>
              <a:t>:</a:t>
            </a:r>
            <a:endParaRPr lang="id-ID" sz="2400" dirty="0" smtClean="0"/>
          </a:p>
          <a:p>
            <a:pPr algn="just"/>
            <a:endParaRPr lang="en-US" sz="2400" dirty="0"/>
          </a:p>
        </p:txBody>
      </p:sp>
      <p:sp>
        <p:nvSpPr>
          <p:cNvPr id="5" name="TextBox 4"/>
          <p:cNvSpPr txBox="1"/>
          <p:nvPr/>
        </p:nvSpPr>
        <p:spPr>
          <a:xfrm>
            <a:off x="3041487" y="493385"/>
            <a:ext cx="3791615" cy="584775"/>
          </a:xfrm>
          <a:prstGeom prst="rect">
            <a:avLst/>
          </a:prstGeom>
          <a:noFill/>
        </p:spPr>
        <p:txBody>
          <a:bodyPr wrap="none" rtlCol="0">
            <a:spAutoFit/>
          </a:bodyPr>
          <a:lstStyle/>
          <a:p>
            <a:r>
              <a:rPr lang="id-ID" sz="3200" b="1" dirty="0"/>
              <a:t>Enabling Middleware</a:t>
            </a:r>
          </a:p>
        </p:txBody>
      </p:sp>
      <p:pic>
        <p:nvPicPr>
          <p:cNvPr id="2" name="Picture 1"/>
          <p:cNvPicPr>
            <a:picLocks noChangeAspect="1"/>
          </p:cNvPicPr>
          <p:nvPr/>
        </p:nvPicPr>
        <p:blipFill>
          <a:blip r:embed="rId2"/>
          <a:stretch>
            <a:fillRect/>
          </a:stretch>
        </p:blipFill>
        <p:spPr>
          <a:xfrm>
            <a:off x="1031451" y="3448935"/>
            <a:ext cx="8028586" cy="1822312"/>
          </a:xfrm>
          <a:prstGeom prst="rect">
            <a:avLst/>
          </a:prstGeom>
        </p:spPr>
      </p:pic>
      <p:sp>
        <p:nvSpPr>
          <p:cNvPr id="6" name="Footer Placeholder 5"/>
          <p:cNvSpPr txBox="1">
            <a:spLocks/>
          </p:cNvSpPr>
          <p:nvPr/>
        </p:nvSpPr>
        <p:spPr>
          <a:xfrm>
            <a:off x="3597944" y="5322647"/>
            <a:ext cx="2895600"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17. Enabling </a:t>
            </a:r>
            <a:r>
              <a:rPr lang="en-US" dirty="0" smtClean="0"/>
              <a:t>Middleware </a:t>
            </a:r>
            <a:r>
              <a:rPr lang="id-ID" dirty="0" smtClean="0"/>
              <a:t>from route</a:t>
            </a:r>
            <a:endParaRPr lang="id-ID" dirty="0"/>
          </a:p>
        </p:txBody>
      </p:sp>
    </p:spTree>
    <p:extLst>
      <p:ext uri="{BB962C8B-B14F-4D97-AF65-F5344CB8AC3E}">
        <p14:creationId xmlns:p14="http://schemas.microsoft.com/office/powerpoint/2010/main" val="23708516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marL="0" indent="0" algn="just">
              <a:buNone/>
            </a:pPr>
            <a:r>
              <a:rPr lang="id-ID" sz="2400" b="1" dirty="0"/>
              <a:t>Enabling Middleware from Route</a:t>
            </a:r>
          </a:p>
          <a:p>
            <a:pPr algn="just"/>
            <a:r>
              <a:rPr lang="en-US" sz="2400" dirty="0"/>
              <a:t>Here we enable </a:t>
            </a:r>
            <a:r>
              <a:rPr lang="en-US" sz="2400" dirty="0" err="1"/>
              <a:t>CobaMiddleware</a:t>
            </a:r>
            <a:r>
              <a:rPr lang="en-US" sz="2400" dirty="0"/>
              <a:t> into the </a:t>
            </a:r>
            <a:r>
              <a:rPr lang="en-US" sz="2400" dirty="0" smtClean="0">
                <a:latin typeface="Consolas" panose="020B0609020204030204" pitchFamily="49" charset="0"/>
              </a:rPr>
              <a:t>'/</a:t>
            </a:r>
            <a:r>
              <a:rPr lang="id-ID" sz="2400" dirty="0" smtClean="0">
                <a:latin typeface="Consolas" panose="020B0609020204030204" pitchFamily="49" charset="0"/>
              </a:rPr>
              <a:t>daftar-mahasiswa</a:t>
            </a:r>
            <a:r>
              <a:rPr lang="en-US" sz="2400" dirty="0" smtClean="0">
                <a:latin typeface="Consolas" panose="020B0609020204030204" pitchFamily="49" charset="0"/>
              </a:rPr>
              <a:t>'</a:t>
            </a:r>
            <a:r>
              <a:rPr lang="en-US" sz="2400" dirty="0" smtClean="0"/>
              <a:t> </a:t>
            </a:r>
            <a:r>
              <a:rPr lang="en-US" sz="2400" dirty="0"/>
              <a:t>and </a:t>
            </a:r>
            <a:r>
              <a:rPr lang="en-US" sz="2400" dirty="0" smtClean="0">
                <a:latin typeface="Consolas" panose="020B0609020204030204" pitchFamily="49" charset="0"/>
              </a:rPr>
              <a:t>'/blog</a:t>
            </a:r>
            <a:r>
              <a:rPr lang="id-ID" sz="2400" dirty="0" smtClean="0">
                <a:latin typeface="Consolas" panose="020B0609020204030204" pitchFamily="49" charset="0"/>
              </a:rPr>
              <a:t>-mahasiswa</a:t>
            </a:r>
            <a:r>
              <a:rPr lang="en-US" sz="2400" dirty="0" smtClean="0">
                <a:latin typeface="Consolas" panose="020B0609020204030204" pitchFamily="49" charset="0"/>
              </a:rPr>
              <a:t>'</a:t>
            </a:r>
            <a:r>
              <a:rPr lang="en-US" sz="2400" dirty="0" smtClean="0"/>
              <a:t> </a:t>
            </a:r>
            <a:r>
              <a:rPr lang="en-US" sz="2400" dirty="0"/>
              <a:t>routes. The </a:t>
            </a:r>
            <a:r>
              <a:rPr lang="en-US" sz="2400" dirty="0" smtClean="0">
                <a:latin typeface="Consolas" panose="020B0609020204030204" pitchFamily="49" charset="0"/>
              </a:rPr>
              <a:t>'</a:t>
            </a:r>
            <a:r>
              <a:rPr lang="id-ID" sz="2400" dirty="0" smtClean="0">
                <a:latin typeface="Consolas" panose="020B0609020204030204" pitchFamily="49" charset="0"/>
              </a:rPr>
              <a:t>coba</a:t>
            </a:r>
            <a:r>
              <a:rPr lang="en-US" sz="2400" dirty="0" smtClean="0">
                <a:latin typeface="Consolas" panose="020B0609020204030204" pitchFamily="49" charset="0"/>
              </a:rPr>
              <a:t>'</a:t>
            </a:r>
            <a:r>
              <a:rPr lang="en-US" sz="2400" dirty="0" smtClean="0"/>
              <a:t> </a:t>
            </a:r>
            <a:r>
              <a:rPr lang="en-US" sz="2400" dirty="0"/>
              <a:t>key is the key we wrote when registering the middleware to the </a:t>
            </a:r>
            <a:r>
              <a:rPr lang="en-US" sz="2400" dirty="0">
                <a:latin typeface="Consolas" panose="020B0609020204030204" pitchFamily="49" charset="0"/>
              </a:rPr>
              <a:t>$</a:t>
            </a:r>
            <a:r>
              <a:rPr lang="en-US" sz="2400" dirty="0" err="1">
                <a:latin typeface="Consolas" panose="020B0609020204030204" pitchFamily="49" charset="0"/>
              </a:rPr>
              <a:t>routeMiddleware</a:t>
            </a:r>
            <a:r>
              <a:rPr lang="en-US" sz="2400" dirty="0">
                <a:latin typeface="Consolas" panose="020B0609020204030204" pitchFamily="49" charset="0"/>
              </a:rPr>
              <a:t> </a:t>
            </a:r>
            <a:r>
              <a:rPr lang="en-US" sz="2400" dirty="0"/>
              <a:t>property</a:t>
            </a:r>
            <a:r>
              <a:rPr lang="en-US" sz="2400" dirty="0" smtClean="0"/>
              <a:t>.</a:t>
            </a:r>
            <a:endParaRPr lang="id-ID" sz="2400" dirty="0" smtClean="0"/>
          </a:p>
          <a:p>
            <a:pPr algn="just"/>
            <a:r>
              <a:rPr lang="en-US" sz="2400" dirty="0"/>
              <a:t>As a result, when the </a:t>
            </a:r>
            <a:r>
              <a:rPr lang="en-US" sz="2400" b="1" dirty="0" smtClean="0"/>
              <a:t>localhost:8000/</a:t>
            </a:r>
            <a:r>
              <a:rPr lang="id-ID" sz="2400" b="1" dirty="0" smtClean="0"/>
              <a:t>daftar</a:t>
            </a:r>
            <a:r>
              <a:rPr lang="en-US" sz="2400" b="1" dirty="0" smtClean="0"/>
              <a:t>-</a:t>
            </a:r>
            <a:r>
              <a:rPr lang="en-US" sz="2400" b="1" dirty="0" err="1" smtClean="0"/>
              <a:t>mahasiswa</a:t>
            </a:r>
            <a:r>
              <a:rPr lang="en-US" sz="2400" dirty="0" smtClean="0"/>
              <a:t> </a:t>
            </a:r>
            <a:r>
              <a:rPr lang="en-US" sz="2400" dirty="0"/>
              <a:t>and </a:t>
            </a:r>
            <a:r>
              <a:rPr lang="en-US" sz="2400" b="1" dirty="0" smtClean="0"/>
              <a:t>localhost:8000/blog</a:t>
            </a:r>
            <a:r>
              <a:rPr lang="id-ID" sz="2400" b="1" dirty="0" smtClean="0"/>
              <a:t>-</a:t>
            </a:r>
            <a:r>
              <a:rPr lang="en-US" sz="2400" b="1" dirty="0" err="1" smtClean="0"/>
              <a:t>mahasiswa</a:t>
            </a:r>
            <a:r>
              <a:rPr lang="en-US" sz="2400" b="1" dirty="0" smtClean="0"/>
              <a:t> </a:t>
            </a:r>
            <a:r>
              <a:rPr lang="en-US" sz="2400" dirty="0"/>
              <a:t>pages are accessed, the text </a:t>
            </a:r>
            <a:r>
              <a:rPr lang="en-US" sz="2400" dirty="0" smtClean="0">
                <a:latin typeface="Consolas" panose="020B0609020204030204" pitchFamily="49" charset="0"/>
              </a:rPr>
              <a:t>"</a:t>
            </a:r>
            <a:r>
              <a:rPr lang="id-ID" sz="2400" dirty="0" smtClean="0">
                <a:latin typeface="Consolas" panose="020B0609020204030204" pitchFamily="49" charset="0"/>
              </a:rPr>
              <a:t>Coba</a:t>
            </a:r>
            <a:r>
              <a:rPr lang="en-US" sz="2400" dirty="0" smtClean="0">
                <a:latin typeface="Consolas" panose="020B0609020204030204" pitchFamily="49" charset="0"/>
              </a:rPr>
              <a:t>Middleware </a:t>
            </a:r>
            <a:r>
              <a:rPr lang="id-ID" sz="2400" dirty="0" smtClean="0">
                <a:latin typeface="Consolas" panose="020B0609020204030204" pitchFamily="49" charset="0"/>
              </a:rPr>
              <a:t>aktif</a:t>
            </a:r>
            <a:r>
              <a:rPr lang="en-US" sz="2400" dirty="0" smtClean="0">
                <a:latin typeface="Consolas" panose="020B0609020204030204" pitchFamily="49" charset="0"/>
              </a:rPr>
              <a:t>"</a:t>
            </a:r>
            <a:r>
              <a:rPr lang="en-US" sz="2400" dirty="0" smtClean="0"/>
              <a:t> </a:t>
            </a:r>
            <a:r>
              <a:rPr lang="en-US" sz="2400" dirty="0"/>
              <a:t>will appear. However, the </a:t>
            </a:r>
            <a:r>
              <a:rPr lang="en-US" sz="2400" b="1" dirty="0"/>
              <a:t>localhost:8000/</a:t>
            </a:r>
            <a:r>
              <a:rPr lang="en-US" sz="2400" b="1" dirty="0" err="1"/>
              <a:t>tabel-mahasiswa</a:t>
            </a:r>
            <a:r>
              <a:rPr lang="en-US" sz="2400" dirty="0"/>
              <a:t> page will appear normal because it is not set with the </a:t>
            </a:r>
            <a:r>
              <a:rPr lang="id-ID" sz="2400" dirty="0" smtClean="0"/>
              <a:t>Coba</a:t>
            </a:r>
            <a:r>
              <a:rPr lang="en-US" sz="2400" dirty="0" smtClean="0"/>
              <a:t>middleware</a:t>
            </a:r>
            <a:r>
              <a:rPr lang="en-US" sz="2400" dirty="0"/>
              <a:t>.</a:t>
            </a:r>
          </a:p>
        </p:txBody>
      </p:sp>
      <p:sp>
        <p:nvSpPr>
          <p:cNvPr id="5" name="TextBox 4"/>
          <p:cNvSpPr txBox="1"/>
          <p:nvPr/>
        </p:nvSpPr>
        <p:spPr>
          <a:xfrm>
            <a:off x="3041487" y="493385"/>
            <a:ext cx="3791615" cy="584775"/>
          </a:xfrm>
          <a:prstGeom prst="rect">
            <a:avLst/>
          </a:prstGeom>
          <a:noFill/>
        </p:spPr>
        <p:txBody>
          <a:bodyPr wrap="none" rtlCol="0">
            <a:spAutoFit/>
          </a:bodyPr>
          <a:lstStyle/>
          <a:p>
            <a:r>
              <a:rPr lang="id-ID" sz="3200" b="1" dirty="0"/>
              <a:t>Enabling Middleware</a:t>
            </a:r>
          </a:p>
        </p:txBody>
      </p:sp>
    </p:spTree>
    <p:extLst>
      <p:ext uri="{BB962C8B-B14F-4D97-AF65-F5344CB8AC3E}">
        <p14:creationId xmlns:p14="http://schemas.microsoft.com/office/powerpoint/2010/main" val="14080230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400" dirty="0"/>
              <a:t>In the previous practice we have successfully run </a:t>
            </a:r>
            <a:r>
              <a:rPr lang="en-US" sz="2400" b="1" dirty="0" err="1"/>
              <a:t>CobaMiddleware</a:t>
            </a:r>
            <a:r>
              <a:rPr lang="en-US" sz="2400" dirty="0"/>
              <a:t>. But the results are just text only. Usually, this middleware will redirect the user to another page if a condition is not met</a:t>
            </a:r>
            <a:r>
              <a:rPr lang="en-US" sz="2400" dirty="0" smtClean="0"/>
              <a:t>.</a:t>
            </a:r>
            <a:endParaRPr lang="id-ID" sz="2400" dirty="0" smtClean="0"/>
          </a:p>
          <a:p>
            <a:pPr algn="just"/>
            <a:r>
              <a:rPr lang="en-US" sz="2400" dirty="0"/>
              <a:t>These conditions can be designed according to needs, for example if the user has not logged in or the user does not have certain access rights</a:t>
            </a:r>
            <a:r>
              <a:rPr lang="en-US" sz="2400" dirty="0" smtClean="0"/>
              <a:t>.</a:t>
            </a:r>
            <a:endParaRPr lang="id-ID" sz="2400" dirty="0" smtClean="0"/>
          </a:p>
          <a:p>
            <a:pPr algn="just"/>
            <a:r>
              <a:rPr lang="en-US" sz="2400" dirty="0"/>
              <a:t>For example, to create a middleware that will redirect users, this time we will modify </a:t>
            </a:r>
            <a:r>
              <a:rPr lang="en-US" sz="2400" dirty="0" err="1"/>
              <a:t>CobaMiddleware</a:t>
            </a:r>
            <a:r>
              <a:rPr lang="en-US" sz="2400" dirty="0"/>
              <a:t> to be as </a:t>
            </a:r>
            <a:r>
              <a:rPr lang="en-US" sz="2400" dirty="0" smtClean="0"/>
              <a:t>follows</a:t>
            </a:r>
            <a:r>
              <a:rPr lang="id-ID" sz="2400" dirty="0" smtClean="0"/>
              <a:t> in Figure 18</a:t>
            </a:r>
            <a:endParaRPr lang="en-US" sz="2400" dirty="0"/>
          </a:p>
        </p:txBody>
      </p:sp>
      <p:sp>
        <p:nvSpPr>
          <p:cNvPr id="5" name="TextBox 4"/>
          <p:cNvSpPr txBox="1"/>
          <p:nvPr/>
        </p:nvSpPr>
        <p:spPr>
          <a:xfrm>
            <a:off x="3041487" y="493385"/>
            <a:ext cx="3791615" cy="584775"/>
          </a:xfrm>
          <a:prstGeom prst="rect">
            <a:avLst/>
          </a:prstGeom>
          <a:noFill/>
        </p:spPr>
        <p:txBody>
          <a:bodyPr wrap="none" rtlCol="0">
            <a:spAutoFit/>
          </a:bodyPr>
          <a:lstStyle/>
          <a:p>
            <a:r>
              <a:rPr lang="id-ID" sz="3200" b="1" dirty="0"/>
              <a:t>Redirect Middleware</a:t>
            </a:r>
          </a:p>
        </p:txBody>
      </p:sp>
    </p:spTree>
    <p:extLst>
      <p:ext uri="{BB962C8B-B14F-4D97-AF65-F5344CB8AC3E}">
        <p14:creationId xmlns:p14="http://schemas.microsoft.com/office/powerpoint/2010/main" val="33918033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endParaRPr lang="id-ID" dirty="0"/>
          </a:p>
          <a:p>
            <a:pPr algn="just"/>
            <a:endParaRPr lang="id-ID" dirty="0" smtClean="0"/>
          </a:p>
          <a:p>
            <a:pPr algn="just"/>
            <a:endParaRPr lang="id-ID" dirty="0"/>
          </a:p>
          <a:p>
            <a:pPr algn="just"/>
            <a:endParaRPr lang="id-ID" dirty="0" smtClean="0"/>
          </a:p>
          <a:p>
            <a:pPr algn="just"/>
            <a:endParaRPr lang="id-ID" dirty="0" smtClean="0"/>
          </a:p>
          <a:p>
            <a:pPr algn="just"/>
            <a:endParaRPr lang="id-ID" dirty="0"/>
          </a:p>
          <a:p>
            <a:pPr algn="just"/>
            <a:endParaRPr lang="id-ID" dirty="0" smtClean="0"/>
          </a:p>
          <a:p>
            <a:pPr algn="just"/>
            <a:endParaRPr lang="id-ID" dirty="0"/>
          </a:p>
          <a:p>
            <a:pPr algn="just"/>
            <a:endParaRPr lang="id-ID" dirty="0" smtClean="0"/>
          </a:p>
          <a:p>
            <a:pPr algn="just"/>
            <a:r>
              <a:rPr lang="en-US" dirty="0"/>
              <a:t>Our main focus is on lines 10 – 12. Here we create </a:t>
            </a:r>
            <a:r>
              <a:rPr lang="en-US" dirty="0" smtClean="0"/>
              <a:t>a </a:t>
            </a:r>
            <a:r>
              <a:rPr lang="en-US" dirty="0"/>
              <a:t>condition </a:t>
            </a:r>
            <a:r>
              <a:rPr lang="en-US" dirty="0" smtClean="0">
                <a:latin typeface="Consolas" panose="020B0609020204030204" pitchFamily="49" charset="0"/>
              </a:rPr>
              <a:t>if (</a:t>
            </a:r>
            <a:r>
              <a:rPr lang="en-US" dirty="0">
                <a:latin typeface="Consolas" panose="020B0609020204030204" pitchFamily="49" charset="0"/>
              </a:rPr>
              <a:t>time() % 2 == 0)</a:t>
            </a:r>
            <a:r>
              <a:rPr lang="en-US" dirty="0"/>
              <a:t>. This condition will be true if the current second is divisible by 2, the result is that the web browser will be redirected to the </a:t>
            </a:r>
            <a:r>
              <a:rPr lang="en-US" dirty="0" smtClean="0"/>
              <a:t>/</a:t>
            </a:r>
            <a:r>
              <a:rPr lang="id-ID" dirty="0" smtClean="0"/>
              <a:t>tabel-mahasiswa</a:t>
            </a:r>
            <a:r>
              <a:rPr lang="en-US" dirty="0" smtClean="0"/>
              <a:t> </a:t>
            </a:r>
            <a:r>
              <a:rPr lang="en-US" dirty="0"/>
              <a:t>page.</a:t>
            </a:r>
          </a:p>
        </p:txBody>
      </p:sp>
      <p:sp>
        <p:nvSpPr>
          <p:cNvPr id="5" name="TextBox 4"/>
          <p:cNvSpPr txBox="1"/>
          <p:nvPr/>
        </p:nvSpPr>
        <p:spPr>
          <a:xfrm>
            <a:off x="3041487" y="493385"/>
            <a:ext cx="3791615" cy="584775"/>
          </a:xfrm>
          <a:prstGeom prst="rect">
            <a:avLst/>
          </a:prstGeom>
          <a:noFill/>
        </p:spPr>
        <p:txBody>
          <a:bodyPr wrap="none" rtlCol="0">
            <a:spAutoFit/>
          </a:bodyPr>
          <a:lstStyle/>
          <a:p>
            <a:r>
              <a:rPr lang="id-ID" sz="3200" b="1" dirty="0"/>
              <a:t>Redirect Middleware</a:t>
            </a:r>
          </a:p>
        </p:txBody>
      </p:sp>
      <p:pic>
        <p:nvPicPr>
          <p:cNvPr id="4" name="Picture 3"/>
          <p:cNvPicPr>
            <a:picLocks noChangeAspect="1"/>
          </p:cNvPicPr>
          <p:nvPr/>
        </p:nvPicPr>
        <p:blipFill>
          <a:blip r:embed="rId2"/>
          <a:stretch>
            <a:fillRect/>
          </a:stretch>
        </p:blipFill>
        <p:spPr>
          <a:xfrm>
            <a:off x="2427456" y="1598519"/>
            <a:ext cx="5019675" cy="3181350"/>
          </a:xfrm>
          <a:prstGeom prst="rect">
            <a:avLst/>
          </a:prstGeom>
        </p:spPr>
      </p:pic>
      <p:sp>
        <p:nvSpPr>
          <p:cNvPr id="6" name="Footer Placeholder 5"/>
          <p:cNvSpPr txBox="1">
            <a:spLocks/>
          </p:cNvSpPr>
          <p:nvPr/>
        </p:nvSpPr>
        <p:spPr>
          <a:xfrm>
            <a:off x="3597944" y="4779869"/>
            <a:ext cx="2895600"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18. Coba</a:t>
            </a:r>
            <a:r>
              <a:rPr lang="en-US" dirty="0" smtClean="0"/>
              <a:t>Middleware</a:t>
            </a:r>
            <a:r>
              <a:rPr lang="id-ID" dirty="0" smtClean="0"/>
              <a:t>.php</a:t>
            </a:r>
            <a:endParaRPr lang="id-ID" dirty="0"/>
          </a:p>
        </p:txBody>
      </p:sp>
    </p:spTree>
    <p:extLst>
      <p:ext uri="{BB962C8B-B14F-4D97-AF65-F5344CB8AC3E}">
        <p14:creationId xmlns:p14="http://schemas.microsoft.com/office/powerpoint/2010/main" val="37881688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9863" y="1857376"/>
            <a:ext cx="7232650" cy="4500562"/>
          </a:xfrm>
        </p:spPr>
        <p:txBody>
          <a:bodyPr>
            <a:normAutofit/>
          </a:bodyPr>
          <a:lstStyle/>
          <a:p>
            <a:pPr algn="just"/>
            <a:r>
              <a:rPr lang="id-ID" dirty="0" smtClean="0"/>
              <a:t>Lukmanul </a:t>
            </a:r>
            <a:r>
              <a:rPr lang="id-ID" dirty="0"/>
              <a:t>Hakim. (2020). Konsep &amp; implementasi Pemrograman LARAVEL 7 Edisi BEST PRACTICE. CV. LOKOMEDIA. Yogyakarta. ISBN: 978-602-6231-25</a:t>
            </a:r>
            <a:r>
              <a:rPr lang="id-ID" dirty="0" smtClean="0"/>
              <a:t>. </a:t>
            </a:r>
            <a:r>
              <a:rPr lang="id-ID" dirty="0"/>
              <a:t>Chapter </a:t>
            </a:r>
            <a:r>
              <a:rPr lang="id-ID" dirty="0" smtClean="0"/>
              <a:t>14</a:t>
            </a:r>
          </a:p>
          <a:p>
            <a:pPr algn="just"/>
            <a:r>
              <a:rPr lang="id-ID" dirty="0"/>
              <a:t>Andre Pratama. (2019). Laravel Uncover. </a:t>
            </a:r>
            <a:r>
              <a:rPr lang="id-ID" smtClean="0"/>
              <a:t>DuniaIlkom.</a:t>
            </a:r>
            <a:endParaRPr lang="id-ID" dirty="0" smtClean="0"/>
          </a:p>
          <a:p>
            <a:r>
              <a:rPr lang="id-ID" dirty="0">
                <a:hlinkClick r:id="rId2"/>
              </a:rPr>
              <a:t>https://</a:t>
            </a:r>
            <a:r>
              <a:rPr lang="id-ID" dirty="0" smtClean="0">
                <a:hlinkClick r:id="rId2"/>
              </a:rPr>
              <a:t>www.youtube.com/watch?v=idw3k9EvmcE</a:t>
            </a:r>
            <a:endParaRPr lang="id-ID" dirty="0" smtClean="0"/>
          </a:p>
          <a:p>
            <a:r>
              <a:rPr lang="id-ID" dirty="0">
                <a:hlinkClick r:id="rId3"/>
              </a:rPr>
              <a:t>https://</a:t>
            </a:r>
            <a:r>
              <a:rPr lang="id-ID" dirty="0" smtClean="0">
                <a:hlinkClick r:id="rId3"/>
              </a:rPr>
              <a:t>www.youtube.com/watch?v=O0r7eQRZO3I</a:t>
            </a:r>
            <a:endParaRPr lang="id-ID" dirty="0" smtClean="0"/>
          </a:p>
          <a:p>
            <a:endParaRPr lang="id-ID" dirty="0" smtClean="0"/>
          </a:p>
          <a:p>
            <a:endParaRPr lang="id-ID" dirty="0" smtClean="0"/>
          </a:p>
          <a:p>
            <a:endParaRPr lang="id-ID" dirty="0" smtClean="0"/>
          </a:p>
          <a:p>
            <a:endParaRPr lang="id-ID" dirty="0"/>
          </a:p>
        </p:txBody>
      </p:sp>
      <p:sp>
        <p:nvSpPr>
          <p:cNvPr id="5" name="TextBox 4"/>
          <p:cNvSpPr txBox="1"/>
          <p:nvPr/>
        </p:nvSpPr>
        <p:spPr>
          <a:xfrm>
            <a:off x="3048000" y="816114"/>
            <a:ext cx="2519792" cy="707886"/>
          </a:xfrm>
          <a:prstGeom prst="rect">
            <a:avLst/>
          </a:prstGeom>
          <a:noFill/>
        </p:spPr>
        <p:txBody>
          <a:bodyPr wrap="none" rtlCol="0">
            <a:spAutoFit/>
          </a:bodyPr>
          <a:lstStyle/>
          <a:p>
            <a:r>
              <a:rPr lang="en-US" sz="4000" b="1"/>
              <a:t>References</a:t>
            </a:r>
          </a:p>
        </p:txBody>
      </p:sp>
    </p:spTree>
    <p:extLst>
      <p:ext uri="{BB962C8B-B14F-4D97-AF65-F5344CB8AC3E}">
        <p14:creationId xmlns:p14="http://schemas.microsoft.com/office/powerpoint/2010/main" val="9949088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d-ID" dirty="0" smtClean="0"/>
              <a:t>Thank You</a:t>
            </a:r>
            <a:endParaRPr lang="id-ID" dirty="0"/>
          </a:p>
        </p:txBody>
      </p:sp>
    </p:spTree>
    <p:extLst>
      <p:ext uri="{BB962C8B-B14F-4D97-AF65-F5344CB8AC3E}">
        <p14:creationId xmlns:p14="http://schemas.microsoft.com/office/powerpoint/2010/main" val="758115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dirty="0"/>
              <a:t>In simple terms, a session is data that we can "entrust" into a web browser to be accessed by different </a:t>
            </a:r>
            <a:r>
              <a:rPr lang="en-US" dirty="0" err="1"/>
              <a:t>pages.Examples</a:t>
            </a:r>
            <a:r>
              <a:rPr lang="en-US" dirty="0"/>
              <a:t> such as creating program code with the </a:t>
            </a:r>
            <a:r>
              <a:rPr lang="en-US" dirty="0" err="1"/>
              <a:t>processlogin</a:t>
            </a:r>
            <a:r>
              <a:rPr lang="en-US" dirty="0"/>
              <a:t> and logout, of course it uses the session (or it could be via cookies</a:t>
            </a:r>
            <a:r>
              <a:rPr lang="en-US" dirty="0" smtClean="0"/>
              <a:t>).</a:t>
            </a:r>
            <a:endParaRPr lang="id-ID" dirty="0" smtClean="0"/>
          </a:p>
          <a:p>
            <a:pPr algn="just"/>
            <a:r>
              <a:rPr lang="en-US" dirty="0"/>
              <a:t>For initial preparation, please create a new </a:t>
            </a:r>
            <a:r>
              <a:rPr lang="en-US" dirty="0" err="1"/>
              <a:t>Laravel</a:t>
            </a:r>
            <a:r>
              <a:rPr lang="en-US" dirty="0"/>
              <a:t> project if you haven't already</a:t>
            </a:r>
            <a:r>
              <a:rPr lang="en-US" dirty="0" smtClean="0"/>
              <a:t>.</a:t>
            </a:r>
            <a:endParaRPr lang="id-ID" dirty="0" smtClean="0"/>
          </a:p>
          <a:p>
            <a:pPr algn="just"/>
            <a:r>
              <a:rPr lang="en-US" dirty="0"/>
              <a:t>We need to create a new Controller for this session. Create a new Controller with </a:t>
            </a:r>
            <a:r>
              <a:rPr lang="id-ID" dirty="0">
                <a:latin typeface="Consolas" panose="020B0609020204030204" pitchFamily="49" charset="0"/>
              </a:rPr>
              <a:t>SessionController</a:t>
            </a:r>
            <a:r>
              <a:rPr lang="en-US" dirty="0" smtClean="0"/>
              <a:t> </a:t>
            </a:r>
            <a:r>
              <a:rPr lang="en-US" dirty="0"/>
              <a:t>with the following command</a:t>
            </a:r>
            <a:r>
              <a:rPr lang="en-US" dirty="0" smtClean="0"/>
              <a:t>:</a:t>
            </a:r>
            <a:endParaRPr lang="id-ID" dirty="0" smtClean="0"/>
          </a:p>
          <a:p>
            <a:pPr algn="just"/>
            <a:endParaRPr lang="id-ID" dirty="0"/>
          </a:p>
          <a:p>
            <a:pPr algn="just"/>
            <a:r>
              <a:rPr lang="en-US" dirty="0"/>
              <a:t>The temporary program code of </a:t>
            </a:r>
            <a:r>
              <a:rPr lang="en-US" dirty="0" err="1"/>
              <a:t>SessionController.php</a:t>
            </a:r>
            <a:r>
              <a:rPr lang="en-US" dirty="0"/>
              <a:t> can be seen in Figure 1.</a:t>
            </a:r>
          </a:p>
        </p:txBody>
      </p:sp>
      <p:sp>
        <p:nvSpPr>
          <p:cNvPr id="5" name="TextBox 4"/>
          <p:cNvSpPr txBox="1"/>
          <p:nvPr/>
        </p:nvSpPr>
        <p:spPr>
          <a:xfrm>
            <a:off x="3041487" y="493385"/>
            <a:ext cx="3286092" cy="584775"/>
          </a:xfrm>
          <a:prstGeom prst="rect">
            <a:avLst/>
          </a:prstGeom>
          <a:noFill/>
        </p:spPr>
        <p:txBody>
          <a:bodyPr wrap="none" rtlCol="0">
            <a:spAutoFit/>
          </a:bodyPr>
          <a:lstStyle/>
          <a:p>
            <a:r>
              <a:rPr lang="id-ID" sz="3200" b="1" dirty="0"/>
              <a:t>Early Preparations</a:t>
            </a:r>
          </a:p>
        </p:txBody>
      </p:sp>
      <p:sp>
        <p:nvSpPr>
          <p:cNvPr id="4" name="TextBox 3"/>
          <p:cNvSpPr txBox="1"/>
          <p:nvPr/>
        </p:nvSpPr>
        <p:spPr>
          <a:xfrm>
            <a:off x="2103460" y="4995329"/>
            <a:ext cx="5884568" cy="369332"/>
          </a:xfrm>
          <a:prstGeom prst="rect">
            <a:avLst/>
          </a:prstGeom>
          <a:solidFill>
            <a:schemeClr val="accent5">
              <a:lumMod val="20000"/>
              <a:lumOff val="80000"/>
            </a:schemeClr>
          </a:solidFill>
        </p:spPr>
        <p:txBody>
          <a:bodyPr wrap="square" rtlCol="0">
            <a:spAutoFit/>
          </a:bodyPr>
          <a:lstStyle/>
          <a:p>
            <a:r>
              <a:rPr lang="id-ID" dirty="0">
                <a:latin typeface="Consolas" panose="020B0609020204030204" pitchFamily="49" charset="0"/>
              </a:rPr>
              <a:t>php artisan make:controller SessionController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endParaRPr lang="id-ID" dirty="0" smtClean="0"/>
          </a:p>
          <a:p>
            <a:pPr algn="just"/>
            <a:endParaRPr lang="id-ID" dirty="0"/>
          </a:p>
          <a:p>
            <a:pPr algn="just"/>
            <a:endParaRPr lang="id-ID" dirty="0" smtClean="0"/>
          </a:p>
          <a:p>
            <a:pPr algn="just"/>
            <a:endParaRPr lang="id-ID" dirty="0"/>
          </a:p>
          <a:p>
            <a:pPr algn="just"/>
            <a:endParaRPr lang="id-ID" dirty="0" smtClean="0"/>
          </a:p>
          <a:p>
            <a:pPr algn="just"/>
            <a:endParaRPr lang="id-ID" dirty="0"/>
          </a:p>
        </p:txBody>
      </p:sp>
      <p:sp>
        <p:nvSpPr>
          <p:cNvPr id="5" name="TextBox 4"/>
          <p:cNvSpPr txBox="1"/>
          <p:nvPr/>
        </p:nvSpPr>
        <p:spPr>
          <a:xfrm>
            <a:off x="3041487" y="493385"/>
            <a:ext cx="3286092" cy="584775"/>
          </a:xfrm>
          <a:prstGeom prst="rect">
            <a:avLst/>
          </a:prstGeom>
          <a:noFill/>
        </p:spPr>
        <p:txBody>
          <a:bodyPr wrap="none" rtlCol="0">
            <a:spAutoFit/>
          </a:bodyPr>
          <a:lstStyle/>
          <a:p>
            <a:r>
              <a:rPr lang="id-ID" sz="3200" b="1" dirty="0"/>
              <a:t>Early Preparations</a:t>
            </a:r>
          </a:p>
        </p:txBody>
      </p:sp>
      <p:grpSp>
        <p:nvGrpSpPr>
          <p:cNvPr id="7" name="Group 6"/>
          <p:cNvGrpSpPr/>
          <p:nvPr/>
        </p:nvGrpSpPr>
        <p:grpSpPr>
          <a:xfrm>
            <a:off x="2470359" y="1479559"/>
            <a:ext cx="5150769" cy="4989864"/>
            <a:chOff x="1707231" y="1471217"/>
            <a:chExt cx="6457950" cy="6934200"/>
          </a:xfrm>
        </p:grpSpPr>
        <p:pic>
          <p:nvPicPr>
            <p:cNvPr id="2" name="Picture 1"/>
            <p:cNvPicPr>
              <a:picLocks noChangeAspect="1"/>
            </p:cNvPicPr>
            <p:nvPr/>
          </p:nvPicPr>
          <p:blipFill rotWithShape="1">
            <a:blip r:embed="rId2"/>
            <a:srcRect r="3525"/>
            <a:stretch/>
          </p:blipFill>
          <p:spPr>
            <a:xfrm>
              <a:off x="1707231" y="1471217"/>
              <a:ext cx="6441687" cy="2419350"/>
            </a:xfrm>
            <a:prstGeom prst="rect">
              <a:avLst/>
            </a:prstGeom>
          </p:spPr>
        </p:pic>
        <p:pic>
          <p:nvPicPr>
            <p:cNvPr id="6" name="Picture 5"/>
            <p:cNvPicPr>
              <a:picLocks noChangeAspect="1"/>
            </p:cNvPicPr>
            <p:nvPr/>
          </p:nvPicPr>
          <p:blipFill>
            <a:blip r:embed="rId3"/>
            <a:stretch>
              <a:fillRect/>
            </a:stretch>
          </p:blipFill>
          <p:spPr>
            <a:xfrm>
              <a:off x="1707231" y="3890567"/>
              <a:ext cx="6457950" cy="4514850"/>
            </a:xfrm>
            <a:prstGeom prst="rect">
              <a:avLst/>
            </a:prstGeom>
          </p:spPr>
        </p:pic>
      </p:grpSp>
      <p:sp>
        <p:nvSpPr>
          <p:cNvPr id="8" name="Footer Placeholder 5"/>
          <p:cNvSpPr txBox="1">
            <a:spLocks/>
          </p:cNvSpPr>
          <p:nvPr/>
        </p:nvSpPr>
        <p:spPr>
          <a:xfrm>
            <a:off x="3597943" y="6469423"/>
            <a:ext cx="2895600"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a:t>
            </a:r>
            <a:r>
              <a:rPr lang="id-ID" dirty="0"/>
              <a:t>1</a:t>
            </a:r>
            <a:r>
              <a:rPr lang="id-ID" dirty="0" smtClean="0"/>
              <a:t>. SessionController</a:t>
            </a:r>
            <a:r>
              <a:rPr lang="en-US" dirty="0" smtClean="0"/>
              <a:t>.</a:t>
            </a:r>
            <a:endParaRPr lang="id-ID" dirty="0"/>
          </a:p>
        </p:txBody>
      </p:sp>
    </p:spTree>
    <p:extLst>
      <p:ext uri="{BB962C8B-B14F-4D97-AF65-F5344CB8AC3E}">
        <p14:creationId xmlns:p14="http://schemas.microsoft.com/office/powerpoint/2010/main" val="3466942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b="1" dirty="0" err="1"/>
              <a:t>SessionController</a:t>
            </a:r>
            <a:r>
              <a:rPr lang="en-US" dirty="0"/>
              <a:t> has 5 methods. The index() method contains a 6-line echo command to create a list containing links to 4 other pages</a:t>
            </a:r>
            <a:r>
              <a:rPr lang="en-US" dirty="0" smtClean="0"/>
              <a:t>.</a:t>
            </a:r>
            <a:endParaRPr lang="id-ID" dirty="0" smtClean="0"/>
          </a:p>
          <a:p>
            <a:pPr algn="just"/>
            <a:r>
              <a:rPr lang="en-US" dirty="0"/>
              <a:t>Four other methods will be created in stages, namely </a:t>
            </a:r>
            <a:r>
              <a:rPr lang="id-ID" dirty="0" smtClean="0">
                <a:latin typeface="Consolas" panose="020B0609020204030204" pitchFamily="49" charset="0"/>
              </a:rPr>
              <a:t>buat</a:t>
            </a:r>
            <a:r>
              <a:rPr lang="en-US" dirty="0" smtClean="0">
                <a:latin typeface="Consolas" panose="020B0609020204030204" pitchFamily="49" charset="0"/>
              </a:rPr>
              <a:t>Session</a:t>
            </a:r>
            <a:r>
              <a:rPr lang="en-US" dirty="0">
                <a:latin typeface="Consolas" panose="020B0609020204030204" pitchFamily="49" charset="0"/>
              </a:rPr>
              <a:t>()</a:t>
            </a:r>
            <a:r>
              <a:rPr lang="en-US" dirty="0"/>
              <a:t>, </a:t>
            </a:r>
            <a:r>
              <a:rPr lang="id-ID" dirty="0" smtClean="0">
                <a:latin typeface="Consolas" panose="020B0609020204030204" pitchFamily="49" charset="0"/>
              </a:rPr>
              <a:t>akses</a:t>
            </a:r>
            <a:r>
              <a:rPr lang="en-US" dirty="0" smtClean="0">
                <a:latin typeface="Consolas" panose="020B0609020204030204" pitchFamily="49" charset="0"/>
              </a:rPr>
              <a:t>Session</a:t>
            </a:r>
            <a:r>
              <a:rPr lang="en-US" dirty="0">
                <a:latin typeface="Consolas" panose="020B0609020204030204" pitchFamily="49" charset="0"/>
              </a:rPr>
              <a:t>()</a:t>
            </a:r>
            <a:r>
              <a:rPr lang="en-US" dirty="0"/>
              <a:t>, </a:t>
            </a:r>
            <a:r>
              <a:rPr lang="id-ID" dirty="0" smtClean="0">
                <a:latin typeface="Consolas" panose="020B0609020204030204" pitchFamily="49" charset="0"/>
              </a:rPr>
              <a:t>hapus</a:t>
            </a:r>
            <a:r>
              <a:rPr lang="en-US" dirty="0" smtClean="0">
                <a:latin typeface="Consolas" panose="020B0609020204030204" pitchFamily="49" charset="0"/>
              </a:rPr>
              <a:t>Session</a:t>
            </a:r>
            <a:r>
              <a:rPr lang="en-US" dirty="0">
                <a:latin typeface="Consolas" panose="020B0609020204030204" pitchFamily="49" charset="0"/>
              </a:rPr>
              <a:t>()</a:t>
            </a:r>
            <a:r>
              <a:rPr lang="en-US" dirty="0"/>
              <a:t>, and </a:t>
            </a:r>
            <a:r>
              <a:rPr lang="en-US" dirty="0" err="1">
                <a:latin typeface="Consolas" panose="020B0609020204030204" pitchFamily="49" charset="0"/>
              </a:rPr>
              <a:t>flashSession</a:t>
            </a:r>
            <a:r>
              <a:rPr lang="en-US" dirty="0">
                <a:latin typeface="Consolas" panose="020B0609020204030204" pitchFamily="49" charset="0"/>
              </a:rPr>
              <a:t>()</a:t>
            </a:r>
            <a:r>
              <a:rPr lang="en-US" dirty="0"/>
              <a:t>. As the name implies, these methods are used to create, access, delete, and access flash sessions</a:t>
            </a:r>
            <a:r>
              <a:rPr lang="en-US" dirty="0" smtClean="0"/>
              <a:t>.</a:t>
            </a:r>
            <a:endParaRPr lang="id-ID" dirty="0" smtClean="0"/>
          </a:p>
          <a:p>
            <a:pPr algn="just"/>
            <a:r>
              <a:rPr lang="en-US" dirty="0"/>
              <a:t>Next you have to create a route like this:</a:t>
            </a:r>
          </a:p>
        </p:txBody>
      </p:sp>
      <p:sp>
        <p:nvSpPr>
          <p:cNvPr id="5" name="TextBox 4"/>
          <p:cNvSpPr txBox="1"/>
          <p:nvPr/>
        </p:nvSpPr>
        <p:spPr>
          <a:xfrm>
            <a:off x="3041487" y="493385"/>
            <a:ext cx="3286092" cy="584775"/>
          </a:xfrm>
          <a:prstGeom prst="rect">
            <a:avLst/>
          </a:prstGeom>
          <a:noFill/>
        </p:spPr>
        <p:txBody>
          <a:bodyPr wrap="none" rtlCol="0">
            <a:spAutoFit/>
          </a:bodyPr>
          <a:lstStyle/>
          <a:p>
            <a:r>
              <a:rPr lang="id-ID" sz="3200" b="1" dirty="0"/>
              <a:t>Early Preparations</a:t>
            </a:r>
          </a:p>
        </p:txBody>
      </p:sp>
      <p:pic>
        <p:nvPicPr>
          <p:cNvPr id="2" name="Picture 1"/>
          <p:cNvPicPr>
            <a:picLocks noChangeAspect="1"/>
          </p:cNvPicPr>
          <p:nvPr/>
        </p:nvPicPr>
        <p:blipFill>
          <a:blip r:embed="rId2"/>
          <a:stretch>
            <a:fillRect/>
          </a:stretch>
        </p:blipFill>
        <p:spPr>
          <a:xfrm>
            <a:off x="1903895" y="4465545"/>
            <a:ext cx="6056765" cy="2003878"/>
          </a:xfrm>
          <a:prstGeom prst="rect">
            <a:avLst/>
          </a:prstGeom>
        </p:spPr>
      </p:pic>
      <p:sp>
        <p:nvSpPr>
          <p:cNvPr id="7" name="Footer Placeholder 5"/>
          <p:cNvSpPr txBox="1">
            <a:spLocks/>
          </p:cNvSpPr>
          <p:nvPr/>
        </p:nvSpPr>
        <p:spPr>
          <a:xfrm>
            <a:off x="3597943" y="6429082"/>
            <a:ext cx="2895600"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a:t>
            </a:r>
            <a:r>
              <a:rPr lang="id-ID" dirty="0"/>
              <a:t>2</a:t>
            </a:r>
            <a:r>
              <a:rPr lang="id-ID" dirty="0" smtClean="0"/>
              <a:t>. Route for Session</a:t>
            </a:r>
            <a:endParaRPr lang="id-ID" dirty="0"/>
          </a:p>
        </p:txBody>
      </p:sp>
    </p:spTree>
    <p:extLst>
      <p:ext uri="{BB962C8B-B14F-4D97-AF65-F5344CB8AC3E}">
        <p14:creationId xmlns:p14="http://schemas.microsoft.com/office/powerpoint/2010/main" val="204214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dirty="0"/>
              <a:t>The route accesses the five methods of the previous </a:t>
            </a:r>
            <a:r>
              <a:rPr lang="en-US" b="1" dirty="0" err="1"/>
              <a:t>SessionController</a:t>
            </a:r>
            <a:r>
              <a:rPr lang="en-US" dirty="0"/>
              <a:t>. Please access the </a:t>
            </a:r>
            <a:r>
              <a:rPr lang="en-US" b="1" dirty="0"/>
              <a:t>localhost:8000</a:t>
            </a:r>
            <a:r>
              <a:rPr lang="en-US" dirty="0"/>
              <a:t> page to see the results:</a:t>
            </a:r>
          </a:p>
        </p:txBody>
      </p:sp>
      <p:sp>
        <p:nvSpPr>
          <p:cNvPr id="5" name="TextBox 4"/>
          <p:cNvSpPr txBox="1"/>
          <p:nvPr/>
        </p:nvSpPr>
        <p:spPr>
          <a:xfrm>
            <a:off x="3041487" y="493385"/>
            <a:ext cx="3286092" cy="584775"/>
          </a:xfrm>
          <a:prstGeom prst="rect">
            <a:avLst/>
          </a:prstGeom>
          <a:noFill/>
        </p:spPr>
        <p:txBody>
          <a:bodyPr wrap="none" rtlCol="0">
            <a:spAutoFit/>
          </a:bodyPr>
          <a:lstStyle/>
          <a:p>
            <a:r>
              <a:rPr lang="id-ID" sz="3200" b="1" dirty="0"/>
              <a:t>Early Preparations</a:t>
            </a:r>
          </a:p>
        </p:txBody>
      </p:sp>
      <p:pic>
        <p:nvPicPr>
          <p:cNvPr id="4" name="Picture 3"/>
          <p:cNvPicPr>
            <a:picLocks noChangeAspect="1"/>
          </p:cNvPicPr>
          <p:nvPr/>
        </p:nvPicPr>
        <p:blipFill>
          <a:blip r:embed="rId2"/>
          <a:stretch>
            <a:fillRect/>
          </a:stretch>
        </p:blipFill>
        <p:spPr>
          <a:xfrm>
            <a:off x="1950118" y="2851056"/>
            <a:ext cx="6191250" cy="1666875"/>
          </a:xfrm>
          <a:prstGeom prst="rect">
            <a:avLst/>
          </a:prstGeom>
        </p:spPr>
      </p:pic>
      <p:sp>
        <p:nvSpPr>
          <p:cNvPr id="8" name="Footer Placeholder 5"/>
          <p:cNvSpPr txBox="1">
            <a:spLocks/>
          </p:cNvSpPr>
          <p:nvPr/>
        </p:nvSpPr>
        <p:spPr>
          <a:xfrm>
            <a:off x="3597943" y="4517931"/>
            <a:ext cx="2895600"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a:t>
            </a:r>
            <a:r>
              <a:rPr lang="id-ID" dirty="0"/>
              <a:t>3</a:t>
            </a:r>
            <a:r>
              <a:rPr lang="id-ID" dirty="0" smtClean="0"/>
              <a:t>. Home http</a:t>
            </a:r>
            <a:r>
              <a:rPr lang="id-ID" dirty="0"/>
              <a:t>://localhost:8000</a:t>
            </a:r>
          </a:p>
        </p:txBody>
      </p:sp>
    </p:spTree>
    <p:extLst>
      <p:ext uri="{BB962C8B-B14F-4D97-AF65-F5344CB8AC3E}">
        <p14:creationId xmlns:p14="http://schemas.microsoft.com/office/powerpoint/2010/main" val="225283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dirty="0"/>
              <a:t>There are 3 ways to create a session in </a:t>
            </a:r>
            <a:r>
              <a:rPr lang="en-US" dirty="0" err="1"/>
              <a:t>Laravel</a:t>
            </a:r>
            <a:r>
              <a:rPr lang="en-US" dirty="0"/>
              <a:t>, including</a:t>
            </a:r>
            <a:r>
              <a:rPr lang="en-US" dirty="0" smtClean="0"/>
              <a:t>:</a:t>
            </a:r>
            <a:endParaRPr lang="id-ID" dirty="0" smtClean="0"/>
          </a:p>
          <a:p>
            <a:pPr lvl="1"/>
            <a:r>
              <a:rPr lang="en-US" sz="1800" dirty="0"/>
              <a:t>Using function helper </a:t>
            </a:r>
            <a:r>
              <a:rPr lang="en-US" sz="1800" dirty="0">
                <a:latin typeface="Consolas" panose="020B0609020204030204" pitchFamily="49" charset="0"/>
              </a:rPr>
              <a:t>session(&lt;</a:t>
            </a:r>
            <a:r>
              <a:rPr lang="en-US" sz="1800" dirty="0" err="1">
                <a:latin typeface="Consolas" panose="020B0609020204030204" pitchFamily="49" charset="0"/>
              </a:rPr>
              <a:t>session_name</a:t>
            </a:r>
            <a:r>
              <a:rPr lang="en-US" sz="1800" dirty="0">
                <a:latin typeface="Consolas" panose="020B0609020204030204" pitchFamily="49" charset="0"/>
              </a:rPr>
              <a:t>&gt;,&lt;</a:t>
            </a:r>
            <a:r>
              <a:rPr lang="en-US" sz="1800" dirty="0" err="1">
                <a:latin typeface="Consolas" panose="020B0609020204030204" pitchFamily="49" charset="0"/>
              </a:rPr>
              <a:t>session_value</a:t>
            </a:r>
            <a:r>
              <a:rPr lang="en-US" sz="1800" dirty="0" smtClean="0">
                <a:latin typeface="Consolas" panose="020B0609020204030204" pitchFamily="49" charset="0"/>
              </a:rPr>
              <a:t>&gt;)</a:t>
            </a:r>
            <a:r>
              <a:rPr lang="en-US" sz="1800" dirty="0" smtClean="0"/>
              <a:t>.</a:t>
            </a:r>
            <a:endParaRPr lang="id-ID" sz="1800" dirty="0" smtClean="0"/>
          </a:p>
          <a:p>
            <a:pPr lvl="1"/>
            <a:r>
              <a:rPr lang="en-US" sz="1800" dirty="0" smtClean="0"/>
              <a:t>Via </a:t>
            </a:r>
            <a:r>
              <a:rPr lang="en-US" sz="1800" dirty="0"/>
              <a:t>the </a:t>
            </a:r>
            <a:r>
              <a:rPr lang="en-US" sz="1800" dirty="0">
                <a:latin typeface="Consolas" panose="020B0609020204030204" pitchFamily="49" charset="0"/>
              </a:rPr>
              <a:t>$request-&gt;session</a:t>
            </a:r>
            <a:r>
              <a:rPr lang="en-US" sz="1800" dirty="0" smtClean="0">
                <a:latin typeface="Consolas" panose="020B0609020204030204" pitchFamily="49" charset="0"/>
              </a:rPr>
              <a:t>()</a:t>
            </a:r>
            <a:r>
              <a:rPr lang="id-ID" sz="1800" dirty="0" smtClean="0">
                <a:latin typeface="Consolas" panose="020B0609020204030204" pitchFamily="49" charset="0"/>
              </a:rPr>
              <a:t>-</a:t>
            </a:r>
            <a:r>
              <a:rPr lang="en-US" sz="1800" dirty="0" smtClean="0">
                <a:latin typeface="Consolas" panose="020B0609020204030204" pitchFamily="49" charset="0"/>
              </a:rPr>
              <a:t>&gt;</a:t>
            </a:r>
            <a:r>
              <a:rPr lang="en-US" sz="1800" dirty="0">
                <a:latin typeface="Consolas" panose="020B0609020204030204" pitchFamily="49" charset="0"/>
              </a:rPr>
              <a:t>put(&lt;</a:t>
            </a:r>
            <a:r>
              <a:rPr lang="en-US" sz="1800" dirty="0" err="1">
                <a:latin typeface="Consolas" panose="020B0609020204030204" pitchFamily="49" charset="0"/>
              </a:rPr>
              <a:t>session_name</a:t>
            </a:r>
            <a:r>
              <a:rPr lang="en-US" sz="1800" dirty="0">
                <a:latin typeface="Consolas" panose="020B0609020204030204" pitchFamily="49" charset="0"/>
              </a:rPr>
              <a:t>&gt;,&lt;</a:t>
            </a:r>
            <a:r>
              <a:rPr lang="en-US" sz="1800" dirty="0" err="1">
                <a:latin typeface="Consolas" panose="020B0609020204030204" pitchFamily="49" charset="0"/>
              </a:rPr>
              <a:t>session_value</a:t>
            </a:r>
            <a:r>
              <a:rPr lang="en-US" sz="1800" dirty="0">
                <a:latin typeface="Consolas" panose="020B0609020204030204" pitchFamily="49" charset="0"/>
              </a:rPr>
              <a:t>&gt;) </a:t>
            </a:r>
            <a:r>
              <a:rPr lang="en-US" sz="1800" dirty="0"/>
              <a:t>method of the Request object</a:t>
            </a:r>
            <a:r>
              <a:rPr lang="en-US" sz="1800" dirty="0" smtClean="0"/>
              <a:t>.</a:t>
            </a:r>
            <a:endParaRPr lang="id-ID" sz="1800" dirty="0" smtClean="0"/>
          </a:p>
          <a:p>
            <a:pPr lvl="1"/>
            <a:r>
              <a:rPr lang="en-US" sz="1800" dirty="0" smtClean="0"/>
              <a:t>Via </a:t>
            </a:r>
            <a:r>
              <a:rPr lang="en-US" sz="1800" dirty="0"/>
              <a:t>the </a:t>
            </a:r>
            <a:r>
              <a:rPr lang="en-US" sz="1800" dirty="0">
                <a:latin typeface="Consolas" panose="020B0609020204030204" pitchFamily="49" charset="0"/>
              </a:rPr>
              <a:t>Session::put(&lt;</a:t>
            </a:r>
            <a:r>
              <a:rPr lang="en-US" sz="1800" dirty="0" err="1">
                <a:latin typeface="Consolas" panose="020B0609020204030204" pitchFamily="49" charset="0"/>
              </a:rPr>
              <a:t>session_name</a:t>
            </a:r>
            <a:r>
              <a:rPr lang="en-US" sz="1800" dirty="0">
                <a:latin typeface="Consolas" panose="020B0609020204030204" pitchFamily="49" charset="0"/>
              </a:rPr>
              <a:t>&gt;,&lt;</a:t>
            </a:r>
            <a:r>
              <a:rPr lang="en-US" sz="1800" dirty="0" err="1">
                <a:latin typeface="Consolas" panose="020B0609020204030204" pitchFamily="49" charset="0"/>
              </a:rPr>
              <a:t>session_value</a:t>
            </a:r>
            <a:r>
              <a:rPr lang="en-US" sz="1800" dirty="0">
                <a:latin typeface="Consolas" panose="020B0609020204030204" pitchFamily="49" charset="0"/>
              </a:rPr>
              <a:t>&gt;)</a:t>
            </a:r>
            <a:r>
              <a:rPr lang="en-US" sz="1800" dirty="0"/>
              <a:t> method of the Session facade</a:t>
            </a:r>
            <a:r>
              <a:rPr lang="en-US" sz="1800" dirty="0" smtClean="0"/>
              <a:t>.</a:t>
            </a:r>
            <a:endParaRPr lang="id-ID" sz="1800" dirty="0" smtClean="0"/>
          </a:p>
          <a:p>
            <a:r>
              <a:rPr lang="en-US" sz="1800" dirty="0"/>
              <a:t>For the first method, namely from the </a:t>
            </a:r>
            <a:r>
              <a:rPr lang="en-US" sz="1800" dirty="0">
                <a:latin typeface="Consolas" panose="020B0609020204030204" pitchFamily="49" charset="0"/>
              </a:rPr>
              <a:t>session() </a:t>
            </a:r>
            <a:r>
              <a:rPr lang="en-US" sz="1800" dirty="0"/>
              <a:t>function, we can directly write it into the controller:</a:t>
            </a:r>
          </a:p>
        </p:txBody>
      </p:sp>
      <p:sp>
        <p:nvSpPr>
          <p:cNvPr id="5" name="TextBox 4"/>
          <p:cNvSpPr txBox="1"/>
          <p:nvPr/>
        </p:nvSpPr>
        <p:spPr>
          <a:xfrm>
            <a:off x="3041487" y="493385"/>
            <a:ext cx="2950872" cy="584775"/>
          </a:xfrm>
          <a:prstGeom prst="rect">
            <a:avLst/>
          </a:prstGeom>
          <a:noFill/>
        </p:spPr>
        <p:txBody>
          <a:bodyPr wrap="none" rtlCol="0">
            <a:spAutoFit/>
          </a:bodyPr>
          <a:lstStyle/>
          <a:p>
            <a:r>
              <a:rPr lang="id-ID" sz="3200" b="1" dirty="0"/>
              <a:t>Create a Session</a:t>
            </a:r>
          </a:p>
        </p:txBody>
      </p:sp>
      <p:sp>
        <p:nvSpPr>
          <p:cNvPr id="6" name="TextBox 5"/>
          <p:cNvSpPr txBox="1"/>
          <p:nvPr/>
        </p:nvSpPr>
        <p:spPr>
          <a:xfrm>
            <a:off x="2103460" y="4981882"/>
            <a:ext cx="5884568" cy="1077218"/>
          </a:xfrm>
          <a:prstGeom prst="rect">
            <a:avLst/>
          </a:prstGeom>
          <a:solidFill>
            <a:schemeClr val="accent5">
              <a:lumMod val="20000"/>
              <a:lumOff val="80000"/>
            </a:schemeClr>
          </a:solidFill>
        </p:spPr>
        <p:txBody>
          <a:bodyPr wrap="square" rtlCol="0">
            <a:spAutoFit/>
          </a:bodyPr>
          <a:lstStyle/>
          <a:p>
            <a:r>
              <a:rPr lang="id-ID" sz="1600" dirty="0">
                <a:latin typeface="Consolas" panose="020B0609020204030204" pitchFamily="49" charset="0"/>
              </a:rPr>
              <a:t>1 </a:t>
            </a:r>
            <a:r>
              <a:rPr lang="id-ID" sz="1600" dirty="0" smtClean="0">
                <a:latin typeface="Consolas" panose="020B0609020204030204" pitchFamily="49" charset="0"/>
              </a:rPr>
              <a:t> public </a:t>
            </a:r>
            <a:r>
              <a:rPr lang="id-ID" sz="1600" dirty="0">
                <a:latin typeface="Consolas" panose="020B0609020204030204" pitchFamily="49" charset="0"/>
              </a:rPr>
              <a:t>function buatSession()</a:t>
            </a:r>
          </a:p>
          <a:p>
            <a:r>
              <a:rPr lang="id-ID" sz="1600" dirty="0">
                <a:latin typeface="Consolas" panose="020B0609020204030204" pitchFamily="49" charset="0"/>
              </a:rPr>
              <a:t>2 </a:t>
            </a:r>
            <a:r>
              <a:rPr lang="id-ID" sz="1600" dirty="0" smtClean="0">
                <a:latin typeface="Consolas" panose="020B0609020204030204" pitchFamily="49" charset="0"/>
              </a:rPr>
              <a:t> {</a:t>
            </a:r>
            <a:endParaRPr lang="id-ID" sz="1600" dirty="0">
              <a:latin typeface="Consolas" panose="020B0609020204030204" pitchFamily="49" charset="0"/>
            </a:endParaRPr>
          </a:p>
          <a:p>
            <a:r>
              <a:rPr lang="id-ID" sz="1600" dirty="0">
                <a:latin typeface="Consolas" panose="020B0609020204030204" pitchFamily="49" charset="0"/>
              </a:rPr>
              <a:t>3 </a:t>
            </a:r>
            <a:r>
              <a:rPr lang="id-ID" sz="1600" dirty="0" smtClean="0">
                <a:latin typeface="Consolas" panose="020B0609020204030204" pitchFamily="49" charset="0"/>
              </a:rPr>
              <a:t>    session</a:t>
            </a:r>
            <a:r>
              <a:rPr lang="id-ID" sz="1600" dirty="0">
                <a:latin typeface="Consolas" panose="020B0609020204030204" pitchFamily="49" charset="0"/>
              </a:rPr>
              <a:t>(['hakAkses' =&gt; 'admin']);</a:t>
            </a:r>
          </a:p>
          <a:p>
            <a:r>
              <a:rPr lang="id-ID" sz="1600" dirty="0">
                <a:latin typeface="Consolas" panose="020B0609020204030204" pitchFamily="49" charset="0"/>
              </a:rPr>
              <a:t>4 </a:t>
            </a:r>
            <a:r>
              <a:rPr lang="id-ID" sz="1600" dirty="0" smtClean="0">
                <a:latin typeface="Consolas" panose="020B0609020204030204" pitchFamily="49" charset="0"/>
              </a:rPr>
              <a:t> }</a:t>
            </a:r>
            <a:endParaRPr lang="id-ID" sz="1600" dirty="0">
              <a:latin typeface="Consolas" panose="020B0609020204030204" pitchFamily="49" charset="0"/>
            </a:endParaRPr>
          </a:p>
        </p:txBody>
      </p:sp>
    </p:spTree>
    <p:extLst>
      <p:ext uri="{BB962C8B-B14F-4D97-AF65-F5344CB8AC3E}">
        <p14:creationId xmlns:p14="http://schemas.microsoft.com/office/powerpoint/2010/main" val="1698991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1800" dirty="0"/>
              <a:t>The second way is through the </a:t>
            </a:r>
            <a:r>
              <a:rPr lang="en-US" sz="1800" b="1" dirty="0"/>
              <a:t>Request</a:t>
            </a:r>
            <a:r>
              <a:rPr lang="en-US" sz="1800" dirty="0"/>
              <a:t> object, so we have to write the type hint </a:t>
            </a:r>
            <a:r>
              <a:rPr lang="en-US" sz="1800" dirty="0">
                <a:latin typeface="Consolas" panose="020B0609020204030204" pitchFamily="49" charset="0"/>
              </a:rPr>
              <a:t>Request </a:t>
            </a:r>
            <a:r>
              <a:rPr lang="en-US" sz="1800" dirty="0" smtClean="0">
                <a:latin typeface="Consolas" panose="020B0609020204030204" pitchFamily="49" charset="0"/>
              </a:rPr>
              <a:t>$</a:t>
            </a:r>
            <a:r>
              <a:rPr lang="en-US" sz="1800" dirty="0">
                <a:latin typeface="Consolas" panose="020B0609020204030204" pitchFamily="49" charset="0"/>
              </a:rPr>
              <a:t>request </a:t>
            </a:r>
            <a:r>
              <a:rPr lang="en-US" sz="1800" dirty="0"/>
              <a:t>as the method argument</a:t>
            </a:r>
            <a:r>
              <a:rPr lang="en-US" sz="1800" dirty="0" smtClean="0"/>
              <a:t>:</a:t>
            </a:r>
            <a:endParaRPr lang="id-ID" sz="1800" dirty="0" smtClean="0"/>
          </a:p>
          <a:p>
            <a:pPr algn="just"/>
            <a:endParaRPr lang="id-ID" sz="1800" dirty="0"/>
          </a:p>
          <a:p>
            <a:pPr algn="just"/>
            <a:endParaRPr lang="id-ID" sz="1800" dirty="0" smtClean="0"/>
          </a:p>
          <a:p>
            <a:pPr algn="just"/>
            <a:endParaRPr lang="id-ID" sz="1800" dirty="0"/>
          </a:p>
          <a:p>
            <a:pPr marL="0" indent="0" algn="just">
              <a:buNone/>
            </a:pPr>
            <a:endParaRPr lang="id-ID" sz="1800" dirty="0"/>
          </a:p>
          <a:p>
            <a:pPr algn="just"/>
            <a:r>
              <a:rPr lang="en-US" sz="1800" dirty="0"/>
              <a:t>The third way is to use the </a:t>
            </a:r>
            <a:r>
              <a:rPr lang="en-US" sz="1800" dirty="0">
                <a:latin typeface="Consolas" panose="020B0609020204030204" pitchFamily="49" charset="0"/>
              </a:rPr>
              <a:t>Session::put() </a:t>
            </a:r>
            <a:r>
              <a:rPr lang="en-US" sz="1800" dirty="0"/>
              <a:t>facade, so we also have to add the import </a:t>
            </a:r>
            <a:r>
              <a:rPr lang="en-US" sz="1800" dirty="0">
                <a:latin typeface="Consolas" panose="020B0609020204030204" pitchFamily="49" charset="0"/>
              </a:rPr>
              <a:t>use Illuminate\Support\Facades\Session</a:t>
            </a:r>
            <a:r>
              <a:rPr lang="en-US" sz="1800" dirty="0"/>
              <a:t> command at the top of the controller:</a:t>
            </a:r>
          </a:p>
        </p:txBody>
      </p:sp>
      <p:sp>
        <p:nvSpPr>
          <p:cNvPr id="5" name="TextBox 4"/>
          <p:cNvSpPr txBox="1"/>
          <p:nvPr/>
        </p:nvSpPr>
        <p:spPr>
          <a:xfrm>
            <a:off x="3041487" y="493385"/>
            <a:ext cx="2950872" cy="584775"/>
          </a:xfrm>
          <a:prstGeom prst="rect">
            <a:avLst/>
          </a:prstGeom>
          <a:noFill/>
        </p:spPr>
        <p:txBody>
          <a:bodyPr wrap="none" rtlCol="0">
            <a:spAutoFit/>
          </a:bodyPr>
          <a:lstStyle/>
          <a:p>
            <a:r>
              <a:rPr lang="id-ID" sz="3200" b="1" dirty="0"/>
              <a:t>Create a Session</a:t>
            </a:r>
          </a:p>
        </p:txBody>
      </p:sp>
      <p:sp>
        <p:nvSpPr>
          <p:cNvPr id="6" name="TextBox 5"/>
          <p:cNvSpPr txBox="1"/>
          <p:nvPr/>
        </p:nvSpPr>
        <p:spPr>
          <a:xfrm>
            <a:off x="2103460" y="2494176"/>
            <a:ext cx="5884568" cy="1077218"/>
          </a:xfrm>
          <a:prstGeom prst="rect">
            <a:avLst/>
          </a:prstGeom>
          <a:solidFill>
            <a:schemeClr val="accent5">
              <a:lumMod val="20000"/>
              <a:lumOff val="80000"/>
            </a:schemeClr>
          </a:solidFill>
        </p:spPr>
        <p:txBody>
          <a:bodyPr wrap="square" rtlCol="0">
            <a:spAutoFit/>
          </a:bodyPr>
          <a:lstStyle/>
          <a:p>
            <a:r>
              <a:rPr lang="id-ID" sz="1600" dirty="0">
                <a:latin typeface="Consolas" panose="020B0609020204030204" pitchFamily="49" charset="0"/>
              </a:rPr>
              <a:t>1 </a:t>
            </a:r>
            <a:r>
              <a:rPr lang="id-ID" sz="1600" dirty="0" smtClean="0">
                <a:latin typeface="Consolas" panose="020B0609020204030204" pitchFamily="49" charset="0"/>
              </a:rPr>
              <a:t> public </a:t>
            </a:r>
            <a:r>
              <a:rPr lang="id-ID" sz="1600" dirty="0">
                <a:latin typeface="Consolas" panose="020B0609020204030204" pitchFamily="49" charset="0"/>
              </a:rPr>
              <a:t>function buatSession(Request $request)</a:t>
            </a:r>
          </a:p>
          <a:p>
            <a:r>
              <a:rPr lang="id-ID" sz="1600" dirty="0">
                <a:latin typeface="Consolas" panose="020B0609020204030204" pitchFamily="49" charset="0"/>
              </a:rPr>
              <a:t>2 </a:t>
            </a:r>
            <a:r>
              <a:rPr lang="id-ID" sz="1600" dirty="0" smtClean="0">
                <a:latin typeface="Consolas" panose="020B0609020204030204" pitchFamily="49" charset="0"/>
              </a:rPr>
              <a:t> {</a:t>
            </a:r>
            <a:endParaRPr lang="id-ID" sz="1600" dirty="0">
              <a:latin typeface="Consolas" panose="020B0609020204030204" pitchFamily="49" charset="0"/>
            </a:endParaRPr>
          </a:p>
          <a:p>
            <a:r>
              <a:rPr lang="id-ID" sz="1600" dirty="0">
                <a:latin typeface="Consolas" panose="020B0609020204030204" pitchFamily="49" charset="0"/>
              </a:rPr>
              <a:t>3 </a:t>
            </a:r>
            <a:r>
              <a:rPr lang="id-ID" sz="1600" dirty="0" smtClean="0">
                <a:latin typeface="Consolas" panose="020B0609020204030204" pitchFamily="49" charset="0"/>
              </a:rPr>
              <a:t>    $</a:t>
            </a:r>
            <a:r>
              <a:rPr lang="id-ID" sz="1600" dirty="0">
                <a:latin typeface="Consolas" panose="020B0609020204030204" pitchFamily="49" charset="0"/>
              </a:rPr>
              <a:t>request-&gt;session()-&gt;put('hakAkses','admin');</a:t>
            </a:r>
          </a:p>
          <a:p>
            <a:r>
              <a:rPr lang="id-ID" sz="1600" dirty="0">
                <a:latin typeface="Consolas" panose="020B0609020204030204" pitchFamily="49" charset="0"/>
              </a:rPr>
              <a:t>4 </a:t>
            </a:r>
            <a:r>
              <a:rPr lang="id-ID" sz="1600" dirty="0" smtClean="0">
                <a:latin typeface="Consolas" panose="020B0609020204030204" pitchFamily="49" charset="0"/>
              </a:rPr>
              <a:t> }</a:t>
            </a:r>
            <a:endParaRPr lang="id-ID" sz="1600" dirty="0">
              <a:latin typeface="Consolas" panose="020B0609020204030204" pitchFamily="49" charset="0"/>
            </a:endParaRPr>
          </a:p>
        </p:txBody>
      </p:sp>
      <p:sp>
        <p:nvSpPr>
          <p:cNvPr id="7" name="TextBox 6"/>
          <p:cNvSpPr txBox="1"/>
          <p:nvPr/>
        </p:nvSpPr>
        <p:spPr>
          <a:xfrm>
            <a:off x="2103460" y="4895879"/>
            <a:ext cx="5884568" cy="1600438"/>
          </a:xfrm>
          <a:prstGeom prst="rect">
            <a:avLst/>
          </a:prstGeom>
          <a:solidFill>
            <a:schemeClr val="accent5">
              <a:lumMod val="20000"/>
              <a:lumOff val="80000"/>
            </a:schemeClr>
          </a:solidFill>
        </p:spPr>
        <p:txBody>
          <a:bodyPr wrap="square" rtlCol="0">
            <a:spAutoFit/>
          </a:bodyPr>
          <a:lstStyle/>
          <a:p>
            <a:r>
              <a:rPr lang="id-ID" sz="1400" dirty="0">
                <a:latin typeface="Consolas" panose="020B0609020204030204" pitchFamily="49" charset="0"/>
              </a:rPr>
              <a:t>1 </a:t>
            </a:r>
            <a:r>
              <a:rPr lang="id-ID" sz="1400" dirty="0" smtClean="0">
                <a:latin typeface="Consolas" panose="020B0609020204030204" pitchFamily="49" charset="0"/>
              </a:rPr>
              <a:t> ...</a:t>
            </a:r>
            <a:endParaRPr lang="id-ID" sz="1400" dirty="0">
              <a:latin typeface="Consolas" panose="020B0609020204030204" pitchFamily="49" charset="0"/>
            </a:endParaRPr>
          </a:p>
          <a:p>
            <a:r>
              <a:rPr lang="id-ID" sz="1400" dirty="0">
                <a:latin typeface="Consolas" panose="020B0609020204030204" pitchFamily="49" charset="0"/>
              </a:rPr>
              <a:t>2 </a:t>
            </a:r>
            <a:r>
              <a:rPr lang="id-ID" sz="1400" dirty="0" smtClean="0">
                <a:latin typeface="Consolas" panose="020B0609020204030204" pitchFamily="49" charset="0"/>
              </a:rPr>
              <a:t> use </a:t>
            </a:r>
            <a:r>
              <a:rPr lang="id-ID" sz="1400" dirty="0">
                <a:latin typeface="Consolas" panose="020B0609020204030204" pitchFamily="49" charset="0"/>
              </a:rPr>
              <a:t>Illuminate\Support\Facades\Session;</a:t>
            </a:r>
          </a:p>
          <a:p>
            <a:r>
              <a:rPr lang="id-ID" sz="1400" dirty="0" smtClean="0">
                <a:latin typeface="Consolas" panose="020B0609020204030204" pitchFamily="49" charset="0"/>
              </a:rPr>
              <a:t>3</a:t>
            </a:r>
          </a:p>
          <a:p>
            <a:r>
              <a:rPr lang="id-ID" sz="1400" dirty="0" smtClean="0">
                <a:latin typeface="Consolas" panose="020B0609020204030204" pitchFamily="49" charset="0"/>
              </a:rPr>
              <a:t>4  public </a:t>
            </a:r>
            <a:r>
              <a:rPr lang="id-ID" sz="1400" dirty="0">
                <a:latin typeface="Consolas" panose="020B0609020204030204" pitchFamily="49" charset="0"/>
              </a:rPr>
              <a:t>function buatSession()</a:t>
            </a:r>
          </a:p>
          <a:p>
            <a:r>
              <a:rPr lang="id-ID" sz="1400" dirty="0">
                <a:latin typeface="Consolas" panose="020B0609020204030204" pitchFamily="49" charset="0"/>
              </a:rPr>
              <a:t>5 </a:t>
            </a:r>
            <a:r>
              <a:rPr lang="id-ID" sz="1400" dirty="0" smtClean="0">
                <a:latin typeface="Consolas" panose="020B0609020204030204" pitchFamily="49" charset="0"/>
              </a:rPr>
              <a:t> {</a:t>
            </a:r>
            <a:endParaRPr lang="id-ID" sz="1400" dirty="0">
              <a:latin typeface="Consolas" panose="020B0609020204030204" pitchFamily="49" charset="0"/>
            </a:endParaRPr>
          </a:p>
          <a:p>
            <a:r>
              <a:rPr lang="id-ID" sz="1400" dirty="0">
                <a:latin typeface="Consolas" panose="020B0609020204030204" pitchFamily="49" charset="0"/>
              </a:rPr>
              <a:t>6 </a:t>
            </a:r>
            <a:r>
              <a:rPr lang="id-ID" sz="1400" dirty="0" smtClean="0">
                <a:latin typeface="Consolas" panose="020B0609020204030204" pitchFamily="49" charset="0"/>
              </a:rPr>
              <a:t>  Session</a:t>
            </a:r>
            <a:r>
              <a:rPr lang="id-ID" sz="1400" dirty="0">
                <a:latin typeface="Consolas" panose="020B0609020204030204" pitchFamily="49" charset="0"/>
              </a:rPr>
              <a:t>::put('hakAkses','admin');</a:t>
            </a:r>
          </a:p>
          <a:p>
            <a:r>
              <a:rPr lang="id-ID" sz="1400" dirty="0">
                <a:latin typeface="Consolas" panose="020B0609020204030204" pitchFamily="49" charset="0"/>
              </a:rPr>
              <a:t>7 </a:t>
            </a:r>
            <a:r>
              <a:rPr lang="id-ID" sz="1400" dirty="0" smtClean="0">
                <a:latin typeface="Consolas" panose="020B0609020204030204" pitchFamily="49" charset="0"/>
              </a:rPr>
              <a:t> }</a:t>
            </a:r>
            <a:endParaRPr lang="id-ID" sz="1400" dirty="0">
              <a:latin typeface="Consolas" panose="020B0609020204030204" pitchFamily="49" charset="0"/>
            </a:endParaRPr>
          </a:p>
        </p:txBody>
      </p:sp>
    </p:spTree>
    <p:extLst>
      <p:ext uri="{BB962C8B-B14F-4D97-AF65-F5344CB8AC3E}">
        <p14:creationId xmlns:p14="http://schemas.microsoft.com/office/powerpoint/2010/main" val="4265671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9fdf624c-fedc-4f6c-b928-0c7bf4c9e100">J56STF5CZXNR-2061195910-86628</_dlc_DocId>
    <_dlc_DocIdUrl xmlns="9fdf624c-fedc-4f6c-b928-0c7bf4c9e100">
      <Url>https://binusianorg.sharepoint.com/sites/arc/_layouts/15/DocIdRedir.aspx?ID=J56STF5CZXNR-2061195910-86628</Url>
      <Description>J56STF5CZXNR-2061195910-86628</Description>
    </_dlc_DocIdUrl>
    <_Flow_SignoffStatus xmlns="47793baa-3cbb-486e-a055-4d42ce3882d7" xsi:nil="true"/>
    <_Version xmlns="http://schemas.microsoft.com/sharepoint/v3/fields"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44340CFFCDDB44F9904404F1FA9688C" ma:contentTypeVersion="15" ma:contentTypeDescription="Create a new document." ma:contentTypeScope="" ma:versionID="939164fb4ce9d77da8b44cb5205bf59b">
  <xsd:schema xmlns:xsd="http://www.w3.org/2001/XMLSchema" xmlns:xs="http://www.w3.org/2001/XMLSchema" xmlns:p="http://schemas.microsoft.com/office/2006/metadata/properties" xmlns:ns2="9fdf624c-fedc-4f6c-b928-0c7bf4c9e100" xmlns:ns3="47793baa-3cbb-486e-a055-4d42ce3882d7" xmlns:ns4="http://schemas.microsoft.com/sharepoint/v3/fields" targetNamespace="http://schemas.microsoft.com/office/2006/metadata/properties" ma:root="true" ma:fieldsID="63b003db5a72b2282a54ad3b1f995462" ns2:_="" ns3:_="" ns4:_="">
    <xsd:import namespace="9fdf624c-fedc-4f6c-b928-0c7bf4c9e100"/>
    <xsd:import namespace="47793baa-3cbb-486e-a055-4d42ce3882d7"/>
    <xsd:import namespace="http://schemas.microsoft.com/sharepoint/v3/fields"/>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2:SharedWithUsers" minOccurs="0"/>
                <xsd:element ref="ns2:SharedWithDetails" minOccurs="0"/>
                <xsd:element ref="ns3:MediaServiceLocation" minOccurs="0"/>
                <xsd:element ref="ns3:MediaServiceAutoKeyPoints" minOccurs="0"/>
                <xsd:element ref="ns3:MediaServiceKeyPoints" minOccurs="0"/>
                <xsd:element ref="ns3:_Flow_SignoffStatus" minOccurs="0"/>
                <xsd:element ref="ns4:_Vers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df624c-fedc-4f6c-b928-0c7bf4c9e10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793baa-3cbb-486e-a055-4d42ce3882d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_Flow_SignoffStatus" ma:index="23" nillable="true" ma:displayName="Sign-off status" ma:internalName="Sign_x002d_off_x0020_status">
      <xsd:simpleType>
        <xsd:restriction base="dms:Text"/>
      </xsd:simpleType>
    </xsd:element>
    <xsd:element name="MediaLengthInSeconds" ma:index="2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24"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41729A-A63A-46AA-9831-382E5C608B0C}">
  <ds:schemaRefs>
    <ds:schemaRef ds:uri="http://schemas.microsoft.com/sharepoint/events"/>
  </ds:schemaRefs>
</ds:datastoreItem>
</file>

<file path=customXml/itemProps2.xml><?xml version="1.0" encoding="utf-8"?>
<ds:datastoreItem xmlns:ds="http://schemas.openxmlformats.org/officeDocument/2006/customXml" ds:itemID="{1F840B04-BA1C-4E6A-938B-F2AF8924BB09}">
  <ds:schemaRefs>
    <ds:schemaRef ds:uri="http://purl.org/dc/dcmitype/"/>
    <ds:schemaRef ds:uri="9fdf624c-fedc-4f6c-b928-0c7bf4c9e100"/>
    <ds:schemaRef ds:uri="http://schemas.microsoft.com/office/2006/metadata/properties"/>
    <ds:schemaRef ds:uri="http://purl.org/dc/terms/"/>
    <ds:schemaRef ds:uri="http://purl.org/dc/elements/1.1/"/>
    <ds:schemaRef ds:uri="http://schemas.microsoft.com/office/2006/documentManagement/types"/>
    <ds:schemaRef ds:uri="47793baa-3cbb-486e-a055-4d42ce3882d7"/>
    <ds:schemaRef ds:uri="http://schemas.microsoft.com/office/infopath/2007/PartnerControls"/>
    <ds:schemaRef ds:uri="http://schemas.openxmlformats.org/package/2006/metadata/core-properties"/>
    <ds:schemaRef ds:uri="http://schemas.microsoft.com/sharepoint/v3/fields"/>
    <ds:schemaRef ds:uri="http://www.w3.org/XML/1998/namespace"/>
  </ds:schemaRefs>
</ds:datastoreItem>
</file>

<file path=customXml/itemProps3.xml><?xml version="1.0" encoding="utf-8"?>
<ds:datastoreItem xmlns:ds="http://schemas.openxmlformats.org/officeDocument/2006/customXml" ds:itemID="{4DF407E0-1B82-47EE-A43A-F0F12C56C1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df624c-fedc-4f6c-b928-0c7bf4c9e100"/>
    <ds:schemaRef ds:uri="47793baa-3cbb-486e-a055-4d42ce3882d7"/>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A27E6A1-4B31-4B68-BB9B-EC8C8D90C2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 PPT 2015</Template>
  <TotalTime>3031</TotalTime>
  <Words>2037</Words>
  <Application>Microsoft Office PowerPoint</Application>
  <PresentationFormat>On-screen Show (4:3)</PresentationFormat>
  <Paragraphs>221</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ＭＳ Ｐゴシック</vt:lpstr>
      <vt:lpstr>Arial</vt:lpstr>
      <vt:lpstr>Calibri</vt:lpstr>
      <vt:lpstr>Consolas</vt:lpstr>
      <vt:lpstr>Open Sans</vt:lpstr>
      <vt:lpstr>Template PPT 2015</vt:lpstr>
      <vt:lpstr>Session &amp; Middleware   Session  12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Reinert Yosua Rumagit</cp:lastModifiedBy>
  <cp:revision>1014</cp:revision>
  <dcterms:created xsi:type="dcterms:W3CDTF">2015-05-04T03:33:03Z</dcterms:created>
  <dcterms:modified xsi:type="dcterms:W3CDTF">2021-06-17T03:39:22Z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0x010100144340CFFCDDB44F9904404F1FA9688C</vt:lpwstr>
  </property>
  <property fmtid="{D5CDD505-2E9C-101B-9397-08002B2CF9AE}" pid="3" name="_dlc_DocIdItemGuid">
    <vt:lpwstr>b5cd0a22-de41-4721-9623-974446a56cb4</vt:lpwstr>
  </property>
</Properties>
</file>