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 Количество итераций при k = 1000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2000</c:v>
                </c:pt>
                <c:pt idx="1">
                  <c:v>4000</c:v>
                </c:pt>
                <c:pt idx="2">
                  <c:v>6000</c:v>
                </c:pt>
                <c:pt idx="3">
                  <c:v>8000</c:v>
                </c:pt>
                <c:pt idx="4">
                  <c:v>10000</c:v>
                </c:pt>
                <c:pt idx="5">
                  <c:v>12000</c:v>
                </c:pt>
                <c:pt idx="6">
                  <c:v>14000</c:v>
                </c:pt>
                <c:pt idx="7">
                  <c:v>16000</c:v>
                </c:pt>
                <c:pt idx="8">
                  <c:v>18000</c:v>
                </c:pt>
                <c:pt idx="9">
                  <c:v>20000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49-44F2-8AD5-09E9449675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7369184"/>
        <c:axId val="297370432"/>
      </c:lineChart>
      <c:catAx>
        <c:axId val="29736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7370432"/>
        <c:crosses val="autoZero"/>
        <c:auto val="1"/>
        <c:lblAlgn val="ctr"/>
        <c:lblOffset val="100"/>
        <c:noMultiLvlLbl val="0"/>
      </c:catAx>
      <c:valAx>
        <c:axId val="29737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736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764762335546732E-2"/>
          <c:y val="2.8510785182287751E-2"/>
          <c:w val="0.93853018372703412"/>
          <c:h val="0.86520674944136566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 миллисекундах при k = 1000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Лист1!$A$2:$A$11</c:f>
              <c:numCache>
                <c:formatCode>General</c:formatCode>
                <c:ptCount val="10"/>
                <c:pt idx="0">
                  <c:v>1000000</c:v>
                </c:pt>
                <c:pt idx="1">
                  <c:v>2000000</c:v>
                </c:pt>
                <c:pt idx="2">
                  <c:v>3000000</c:v>
                </c:pt>
                <c:pt idx="3">
                  <c:v>4000000</c:v>
                </c:pt>
                <c:pt idx="4">
                  <c:v>5000000</c:v>
                </c:pt>
                <c:pt idx="5">
                  <c:v>6000000</c:v>
                </c:pt>
                <c:pt idx="6">
                  <c:v>7000000</c:v>
                </c:pt>
                <c:pt idx="7">
                  <c:v>8000000</c:v>
                </c:pt>
                <c:pt idx="8">
                  <c:v>9000000</c:v>
                </c:pt>
                <c:pt idx="9">
                  <c:v>10000000</c:v>
                </c:pt>
              </c:numCache>
            </c:num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29</c:v>
                </c:pt>
                <c:pt idx="1">
                  <c:v>56</c:v>
                </c:pt>
                <c:pt idx="2">
                  <c:v>75</c:v>
                </c:pt>
                <c:pt idx="3">
                  <c:v>84</c:v>
                </c:pt>
                <c:pt idx="4">
                  <c:v>111</c:v>
                </c:pt>
                <c:pt idx="5">
                  <c:v>126</c:v>
                </c:pt>
                <c:pt idx="6">
                  <c:v>145</c:v>
                </c:pt>
                <c:pt idx="7">
                  <c:v>164</c:v>
                </c:pt>
                <c:pt idx="8">
                  <c:v>183</c:v>
                </c:pt>
                <c:pt idx="9">
                  <c:v>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6D-4644-8F55-02F15C16BC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4297648"/>
        <c:axId val="304300560"/>
      </c:lineChart>
      <c:catAx>
        <c:axId val="30429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4300560"/>
        <c:crosses val="autoZero"/>
        <c:auto val="1"/>
        <c:lblAlgn val="ctr"/>
        <c:lblOffset val="100"/>
        <c:noMultiLvlLbl val="0"/>
      </c:catAx>
      <c:valAx>
        <c:axId val="30430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4297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375B-8B19-4574-B3D2-8404C2A7D843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0E31-605B-4B9B-8062-AB1F60519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14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375B-8B19-4574-B3D2-8404C2A7D843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0E31-605B-4B9B-8062-AB1F60519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49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375B-8B19-4574-B3D2-8404C2A7D843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0E31-605B-4B9B-8062-AB1F60519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86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375B-8B19-4574-B3D2-8404C2A7D843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0E31-605B-4B9B-8062-AB1F60519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2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375B-8B19-4574-B3D2-8404C2A7D843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0E31-605B-4B9B-8062-AB1F60519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4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375B-8B19-4574-B3D2-8404C2A7D843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0E31-605B-4B9B-8062-AB1F60519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95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375B-8B19-4574-B3D2-8404C2A7D843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0E31-605B-4B9B-8062-AB1F60519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76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375B-8B19-4574-B3D2-8404C2A7D843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0E31-605B-4B9B-8062-AB1F60519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72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375B-8B19-4574-B3D2-8404C2A7D843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0E31-605B-4B9B-8062-AB1F60519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81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375B-8B19-4574-B3D2-8404C2A7D843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0E31-605B-4B9B-8062-AB1F60519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65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375B-8B19-4574-B3D2-8404C2A7D843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0E31-605B-4B9B-8062-AB1F60519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8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4375B-8B19-4574-B3D2-8404C2A7D843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0E31-605B-4B9B-8062-AB1F60519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79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40000" y="1467158"/>
            <a:ext cx="9144000" cy="2649219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Сортировка подсчётом</a:t>
            </a:r>
            <a:br>
              <a:rPr lang="ru-RU" sz="5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</a:br>
            <a:r>
              <a:rPr lang="en-US" sz="54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(Pigeonhole sort)</a:t>
            </a:r>
            <a:endParaRPr lang="ru-RU" sz="54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15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6251" y="891348"/>
            <a:ext cx="10144540" cy="542000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Сортировка </a:t>
            </a:r>
            <a:r>
              <a:rPr lang="ru-RU" b="1" dirty="0" smtClean="0"/>
              <a:t>подсчётом</a:t>
            </a:r>
            <a:r>
              <a:rPr lang="en-US" b="1" dirty="0" smtClean="0"/>
              <a:t> </a:t>
            </a:r>
            <a:r>
              <a:rPr lang="ru-RU" dirty="0"/>
              <a:t>— алгоритм сортировки, в котором используется диапазон чисел сортируемого массива </a:t>
            </a:r>
            <a:r>
              <a:rPr lang="ru-RU" dirty="0" smtClean="0"/>
              <a:t>для </a:t>
            </a:r>
            <a:r>
              <a:rPr lang="ru-RU" dirty="0"/>
              <a:t>подсчёта </a:t>
            </a:r>
            <a:r>
              <a:rPr lang="ru-RU" dirty="0" smtClean="0"/>
              <a:t>совпадающих </a:t>
            </a:r>
            <a:r>
              <a:rPr lang="ru-RU" dirty="0"/>
              <a:t>элементов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Принцип работы</a:t>
            </a:r>
          </a:p>
          <a:p>
            <a:pPr marL="0" indent="0">
              <a:buNone/>
            </a:pPr>
            <a:r>
              <a:rPr lang="ru-RU" dirty="0" smtClean="0">
                <a:ea typeface="Segoe UI Black" panose="020B0A02040204020203" pitchFamily="34" charset="0"/>
                <a:cs typeface="Segoe UI Black" panose="020B0A02040204020203" pitchFamily="34" charset="0"/>
              </a:rPr>
              <a:t>Создать вспомогательный массив C[0..k </a:t>
            </a:r>
            <a:r>
              <a:rPr lang="en-US" dirty="0" smtClean="0">
                <a:ea typeface="Segoe UI Black" panose="020B0A02040204020203" pitchFamily="34" charset="0"/>
                <a:cs typeface="Segoe UI Black" panose="020B0A02040204020203" pitchFamily="34" charset="0"/>
              </a:rPr>
              <a:t>-</a:t>
            </a:r>
            <a:r>
              <a:rPr lang="ru-RU" dirty="0" smtClean="0">
                <a:ea typeface="Segoe UI Black" panose="020B0A02040204020203" pitchFamily="34" charset="0"/>
                <a:cs typeface="Segoe UI Black" panose="020B0A02040204020203" pitchFamily="34" charset="0"/>
              </a:rPr>
              <a:t> 1</a:t>
            </a:r>
            <a:r>
              <a:rPr lang="en-US" dirty="0" smtClean="0">
                <a:ea typeface="Segoe UI Black" panose="020B0A02040204020203" pitchFamily="34" charset="0"/>
                <a:cs typeface="Segoe UI Black" panose="020B0A02040204020203" pitchFamily="34" charset="0"/>
              </a:rPr>
              <a:t>],</a:t>
            </a:r>
            <a:r>
              <a:rPr lang="ru-RU" dirty="0" smtClean="0">
                <a:ea typeface="Segoe UI Black" panose="020B0A02040204020203" pitchFamily="34" charset="0"/>
                <a:cs typeface="Segoe UI Black" panose="020B0A02040204020203" pitchFamily="34" charset="0"/>
              </a:rPr>
              <a:t> состоящий из нулей, где </a:t>
            </a:r>
            <a:r>
              <a:rPr lang="en-US" dirty="0" smtClean="0">
                <a:ea typeface="Segoe UI Black" panose="020B0A02040204020203" pitchFamily="34" charset="0"/>
                <a:cs typeface="Segoe UI Black" panose="020B0A02040204020203" pitchFamily="34" charset="0"/>
              </a:rPr>
              <a:t>k – </a:t>
            </a:r>
            <a:r>
              <a:rPr lang="ru-RU" dirty="0" smtClean="0">
                <a:ea typeface="Segoe UI Black" panose="020B0A02040204020203" pitchFamily="34" charset="0"/>
                <a:cs typeface="Segoe UI Black" panose="020B0A02040204020203" pitchFamily="34" charset="0"/>
              </a:rPr>
              <a:t>количество возможных значений, затем последовательно прочитать элементы входного массива A, для каждого A[i] увеличить C[A[i]] на единицу. Теперь достаточно пройти по массиву C, для каждого </a:t>
            </a:r>
            <a:r>
              <a:rPr lang="en-US" dirty="0" smtClean="0">
                <a:ea typeface="Segoe UI Black" panose="020B0A02040204020203" pitchFamily="34" charset="0"/>
                <a:cs typeface="Segoe UI Black" panose="020B0A02040204020203" pitchFamily="34" charset="0"/>
              </a:rPr>
              <a:t>j=</a:t>
            </a:r>
            <a:r>
              <a:rPr lang="ru-RU" dirty="0" smtClean="0">
                <a:ea typeface="Segoe UI Black" panose="020B0A02040204020203" pitchFamily="34" charset="0"/>
                <a:cs typeface="Segoe UI Black" panose="020B0A02040204020203" pitchFamily="34" charset="0"/>
              </a:rPr>
              <a:t>{0,...,k</a:t>
            </a:r>
            <a:r>
              <a:rPr lang="en-US" dirty="0" smtClean="0"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ru-RU" dirty="0" smtClean="0">
                <a:ea typeface="Segoe UI Black" panose="020B0A02040204020203" pitchFamily="34" charset="0"/>
                <a:cs typeface="Segoe UI Black" panose="020B0A02040204020203" pitchFamily="34" charset="0"/>
              </a:rPr>
              <a:t>-</a:t>
            </a:r>
            <a:r>
              <a:rPr lang="en-US" dirty="0" smtClean="0"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ru-RU" dirty="0" smtClean="0">
                <a:ea typeface="Segoe UI Black" panose="020B0A02040204020203" pitchFamily="34" charset="0"/>
                <a:cs typeface="Segoe UI Black" panose="020B0A02040204020203" pitchFamily="34" charset="0"/>
              </a:rPr>
              <a:t>1} в массив A последовательно записать число j C[j] раз.</a:t>
            </a:r>
            <a:endParaRPr lang="ru-RU" dirty="0"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76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Реализация алгоритма</a:t>
            </a:r>
            <a:endParaRPr lang="ru-RU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703" y="1533017"/>
            <a:ext cx="3728593" cy="4551789"/>
          </a:xfrm>
        </p:spPr>
      </p:pic>
    </p:spTree>
    <p:extLst>
      <p:ext uri="{BB962C8B-B14F-4D97-AF65-F5344CB8AC3E}">
        <p14:creationId xmlns:p14="http://schemas.microsoft.com/office/powerpoint/2010/main" val="322534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Сложность алгоритма</a:t>
            </a:r>
            <a:endParaRPr lang="ru-RU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9992" y="1984651"/>
            <a:ext cx="1026380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Сложность по времени – </a:t>
            </a:r>
            <a:r>
              <a:rPr lang="en-US" dirty="0" smtClean="0"/>
              <a:t>O(n + k), </a:t>
            </a:r>
            <a:r>
              <a:rPr lang="ru-RU" dirty="0" smtClean="0"/>
              <a:t>где </a:t>
            </a:r>
            <a:r>
              <a:rPr lang="en-US" dirty="0" smtClean="0"/>
              <a:t>n –</a:t>
            </a:r>
            <a:r>
              <a:rPr lang="ru-RU" dirty="0" smtClean="0"/>
              <a:t> размер входа, </a:t>
            </a:r>
            <a:r>
              <a:rPr lang="en-US" dirty="0" smtClean="0"/>
              <a:t>k – </a:t>
            </a:r>
            <a:r>
              <a:rPr lang="ru-RU" dirty="0" smtClean="0"/>
              <a:t>диапазон возможных значений. Количество итераций не зависит от изначального порядка элементов в массиве, поэтому не существует лучшего или худшего случая.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Сложность по памяти – </a:t>
            </a:r>
            <a:r>
              <a:rPr lang="en-US" dirty="0" smtClean="0"/>
              <a:t>O(k)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883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431234" y="365125"/>
            <a:ext cx="9922566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Зависимость количества итераций от размера входных данных</a:t>
            </a:r>
            <a:endParaRPr lang="ru-RU" sz="36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585794"/>
              </p:ext>
            </p:extLst>
          </p:nvPr>
        </p:nvGraphicFramePr>
        <p:xfrm>
          <a:off x="838200" y="1825625"/>
          <a:ext cx="10515600" cy="4217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269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421296" y="474457"/>
            <a:ext cx="9959008" cy="996536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Зависимость времени работы алгоритма от размера входных данных</a:t>
            </a:r>
            <a:endParaRPr lang="ru-RU" sz="36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620262"/>
              </p:ext>
            </p:extLst>
          </p:nvPr>
        </p:nvGraphicFramePr>
        <p:xfrm>
          <a:off x="1222511" y="1470993"/>
          <a:ext cx="10306879" cy="4462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2634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Плюсы и минусы алгоритма</a:t>
            </a:r>
            <a:endParaRPr lang="ru-RU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394791" y="2072512"/>
            <a:ext cx="408167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Плюсы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ru-RU" dirty="0" smtClean="0"/>
              <a:t>линейная зависимость времени сортировки и количества итераций от размера входа.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476461" y="2072512"/>
            <a:ext cx="5638800" cy="459505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Минусы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-применение сортировки подсчётом целесообразно лишь тогда, когда сортируемые числа имеют диапазон возможных значений</a:t>
            </a:r>
            <a:r>
              <a:rPr lang="ru-RU" dirty="0"/>
              <a:t>, который достаточно мал по сравнению с сортируемым множеством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-необходимость в дополнительной памяти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675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287" y="2561673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Спасибо за внимание</a:t>
            </a:r>
            <a:endParaRPr lang="ru-RU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787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124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Black</vt:lpstr>
      <vt:lpstr>Тема Office</vt:lpstr>
      <vt:lpstr>Сортировка подсчётом (Pigeonhole sort)</vt:lpstr>
      <vt:lpstr>Презентация PowerPoint</vt:lpstr>
      <vt:lpstr>Реализация алгоритма</vt:lpstr>
      <vt:lpstr>Сложность алгоритма</vt:lpstr>
      <vt:lpstr>Зависимость количества итераций от размера входных данных</vt:lpstr>
      <vt:lpstr>Зависимость времени работы алгоритма от размера входных данных</vt:lpstr>
      <vt:lpstr>Плюсы и минусы алгоритма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Сортировка подсчётом (Pigeonhole sort)</dc:title>
  <dc:creator>Егор Дубровский</dc:creator>
  <cp:lastModifiedBy>Егор Дубровский</cp:lastModifiedBy>
  <cp:revision>16</cp:revision>
  <dcterms:created xsi:type="dcterms:W3CDTF">2018-04-15T17:10:27Z</dcterms:created>
  <dcterms:modified xsi:type="dcterms:W3CDTF">2018-04-16T12:51:29Z</dcterms:modified>
</cp:coreProperties>
</file>