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338F22-F712-46A4-AECD-3256751CA06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DBB8877-F8D2-4278-BD7C-3E37514D503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C382279-887B-48FE-881B-6D50BF1E57F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FBCB2-E42B-453C-92E8-97A45F9D81D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C927F0-9B6B-4DEB-9A10-862EFFF895F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E399DB2-C74E-4987-B3A6-C235ED60BAB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67913D-AEE0-4D08-8B7A-CE5BA6A43C9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9454B0-AD02-4C3A-ACCA-3428623DE86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C0D63A6-945C-43F9-A5FC-38DCACA1934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08E4E2-5983-4A86-A06C-89CA10A6BE3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A284B7-7CC4-497B-ADDB-1304496089B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3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oogle Shape;11;p13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13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" name="Google Shape;13;p13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" name="Google Shape;14;p13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13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Google Shape;16;p13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Google Shape;17;p13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oogle Shape;18;p13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13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Google Shape;20;p13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1;p13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Google Shape;22;p13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" name="Google Shape;23;p13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13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Google Shape;25;p13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26;p13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7;p13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Google Shape;28;p13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" name="Google Shape;29;p13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13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1;p13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oogle Shape;32;p13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13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Google Shape;34;p13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Google Shape;35;p13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6" name="Google Shape;36;p13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oogle Shape;37;p13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13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9;p13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0" name="Google Shape;40;p13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41;p13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42;p13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43;p13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13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45;p13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AA3E8F-5844-4606-8D1D-A47815466816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128;p20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50" name="Google Shape;129;p20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130;p20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 fontScale="8684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0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969437-EBA6-4516-A862-5669FFD45EFF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136;p21"/>
          <p:cNvGrpSpPr/>
          <p:nvPr/>
        </p:nvGrpSpPr>
        <p:grpSpPr>
          <a:xfrm>
            <a:off x="713520" y="3847320"/>
            <a:ext cx="825120" cy="825120"/>
            <a:chOff x="713520" y="3847320"/>
            <a:chExt cx="825120" cy="825120"/>
          </a:xfrm>
        </p:grpSpPr>
        <p:sp>
          <p:nvSpPr>
            <p:cNvPr id="256" name="Google Shape;137;p21"/>
            <p:cNvSpPr/>
            <p:nvPr/>
          </p:nvSpPr>
          <p:spPr>
            <a:xfrm rot="16200000">
              <a:off x="880920" y="4014720"/>
              <a:ext cx="490320" cy="4903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138;p21"/>
            <p:cNvSpPr/>
            <p:nvPr/>
          </p:nvSpPr>
          <p:spPr>
            <a:xfrm rot="16200000">
              <a:off x="713520" y="3847320"/>
              <a:ext cx="825120" cy="8251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1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A093BD-661E-418B-A0FF-22FC56B45BA6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42;p22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42" name="Google Shape;143;p22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43" name="Google Shape;144;p22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145;p22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146;p22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147;p22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Google Shape;148;p22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48" name="Google Shape;149;p22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Google Shape;150;p22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" name="Google Shape;151;p22"/>
              <p:cNvSpPr/>
              <p:nvPr/>
            </p:nvSpPr>
            <p:spPr>
              <a:xfrm flipH="1">
                <a:off x="371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Google Shape;152;p22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153;p22"/>
              <p:cNvSpPr/>
              <p:nvPr/>
            </p:nvSpPr>
            <p:spPr>
              <a:xfrm flipH="1">
                <a:off x="371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" name="Google Shape;154;p22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54" name="Google Shape;155;p22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Google Shape;156;p22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Google Shape;157;p22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Google Shape;158;p22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8" name="Google Shape;159;p22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59" name="Google Shape;160;p22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161;p22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Google Shape;162;p22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2" name="Google Shape;163;p22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63" name="Google Shape;164;p22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Google Shape;165;p22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Google Shape;166;p22"/>
              <p:cNvSpPr/>
              <p:nvPr/>
            </p:nvSpPr>
            <p:spPr>
              <a:xfrm flipH="1">
                <a:off x="18568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Google Shape;167;p22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Google Shape;168;p22"/>
              <p:cNvSpPr/>
              <p:nvPr/>
            </p:nvSpPr>
            <p:spPr>
              <a:xfrm flipH="1">
                <a:off x="18568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8" name="Google Shape;169;p22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69" name="Google Shape;170;p22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Google Shape;171;p22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Google Shape;172;p22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Google Shape;173;p22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3" name="Google Shape;174;p22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74" name="Google Shape;175;p22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" name="Google Shape;176;p22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" name="Google Shape;177;p22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7" name="Google Shape;178;p22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78" name="Google Shape;179;p22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" name="Google Shape;180;p22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181;p22"/>
              <p:cNvSpPr/>
              <p:nvPr/>
            </p:nvSpPr>
            <p:spPr>
              <a:xfrm flipH="1">
                <a:off x="33422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82;p22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183;p22"/>
              <p:cNvSpPr/>
              <p:nvPr/>
            </p:nvSpPr>
            <p:spPr>
              <a:xfrm flipH="1">
                <a:off x="33422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3" name="Google Shape;184;p22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84" name="Google Shape;185;p22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186;p22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187;p22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88;p22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8" name="Google Shape;189;p22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89" name="Google Shape;190;p22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Google Shape;191;p22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192;p22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93;p22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3" name="Google Shape;194;p22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94" name="Google Shape;195;p22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96;p22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97;p22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7" name="Google Shape;198;p22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98" name="Google Shape;199;p22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200;p22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201;p22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Google Shape;202;p22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2" name="Google Shape;203;p22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103" name="Google Shape;204;p22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Google Shape;205;p22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Google Shape;206;p22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Google Shape;207;p22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7" name="Google Shape;208;p22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108" name="Google Shape;209;p22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Google Shape;210;p22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Google Shape;211;p22"/>
              <p:cNvSpPr/>
              <p:nvPr/>
            </p:nvSpPr>
            <p:spPr>
              <a:xfrm flipH="1">
                <a:off x="48276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Google Shape;212;p22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Google Shape;213;p22"/>
              <p:cNvSpPr/>
              <p:nvPr/>
            </p:nvSpPr>
            <p:spPr>
              <a:xfrm flipH="1">
                <a:off x="48276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3" name="Google Shape;214;p22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114" name="Google Shape;215;p22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Google Shape;216;p22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Google Shape;217;p22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Google Shape;218;p22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8" name="Google Shape;219;p22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119" name="Google Shape;220;p22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Google Shape;221;p22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Google Shape;222;p22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2" name="Google Shape;223;p22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123" name="Google Shape;224;p22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Google Shape;225;p22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Google Shape;226;p22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Google Shape;227;p22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7" name="Google Shape;228;p22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128" name="Google Shape;229;p22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Google Shape;230;p22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Google Shape;231;p22"/>
              <p:cNvSpPr/>
              <p:nvPr/>
            </p:nvSpPr>
            <p:spPr>
              <a:xfrm flipH="1">
                <a:off x="63129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Google Shape;232;p22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Google Shape;233;p22"/>
              <p:cNvSpPr/>
              <p:nvPr/>
            </p:nvSpPr>
            <p:spPr>
              <a:xfrm flipH="1">
                <a:off x="63129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" name="Google Shape;234;p22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134" name="Google Shape;235;p22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" name="Google Shape;236;p22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Google Shape;237;p22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Google Shape;238;p22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8" name="Google Shape;239;p22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139" name="Google Shape;240;p22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241;p22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Google Shape;242;p22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2" name="Google Shape;243;p22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143" name="Google Shape;244;p22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Google Shape;245;p22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Google Shape;246;p22"/>
              <p:cNvSpPr/>
              <p:nvPr/>
            </p:nvSpPr>
            <p:spPr>
              <a:xfrm flipH="1">
                <a:off x="77983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247;p22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Google Shape;248;p22"/>
              <p:cNvSpPr/>
              <p:nvPr/>
            </p:nvSpPr>
            <p:spPr>
              <a:xfrm flipH="1">
                <a:off x="77983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8" name="Google Shape;249;p22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149" name="Google Shape;250;p22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Google Shape;251;p22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Google Shape;252;p22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253;p22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3" name="Google Shape;254;p22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154" name="Google Shape;255;p22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Google Shape;256;p22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Google Shape;257;p22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Google Shape;258;p22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8" name="Google Shape;259;p22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159" name="Google Shape;260;p22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Google Shape;261;p22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Google Shape;262;p22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2" name="Google Shape;263;p22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163" name="Google Shape;264;p22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Google Shape;265;p22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Google Shape;266;p22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Google Shape;267;p22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ES" sz="8000" spc="-1" strike="noStrike">
                <a:solidFill>
                  <a:schemeClr val="lt1"/>
                </a:solidFill>
                <a:latin typeface="Maven Pro"/>
                <a:ea typeface="Maven Pro"/>
              </a:rPr>
              <a:t>xx%</a:t>
            </a:r>
            <a:endParaRPr b="0" lang="es-E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A91694-ADB8-4308-8350-1907846AFCF5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3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C6ACBF-665D-4531-9950-F36E076CB568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50;p14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72" name="Google Shape;51;p14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52;p14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970529-D4B3-4ECE-9994-1BB58FCA0231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57;p15"/>
          <p:cNvGrpSpPr/>
          <p:nvPr/>
        </p:nvGrpSpPr>
        <p:grpSpPr>
          <a:xfrm>
            <a:off x="147240" y="3600"/>
            <a:ext cx="1232640" cy="1384200"/>
            <a:chOff x="147240" y="3600"/>
            <a:chExt cx="1232640" cy="1384200"/>
          </a:xfrm>
        </p:grpSpPr>
        <p:grpSp>
          <p:nvGrpSpPr>
            <p:cNvPr id="180" name="Google Shape;58;p15"/>
            <p:cNvGrpSpPr/>
            <p:nvPr/>
          </p:nvGrpSpPr>
          <p:grpSpPr>
            <a:xfrm>
              <a:off x="1063440" y="3600"/>
              <a:ext cx="316440" cy="688320"/>
              <a:chOff x="1063440" y="3600"/>
              <a:chExt cx="316440" cy="688320"/>
            </a:xfrm>
          </p:grpSpPr>
          <p:sp>
            <p:nvSpPr>
              <p:cNvPr id="181" name="Google Shape;59;p15"/>
              <p:cNvSpPr/>
              <p:nvPr/>
            </p:nvSpPr>
            <p:spPr>
              <a:xfrm rot="10800000">
                <a:off x="10634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Google Shape;60;p15"/>
              <p:cNvSpPr/>
              <p:nvPr/>
            </p:nvSpPr>
            <p:spPr>
              <a:xfrm rot="10800000">
                <a:off x="10634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3" name="Google Shape;61;p15"/>
            <p:cNvGrpSpPr/>
            <p:nvPr/>
          </p:nvGrpSpPr>
          <p:grpSpPr>
            <a:xfrm>
              <a:off x="605160" y="3600"/>
              <a:ext cx="316440" cy="1036440"/>
              <a:chOff x="605160" y="3600"/>
              <a:chExt cx="316440" cy="1036440"/>
            </a:xfrm>
          </p:grpSpPr>
          <p:sp>
            <p:nvSpPr>
              <p:cNvPr id="184" name="Google Shape;62;p15"/>
              <p:cNvSpPr/>
              <p:nvPr/>
            </p:nvSpPr>
            <p:spPr>
              <a:xfrm rot="10800000">
                <a:off x="60516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63;p15"/>
              <p:cNvSpPr/>
              <p:nvPr/>
            </p:nvSpPr>
            <p:spPr>
              <a:xfrm rot="10800000">
                <a:off x="60516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Google Shape;64;p15"/>
              <p:cNvSpPr/>
              <p:nvPr/>
            </p:nvSpPr>
            <p:spPr>
              <a:xfrm rot="10800000">
                <a:off x="60516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7" name="Google Shape;65;p15"/>
            <p:cNvGrpSpPr/>
            <p:nvPr/>
          </p:nvGrpSpPr>
          <p:grpSpPr>
            <a:xfrm>
              <a:off x="147240" y="3600"/>
              <a:ext cx="316440" cy="1384200"/>
              <a:chOff x="147240" y="3600"/>
              <a:chExt cx="316440" cy="1384200"/>
            </a:xfrm>
          </p:grpSpPr>
          <p:sp>
            <p:nvSpPr>
              <p:cNvPr id="188" name="Google Shape;66;p15"/>
              <p:cNvSpPr/>
              <p:nvPr/>
            </p:nvSpPr>
            <p:spPr>
              <a:xfrm rot="10800000">
                <a:off x="1472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Google Shape;67;p15"/>
              <p:cNvSpPr/>
              <p:nvPr/>
            </p:nvSpPr>
            <p:spPr>
              <a:xfrm rot="10800000">
                <a:off x="147240" y="360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Google Shape;68;p15"/>
              <p:cNvSpPr/>
              <p:nvPr/>
            </p:nvSpPr>
            <p:spPr>
              <a:xfrm rot="10800000">
                <a:off x="14724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Google Shape;69;p15"/>
              <p:cNvSpPr/>
              <p:nvPr/>
            </p:nvSpPr>
            <p:spPr>
              <a:xfrm rot="10800000">
                <a:off x="1472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2" name="Google Shape;70;p15"/>
          <p:cNvGrpSpPr/>
          <p:nvPr/>
        </p:nvGrpSpPr>
        <p:grpSpPr>
          <a:xfrm>
            <a:off x="6775200" y="2904120"/>
            <a:ext cx="2185920" cy="2239200"/>
            <a:chOff x="6775200" y="2904120"/>
            <a:chExt cx="2185920" cy="2239200"/>
          </a:xfrm>
        </p:grpSpPr>
        <p:grpSp>
          <p:nvGrpSpPr>
            <p:cNvPr id="193" name="Google Shape;71;p15"/>
            <p:cNvGrpSpPr/>
            <p:nvPr/>
          </p:nvGrpSpPr>
          <p:grpSpPr>
            <a:xfrm>
              <a:off x="6775200" y="4253760"/>
              <a:ext cx="409320" cy="889560"/>
              <a:chOff x="6775200" y="4253760"/>
              <a:chExt cx="409320" cy="889560"/>
            </a:xfrm>
          </p:grpSpPr>
          <p:sp>
            <p:nvSpPr>
              <p:cNvPr id="194" name="Google Shape;72;p15"/>
              <p:cNvSpPr/>
              <p:nvPr/>
            </p:nvSpPr>
            <p:spPr>
              <a:xfrm>
                <a:off x="67752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Google Shape;73;p15"/>
              <p:cNvSpPr/>
              <p:nvPr/>
            </p:nvSpPr>
            <p:spPr>
              <a:xfrm>
                <a:off x="67752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96" name="Google Shape;74;p15"/>
            <p:cNvGrpSpPr/>
            <p:nvPr/>
          </p:nvGrpSpPr>
          <p:grpSpPr>
            <a:xfrm>
              <a:off x="7367400" y="3804120"/>
              <a:ext cx="409320" cy="1339200"/>
              <a:chOff x="7367400" y="3804120"/>
              <a:chExt cx="409320" cy="1339200"/>
            </a:xfrm>
          </p:grpSpPr>
          <p:sp>
            <p:nvSpPr>
              <p:cNvPr id="197" name="Google Shape;75;p15"/>
              <p:cNvSpPr/>
              <p:nvPr/>
            </p:nvSpPr>
            <p:spPr>
              <a:xfrm>
                <a:off x="73674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76;p15"/>
              <p:cNvSpPr/>
              <p:nvPr/>
            </p:nvSpPr>
            <p:spPr>
              <a:xfrm>
                <a:off x="73674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77;p15"/>
              <p:cNvSpPr/>
              <p:nvPr/>
            </p:nvSpPr>
            <p:spPr>
              <a:xfrm>
                <a:off x="73674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0" name="Google Shape;78;p15"/>
            <p:cNvGrpSpPr/>
            <p:nvPr/>
          </p:nvGrpSpPr>
          <p:grpSpPr>
            <a:xfrm>
              <a:off x="7959600" y="3354120"/>
              <a:ext cx="409320" cy="1789200"/>
              <a:chOff x="7959600" y="3354120"/>
              <a:chExt cx="409320" cy="1789200"/>
            </a:xfrm>
          </p:grpSpPr>
          <p:sp>
            <p:nvSpPr>
              <p:cNvPr id="201" name="Google Shape;79;p15"/>
              <p:cNvSpPr/>
              <p:nvPr/>
            </p:nvSpPr>
            <p:spPr>
              <a:xfrm>
                <a:off x="79596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80;p15"/>
              <p:cNvSpPr/>
              <p:nvPr/>
            </p:nvSpPr>
            <p:spPr>
              <a:xfrm>
                <a:off x="79596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81;p15"/>
              <p:cNvSpPr/>
              <p:nvPr/>
            </p:nvSpPr>
            <p:spPr>
              <a:xfrm>
                <a:off x="79596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82;p15"/>
              <p:cNvSpPr/>
              <p:nvPr/>
            </p:nvSpPr>
            <p:spPr>
              <a:xfrm>
                <a:off x="79596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5" name="Google Shape;83;p15"/>
            <p:cNvGrpSpPr/>
            <p:nvPr/>
          </p:nvGrpSpPr>
          <p:grpSpPr>
            <a:xfrm>
              <a:off x="8551800" y="2904120"/>
              <a:ext cx="409320" cy="2239200"/>
              <a:chOff x="8551800" y="2904120"/>
              <a:chExt cx="409320" cy="2239200"/>
            </a:xfrm>
          </p:grpSpPr>
          <p:sp>
            <p:nvSpPr>
              <p:cNvPr id="206" name="Google Shape;84;p15"/>
              <p:cNvSpPr/>
              <p:nvPr/>
            </p:nvSpPr>
            <p:spPr>
              <a:xfrm>
                <a:off x="85518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85;p15"/>
              <p:cNvSpPr/>
              <p:nvPr/>
            </p:nvSpPr>
            <p:spPr>
              <a:xfrm>
                <a:off x="85518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86;p15"/>
              <p:cNvSpPr/>
              <p:nvPr/>
            </p:nvSpPr>
            <p:spPr>
              <a:xfrm>
                <a:off x="85518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87;p15"/>
              <p:cNvSpPr/>
              <p:nvPr/>
            </p:nvSpPr>
            <p:spPr>
              <a:xfrm>
                <a:off x="8551800" y="2904120"/>
                <a:ext cx="409320" cy="22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88;p15"/>
              <p:cNvSpPr/>
              <p:nvPr/>
            </p:nvSpPr>
            <p:spPr>
              <a:xfrm>
                <a:off x="85518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5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A3C842-9E10-49A6-B681-E78FA403BCBE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92;p16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14" name="Google Shape;93;p16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94;p16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6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B2199E-6BAD-4A3E-B81D-DD42B4474E41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00;p17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24" name="Google Shape;101;p17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102;p17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7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0D3984-1B33-46E6-909E-9932288941AC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06;p18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30" name="Google Shape;107;p18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108;p18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311640" cy="158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03920" y="2309760"/>
            <a:ext cx="3311640" cy="22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95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8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ECC0E6-9CBB-4655-BFD5-E8A50438B656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3;p19"/>
          <p:cNvGrpSpPr/>
          <p:nvPr/>
        </p:nvGrpSpPr>
        <p:grpSpPr>
          <a:xfrm>
            <a:off x="6866640" y="1800"/>
            <a:ext cx="2267280" cy="2601000"/>
            <a:chOff x="6866640" y="1800"/>
            <a:chExt cx="2267280" cy="2601000"/>
          </a:xfrm>
        </p:grpSpPr>
        <p:grpSp>
          <p:nvGrpSpPr>
            <p:cNvPr id="236" name="Google Shape;114;p19"/>
            <p:cNvGrpSpPr/>
            <p:nvPr/>
          </p:nvGrpSpPr>
          <p:grpSpPr>
            <a:xfrm>
              <a:off x="7144200" y="1800"/>
              <a:ext cx="1989720" cy="1989720"/>
              <a:chOff x="7144200" y="1800"/>
              <a:chExt cx="1989720" cy="1989720"/>
            </a:xfrm>
          </p:grpSpPr>
          <p:sp>
            <p:nvSpPr>
              <p:cNvPr id="237" name="Google Shape;115;p19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;p19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7;p19"/>
              <p:cNvSpPr/>
              <p:nvPr/>
            </p:nvSpPr>
            <p:spPr>
              <a:xfrm rot="12951000">
                <a:off x="7426440" y="284040"/>
                <a:ext cx="1425240" cy="14248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0" name="Google Shape;118;p19"/>
            <p:cNvGrpSpPr/>
            <p:nvPr/>
          </p:nvGrpSpPr>
          <p:grpSpPr>
            <a:xfrm>
              <a:off x="8283600" y="1807920"/>
              <a:ext cx="794520" cy="794880"/>
              <a:chOff x="8283600" y="1807920"/>
              <a:chExt cx="794520" cy="794880"/>
            </a:xfrm>
          </p:grpSpPr>
          <p:sp>
            <p:nvSpPr>
              <p:cNvPr id="241" name="Google Shape;119;p19"/>
              <p:cNvSpPr/>
              <p:nvPr/>
            </p:nvSpPr>
            <p:spPr>
              <a:xfrm rot="2152200">
                <a:off x="8395920" y="1920600"/>
                <a:ext cx="569160" cy="5691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20;p19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21;p19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4" name="Google Shape;122;p19"/>
            <p:cNvGrpSpPr/>
            <p:nvPr/>
          </p:nvGrpSpPr>
          <p:grpSpPr>
            <a:xfrm>
              <a:off x="6866640" y="118800"/>
              <a:ext cx="548280" cy="548280"/>
              <a:chOff x="6866640" y="118800"/>
              <a:chExt cx="548280" cy="548280"/>
            </a:xfrm>
          </p:grpSpPr>
          <p:sp>
            <p:nvSpPr>
              <p:cNvPr id="245" name="Google Shape;123;p19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24;p19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177B0C-3DA1-4CE5-8992-D04CC56DAFC2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1520" y="2571840"/>
            <a:ext cx="6226560" cy="83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00" spc="-1" strike="noStrike">
                <a:solidFill>
                  <a:schemeClr val="lt1"/>
                </a:solidFill>
                <a:latin typeface="Roboto"/>
                <a:ea typeface="Roboto"/>
              </a:rPr>
              <a:t>Introducción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41520" y="3410280"/>
            <a:ext cx="5265000" cy="6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chemeClr val="lt1"/>
                </a:solidFill>
                <a:latin typeface="Nunito"/>
                <a:ea typeface="Nunito"/>
              </a:rPr>
              <a:t>Variables, tipos de datos y operadores</a:t>
            </a:r>
            <a:endParaRPr b="0" lang="es-E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Comentarios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303920" y="1374480"/>
            <a:ext cx="7030080" cy="31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Son anotaciones que puedes agregar a tu código para documentar qué hace o como recordatorios de funcionalidades pendientes. Estas líneas no son ejecutadas por el programa, lo que los hace útiles para explicar partes del código o dejar notas para el futuro.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oogle Shape;338;p10" descr=""/>
          <p:cNvPicPr/>
          <p:nvPr/>
        </p:nvPicPr>
        <p:blipFill>
          <a:blip r:embed="rId1"/>
          <a:stretch/>
        </p:blipFill>
        <p:spPr>
          <a:xfrm>
            <a:off x="1636200" y="2571840"/>
            <a:ext cx="5871240" cy="153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Funciones integradas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1303920" y="1243080"/>
            <a:ext cx="7030080" cy="32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Python incluye muchas funciones integradas que puedes usar sin necesidad de importar módulos. Algunas de las más comunes son: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print()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Muestra un mensaje o el valor de una variable en la consola.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type()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Retorna el tipo de dato de un valor o variable.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len()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Retorna la longitud de una colección (por ejemplo, listas, cadenas de texto).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input()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Permite al usuario ingresar datos desde la consola.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int()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float()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str()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Convierte valores entre tipos de datos (casting).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Google Shape;345;p11" descr=""/>
          <p:cNvPicPr/>
          <p:nvPr/>
        </p:nvPicPr>
        <p:blipFill>
          <a:blip r:embed="rId1"/>
          <a:stretch/>
        </p:blipFill>
        <p:spPr>
          <a:xfrm>
            <a:off x="458280" y="3251520"/>
            <a:ext cx="2096280" cy="514800"/>
          </a:xfrm>
          <a:prstGeom prst="rect">
            <a:avLst/>
          </a:prstGeom>
          <a:ln w="0">
            <a:noFill/>
          </a:ln>
        </p:spPr>
      </p:pic>
      <p:pic>
        <p:nvPicPr>
          <p:cNvPr id="286" name="Google Shape;346;p11" descr=""/>
          <p:cNvPicPr/>
          <p:nvPr/>
        </p:nvPicPr>
        <p:blipFill>
          <a:blip r:embed="rId2"/>
          <a:stretch/>
        </p:blipFill>
        <p:spPr>
          <a:xfrm>
            <a:off x="1991520" y="3909240"/>
            <a:ext cx="1496520" cy="758520"/>
          </a:xfrm>
          <a:prstGeom prst="rect">
            <a:avLst/>
          </a:prstGeom>
          <a:ln w="0">
            <a:noFill/>
          </a:ln>
        </p:spPr>
      </p:pic>
      <p:pic>
        <p:nvPicPr>
          <p:cNvPr id="287" name="Google Shape;347;p11" descr=""/>
          <p:cNvPicPr/>
          <p:nvPr/>
        </p:nvPicPr>
        <p:blipFill>
          <a:blip r:embed="rId3"/>
          <a:stretch/>
        </p:blipFill>
        <p:spPr>
          <a:xfrm>
            <a:off x="3579120" y="3251520"/>
            <a:ext cx="1139760" cy="717840"/>
          </a:xfrm>
          <a:prstGeom prst="rect">
            <a:avLst/>
          </a:prstGeom>
          <a:ln w="0">
            <a:noFill/>
          </a:ln>
        </p:spPr>
      </p:pic>
      <p:pic>
        <p:nvPicPr>
          <p:cNvPr id="288" name="Google Shape;348;p11" descr=""/>
          <p:cNvPicPr/>
          <p:nvPr/>
        </p:nvPicPr>
        <p:blipFill>
          <a:blip r:embed="rId4"/>
          <a:stretch/>
        </p:blipFill>
        <p:spPr>
          <a:xfrm>
            <a:off x="5804280" y="3163320"/>
            <a:ext cx="2899800" cy="481680"/>
          </a:xfrm>
          <a:prstGeom prst="rect">
            <a:avLst/>
          </a:prstGeom>
          <a:ln w="0">
            <a:noFill/>
          </a:ln>
        </p:spPr>
      </p:pic>
      <p:pic>
        <p:nvPicPr>
          <p:cNvPr id="289" name="Google Shape;349;p11" descr=""/>
          <p:cNvPicPr/>
          <p:nvPr/>
        </p:nvPicPr>
        <p:blipFill>
          <a:blip r:embed="rId5"/>
          <a:stretch/>
        </p:blipFill>
        <p:spPr>
          <a:xfrm>
            <a:off x="5006520" y="3719160"/>
            <a:ext cx="2096280" cy="99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¿Qué es Python?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161720" y="1440720"/>
            <a:ext cx="7152120" cy="30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es un lenguaje de programación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interpretado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y de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alto nivel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Es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multiplataforma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y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multipropósito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, utilizado en: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Ciencia y análisis de datos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Inteligencia artificial y machine learning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200000"/>
              </a:lnSpc>
              <a:buClr>
                <a:srgbClr val="000000"/>
              </a:buClr>
              <a:buFont typeface="Arial"/>
              <a:buChar char="○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Otros como desarrollo web, de aplicaciones, etc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Ofrece una gran cantidad de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bibliotecas y frameworks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que simplifican tareas complejas.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9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Favorece el desarrollo rápido y el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código legible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¿Qué es una Variable?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303920" y="1725840"/>
            <a:ext cx="7030080" cy="280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2400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Una </a:t>
            </a:r>
            <a:r>
              <a:rPr b="1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variable</a:t>
            </a: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 es un espacio en memoria que almacena un valor.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Se utilizan para nombrar datos en un programa.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2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En Python, las variables no necesitan declaración previa de tipo.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Tipos de variables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Google Shape;299;p4" descr=""/>
          <p:cNvPicPr/>
          <p:nvPr/>
        </p:nvPicPr>
        <p:blipFill>
          <a:blip r:embed="rId1"/>
          <a:stretch/>
        </p:blipFill>
        <p:spPr>
          <a:xfrm>
            <a:off x="1303920" y="1379880"/>
            <a:ext cx="7520040" cy="32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304;p5" descr=""/>
          <p:cNvPicPr/>
          <p:nvPr/>
        </p:nvPicPr>
        <p:blipFill>
          <a:blip r:embed="rId1"/>
          <a:stretch/>
        </p:blipFill>
        <p:spPr>
          <a:xfrm>
            <a:off x="304560" y="536760"/>
            <a:ext cx="1571400" cy="952200"/>
          </a:xfrm>
          <a:prstGeom prst="rect">
            <a:avLst/>
          </a:prstGeom>
          <a:ln w="0">
            <a:noFill/>
          </a:ln>
        </p:spPr>
      </p:pic>
      <p:pic>
        <p:nvPicPr>
          <p:cNvPr id="269" name="Google Shape;305;p5" descr=""/>
          <p:cNvPicPr/>
          <p:nvPr/>
        </p:nvPicPr>
        <p:blipFill>
          <a:blip r:embed="rId2"/>
          <a:stretch/>
        </p:blipFill>
        <p:spPr>
          <a:xfrm>
            <a:off x="152280" y="1095840"/>
            <a:ext cx="8838720" cy="252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Primitivas vs objetos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375480" y="1598040"/>
            <a:ext cx="3935520" cy="14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Primitivas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Tipos básicos: </a:t>
            </a:r>
            <a:r>
              <a:rPr b="0" lang="es" sz="1200" spc="-1" strike="noStrike">
                <a:solidFill>
                  <a:srgbClr val="188038"/>
                </a:solidFill>
                <a:latin typeface="Roboto Mono"/>
                <a:ea typeface="Roboto Mono"/>
              </a:rPr>
              <a:t>int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" sz="1200" spc="-1" strike="noStrike">
                <a:solidFill>
                  <a:srgbClr val="188038"/>
                </a:solidFill>
                <a:latin typeface="Roboto Mono"/>
                <a:ea typeface="Roboto Mono"/>
              </a:rPr>
              <a:t>float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" sz="1200" spc="-1" strike="noStrike">
                <a:solidFill>
                  <a:srgbClr val="188038"/>
                </a:solidFill>
                <a:latin typeface="Roboto Mono"/>
                <a:ea typeface="Roboto Mono"/>
              </a:rPr>
              <a:t>bool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" sz="1200" spc="-1" strike="noStrike">
                <a:solidFill>
                  <a:srgbClr val="188038"/>
                </a:solidFill>
                <a:latin typeface="Roboto Mono"/>
                <a:ea typeface="Roboto Mono"/>
              </a:rPr>
              <a:t>str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Simples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 Almacenan un único valor.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Inmutables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 No se pueden modificar.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Almacenamiento directo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en memoria.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4281120" y="1598040"/>
            <a:ext cx="4600440" cy="14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No Primitivas (objetos)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Tipos complejos: </a:t>
            </a:r>
            <a:r>
              <a:rPr b="0" lang="es" sz="1200" spc="-1" strike="noStrike">
                <a:solidFill>
                  <a:srgbClr val="188038"/>
                </a:solidFill>
                <a:latin typeface="Roboto Mono"/>
                <a:ea typeface="Roboto Mono"/>
              </a:rPr>
              <a:t>list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" sz="1200" spc="-1" strike="noStrike">
                <a:solidFill>
                  <a:srgbClr val="188038"/>
                </a:solidFill>
                <a:latin typeface="Roboto Mono"/>
                <a:ea typeface="Roboto Mono"/>
              </a:rPr>
              <a:t>tuple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" sz="1200" spc="-1" strike="noStrike">
                <a:solidFill>
                  <a:srgbClr val="188038"/>
                </a:solidFill>
                <a:latin typeface="Roboto Mono"/>
                <a:ea typeface="Roboto Mono"/>
              </a:rPr>
              <a:t>set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s" sz="1200" spc="-1" strike="noStrike">
                <a:solidFill>
                  <a:srgbClr val="188038"/>
                </a:solidFill>
                <a:latin typeface="Roboto Mono"/>
                <a:ea typeface="Roboto Mono"/>
              </a:rPr>
              <a:t>dict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Estructuradas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 Pueden contener múltiples valores.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Mutables o inmutables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 (dependiendo del tipo).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Referencias en memoria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37840" y="3290400"/>
            <a:ext cx="4174200" cy="1161720"/>
          </a:xfrm>
          <a:prstGeom prst="rect">
            <a:avLst/>
          </a:prstGeom>
          <a:solidFill>
            <a:srgbClr val="efefef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chemeClr val="dk2"/>
                </a:solidFill>
                <a:latin typeface="Arial"/>
                <a:ea typeface="Arial"/>
              </a:rPr>
              <a:t>Nota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200" spc="-1" strike="noStrike">
                <a:solidFill>
                  <a:schemeClr val="dk2"/>
                </a:solidFill>
                <a:latin typeface="Arial"/>
                <a:ea typeface="Arial"/>
              </a:rPr>
              <a:t>Inmutable significa que el valor no se modifica, pero si a una variable tipo int le asignas otro valor, lo que está ocurriendo es una reasignación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Operadores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303920" y="1460880"/>
            <a:ext cx="7030080" cy="307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¿Qué son?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Son símbolos que permiten realizar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operaciones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sobre valores o variables.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¿Por qué son importantes?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Permiten realizar cálculos, comparar valores, controlar el flujo y asignar valores.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Principales tipos</a:t>
            </a:r>
            <a:r>
              <a:rPr b="0" lang="es" sz="15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Aritméticos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Operaciones matemáticas.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Comparación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Evalúan igualdad o diferencias.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Lógicos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Combinan o niegan condiciones.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Identidad y Pertenencia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: Trabajan con objetos y secuencias.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Operadores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325;p8" descr=""/>
          <p:cNvPicPr/>
          <p:nvPr/>
        </p:nvPicPr>
        <p:blipFill>
          <a:blip r:embed="rId1"/>
          <a:stretch/>
        </p:blipFill>
        <p:spPr>
          <a:xfrm>
            <a:off x="1685520" y="1390680"/>
            <a:ext cx="5772240" cy="324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Operadores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Google Shape;331;p9" descr=""/>
          <p:cNvPicPr/>
          <p:nvPr/>
        </p:nvPicPr>
        <p:blipFill>
          <a:blip r:embed="rId1"/>
          <a:stretch/>
        </p:blipFill>
        <p:spPr>
          <a:xfrm>
            <a:off x="3738240" y="131040"/>
            <a:ext cx="5222880" cy="488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2025-02-15T11:28:12Z</dcterms:modified>
  <cp:revision>1</cp:revision>
  <dc:subject/>
  <dc:title/>
</cp:coreProperties>
</file>