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media/image1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5D4CA5-7B3A-4D7F-ACCA-34952B0B275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9A8D003-C4DF-4B75-8539-D34948C3F54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88FA37-77AE-467B-BDA9-A106930714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79AE4-7CE8-4210-9073-0BEF8983301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54FFC-B3A3-4EF6-9875-1445FCEFA98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388405-CCB1-46A6-B93C-D3E7576F26F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C011C7-005D-422E-B817-0BF766BE1C7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8E069-0039-48D4-A9DB-85090EE08FB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004544-2CFA-47BB-B4E6-4A4002EDAE9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F3F19C-2E54-4C8A-A2EA-0BE19977A57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11B1A0-502C-4D34-9C79-7A36F720E4A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8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8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8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8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8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8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8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8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8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8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8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8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8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8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8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8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8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8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8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8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8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8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8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8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8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8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8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8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8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8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8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8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8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D8B6B2-7A36-4C3E-9325-3D3C00ECD7D5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255ACF-9B72-4037-A66D-DBCDC5178DB4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6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6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6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65404-5E79-41ED-BD61-30932AF4C752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7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7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7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7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7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7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7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7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7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7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7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7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7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7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7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7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7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7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7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7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7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7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7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7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7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7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7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7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7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7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7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7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7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7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7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7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7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7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7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7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7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7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7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7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7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7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7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7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7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7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7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7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7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7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7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7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7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7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7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7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7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7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7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7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7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7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7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7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7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7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7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7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7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7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7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7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7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7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7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7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7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7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7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7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7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7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7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7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7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7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7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7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7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7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7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7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7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7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7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7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7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7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7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7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7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7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7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7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7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7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7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7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7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7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7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7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7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7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7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7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7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7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7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7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7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7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0746DB-5813-4302-A1D1-BE3AD209173E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BBE412-7F9E-48DA-9BB0-0E110FD270EE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9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9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9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FF4431-75AA-42B0-A951-5DAF45134D48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20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20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20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20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20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20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20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20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20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20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20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20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20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20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20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20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20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20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20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20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20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20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20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20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20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20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20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20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20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20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20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20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A1123C-5634-403B-A7DF-6D8648B2B296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2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21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21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473C8-C562-49FF-BE52-F0F519E6D47E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2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2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2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EAD1C0-A215-4641-8583-8E108B454390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23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23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2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003C62-5CB9-411F-911E-D160751B35F3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24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24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24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24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24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24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24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24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24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24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24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24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62DB1-90FE-442F-B603-B906B9EC0215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pythontutor.com/render.html#code=numeros%20%3D%20%5B1,%202,%203,%204,%205%5D%0Aresultados%20%3D%20%5B%5D%0A%0Afor%20numero%20in%20numeros%3A%0A%20%20%20%20multiplicado%20%3D%20numero%20*%202%0A%20%20%20%20resultados.append%28multiplicado%29%0A%20%20%20%20print%28f%22%7Bnumero%7D%20multiplicado%20por%202%20es%20%7Bmultiplicado%7D%22%29%0A%0Aprint%28f%22Lista%20resultante%3A%20%7Bresultados%7D%22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Estructuras de Control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Condicionales y bucles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341;p10" descr=""/>
          <p:cNvPicPr/>
          <p:nvPr/>
        </p:nvPicPr>
        <p:blipFill>
          <a:blip r:embed="rId1"/>
          <a:stretch/>
        </p:blipFill>
        <p:spPr>
          <a:xfrm>
            <a:off x="1981080" y="1470960"/>
            <a:ext cx="5181120" cy="238104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342;p10"/>
          <p:cNvSpPr/>
          <p:nvPr/>
        </p:nvSpPr>
        <p:spPr>
          <a:xfrm>
            <a:off x="1981080" y="3890160"/>
            <a:ext cx="518112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 u="sng">
                <a:solidFill>
                  <a:schemeClr val="hlink"/>
                </a:solidFill>
                <a:uFillTx/>
                <a:latin typeface="Nunito"/>
                <a:ea typeface="Nunito"/>
                <a:hlinkClick r:id="rId2"/>
              </a:rPr>
              <a:t>¡Vamos a visualizarlo!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1219320" y="1500120"/>
            <a:ext cx="7090200" cy="36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Podemos recorrer una lista y al mismo tiempo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obtener el índice del elemento que estamos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recorriendo.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Para ello utilizaremos la función </a:t>
            </a: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enumerate()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1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9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En cada iteración, imprime el índice y la fruta correspondiente.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Este es un patrón útil cuando necesitas trabajar tanto con el índice como con los elementos de la lista.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7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oogle Shape;349;p11" descr=""/>
          <p:cNvPicPr/>
          <p:nvPr/>
        </p:nvPicPr>
        <p:blipFill>
          <a:blip r:embed="rId1"/>
          <a:stretch/>
        </p:blipFill>
        <p:spPr>
          <a:xfrm>
            <a:off x="5191200" y="1500120"/>
            <a:ext cx="363816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79080" y="1536840"/>
            <a:ext cx="7030080" cy="299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También podemos crear un rango con la función </a:t>
            </a: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range()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, que nos permitirá generar un rango de índices.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En cada iteración, imprime el índice actual.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Este tipo de bucle es ideal cuando solo te interesa usar los índices y no trabajar con una secuencia como una lista.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356;p12" descr=""/>
          <p:cNvPicPr/>
          <p:nvPr/>
        </p:nvPicPr>
        <p:blipFill>
          <a:blip r:embed="rId1"/>
          <a:stretch/>
        </p:blipFill>
        <p:spPr>
          <a:xfrm>
            <a:off x="3390840" y="2205000"/>
            <a:ext cx="2361960" cy="7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While </a:t>
            </a: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vs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279080" y="1841400"/>
            <a:ext cx="7030080" cy="26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500" spc="-1" strike="noStrike">
                <a:solidFill>
                  <a:srgbClr val="188038"/>
                </a:solidFill>
                <a:latin typeface="Roboto Mono"/>
                <a:ea typeface="Roboto Mono"/>
              </a:rPr>
              <a:t>while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: Úsalo cuando no sabes cuántas iteraciones necesitarás, pero sí conoces la condición que debe cumplirse para que el bucle se siga ejecutando.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5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: Úsalo cuando quieras iterar sobre una secuencia de datos o cuando el número de iteraciones es conocido o predecible.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46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5400" spc="-1" strike="noStrike">
                <a:solidFill>
                  <a:schemeClr val="dk2"/>
                </a:solidFill>
                <a:latin typeface="Maven Pro"/>
                <a:ea typeface="Maven Pro"/>
              </a:rPr>
              <a:t>¡¡BÚ!!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Bú de bucles anidados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279080" y="1841400"/>
            <a:ext cx="7030080" cy="26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Al igual que podemos anidar condicionales, también podemos anidar bucles!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Por ejemplo, cuando tenemos listas dentro de una lista, ¿cómo recorremos todos los elementos?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Bucles anidados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Google Shape;379;p16" descr=""/>
          <p:cNvPicPr/>
          <p:nvPr/>
        </p:nvPicPr>
        <p:blipFill>
          <a:blip r:embed="rId1"/>
          <a:stretch/>
        </p:blipFill>
        <p:spPr>
          <a:xfrm>
            <a:off x="2604960" y="1432800"/>
            <a:ext cx="393372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84;g30a5a9ecfc2_0_0"/>
          <p:cNvSpPr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Sentencias de Control de Flujo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85;g30a5a9ecfc2_0_0"/>
          <p:cNvSpPr/>
          <p:nvPr/>
        </p:nvSpPr>
        <p:spPr>
          <a:xfrm>
            <a:off x="1173240" y="1598040"/>
            <a:ext cx="7135920" cy="29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 marL="4572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500" spc="-1" strike="noStrike">
                <a:solidFill>
                  <a:srgbClr val="188038"/>
                </a:solidFill>
                <a:latin typeface="Roboto Mono"/>
                <a:ea typeface="Roboto Mono"/>
              </a:rPr>
              <a:t>break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: Termina el bucle inmediatamente, salta el resto de las iteraciones y continúa con el código fuera del bucle. Ideal cuando quieres detener un bucle basado en una condición.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500" spc="-1" strike="noStrike">
                <a:solidFill>
                  <a:srgbClr val="188038"/>
                </a:solidFill>
                <a:latin typeface="Roboto Mono"/>
                <a:ea typeface="Roboto Mono"/>
              </a:rPr>
              <a:t>continue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: Salta el resto del código en la iteración actual y continúa con la siguiente iteración del bucle. Útil cuando quieres omitir ciertas iteraciones basadas en una condición.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001"/>
              </a:spcAft>
              <a:tabLst>
                <a:tab algn="l" pos="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90;g30a5a9ecfc2_0_9"/>
          <p:cNvSpPr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Sentencias de Control de Flujo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391;g30a5a9ecfc2_0_9" descr=""/>
          <p:cNvPicPr/>
          <p:nvPr/>
        </p:nvPicPr>
        <p:blipFill>
          <a:blip r:embed="rId1"/>
          <a:stretch/>
        </p:blipFill>
        <p:spPr>
          <a:xfrm>
            <a:off x="659520" y="1942920"/>
            <a:ext cx="2664720" cy="97848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392;g30a5a9ecfc2_0_9" descr=""/>
          <p:cNvPicPr/>
          <p:nvPr/>
        </p:nvPicPr>
        <p:blipFill>
          <a:blip r:embed="rId2"/>
          <a:stretch/>
        </p:blipFill>
        <p:spPr>
          <a:xfrm>
            <a:off x="659520" y="3165480"/>
            <a:ext cx="3343320" cy="978480"/>
          </a:xfrm>
          <a:prstGeom prst="rect">
            <a:avLst/>
          </a:prstGeom>
          <a:ln w="0">
            <a:noFill/>
          </a:ln>
        </p:spPr>
      </p:pic>
      <p:pic>
        <p:nvPicPr>
          <p:cNvPr id="305" name="Google Shape;393;g30a5a9ecfc2_0_9" descr=""/>
          <p:cNvPicPr/>
          <p:nvPr/>
        </p:nvPicPr>
        <p:blipFill>
          <a:blip r:embed="rId3"/>
          <a:srcRect l="1023" t="3050" r="4892" b="3303"/>
          <a:stretch/>
        </p:blipFill>
        <p:spPr>
          <a:xfrm>
            <a:off x="4676760" y="1887120"/>
            <a:ext cx="3707640" cy="22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Introducción a las Estructuras de Control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780560"/>
            <a:ext cx="7030080" cy="275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Son bloques que alteran el flujo normal de ejecución de un programa.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 muy importante mantener una indentación adecuada para que el bloque funcione correctamente.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Las estructuras de control más comunes en Python son: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Condicionales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Permiten tomar decisiones.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Bucles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Permiten repetir un bloque de código.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Condicionales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279080" y="1673280"/>
            <a:ext cx="7030080" cy="285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Permiten ejecutar un bloque de código sólo si se cumple una condición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294;p3" descr=""/>
          <p:cNvPicPr/>
          <p:nvPr/>
        </p:nvPicPr>
        <p:blipFill>
          <a:blip r:embed="rId1"/>
          <a:stretch/>
        </p:blipFill>
        <p:spPr>
          <a:xfrm>
            <a:off x="1368000" y="2237760"/>
            <a:ext cx="3203640" cy="133848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295;p3" descr=""/>
          <p:cNvPicPr/>
          <p:nvPr/>
        </p:nvPicPr>
        <p:blipFill>
          <a:blip r:embed="rId2"/>
          <a:stretch/>
        </p:blipFill>
        <p:spPr>
          <a:xfrm>
            <a:off x="5317200" y="2348640"/>
            <a:ext cx="2233800" cy="11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Condicionales anidadas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301;p4" descr=""/>
          <p:cNvPicPr/>
          <p:nvPr/>
        </p:nvPicPr>
        <p:blipFill>
          <a:blip r:embed="rId1"/>
          <a:stretch/>
        </p:blipFill>
        <p:spPr>
          <a:xfrm>
            <a:off x="3032640" y="2271240"/>
            <a:ext cx="2313000" cy="169200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279080" y="1673280"/>
            <a:ext cx="7030080" cy="138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2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Los condicionales también se pueden anidar dentro de otros condicionales.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Condicionales con operadores lógicos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279080" y="1562040"/>
            <a:ext cx="7030080" cy="180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Los condicionales pueden combinarse con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operadores lógicos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Todas las condiciones deben ser verdaderas.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Al menos una condición debe ser verdadera.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Invierte el valor de verdad de una condición.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oogle Shape;309;p5" descr=""/>
          <p:cNvPicPr/>
          <p:nvPr/>
        </p:nvPicPr>
        <p:blipFill>
          <a:blip r:embed="rId1"/>
          <a:stretch/>
        </p:blipFill>
        <p:spPr>
          <a:xfrm>
            <a:off x="2218320" y="2875320"/>
            <a:ext cx="2731320" cy="14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Repetitivas (bucles)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279080" y="1523880"/>
            <a:ext cx="7030080" cy="300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Tenemos diferentes formas de crear una estructura repetitiva, es decir, un bucle.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Las estructuras repetitivas nos permiten ejecutar un bloque de código múltiples veces de forma automática, ya sea mientras se cumpla una condición o recorriendo elementos de una secuencia.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A continuación vamos a ver los bucles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y los bucles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while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279080" y="1765440"/>
            <a:ext cx="7030080" cy="276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2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 repite mientras se cumpla una condición específica.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 útil cuando no sabemos de antemano cuántas veces debe repetirse el bucle, pero sabemos que debe hacerlo hasta que una condición deje de cumplirse.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322;p7" descr=""/>
          <p:cNvPicPr/>
          <p:nvPr/>
        </p:nvPicPr>
        <p:blipFill>
          <a:blip r:embed="rId1"/>
          <a:stretch/>
        </p:blipFill>
        <p:spPr>
          <a:xfrm>
            <a:off x="1838160" y="3132000"/>
            <a:ext cx="5466960" cy="7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while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328;p8" descr=""/>
          <p:cNvPicPr/>
          <p:nvPr/>
        </p:nvPicPr>
        <p:blipFill>
          <a:blip r:embed="rId1"/>
          <a:stretch/>
        </p:blipFill>
        <p:spPr>
          <a:xfrm>
            <a:off x="1752480" y="1483560"/>
            <a:ext cx="5638320" cy="30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Bucle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for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279080" y="1536840"/>
            <a:ext cx="7030080" cy="299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Itera sobre una secuencia (como una lista, tupla o conjunto) o recorre un rango de números.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 usa cuando sabemos de antemano cuántas veces queremos que se ejecute el código, o cuando queremos recorrer una estructura de datos elemento por elemento.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Google Shape;335;p9" descr=""/>
          <p:cNvPicPr/>
          <p:nvPr/>
        </p:nvPicPr>
        <p:blipFill>
          <a:blip r:embed="rId1"/>
          <a:stretch/>
        </p:blipFill>
        <p:spPr>
          <a:xfrm>
            <a:off x="2108160" y="3502080"/>
            <a:ext cx="5371920" cy="7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2025-02-15T11:29:06Z</dcterms:modified>
  <cp:revision>1</cp:revision>
  <dc:subject/>
  <dc:title/>
</cp:coreProperties>
</file>