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6267d06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6267d0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6267d0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6267d0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6267d06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6267d06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6267d0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6267d0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6267d0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6267d0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267d0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267d0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267d0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267d0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Proiect AWS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3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Trofin Raluca-Ștefania, ISI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Rîșnoveanu Adrian, ISI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Ontologia DINTO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Ontologie OWL care organizează relațiile între medicamente (DDI)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Medicamentele sunt reprezentate drept clase (subclase ale clasei “pharmacological entity”)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Cele două Annotation Property “DBSynomin” și “Synonim” specifice claselor conțin și denumirea în latină a medicamentului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 ANM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Conversia din format PDF în format Excel cu ajutorul unui tool online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Parsarea fișierului Excel cu ajutorul bibliotecii xlrd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Extragerea câmpurilor “Denumirea comercială” și “DCI” pe baza cărora s-a completat ontologia DINTO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DCI reprezintă denumirea în latină a medicamentului sau a compușilor săi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41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Completarea ontologiei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65400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Identificarea prin DBSynonim/Synonim și DPI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Adăugarea câmpului DPI în ontologie ca </a:t>
            </a:r>
            <a:r>
              <a:rPr lang="en" sz="2200"/>
              <a:t>Annotation Property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Adăugarea unui nou Annotation Property - is_prescribed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Adăugarea medicamentelor compuse din lista ANM în ontologie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Adăugarea câmpului Denumire comerciala ca Annotation Property pentru clasele adăugate și cele existente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Utilizarea bibliotecii owlready2 pentru extinderea ontologiei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Serverul Fuseki -&gt; Serverul Wamp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Încărcarea ontologiei extinse pe serverul Fuseki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Utilizarea bibliotecii sparqlib pentru realizarea apelurilor POST cu cereri SPARQL către serverul Fuseki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Fișierul PHP proiectAWS conține interfața utilizator și interogările SPARQL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Workflow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311700" y="64013"/>
            <a:ext cx="8709425" cy="4875650"/>
            <a:chOff x="540425" y="39875"/>
            <a:chExt cx="8709425" cy="4875650"/>
          </a:xfrm>
        </p:grpSpPr>
        <p:sp>
          <p:nvSpPr>
            <p:cNvPr id="94" name="Google Shape;94;p18"/>
            <p:cNvSpPr/>
            <p:nvPr/>
          </p:nvSpPr>
          <p:spPr>
            <a:xfrm>
              <a:off x="7837150" y="199488"/>
              <a:ext cx="1412700" cy="831300"/>
            </a:xfrm>
            <a:prstGeom prst="ellipse">
              <a:avLst/>
            </a:prstGeom>
            <a:solidFill>
              <a:srgbClr val="CFE2F3"/>
            </a:solidFill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Ontologia DINTO</a:t>
              </a:r>
              <a:endParaRPr/>
            </a:p>
          </p:txBody>
        </p:sp>
        <p:cxnSp>
          <p:nvCxnSpPr>
            <p:cNvPr id="95" name="Google Shape;95;p18"/>
            <p:cNvCxnSpPr>
              <a:stCxn id="94" idx="2"/>
              <a:endCxn id="96" idx="3"/>
            </p:cNvCxnSpPr>
            <p:nvPr/>
          </p:nvCxnSpPr>
          <p:spPr>
            <a:xfrm flipH="1">
              <a:off x="7588450" y="615138"/>
              <a:ext cx="248700" cy="172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8"/>
            <p:cNvSpPr/>
            <p:nvPr/>
          </p:nvSpPr>
          <p:spPr>
            <a:xfrm>
              <a:off x="2502400" y="177725"/>
              <a:ext cx="1412700" cy="918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Document ANM</a:t>
              </a:r>
              <a:endParaRPr/>
            </a:p>
          </p:txBody>
        </p:sp>
        <p:cxnSp>
          <p:nvCxnSpPr>
            <p:cNvPr id="98" name="Google Shape;98;p18"/>
            <p:cNvCxnSpPr>
              <a:stCxn id="97" idx="6"/>
              <a:endCxn id="99" idx="1"/>
            </p:cNvCxnSpPr>
            <p:nvPr/>
          </p:nvCxnSpPr>
          <p:spPr>
            <a:xfrm>
              <a:off x="3915100" y="636725"/>
              <a:ext cx="31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0" name="Google Shape;100;p18"/>
            <p:cNvGrpSpPr/>
            <p:nvPr/>
          </p:nvGrpSpPr>
          <p:grpSpPr>
            <a:xfrm>
              <a:off x="540425" y="39875"/>
              <a:ext cx="7048050" cy="4875650"/>
              <a:chOff x="540425" y="39875"/>
              <a:chExt cx="7048050" cy="4875650"/>
            </a:xfrm>
          </p:grpSpPr>
          <p:grpSp>
            <p:nvGrpSpPr>
              <p:cNvPr id="101" name="Google Shape;101;p18"/>
              <p:cNvGrpSpPr/>
              <p:nvPr/>
            </p:nvGrpSpPr>
            <p:grpSpPr>
              <a:xfrm>
                <a:off x="4227150" y="39875"/>
                <a:ext cx="3361325" cy="4875650"/>
                <a:chOff x="4227150" y="39875"/>
                <a:chExt cx="3361325" cy="4875650"/>
              </a:xfrm>
            </p:grpSpPr>
            <p:sp>
              <p:nvSpPr>
                <p:cNvPr id="99" name="Google Shape;99;p18"/>
                <p:cNvSpPr/>
                <p:nvPr/>
              </p:nvSpPr>
              <p:spPr>
                <a:xfrm>
                  <a:off x="4227150" y="39875"/>
                  <a:ext cx="1604100" cy="1193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Extragerea denumrii comerciale și a DPI din ANM</a:t>
                  </a:r>
                  <a:endParaRPr/>
                </a:p>
              </p:txBody>
            </p:sp>
            <p:sp>
              <p:nvSpPr>
                <p:cNvPr id="96" name="Google Shape;96;p18"/>
                <p:cNvSpPr/>
                <p:nvPr/>
              </p:nvSpPr>
              <p:spPr>
                <a:xfrm>
                  <a:off x="5984375" y="39887"/>
                  <a:ext cx="1604100" cy="1496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Exdinterea DINTO cu 3 annotation property și clase pentru medicamentele compuse</a:t>
                  </a:r>
                  <a:endParaRPr/>
                </a:p>
              </p:txBody>
            </p:sp>
            <p:sp>
              <p:nvSpPr>
                <p:cNvPr id="102" name="Google Shape;102;p18"/>
                <p:cNvSpPr/>
                <p:nvPr/>
              </p:nvSpPr>
              <p:spPr>
                <a:xfrm>
                  <a:off x="4965538" y="1843360"/>
                  <a:ext cx="1860300" cy="1150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Completarea noilor câmpuri pe baza asocierii numelor din ontologie și a datele extrase</a:t>
                  </a:r>
                  <a:endParaRPr/>
                </a:p>
              </p:txBody>
            </p:sp>
            <p:cxnSp>
              <p:nvCxnSpPr>
                <p:cNvPr id="103" name="Google Shape;103;p18"/>
                <p:cNvCxnSpPr>
                  <a:stCxn id="96" idx="2"/>
                  <a:endCxn id="102" idx="0"/>
                </p:cNvCxnSpPr>
                <p:nvPr/>
              </p:nvCxnSpPr>
              <p:spPr>
                <a:xfrm flipH="1">
                  <a:off x="5895725" y="1535987"/>
                  <a:ext cx="890700" cy="307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04" name="Google Shape;104;p18"/>
                <p:cNvCxnSpPr>
                  <a:stCxn id="99" idx="2"/>
                  <a:endCxn id="102" idx="0"/>
                </p:cNvCxnSpPr>
                <p:nvPr/>
              </p:nvCxnSpPr>
              <p:spPr>
                <a:xfrm>
                  <a:off x="5029200" y="1233575"/>
                  <a:ext cx="866400" cy="609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05" name="Google Shape;105;p18"/>
                <p:cNvSpPr/>
                <p:nvPr/>
              </p:nvSpPr>
              <p:spPr>
                <a:xfrm>
                  <a:off x="4862050" y="3510925"/>
                  <a:ext cx="2079300" cy="1404600"/>
                </a:xfrm>
                <a:prstGeom prst="ellipse">
                  <a:avLst/>
                </a:prstGeom>
                <a:solidFill>
                  <a:srgbClr val="CFE2F3"/>
                </a:solidFill>
                <a:ln cap="flat" cmpd="sng" w="38100">
                  <a:solidFill>
                    <a:srgbClr val="6FA8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Ontologie cu informatii despre modul de eliberare a medicamentelor</a:t>
                  </a:r>
                  <a:endParaRPr/>
                </a:p>
              </p:txBody>
            </p:sp>
            <p:cxnSp>
              <p:nvCxnSpPr>
                <p:cNvPr id="106" name="Google Shape;106;p18"/>
                <p:cNvCxnSpPr>
                  <a:stCxn id="102" idx="2"/>
                  <a:endCxn id="105" idx="0"/>
                </p:cNvCxnSpPr>
                <p:nvPr/>
              </p:nvCxnSpPr>
              <p:spPr>
                <a:xfrm>
                  <a:off x="5895688" y="2993860"/>
                  <a:ext cx="6000" cy="517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07" name="Google Shape;107;p18"/>
              <p:cNvSpPr/>
              <p:nvPr/>
            </p:nvSpPr>
            <p:spPr>
              <a:xfrm>
                <a:off x="3071850" y="3570185"/>
                <a:ext cx="1253400" cy="1286100"/>
              </a:xfrm>
              <a:prstGeom prst="can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Server Fuseki</a:t>
                </a:r>
                <a:endParaRPr/>
              </a:p>
            </p:txBody>
          </p:sp>
          <p:cxnSp>
            <p:nvCxnSpPr>
              <p:cNvPr id="108" name="Google Shape;108;p18"/>
              <p:cNvCxnSpPr>
                <a:stCxn id="109" idx="2"/>
                <a:endCxn id="107" idx="2"/>
              </p:cNvCxnSpPr>
              <p:nvPr/>
            </p:nvCxnSpPr>
            <p:spPr>
              <a:xfrm flipH="1" rot="-5400000">
                <a:off x="1586088" y="2727550"/>
                <a:ext cx="1483500" cy="1488000"/>
              </a:xfrm>
              <a:prstGeom prst="bentConnector2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0" name="Google Shape;110;p18"/>
              <p:cNvSpPr txBox="1"/>
              <p:nvPr/>
            </p:nvSpPr>
            <p:spPr>
              <a:xfrm>
                <a:off x="1732500" y="3890813"/>
                <a:ext cx="1071300" cy="54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Interogare SPARQL</a:t>
                </a:r>
                <a:endParaRPr/>
              </a:p>
            </p:txBody>
          </p:sp>
          <p:cxnSp>
            <p:nvCxnSpPr>
              <p:cNvPr id="111" name="Google Shape;111;p18"/>
              <p:cNvCxnSpPr>
                <a:stCxn id="107" idx="4"/>
                <a:endCxn id="105" idx="2"/>
              </p:cNvCxnSpPr>
              <p:nvPr/>
            </p:nvCxnSpPr>
            <p:spPr>
              <a:xfrm>
                <a:off x="4325250" y="4213235"/>
                <a:ext cx="536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12" name="Google Shape;112;p18"/>
              <p:cNvCxnSpPr>
                <a:stCxn id="107" idx="1"/>
                <a:endCxn id="109" idx="3"/>
              </p:cNvCxnSpPr>
              <p:nvPr/>
            </p:nvCxnSpPr>
            <p:spPr>
              <a:xfrm flipH="1" rot="5400000">
                <a:off x="2368650" y="2240285"/>
                <a:ext cx="1588500" cy="1071300"/>
              </a:xfrm>
              <a:prstGeom prst="bentConnector2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3" name="Google Shape;113;p18"/>
              <p:cNvSpPr txBox="1"/>
              <p:nvPr/>
            </p:nvSpPr>
            <p:spPr>
              <a:xfrm>
                <a:off x="2716800" y="2729788"/>
                <a:ext cx="10713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Intoarce răspunsul interogării</a:t>
                </a:r>
                <a:endParaRPr/>
              </a:p>
            </p:txBody>
          </p:sp>
          <p:pic>
            <p:nvPicPr>
              <p:cNvPr id="109" name="Google Shape;109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0425" y="1233575"/>
                <a:ext cx="2086825" cy="149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025"/>
            <a:ext cx="9144002" cy="43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50" y="149275"/>
            <a:ext cx="7055700" cy="4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