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2" r:id="rId5"/>
  </p:sldMasterIdLst>
  <p:notesMasterIdLst>
    <p:notesMasterId r:id="rId48"/>
  </p:notesMasterIdLst>
  <p:handoutMasterIdLst>
    <p:handoutMasterId r:id="rId49"/>
  </p:handoutMasterIdLst>
  <p:sldIdLst>
    <p:sldId id="2076137547" r:id="rId6"/>
    <p:sldId id="2145705807" r:id="rId7"/>
    <p:sldId id="300" r:id="rId8"/>
    <p:sldId id="2145705848" r:id="rId9"/>
    <p:sldId id="2145705849" r:id="rId10"/>
    <p:sldId id="1713476053" r:id="rId11"/>
    <p:sldId id="2145705819" r:id="rId12"/>
    <p:sldId id="2145705813" r:id="rId13"/>
    <p:sldId id="2145705843" r:id="rId14"/>
    <p:sldId id="2145705842" r:id="rId15"/>
    <p:sldId id="2145705824" r:id="rId16"/>
    <p:sldId id="2145705850" r:id="rId17"/>
    <p:sldId id="2145705821" r:id="rId18"/>
    <p:sldId id="2145705846" r:id="rId19"/>
    <p:sldId id="2145705822" r:id="rId20"/>
    <p:sldId id="2145705837" r:id="rId21"/>
    <p:sldId id="294" r:id="rId22"/>
    <p:sldId id="2145705861" r:id="rId23"/>
    <p:sldId id="2145705864" r:id="rId24"/>
    <p:sldId id="2145705867" r:id="rId25"/>
    <p:sldId id="2145705868" r:id="rId26"/>
    <p:sldId id="2145705851" r:id="rId27"/>
    <p:sldId id="2145705865" r:id="rId28"/>
    <p:sldId id="2145705825" r:id="rId29"/>
    <p:sldId id="2145705826" r:id="rId30"/>
    <p:sldId id="2145705833" r:id="rId31"/>
    <p:sldId id="2145705827" r:id="rId32"/>
    <p:sldId id="2145705828" r:id="rId33"/>
    <p:sldId id="2145705835" r:id="rId34"/>
    <p:sldId id="2145705836" r:id="rId35"/>
    <p:sldId id="2145705840" r:id="rId36"/>
    <p:sldId id="2145705829" r:id="rId37"/>
    <p:sldId id="2145705841" r:id="rId38"/>
    <p:sldId id="305" r:id="rId39"/>
    <p:sldId id="2145705830" r:id="rId40"/>
    <p:sldId id="304" r:id="rId41"/>
    <p:sldId id="2145705831" r:id="rId42"/>
    <p:sldId id="306" r:id="rId43"/>
    <p:sldId id="2145705838" r:id="rId44"/>
    <p:sldId id="2145705844" r:id="rId45"/>
    <p:sldId id="2145705839" r:id="rId46"/>
    <p:sldId id="25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1" autoAdjust="0"/>
    <p:restoredTop sz="94660"/>
  </p:normalViewPr>
  <p:slideViewPr>
    <p:cSldViewPr snapToGrid="0">
      <p:cViewPr varScale="1">
        <p:scale>
          <a:sx n="155" d="100"/>
          <a:sy n="155" d="100"/>
        </p:scale>
        <p:origin x="372" y="150"/>
      </p:cViewPr>
      <p:guideLst/>
    </p:cSldViewPr>
  </p:slideViewPr>
  <p:notesTextViewPr>
    <p:cViewPr>
      <p:scale>
        <a:sx n="1" d="1"/>
        <a:sy n="1" d="1"/>
      </p:scale>
      <p:origin x="0" y="0"/>
    </p:cViewPr>
  </p:notesTextViewPr>
  <p:notesViewPr>
    <p:cSldViewPr snapToGrid="0">
      <p:cViewPr varScale="1">
        <p:scale>
          <a:sx n="88" d="100"/>
          <a:sy n="88" d="100"/>
        </p:scale>
        <p:origin x="35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E84371-0F7F-4E20-9368-CE1F3D7F4E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CB9220-CBBF-49A8-A718-CD37BD6AC1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51065C-F328-487F-9334-3DF033EC6934}" type="datetimeFigureOut">
              <a:rPr lang="en-US" smtClean="0"/>
              <a:t>3/21/2023</a:t>
            </a:fld>
            <a:endParaRPr lang="en-US"/>
          </a:p>
        </p:txBody>
      </p:sp>
      <p:sp>
        <p:nvSpPr>
          <p:cNvPr id="4" name="Footer Placeholder 3">
            <a:extLst>
              <a:ext uri="{FF2B5EF4-FFF2-40B4-BE49-F238E27FC236}">
                <a16:creationId xmlns:a16="http://schemas.microsoft.com/office/drawing/2014/main" id="{B7DDD2C8-2073-4CE3-B85B-17708C522D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6BFA2A-981C-4548-9212-03194B489F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2D42E7-F70E-4AE4-96C0-4ACA7BF3E41B}" type="slidenum">
              <a:rPr lang="en-US" smtClean="0"/>
              <a:t>‹#›</a:t>
            </a:fld>
            <a:endParaRPr lang="en-US"/>
          </a:p>
        </p:txBody>
      </p:sp>
    </p:spTree>
    <p:extLst>
      <p:ext uri="{BB962C8B-B14F-4D97-AF65-F5344CB8AC3E}">
        <p14:creationId xmlns:p14="http://schemas.microsoft.com/office/powerpoint/2010/main" val="3826498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E5509-AACF-416C-8F5B-A6D0AE3A4D4D}"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5C3D1-F88A-4B0C-83C0-A26AD9A17BE5}" type="slidenum">
              <a:rPr lang="en-US" smtClean="0"/>
              <a:t>‹#›</a:t>
            </a:fld>
            <a:endParaRPr lang="en-US"/>
          </a:p>
        </p:txBody>
      </p:sp>
    </p:spTree>
    <p:extLst>
      <p:ext uri="{BB962C8B-B14F-4D97-AF65-F5344CB8AC3E}">
        <p14:creationId xmlns:p14="http://schemas.microsoft.com/office/powerpoint/2010/main" val="188010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F99E83D-10BD-4912-838C-C14C2B9472B3}" type="slidenum">
              <a:rPr lang="fr-FR" smtClean="0"/>
              <a:t>6</a:t>
            </a:fld>
            <a:endParaRPr lang="fr-FR"/>
          </a:p>
        </p:txBody>
      </p:sp>
    </p:spTree>
    <p:extLst>
      <p:ext uri="{BB962C8B-B14F-4D97-AF65-F5344CB8AC3E}">
        <p14:creationId xmlns:p14="http://schemas.microsoft.com/office/powerpoint/2010/main" val="396151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99E83D-10BD-4912-838C-C14C2B9472B3}" type="slidenum">
              <a:rPr lang="fr-FR" smtClean="0"/>
              <a:t>8</a:t>
            </a:fld>
            <a:endParaRPr lang="fr-FR"/>
          </a:p>
        </p:txBody>
      </p:sp>
    </p:spTree>
    <p:extLst>
      <p:ext uri="{BB962C8B-B14F-4D97-AF65-F5344CB8AC3E}">
        <p14:creationId xmlns:p14="http://schemas.microsoft.com/office/powerpoint/2010/main" val="35149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9E83D-10BD-4912-838C-C14C2B9472B3}" type="slidenum">
              <a:rPr lang="fr-FR" smtClean="0"/>
              <a:t>41</a:t>
            </a:fld>
            <a:endParaRPr lang="fr-FR"/>
          </a:p>
        </p:txBody>
      </p:sp>
    </p:spTree>
    <p:extLst>
      <p:ext uri="{BB962C8B-B14F-4D97-AF65-F5344CB8AC3E}">
        <p14:creationId xmlns:p14="http://schemas.microsoft.com/office/powerpoint/2010/main" val="3020041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AA29E41-810D-40C7-B445-C9A3A42F92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8574" y="485301"/>
            <a:ext cx="6454852" cy="6464977"/>
          </a:xfrm>
          <a:prstGeom prst="rect">
            <a:avLst/>
          </a:prstGeom>
        </p:spPr>
      </p:pic>
    </p:spTree>
    <p:extLst>
      <p:ext uri="{BB962C8B-B14F-4D97-AF65-F5344CB8AC3E}">
        <p14:creationId xmlns:p14="http://schemas.microsoft.com/office/powerpoint/2010/main" val="2815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543BDC-0553-40FA-A4DB-EDAAA606CFF6}" type="datetimeFigureOut">
              <a:rPr lang="en-US" smtClean="0"/>
              <a:t>3/21/2023</a:t>
            </a:fld>
            <a:endParaRPr lang="en-US"/>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54505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543BDC-0553-40FA-A4DB-EDAAA606CFF6}" type="datetimeFigureOut">
              <a:rPr lang="en-US" smtClean="0"/>
              <a:t>3/21/2023</a:t>
            </a:fld>
            <a:endParaRPr lang="en-US"/>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21965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3E7FF3-8ADF-4096-A73C-46D62188FA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4025" y="432332"/>
            <a:ext cx="5983950" cy="5993336"/>
          </a:xfrm>
          <a:prstGeom prst="rect">
            <a:avLst/>
          </a:prstGeom>
        </p:spPr>
      </p:pic>
    </p:spTree>
    <p:extLst>
      <p:ext uri="{BB962C8B-B14F-4D97-AF65-F5344CB8AC3E}">
        <p14:creationId xmlns:p14="http://schemas.microsoft.com/office/powerpoint/2010/main" val="6255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kst m/undertittel">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4A9F7-26C5-4694-A296-7076D5CEB337}"/>
              </a:ext>
            </a:extLst>
          </p:cNvPr>
          <p:cNvSpPr>
            <a:spLocks noGrp="1"/>
          </p:cNvSpPr>
          <p:nvPr>
            <p:ph type="body" sz="quarter" idx="10" hasCustomPrompt="1"/>
          </p:nvPr>
        </p:nvSpPr>
        <p:spPr>
          <a:xfrm>
            <a:off x="720183" y="1780674"/>
            <a:ext cx="10749412" cy="4345867"/>
          </a:xfrm>
        </p:spPr>
        <p:txBody>
          <a:bodyPr lIns="75600" tIns="75600" rIns="75600" bIns="75600">
            <a:normAutofit/>
          </a:bodyPr>
          <a:lstStyle>
            <a:lvl1pPr marL="265113" indent="-265113">
              <a:defRPr/>
            </a:lvl1pPr>
            <a:lvl2pPr marL="541338" indent="-276225">
              <a:defRPr/>
            </a:lvl2pPr>
          </a:lstStyle>
          <a:p>
            <a:pPr lvl="0"/>
            <a:r>
              <a:rPr lang="nb-NO" noProof="0"/>
              <a:t>Tekst – Tahoma 18pt</a:t>
            </a:r>
          </a:p>
          <a:p>
            <a:pPr lvl="1"/>
            <a:r>
              <a:rPr lang="nb-NO" noProof="0"/>
              <a:t>Andre nivå</a:t>
            </a:r>
          </a:p>
        </p:txBody>
      </p:sp>
      <p:sp>
        <p:nvSpPr>
          <p:cNvPr id="7" name="Espace réservé du titre 1">
            <a:extLst>
              <a:ext uri="{FF2B5EF4-FFF2-40B4-BE49-F238E27FC236}">
                <a16:creationId xmlns:a16="http://schemas.microsoft.com/office/drawing/2014/main" id="{1A4B0183-D6C8-4580-9610-C59C2EF430A2}"/>
              </a:ext>
            </a:extLst>
          </p:cNvPr>
          <p:cNvSpPr>
            <a:spLocks noGrp="1"/>
          </p:cNvSpPr>
          <p:nvPr>
            <p:ph type="title" hasCustomPrompt="1"/>
          </p:nvPr>
        </p:nvSpPr>
        <p:spPr>
          <a:xfrm>
            <a:off x="719137" y="739140"/>
            <a:ext cx="10751504" cy="468000"/>
          </a:xfrm>
          <a:prstGeom prst="rect">
            <a:avLst/>
          </a:prstGeom>
        </p:spPr>
        <p:txBody>
          <a:bodyPr vert="horz" lIns="0" tIns="0" rIns="0" bIns="0" rtlCol="0" anchor="t">
            <a:normAutofit/>
          </a:bodyPr>
          <a:lstStyle>
            <a:lvl1pPr>
              <a:defRPr/>
            </a:lvl1pPr>
          </a:lstStyle>
          <a:p>
            <a:r>
              <a:rPr lang="nb-NO" noProof="0"/>
              <a:t>Tittel</a:t>
            </a:r>
          </a:p>
        </p:txBody>
      </p:sp>
      <p:sp>
        <p:nvSpPr>
          <p:cNvPr id="9" name="ZoneTexte 8">
            <a:extLst>
              <a:ext uri="{FF2B5EF4-FFF2-40B4-BE49-F238E27FC236}">
                <a16:creationId xmlns:a16="http://schemas.microsoft.com/office/drawing/2014/main" id="{330B3B81-CB18-49F2-A0E3-637EFF665D98}"/>
              </a:ext>
            </a:extLst>
          </p:cNvPr>
          <p:cNvSpPr txBox="1"/>
          <p:nvPr userDrawn="1"/>
        </p:nvSpPr>
        <p:spPr>
          <a:xfrm>
            <a:off x="252000" y="-384054"/>
            <a:ext cx="4080298" cy="276999"/>
          </a:xfrm>
          <a:prstGeom prst="rect">
            <a:avLst/>
          </a:prstGeom>
          <a:noFill/>
        </p:spPr>
        <p:txBody>
          <a:bodyPr wrap="square" rtlCol="0">
            <a:spAutoFit/>
          </a:bodyPr>
          <a:lstStyle/>
          <a:p>
            <a:r>
              <a:rPr lang="en-GB" sz="1200" noProof="0"/>
              <a:t>Farge på tekst</a:t>
            </a:r>
          </a:p>
        </p:txBody>
      </p:sp>
      <p:sp>
        <p:nvSpPr>
          <p:cNvPr id="10" name="Rectangle 9">
            <a:extLst>
              <a:ext uri="{FF2B5EF4-FFF2-40B4-BE49-F238E27FC236}">
                <a16:creationId xmlns:a16="http://schemas.microsoft.com/office/drawing/2014/main" id="{D86BF4AE-C967-4346-99C5-1B876420959E}"/>
              </a:ext>
            </a:extLst>
          </p:cNvPr>
          <p:cNvSpPr/>
          <p:nvPr userDrawn="1"/>
        </p:nvSpPr>
        <p:spPr>
          <a:xfrm>
            <a:off x="0" y="-374907"/>
            <a:ext cx="252000" cy="252000"/>
          </a:xfrm>
          <a:prstGeom prst="rect">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 name="Text Placeholder 2">
            <a:extLst>
              <a:ext uri="{FF2B5EF4-FFF2-40B4-BE49-F238E27FC236}">
                <a16:creationId xmlns:a16="http://schemas.microsoft.com/office/drawing/2014/main" id="{FEB83AE5-597B-4E3F-BC6D-DD2BE2269DB3}"/>
              </a:ext>
            </a:extLst>
          </p:cNvPr>
          <p:cNvSpPr>
            <a:spLocks noGrp="1"/>
          </p:cNvSpPr>
          <p:nvPr>
            <p:ph type="body" sz="quarter" idx="11" hasCustomPrompt="1"/>
          </p:nvPr>
        </p:nvSpPr>
        <p:spPr>
          <a:xfrm>
            <a:off x="719136" y="1264898"/>
            <a:ext cx="10749411" cy="360000"/>
          </a:xfrm>
        </p:spPr>
        <p:txBody>
          <a:bodyPr lIns="36000"/>
          <a:lstStyle>
            <a:lvl1pPr marL="0" indent="0">
              <a:buNone/>
              <a:defRPr sz="2000" b="0">
                <a:latin typeface="+mj-lt"/>
              </a:defRPr>
            </a:lvl1pPr>
          </a:lstStyle>
          <a:p>
            <a:pPr lvl="0"/>
            <a:r>
              <a:rPr lang="nb-NO" noProof="0"/>
              <a:t>Undertittel</a:t>
            </a:r>
          </a:p>
        </p:txBody>
      </p:sp>
    </p:spTree>
    <p:extLst>
      <p:ext uri="{BB962C8B-B14F-4D97-AF65-F5344CB8AC3E}">
        <p14:creationId xmlns:p14="http://schemas.microsoft.com/office/powerpoint/2010/main" val="290577249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ks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4A9F7-26C5-4694-A296-7076D5CEB337}"/>
              </a:ext>
            </a:extLst>
          </p:cNvPr>
          <p:cNvSpPr>
            <a:spLocks noGrp="1"/>
          </p:cNvSpPr>
          <p:nvPr>
            <p:ph type="body" sz="quarter" idx="10" hasCustomPrompt="1"/>
          </p:nvPr>
        </p:nvSpPr>
        <p:spPr>
          <a:xfrm>
            <a:off x="720183" y="1587610"/>
            <a:ext cx="10749412" cy="4538931"/>
          </a:xfrm>
        </p:spPr>
        <p:txBody>
          <a:bodyPr lIns="75600" tIns="75600" rIns="75600" bIns="75600">
            <a:normAutofit/>
          </a:bodyPr>
          <a:lstStyle>
            <a:lvl1pPr marL="265113" indent="-265113">
              <a:defRPr/>
            </a:lvl1pPr>
            <a:lvl2pPr marL="541338" indent="-276225">
              <a:defRPr/>
            </a:lvl2pPr>
          </a:lstStyle>
          <a:p>
            <a:pPr lvl="0"/>
            <a:r>
              <a:rPr lang="nb-NO" noProof="0"/>
              <a:t>Tekst – Tahoma 18pt</a:t>
            </a:r>
          </a:p>
          <a:p>
            <a:pPr lvl="1"/>
            <a:r>
              <a:rPr lang="nb-NO" noProof="0"/>
              <a:t>Andre nivå</a:t>
            </a:r>
          </a:p>
        </p:txBody>
      </p:sp>
      <p:sp>
        <p:nvSpPr>
          <p:cNvPr id="7" name="Espace réservé du titre 1">
            <a:extLst>
              <a:ext uri="{FF2B5EF4-FFF2-40B4-BE49-F238E27FC236}">
                <a16:creationId xmlns:a16="http://schemas.microsoft.com/office/drawing/2014/main" id="{1A4B0183-D6C8-4580-9610-C59C2EF430A2}"/>
              </a:ext>
            </a:extLst>
          </p:cNvPr>
          <p:cNvSpPr>
            <a:spLocks noGrp="1"/>
          </p:cNvSpPr>
          <p:nvPr>
            <p:ph type="title" hasCustomPrompt="1"/>
          </p:nvPr>
        </p:nvSpPr>
        <p:spPr>
          <a:xfrm>
            <a:off x="719137" y="739140"/>
            <a:ext cx="10751504" cy="546000"/>
          </a:xfrm>
          <a:prstGeom prst="rect">
            <a:avLst/>
          </a:prstGeom>
        </p:spPr>
        <p:txBody>
          <a:bodyPr vert="horz" lIns="0" tIns="0" rIns="0" bIns="0" rtlCol="0" anchor="t">
            <a:normAutofit/>
          </a:bodyPr>
          <a:lstStyle>
            <a:lvl1pPr>
              <a:defRPr/>
            </a:lvl1pPr>
          </a:lstStyle>
          <a:p>
            <a:r>
              <a:rPr lang="nb-NO" noProof="0"/>
              <a:t>Tittel</a:t>
            </a:r>
          </a:p>
        </p:txBody>
      </p:sp>
      <p:sp>
        <p:nvSpPr>
          <p:cNvPr id="9" name="ZoneTexte 8">
            <a:extLst>
              <a:ext uri="{FF2B5EF4-FFF2-40B4-BE49-F238E27FC236}">
                <a16:creationId xmlns:a16="http://schemas.microsoft.com/office/drawing/2014/main" id="{330B3B81-CB18-49F2-A0E3-637EFF665D98}"/>
              </a:ext>
            </a:extLst>
          </p:cNvPr>
          <p:cNvSpPr txBox="1"/>
          <p:nvPr userDrawn="1"/>
        </p:nvSpPr>
        <p:spPr>
          <a:xfrm>
            <a:off x="252000" y="-384054"/>
            <a:ext cx="4080298" cy="276999"/>
          </a:xfrm>
          <a:prstGeom prst="rect">
            <a:avLst/>
          </a:prstGeom>
          <a:noFill/>
        </p:spPr>
        <p:txBody>
          <a:bodyPr wrap="square" rtlCol="0">
            <a:spAutoFit/>
          </a:bodyPr>
          <a:lstStyle/>
          <a:p>
            <a:r>
              <a:rPr lang="en-GB" sz="1200" noProof="0"/>
              <a:t>Farge på tekst</a:t>
            </a:r>
          </a:p>
        </p:txBody>
      </p:sp>
      <p:sp>
        <p:nvSpPr>
          <p:cNvPr id="10" name="Rectangle 9">
            <a:extLst>
              <a:ext uri="{FF2B5EF4-FFF2-40B4-BE49-F238E27FC236}">
                <a16:creationId xmlns:a16="http://schemas.microsoft.com/office/drawing/2014/main" id="{D86BF4AE-C967-4346-99C5-1B876420959E}"/>
              </a:ext>
            </a:extLst>
          </p:cNvPr>
          <p:cNvSpPr/>
          <p:nvPr userDrawn="1"/>
        </p:nvSpPr>
        <p:spPr>
          <a:xfrm>
            <a:off x="0" y="-374907"/>
            <a:ext cx="252000" cy="252000"/>
          </a:xfrm>
          <a:prstGeom prst="rect">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83028365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exte_DeuxColonnes2">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715FAC72-6155-4E5B-8AE6-B8AFA332A3A0}" type="datetime1">
              <a:rPr lang="fr-FR" smtClean="0"/>
              <a:t>16/03/2023</a:t>
            </a:fld>
            <a:endParaRPr lang="fr-FR"/>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fr-FR"/>
              <a:t>Sopra Steria MARCOM International Network Call</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a:t>
            </a:fld>
            <a:endParaRPr lang="fr-F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fr-FR" sz="1200"/>
              <a:t>Couleurs</a:t>
            </a:r>
            <a:r>
              <a:rPr lang="fr-FR" sz="1200" baseline="0"/>
              <a:t> à utiliser pour les textes</a:t>
            </a:r>
            <a:endParaRPr lang="fr-FR" sz="1200"/>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5" name="Espace réservé du texte 8">
            <a:extLst>
              <a:ext uri="{FF2B5EF4-FFF2-40B4-BE49-F238E27FC236}">
                <a16:creationId xmlns:a16="http://schemas.microsoft.com/office/drawing/2014/main" id="{7BC41F0E-EC30-4D2A-AA16-7B987E32A160}"/>
              </a:ext>
            </a:extLst>
          </p:cNvPr>
          <p:cNvSpPr>
            <a:spLocks noGrp="1"/>
          </p:cNvSpPr>
          <p:nvPr>
            <p:ph type="body" sz="quarter" idx="14"/>
          </p:nvPr>
        </p:nvSpPr>
        <p:spPr>
          <a:xfrm>
            <a:off x="719137" y="1744980"/>
            <a:ext cx="10751504" cy="4389120"/>
          </a:xfrm>
        </p:spPr>
        <p:txBody>
          <a:bodyPr numCol="2" spcCol="216000"/>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a:t>Modifiez le style du titre</a:t>
            </a:r>
          </a:p>
        </p:txBody>
      </p:sp>
    </p:spTree>
    <p:extLst>
      <p:ext uri="{BB962C8B-B14F-4D97-AF65-F5344CB8AC3E}">
        <p14:creationId xmlns:p14="http://schemas.microsoft.com/office/powerpoint/2010/main" val="62294144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4A9F7-26C5-4694-A296-7076D5CEB337}"/>
              </a:ext>
            </a:extLst>
          </p:cNvPr>
          <p:cNvSpPr>
            <a:spLocks noGrp="1"/>
          </p:cNvSpPr>
          <p:nvPr>
            <p:ph type="body" sz="quarter" idx="10" hasCustomPrompt="1"/>
          </p:nvPr>
        </p:nvSpPr>
        <p:spPr>
          <a:xfrm>
            <a:off x="720183" y="1587610"/>
            <a:ext cx="10749412" cy="4538931"/>
          </a:xfrm>
        </p:spPr>
        <p:txBody>
          <a:bodyPr lIns="75600" tIns="75600" rIns="75600" bIns="75600">
            <a:normAutofit/>
          </a:bodyPr>
          <a:lstStyle>
            <a:lvl1pPr marL="265113" indent="-265113">
              <a:defRPr/>
            </a:lvl1pPr>
            <a:lvl2pPr marL="541338" indent="-276225">
              <a:defRPr/>
            </a:lvl2pPr>
          </a:lstStyle>
          <a:p>
            <a:pPr lvl="0"/>
            <a:r>
              <a:rPr lang="en-GB" noProof="0"/>
              <a:t>Text – Tahoma 18pt</a:t>
            </a:r>
          </a:p>
          <a:p>
            <a:pPr lvl="1"/>
            <a:r>
              <a:rPr lang="en-GB" noProof="0"/>
              <a:t>Second level</a:t>
            </a:r>
          </a:p>
        </p:txBody>
      </p:sp>
      <p:sp>
        <p:nvSpPr>
          <p:cNvPr id="7" name="Espace réservé du titre 1">
            <a:extLst>
              <a:ext uri="{FF2B5EF4-FFF2-40B4-BE49-F238E27FC236}">
                <a16:creationId xmlns:a16="http://schemas.microsoft.com/office/drawing/2014/main" id="{1A4B0183-D6C8-4580-9610-C59C2EF430A2}"/>
              </a:ext>
            </a:extLst>
          </p:cNvPr>
          <p:cNvSpPr>
            <a:spLocks noGrp="1"/>
          </p:cNvSpPr>
          <p:nvPr>
            <p:ph type="title" hasCustomPrompt="1"/>
          </p:nvPr>
        </p:nvSpPr>
        <p:spPr>
          <a:xfrm>
            <a:off x="719137" y="739140"/>
            <a:ext cx="10751504" cy="546000"/>
          </a:xfrm>
          <a:prstGeom prst="rect">
            <a:avLst/>
          </a:prstGeom>
        </p:spPr>
        <p:txBody>
          <a:bodyPr vert="horz" lIns="0" tIns="0" rIns="0" bIns="0" rtlCol="0" anchor="t">
            <a:normAutofit/>
          </a:bodyPr>
          <a:lstStyle>
            <a:lvl1pPr>
              <a:defRPr/>
            </a:lvl1pPr>
          </a:lstStyle>
          <a:p>
            <a:r>
              <a:rPr lang="en-GB" noProof="0"/>
              <a:t>Title</a:t>
            </a:r>
          </a:p>
        </p:txBody>
      </p:sp>
      <p:sp>
        <p:nvSpPr>
          <p:cNvPr id="9" name="ZoneTexte 8">
            <a:extLst>
              <a:ext uri="{FF2B5EF4-FFF2-40B4-BE49-F238E27FC236}">
                <a16:creationId xmlns:a16="http://schemas.microsoft.com/office/drawing/2014/main" id="{330B3B81-CB18-49F2-A0E3-637EFF665D98}"/>
              </a:ext>
            </a:extLst>
          </p:cNvPr>
          <p:cNvSpPr txBox="1"/>
          <p:nvPr userDrawn="1"/>
        </p:nvSpPr>
        <p:spPr>
          <a:xfrm>
            <a:off x="252000" y="-384054"/>
            <a:ext cx="4080298" cy="276999"/>
          </a:xfrm>
          <a:prstGeom prst="rect">
            <a:avLst/>
          </a:prstGeom>
          <a:noFill/>
        </p:spPr>
        <p:txBody>
          <a:bodyPr wrap="square" rtlCol="0">
            <a:spAutoFit/>
          </a:bodyPr>
          <a:lstStyle/>
          <a:p>
            <a:r>
              <a:rPr lang="en-GB" sz="1200" noProof="0"/>
              <a:t>Color of text</a:t>
            </a:r>
          </a:p>
        </p:txBody>
      </p:sp>
      <p:sp>
        <p:nvSpPr>
          <p:cNvPr id="10" name="Rectangle 9">
            <a:extLst>
              <a:ext uri="{FF2B5EF4-FFF2-40B4-BE49-F238E27FC236}">
                <a16:creationId xmlns:a16="http://schemas.microsoft.com/office/drawing/2014/main" id="{D86BF4AE-C967-4346-99C5-1B876420959E}"/>
              </a:ext>
            </a:extLst>
          </p:cNvPr>
          <p:cNvSpPr/>
          <p:nvPr userDrawn="1"/>
        </p:nvSpPr>
        <p:spPr>
          <a:xfrm>
            <a:off x="0" y="-374907"/>
            <a:ext cx="252000" cy="252000"/>
          </a:xfrm>
          <a:prstGeom prst="rect">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362227388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tel og innhold">
    <p:spTree>
      <p:nvGrpSpPr>
        <p:cNvPr id="1" name=""/>
        <p:cNvGrpSpPr/>
        <p:nvPr/>
      </p:nvGrpSpPr>
      <p:grpSpPr>
        <a:xfrm>
          <a:off x="0" y="0"/>
          <a:ext cx="0" cy="0"/>
          <a:chOff x="0" y="0"/>
          <a:chExt cx="0" cy="0"/>
        </a:xfrm>
      </p:grpSpPr>
      <p:sp>
        <p:nvSpPr>
          <p:cNvPr id="3" name="Plassholder for innhold 2"/>
          <p:cNvSpPr>
            <a:spLocks noGrp="1"/>
          </p:cNvSpPr>
          <p:nvPr>
            <p:ph sz="quarter" idx="10"/>
          </p:nvPr>
        </p:nvSpPr>
        <p:spPr>
          <a:xfrm>
            <a:off x="489289" y="1701799"/>
            <a:ext cx="11198620" cy="4399644"/>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Rectangle 2"/>
          <p:cNvSpPr>
            <a:spLocks noGrp="1" noChangeArrowheads="1"/>
          </p:cNvSpPr>
          <p:nvPr>
            <p:ph type="title"/>
          </p:nvPr>
        </p:nvSpPr>
        <p:spPr bwMode="auto">
          <a:xfrm>
            <a:off x="504832" y="241307"/>
            <a:ext cx="11182351" cy="126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pPr lvl="0"/>
            <a:r>
              <a:rPr lang="nb-NO"/>
              <a:t>Klikk for å redigere tittelstil</a:t>
            </a:r>
          </a:p>
        </p:txBody>
      </p:sp>
    </p:spTree>
    <p:extLst>
      <p:ext uri="{BB962C8B-B14F-4D97-AF65-F5344CB8AC3E}">
        <p14:creationId xmlns:p14="http://schemas.microsoft.com/office/powerpoint/2010/main" val="190893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8543BDC-0553-40FA-A4DB-EDAAA606CFF6}" type="datetimeFigureOut">
              <a:rPr lang="en-US" smtClean="0"/>
              <a:t>3/21/2023</a:t>
            </a:fld>
            <a:endParaRPr lang="en-US"/>
          </a:p>
        </p:txBody>
      </p:sp>
      <p:sp>
        <p:nvSpPr>
          <p:cNvPr id="8" name="Footer Placeholder 7"/>
          <p:cNvSpPr>
            <a:spLocks noGrp="1"/>
          </p:cNvSpPr>
          <p:nvPr>
            <p:ph type="ftr" sz="quarter" idx="11"/>
          </p:nvPr>
        </p:nvSpPr>
        <p:spPr>
          <a:xfrm>
            <a:off x="685800" y="6554697"/>
            <a:ext cx="5029200" cy="228600"/>
          </a:xfrm>
          <a:prstGeom prst="rect">
            <a:avLst/>
          </a:prstGeom>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E9AD569-83DD-4E5B-AF97-63825DE45633}" type="slidenum">
              <a:rPr lang="en-US" smtClean="0"/>
              <a:t>‹#›</a:t>
            </a:fld>
            <a:endParaRPr lang="en-US"/>
          </a:p>
        </p:txBody>
      </p:sp>
    </p:spTree>
    <p:extLst>
      <p:ext uri="{BB962C8B-B14F-4D97-AF65-F5344CB8AC3E}">
        <p14:creationId xmlns:p14="http://schemas.microsoft.com/office/powerpoint/2010/main" val="19657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287780" y="6412447"/>
            <a:ext cx="4114800" cy="228600"/>
          </a:xfrm>
        </p:spPr>
        <p:txBody>
          <a:bodyPr/>
          <a:lstStyle/>
          <a:p>
            <a:fld id="{28543BDC-0553-40FA-A4DB-EDAAA606CFF6}" type="datetimeFigureOut">
              <a:rPr lang="en-US" smtClean="0"/>
              <a:t>3/21/2023</a:t>
            </a:fld>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dirty="0"/>
          </a:p>
        </p:txBody>
      </p:sp>
      <p:sp>
        <p:nvSpPr>
          <p:cNvPr id="10" name="TextBox 9">
            <a:extLst>
              <a:ext uri="{FF2B5EF4-FFF2-40B4-BE49-F238E27FC236}">
                <a16:creationId xmlns:a16="http://schemas.microsoft.com/office/drawing/2014/main" id="{53A8E6D7-BFE5-4AFE-A54F-B6EC40DE1127}"/>
              </a:ext>
            </a:extLst>
          </p:cNvPr>
          <p:cNvSpPr txBox="1"/>
          <p:nvPr userDrawn="1"/>
        </p:nvSpPr>
        <p:spPr>
          <a:xfrm>
            <a:off x="11077338" y="6586591"/>
            <a:ext cx="612668" cy="230832"/>
          </a:xfrm>
          <a:prstGeom prst="rect">
            <a:avLst/>
          </a:prstGeom>
          <a:noFill/>
        </p:spPr>
        <p:txBody>
          <a:bodyPr wrap="none" rtlCol="0">
            <a:spAutoFit/>
          </a:bodyPr>
          <a:lstStyle/>
          <a:p>
            <a:r>
              <a:rPr lang="nb-NO" sz="900">
                <a:solidFill>
                  <a:schemeClr val="bg1">
                    <a:lumMod val="50000"/>
                  </a:schemeClr>
                </a:solidFill>
              </a:rPr>
              <a:t>#MSUGN</a:t>
            </a:r>
            <a:endParaRPr lang="en-US" sz="900">
              <a:solidFill>
                <a:schemeClr val="bg1">
                  <a:lumMod val="50000"/>
                </a:schemeClr>
              </a:solidFill>
            </a:endParaRPr>
          </a:p>
        </p:txBody>
      </p:sp>
      <p:sp>
        <p:nvSpPr>
          <p:cNvPr id="11" name="TextBox 10">
            <a:extLst>
              <a:ext uri="{FF2B5EF4-FFF2-40B4-BE49-F238E27FC236}">
                <a16:creationId xmlns:a16="http://schemas.microsoft.com/office/drawing/2014/main" id="{A4B78C27-7F29-42FF-8C70-77F242BD9332}"/>
              </a:ext>
            </a:extLst>
          </p:cNvPr>
          <p:cNvSpPr txBox="1"/>
          <p:nvPr userDrawn="1"/>
        </p:nvSpPr>
        <p:spPr>
          <a:xfrm>
            <a:off x="10593231" y="6455922"/>
            <a:ext cx="1096775" cy="230832"/>
          </a:xfrm>
          <a:prstGeom prst="rect">
            <a:avLst/>
          </a:prstGeom>
          <a:noFill/>
        </p:spPr>
        <p:txBody>
          <a:bodyPr wrap="none" rtlCol="0">
            <a:spAutoFit/>
          </a:bodyPr>
          <a:lstStyle/>
          <a:p>
            <a:r>
              <a:rPr lang="nb-NO" sz="900" dirty="0">
                <a:solidFill>
                  <a:schemeClr val="bg1">
                    <a:lumMod val="50000"/>
                  </a:schemeClr>
                </a:solidFill>
              </a:rPr>
              <a:t>@MsSecUGNorway</a:t>
            </a:r>
            <a:endParaRPr lang="en-US" sz="900" dirty="0">
              <a:solidFill>
                <a:schemeClr val="bg1">
                  <a:lumMod val="50000"/>
                </a:schemeClr>
              </a:solidFill>
            </a:endParaRPr>
          </a:p>
        </p:txBody>
      </p:sp>
    </p:spTree>
    <p:extLst>
      <p:ext uri="{BB962C8B-B14F-4D97-AF65-F5344CB8AC3E}">
        <p14:creationId xmlns:p14="http://schemas.microsoft.com/office/powerpoint/2010/main" val="367004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43BDC-0553-40FA-A4DB-EDAAA606CFF6}" type="datetimeFigureOut">
              <a:rPr lang="en-US" smtClean="0"/>
              <a:t>3/21/2023</a:t>
            </a:fld>
            <a:endParaRPr lang="en-US"/>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99972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543BDC-0553-40FA-A4DB-EDAAA606CFF6}" type="datetimeFigureOut">
              <a:rPr lang="en-US" smtClean="0"/>
              <a:t>3/21/2023</a:t>
            </a:fld>
            <a:endParaRPr lang="en-US"/>
          </a:p>
        </p:txBody>
      </p:sp>
      <p:sp>
        <p:nvSpPr>
          <p:cNvPr id="6" name="Footer Placeholder 5"/>
          <p:cNvSpPr>
            <a:spLocks noGrp="1"/>
          </p:cNvSpPr>
          <p:nvPr>
            <p:ph type="ftr" sz="quarter" idx="11"/>
          </p:nvPr>
        </p:nvSpPr>
        <p:spPr>
          <a:xfrm>
            <a:off x="685800" y="6554697"/>
            <a:ext cx="5029200" cy="2286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425893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43BDC-0553-40FA-A4DB-EDAAA606CFF6}" type="datetimeFigureOut">
              <a:rPr lang="en-US" smtClean="0"/>
              <a:t>3/21/2023</a:t>
            </a:fld>
            <a:endParaRPr lang="en-US"/>
          </a:p>
        </p:txBody>
      </p:sp>
      <p:sp>
        <p:nvSpPr>
          <p:cNvPr id="8" name="Footer Placeholder 7"/>
          <p:cNvSpPr>
            <a:spLocks noGrp="1"/>
          </p:cNvSpPr>
          <p:nvPr>
            <p:ph type="ftr" sz="quarter" idx="11"/>
          </p:nvPr>
        </p:nvSpPr>
        <p:spPr>
          <a:xfrm>
            <a:off x="685800" y="6554697"/>
            <a:ext cx="5029200" cy="22860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32056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543BDC-0553-40FA-A4DB-EDAAA606CFF6}" type="datetimeFigureOut">
              <a:rPr lang="en-US" smtClean="0"/>
              <a:t>3/21/2023</a:t>
            </a:fld>
            <a:endParaRPr lang="en-US"/>
          </a:p>
        </p:txBody>
      </p:sp>
      <p:sp>
        <p:nvSpPr>
          <p:cNvPr id="4" name="Footer Placeholder 3"/>
          <p:cNvSpPr>
            <a:spLocks noGrp="1"/>
          </p:cNvSpPr>
          <p:nvPr>
            <p:ph type="ftr" sz="quarter" idx="11"/>
          </p:nvPr>
        </p:nvSpPr>
        <p:spPr>
          <a:xfrm>
            <a:off x="685800" y="6554697"/>
            <a:ext cx="5029200" cy="22860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9211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8543BDC-0553-40FA-A4DB-EDAAA606CFF6}" type="datetimeFigureOut">
              <a:rPr lang="en-US" smtClean="0"/>
              <a:t>3/21/2023</a:t>
            </a:fld>
            <a:endParaRPr lang="en-US"/>
          </a:p>
        </p:txBody>
      </p:sp>
      <p:sp>
        <p:nvSpPr>
          <p:cNvPr id="6" name="Footer Placeholder 5"/>
          <p:cNvSpPr>
            <a:spLocks noGrp="1"/>
          </p:cNvSpPr>
          <p:nvPr>
            <p:ph type="ftr" sz="quarter" idx="11"/>
          </p:nvPr>
        </p:nvSpPr>
        <p:spPr>
          <a:xfrm>
            <a:off x="685800" y="6554697"/>
            <a:ext cx="5029200" cy="2286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E9AD569-83DD-4E5B-AF97-63825DE45633}" type="slidenum">
              <a:rPr lang="en-US" smtClean="0"/>
              <a:t>‹#›</a:t>
            </a:fld>
            <a:endParaRPr lang="en-US"/>
          </a:p>
        </p:txBody>
      </p:sp>
    </p:spTree>
    <p:extLst>
      <p:ext uri="{BB962C8B-B14F-4D97-AF65-F5344CB8AC3E}">
        <p14:creationId xmlns:p14="http://schemas.microsoft.com/office/powerpoint/2010/main" val="4907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8543BDC-0553-40FA-A4DB-EDAAA606CFF6}" type="datetimeFigureOut">
              <a:rPr lang="en-US" smtClean="0"/>
              <a:t>3/21/2023</a:t>
            </a:fld>
            <a:endParaRPr lang="en-US"/>
          </a:p>
        </p:txBody>
      </p:sp>
      <p:sp>
        <p:nvSpPr>
          <p:cNvPr id="13" name="Footer Placeholder 12"/>
          <p:cNvSpPr>
            <a:spLocks noGrp="1"/>
          </p:cNvSpPr>
          <p:nvPr>
            <p:ph type="ftr" sz="quarter" idx="11"/>
          </p:nvPr>
        </p:nvSpPr>
        <p:spPr>
          <a:xfrm>
            <a:off x="685800" y="6554697"/>
            <a:ext cx="5029200" cy="228600"/>
          </a:xfrm>
          <a:prstGeom prst="rect">
            <a:avLst/>
          </a:prstGeom>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E9AD569-83DD-4E5B-AF97-63825DE45633}" type="slidenum">
              <a:rPr lang="en-US" smtClean="0"/>
              <a:t>‹#›</a:t>
            </a:fld>
            <a:endParaRPr lang="en-US"/>
          </a:p>
        </p:txBody>
      </p:sp>
    </p:spTree>
    <p:extLst>
      <p:ext uri="{BB962C8B-B14F-4D97-AF65-F5344CB8AC3E}">
        <p14:creationId xmlns:p14="http://schemas.microsoft.com/office/powerpoint/2010/main" val="29370768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2.png"/><Relationship Id="rId3" Type="http://schemas.openxmlformats.org/officeDocument/2006/relationships/slideLayout" Target="../slideLayouts/slideLayout4.xml"/><Relationship Id="rId21" Type="http://schemas.openxmlformats.org/officeDocument/2006/relationships/image" Target="../media/image4.png"/><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hyperlink" Target="https://github.com/msugn" TargetMode="Externa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044524"/>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74420" y="6571338"/>
            <a:ext cx="3733800" cy="228600"/>
          </a:xfrm>
          <a:prstGeom prst="rect">
            <a:avLst/>
          </a:prstGeom>
        </p:spPr>
        <p:txBody>
          <a:bodyPr vert="horz" lIns="91440" tIns="45720" rIns="91440" bIns="45720" rtlCol="0" anchor="ctr"/>
          <a:lstStyle>
            <a:lvl1pPr algn="l">
              <a:defRPr sz="900">
                <a:solidFill>
                  <a:schemeClr val="bg1">
                    <a:lumMod val="50000"/>
                    <a:alpha val="80000"/>
                  </a:schemeClr>
                </a:solidFill>
              </a:defRPr>
            </a:lvl1pPr>
          </a:lstStyle>
          <a:p>
            <a:fld id="{28543BDC-0553-40FA-A4DB-EDAAA606CFF6}" type="datetimeFigureOut">
              <a:rPr lang="en-US" smtClean="0"/>
              <a:pPr/>
              <a:t>3/21/2023</a:t>
            </a:fld>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E9AD569-83DD-4E5B-AF97-63825DE45633}" type="slidenum">
              <a:rPr lang="en-US" smtClean="0"/>
              <a:t>‹#›</a:t>
            </a:fld>
            <a:endParaRPr lang="en-US" dirty="0"/>
          </a:p>
        </p:txBody>
      </p:sp>
      <p:pic>
        <p:nvPicPr>
          <p:cNvPr id="7" name="Picture 6" descr="Logo&#10;&#10;Description automatically generated">
            <a:extLst>
              <a:ext uri="{FF2B5EF4-FFF2-40B4-BE49-F238E27FC236}">
                <a16:creationId xmlns:a16="http://schemas.microsoft.com/office/drawing/2014/main" id="{B228708A-075D-4980-A833-237E2466F084}"/>
              </a:ext>
            </a:extLst>
          </p:cNvPr>
          <p:cNvPicPr>
            <a:picLocks noChangeAspect="1"/>
          </p:cNvPicPr>
          <p:nvPr userDrawn="1"/>
        </p:nvPicPr>
        <p:blipFill>
          <a:blip r:embed="rId18" cstate="print">
            <a:alphaModFix amt="80000"/>
            <a:extLst>
              <a:ext uri="{28A0092B-C50C-407E-A947-70E740481C1C}">
                <a14:useLocalDpi xmlns:a14="http://schemas.microsoft.com/office/drawing/2010/main" val="0"/>
              </a:ext>
            </a:extLst>
          </a:blip>
          <a:stretch>
            <a:fillRect/>
          </a:stretch>
        </p:blipFill>
        <p:spPr>
          <a:xfrm>
            <a:off x="73950" y="5962808"/>
            <a:ext cx="893790" cy="895192"/>
          </a:xfrm>
          <a:prstGeom prst="rect">
            <a:avLst/>
          </a:prstGeom>
        </p:spPr>
      </p:pic>
      <p:sp>
        <p:nvSpPr>
          <p:cNvPr id="8" name="TextBox 7">
            <a:extLst>
              <a:ext uri="{FF2B5EF4-FFF2-40B4-BE49-F238E27FC236}">
                <a16:creationId xmlns:a16="http://schemas.microsoft.com/office/drawing/2014/main" id="{2E4C11AE-FC43-4D28-9F7C-CAE1A33E7371}"/>
              </a:ext>
            </a:extLst>
          </p:cNvPr>
          <p:cNvSpPr txBox="1"/>
          <p:nvPr userDrawn="1"/>
        </p:nvSpPr>
        <p:spPr>
          <a:xfrm>
            <a:off x="4359566" y="6574931"/>
            <a:ext cx="3284874"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noProof="0">
                <a:solidFill>
                  <a:schemeClr val="bg1">
                    <a:lumMod val="50000"/>
                  </a:schemeClr>
                </a:solidFill>
              </a:rPr>
              <a:t>©2022 Microsoft Security User Group Norway All Rights Reserved</a:t>
            </a:r>
          </a:p>
        </p:txBody>
      </p:sp>
      <p:sp>
        <p:nvSpPr>
          <p:cNvPr id="9" name="TextBox 8">
            <a:extLst>
              <a:ext uri="{FF2B5EF4-FFF2-40B4-BE49-F238E27FC236}">
                <a16:creationId xmlns:a16="http://schemas.microsoft.com/office/drawing/2014/main" id="{8281ED09-5C7E-4425-A394-9BA447C8A189}"/>
              </a:ext>
            </a:extLst>
          </p:cNvPr>
          <p:cNvSpPr txBox="1"/>
          <p:nvPr userDrawn="1"/>
        </p:nvSpPr>
        <p:spPr>
          <a:xfrm>
            <a:off x="11077338" y="6586591"/>
            <a:ext cx="612668" cy="230832"/>
          </a:xfrm>
          <a:prstGeom prst="rect">
            <a:avLst/>
          </a:prstGeom>
          <a:noFill/>
        </p:spPr>
        <p:txBody>
          <a:bodyPr wrap="none" rtlCol="0">
            <a:spAutoFit/>
          </a:bodyPr>
          <a:lstStyle/>
          <a:p>
            <a:r>
              <a:rPr lang="nb-NO" sz="900">
                <a:solidFill>
                  <a:schemeClr val="bg1">
                    <a:lumMod val="50000"/>
                  </a:schemeClr>
                </a:solidFill>
              </a:rPr>
              <a:t>#MSUGN</a:t>
            </a:r>
            <a:endParaRPr lang="en-US" sz="900">
              <a:solidFill>
                <a:schemeClr val="bg1">
                  <a:lumMod val="50000"/>
                </a:schemeClr>
              </a:solidFill>
            </a:endParaRPr>
          </a:p>
        </p:txBody>
      </p:sp>
      <p:sp>
        <p:nvSpPr>
          <p:cNvPr id="10" name="TextBox 9">
            <a:extLst>
              <a:ext uri="{FF2B5EF4-FFF2-40B4-BE49-F238E27FC236}">
                <a16:creationId xmlns:a16="http://schemas.microsoft.com/office/drawing/2014/main" id="{9D78E4FD-96FB-45DC-B234-DA96293CAC85}"/>
              </a:ext>
            </a:extLst>
          </p:cNvPr>
          <p:cNvSpPr txBox="1"/>
          <p:nvPr userDrawn="1"/>
        </p:nvSpPr>
        <p:spPr>
          <a:xfrm>
            <a:off x="10593231" y="6455922"/>
            <a:ext cx="1096775" cy="230832"/>
          </a:xfrm>
          <a:prstGeom prst="rect">
            <a:avLst/>
          </a:prstGeom>
          <a:noFill/>
        </p:spPr>
        <p:txBody>
          <a:bodyPr wrap="none" rtlCol="0">
            <a:spAutoFit/>
          </a:bodyPr>
          <a:lstStyle/>
          <a:p>
            <a:r>
              <a:rPr lang="nb-NO" sz="900">
                <a:solidFill>
                  <a:schemeClr val="bg1">
                    <a:lumMod val="50000"/>
                  </a:schemeClr>
                </a:solidFill>
              </a:rPr>
              <a:t>@MsSecUGNorway</a:t>
            </a:r>
            <a:endParaRPr lang="en-US" sz="900">
              <a:solidFill>
                <a:schemeClr val="bg1">
                  <a:lumMod val="50000"/>
                </a:schemeClr>
              </a:solidFill>
            </a:endParaRPr>
          </a:p>
        </p:txBody>
      </p:sp>
      <p:sp>
        <p:nvSpPr>
          <p:cNvPr id="11" name="TextBox 10">
            <a:extLst>
              <a:ext uri="{FF2B5EF4-FFF2-40B4-BE49-F238E27FC236}">
                <a16:creationId xmlns:a16="http://schemas.microsoft.com/office/drawing/2014/main" id="{85F566C4-94A0-44DB-88B6-51620ABCF960}"/>
              </a:ext>
            </a:extLst>
          </p:cNvPr>
          <p:cNvSpPr txBox="1"/>
          <p:nvPr userDrawn="1"/>
        </p:nvSpPr>
        <p:spPr>
          <a:xfrm>
            <a:off x="10593230" y="6306486"/>
            <a:ext cx="1063112" cy="230832"/>
          </a:xfrm>
          <a:prstGeom prst="rect">
            <a:avLst/>
          </a:prstGeom>
          <a:noFill/>
        </p:spPr>
        <p:txBody>
          <a:bodyPr wrap="none" rtlCol="0">
            <a:spAutoFit/>
          </a:bodyPr>
          <a:lstStyle/>
          <a:p>
            <a:r>
              <a:rPr lang="nb-NO" sz="900" dirty="0">
                <a:solidFill>
                  <a:schemeClr val="bg1">
                    <a:lumMod val="50000"/>
                  </a:schemeClr>
                </a:solidFill>
                <a:hlinkClick r:id="rId19"/>
              </a:rPr>
              <a:t>github.com/</a:t>
            </a:r>
            <a:r>
              <a:rPr lang="nb-NO" sz="900" dirty="0" err="1">
                <a:solidFill>
                  <a:schemeClr val="bg1">
                    <a:lumMod val="50000"/>
                  </a:schemeClr>
                </a:solidFill>
                <a:hlinkClick r:id="rId19"/>
              </a:rPr>
              <a:t>msugn</a:t>
            </a:r>
            <a:endParaRPr lang="en-US" sz="900" dirty="0">
              <a:solidFill>
                <a:schemeClr val="bg1">
                  <a:lumMod val="50000"/>
                </a:schemeClr>
              </a:solidFill>
            </a:endParaRPr>
          </a:p>
        </p:txBody>
      </p:sp>
      <p:pic>
        <p:nvPicPr>
          <p:cNvPr id="12" name="Picture 11" descr="Logo&#10;&#10;Description automatically generated">
            <a:extLst>
              <a:ext uri="{FF2B5EF4-FFF2-40B4-BE49-F238E27FC236}">
                <a16:creationId xmlns:a16="http://schemas.microsoft.com/office/drawing/2014/main" id="{7D934E5A-E5A7-4526-A806-D553111F1ACD}"/>
              </a:ext>
            </a:extLst>
          </p:cNvPr>
          <p:cNvPicPr>
            <a:picLocks noChangeAspect="1"/>
          </p:cNvPicPr>
          <p:nvPr userDrawn="1"/>
        </p:nvPicPr>
        <p:blipFill>
          <a:blip r:embed="rId20" cstate="print">
            <a:alphaModFix amt="69000"/>
            <a:extLst>
              <a:ext uri="{28A0092B-C50C-407E-A947-70E740481C1C}">
                <a14:useLocalDpi xmlns:a14="http://schemas.microsoft.com/office/drawing/2010/main" val="0"/>
              </a:ext>
            </a:extLst>
          </a:blip>
          <a:stretch>
            <a:fillRect/>
          </a:stretch>
        </p:blipFill>
        <p:spPr>
          <a:xfrm>
            <a:off x="10516712" y="6523366"/>
            <a:ext cx="124142" cy="124142"/>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E9C0D8A6-34C2-488E-95FB-8CD7908FC050}"/>
              </a:ext>
            </a:extLst>
          </p:cNvPr>
          <p:cNvPicPr>
            <a:picLocks noChangeAspect="1"/>
          </p:cNvPicPr>
          <p:nvPr userDrawn="1"/>
        </p:nvPicPr>
        <p:blipFill>
          <a:blip r:embed="rId21" cstate="print">
            <a:alphaModFix amt="58000"/>
            <a:extLst>
              <a:ext uri="{28A0092B-C50C-407E-A947-70E740481C1C}">
                <a14:useLocalDpi xmlns:a14="http://schemas.microsoft.com/office/drawing/2010/main" val="0"/>
              </a:ext>
            </a:extLst>
          </a:blip>
          <a:stretch>
            <a:fillRect/>
          </a:stretch>
        </p:blipFill>
        <p:spPr>
          <a:xfrm>
            <a:off x="10508139" y="6360073"/>
            <a:ext cx="141339" cy="141339"/>
          </a:xfrm>
          <a:prstGeom prst="rect">
            <a:avLst/>
          </a:prstGeom>
        </p:spPr>
      </p:pic>
    </p:spTree>
    <p:extLst>
      <p:ext uri="{BB962C8B-B14F-4D97-AF65-F5344CB8AC3E}">
        <p14:creationId xmlns:p14="http://schemas.microsoft.com/office/powerpoint/2010/main" val="1285487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sandbu.org/securing-azure-kubernetes-servic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3.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exidp/dex" TargetMode="External"/><Relationship Id="rId2" Type="http://schemas.openxmlformats.org/officeDocument/2006/relationships/hyperlink" Target="https://github.com/sighupio/permission-manager" TargetMode="Externa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hyperlink" Target="https://pinniped.dev/"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FairwindsOps/pluto" TargetMode="External"/><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hyperlink" Target="https://learn.microsoft.com/en-us/azure/backup/azure-kubernetes-service-cluster-backu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4.xml"/><Relationship Id="rId4" Type="http://schemas.openxmlformats.org/officeDocument/2006/relationships/hyperlink" Target="https://msandbu.org/customize-azure-kubernetes-service-diagnostics-for-azure-log-analytic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microsoft.github.io/Threat-Matrix-for-Kubernetes/"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hyperlink" Target="https://resources.snyk.io/state-of-open-source-security-report-2022?aliId=eyJpIjoiXC83SHZ3QVhKT2ZGMmgxUkQiLCJ0IjoiMzhXXC9YSmZYNU4rV3VsY25jN2JlYXc9PSJ9#page=1" TargetMode="External"/><Relationship Id="rId5" Type="http://schemas.openxmlformats.org/officeDocument/2006/relationships/hyperlink" Target="https://www.redhat.com/rhdc/managed-files/cl-state-of-kubernetes-security-report-2022-ebook-f31209-202205-en.pdf"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tel 1"/>
          <p:cNvSpPr>
            <a:spLocks noGrp="1"/>
          </p:cNvSpPr>
          <p:nvPr>
            <p:ph type="ctrTitle"/>
          </p:nvPr>
        </p:nvSpPr>
        <p:spPr>
          <a:xfrm>
            <a:off x="5081043" y="770467"/>
            <a:ext cx="6608963" cy="2281652"/>
          </a:xfrm>
        </p:spPr>
        <p:txBody>
          <a:bodyPr>
            <a:normAutofit/>
          </a:bodyPr>
          <a:lstStyle/>
          <a:p>
            <a:r>
              <a:rPr lang="nb-NO" sz="4800" b="1" dirty="0">
                <a:latin typeface="Tahoma" panose="020B0604030504040204" pitchFamily="34" charset="0"/>
                <a:ea typeface="Tahoma" panose="020B0604030504040204" pitchFamily="34" charset="0"/>
                <a:cs typeface="Tahoma" panose="020B0604030504040204" pitchFamily="34" charset="0"/>
              </a:rPr>
              <a:t>DevSecOps</a:t>
            </a:r>
            <a:endParaRPr lang="en-US" sz="6800"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11">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8" name="Picture 10" descr="Hacker - Free people icons">
            <a:extLst>
              <a:ext uri="{FF2B5EF4-FFF2-40B4-BE49-F238E27FC236}">
                <a16:creationId xmlns:a16="http://schemas.microsoft.com/office/drawing/2014/main" id="{AF6A2824-07FF-4490-B270-C5103AD19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71" y="1470617"/>
            <a:ext cx="3226468" cy="3226468"/>
          </a:xfrm>
          <a:prstGeom prst="rect">
            <a:avLst/>
          </a:prstGeom>
          <a:noFill/>
          <a:extLst>
            <a:ext uri="{909E8E84-426E-40DD-AFC4-6F175D3DCCD1}">
              <a14:hiddenFill xmlns:a14="http://schemas.microsoft.com/office/drawing/2010/main">
                <a:solidFill>
                  <a:srgbClr val="FFFFFF"/>
                </a:solidFill>
              </a14:hiddenFill>
            </a:ext>
          </a:extLst>
        </p:spPr>
      </p:pic>
      <p:sp>
        <p:nvSpPr>
          <p:cNvPr id="3" name="TekstSylinder 3">
            <a:extLst>
              <a:ext uri="{FF2B5EF4-FFF2-40B4-BE49-F238E27FC236}">
                <a16:creationId xmlns:a16="http://schemas.microsoft.com/office/drawing/2014/main" id="{5D7EDDEB-23DD-5080-331B-DB8358D97E05}"/>
              </a:ext>
            </a:extLst>
          </p:cNvPr>
          <p:cNvSpPr txBox="1"/>
          <p:nvPr/>
        </p:nvSpPr>
        <p:spPr>
          <a:xfrm>
            <a:off x="5051812" y="3081021"/>
            <a:ext cx="6094428" cy="954107"/>
          </a:xfrm>
          <a:prstGeom prst="rect">
            <a:avLst/>
          </a:prstGeom>
          <a:noFill/>
        </p:spPr>
        <p:txBody>
          <a:bodyPr wrap="square">
            <a:spAutoFit/>
          </a:bodyPr>
          <a:lstStyle/>
          <a:p>
            <a:r>
              <a:rPr lang="nb-NO" sz="2800" b="1" dirty="0">
                <a:solidFill>
                  <a:schemeClr val="bg1"/>
                </a:solidFill>
                <a:latin typeface="Tahoma" panose="020B0604030504040204" pitchFamily="34" charset="0"/>
                <a:ea typeface="Tahoma" panose="020B0604030504040204" pitchFamily="34" charset="0"/>
                <a:cs typeface="Tahoma" panose="020B0604030504040204" pitchFamily="34" charset="0"/>
              </a:rPr>
              <a:t>or...maintaining high velocity and still wearing a seatbelt </a:t>
            </a:r>
            <a:r>
              <a:rPr lang="nb-NO" sz="2800" b="1" dirty="0">
                <a:solidFill>
                  <a:schemeClr val="bg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nb-NO"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kstSylinder 6">
            <a:extLst>
              <a:ext uri="{FF2B5EF4-FFF2-40B4-BE49-F238E27FC236}">
                <a16:creationId xmlns:a16="http://schemas.microsoft.com/office/drawing/2014/main" id="{352A3258-D586-2539-56F3-12B80DFAEDBA}"/>
              </a:ext>
            </a:extLst>
          </p:cNvPr>
          <p:cNvSpPr txBox="1"/>
          <p:nvPr/>
        </p:nvSpPr>
        <p:spPr>
          <a:xfrm>
            <a:off x="4946780" y="4847782"/>
            <a:ext cx="6094428" cy="1938992"/>
          </a:xfrm>
          <a:prstGeom prst="rect">
            <a:avLst/>
          </a:prstGeom>
          <a:noFill/>
        </p:spPr>
        <p:txBody>
          <a:bodyPr wrap="square">
            <a:spAutoFit/>
          </a:bodyPr>
          <a:lstStyle/>
          <a:p>
            <a:r>
              <a:rPr lang="nb-NO" sz="3000" b="1" spc="-120" dirty="0">
                <a:solidFill>
                  <a:srgbClr val="FFFFFF"/>
                </a:solidFill>
                <a:latin typeface="Tahoma" panose="020B0604030504040204" pitchFamily="34" charset="0"/>
                <a:ea typeface="Tahoma" panose="020B0604030504040204" pitchFamily="34" charset="0"/>
                <a:cs typeface="Tahoma" panose="020B0604030504040204" pitchFamily="34" charset="0"/>
              </a:rPr>
              <a:t>Additional content here </a:t>
            </a:r>
            <a:r>
              <a:rPr lang="nb-NO" sz="3000" b="1" spc="-120" dirty="0">
                <a:solidFill>
                  <a:srgbClr val="FFFFFF"/>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p>
          <a:p>
            <a:r>
              <a:rPr lang="nb-NO" sz="3000" b="1" spc="-120" dirty="0">
                <a:solidFill>
                  <a:srgbClr val="FFFFFF"/>
                </a:solidFill>
                <a:latin typeface="Tahoma" panose="020B0604030504040204" pitchFamily="34" charset="0"/>
                <a:ea typeface="Tahoma" panose="020B0604030504040204" pitchFamily="34" charset="0"/>
                <a:cs typeface="Tahoma" panose="020B0604030504040204" pitchFamily="34" charset="0"/>
                <a:hlinkClick r:id="rId3"/>
              </a:rPr>
              <a:t>https://msandbu.org/securing-azure-kubernetes-services/</a:t>
            </a:r>
            <a:endParaRPr lang="nb-NO" sz="3000" b="1" spc="-120" dirty="0">
              <a:solidFill>
                <a:srgbClr val="FFFFFF"/>
              </a:solidFill>
              <a:latin typeface="Tahoma" panose="020B0604030504040204" pitchFamily="34" charset="0"/>
              <a:ea typeface="Tahoma" panose="020B0604030504040204" pitchFamily="34" charset="0"/>
              <a:cs typeface="Tahoma" panose="020B0604030504040204" pitchFamily="34" charset="0"/>
            </a:endParaRPr>
          </a:p>
          <a:p>
            <a:endParaRPr lang="nb-NO" sz="3000" b="1" spc="-12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312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4FF538-A810-C083-C253-329F7E4DE2D0}"/>
              </a:ext>
            </a:extLst>
          </p:cNvPr>
          <p:cNvSpPr>
            <a:spLocks noGrp="1"/>
          </p:cNvSpPr>
          <p:nvPr>
            <p:ph type="body" sz="quarter" idx="10"/>
          </p:nvPr>
        </p:nvSpPr>
        <p:spPr/>
        <p:txBody>
          <a:bodyPr>
            <a:normAutofit/>
          </a:bodyPr>
          <a:lstStyle/>
          <a:p>
            <a:endParaRPr lang="en-US" sz="1600" dirty="0"/>
          </a:p>
        </p:txBody>
      </p:sp>
      <p:sp>
        <p:nvSpPr>
          <p:cNvPr id="3" name="Title 2">
            <a:extLst>
              <a:ext uri="{FF2B5EF4-FFF2-40B4-BE49-F238E27FC236}">
                <a16:creationId xmlns:a16="http://schemas.microsoft.com/office/drawing/2014/main" id="{5B4EF0E0-CDD7-434B-6859-721F019C9DD0}"/>
              </a:ext>
            </a:extLst>
          </p:cNvPr>
          <p:cNvSpPr>
            <a:spLocks noGrp="1"/>
          </p:cNvSpPr>
          <p:nvPr>
            <p:ph type="title"/>
          </p:nvPr>
        </p:nvSpPr>
        <p:spPr>
          <a:xfrm>
            <a:off x="2733288" y="652643"/>
            <a:ext cx="10751504" cy="468000"/>
          </a:xfrm>
        </p:spPr>
        <p:txBody>
          <a:bodyPr>
            <a:normAutofit/>
          </a:bodyPr>
          <a:lstStyle/>
          <a:p>
            <a:r>
              <a:rPr lang="nb-NO" sz="3200" b="1" dirty="0">
                <a:latin typeface="Tahoma" panose="020B0604030504040204" pitchFamily="34" charset="0"/>
                <a:ea typeface="Tahoma" panose="020B0604030504040204" pitchFamily="34" charset="0"/>
                <a:cs typeface="Tahoma" panose="020B0604030504040204" pitchFamily="34" charset="0"/>
              </a:rPr>
              <a:t>So.. How should we secure this?</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6D0A663D-36E4-E367-8EA2-AAA6E54FF573}"/>
              </a:ext>
            </a:extLst>
          </p:cNvPr>
          <p:cNvSpPr>
            <a:spLocks noGrp="1"/>
          </p:cNvSpPr>
          <p:nvPr>
            <p:ph type="body" sz="quarter" idx="11"/>
          </p:nvPr>
        </p:nvSpPr>
        <p:spPr/>
        <p:txBody>
          <a:bodyPr>
            <a:normAutofit/>
          </a:bodyPr>
          <a:lstStyle/>
          <a:p>
            <a:endParaRPr lang="en-US" sz="1400"/>
          </a:p>
        </p:txBody>
      </p:sp>
      <p:pic>
        <p:nvPicPr>
          <p:cNvPr id="3074" name="Picture 2" descr="How CNCF Enables Crowdsourced Ecosystem Map with Netlify Deploy Previews">
            <a:extLst>
              <a:ext uri="{FF2B5EF4-FFF2-40B4-BE49-F238E27FC236}">
                <a16:creationId xmlns:a16="http://schemas.microsoft.com/office/drawing/2014/main" id="{CC8FCCE3-9568-4F72-13A1-C57AA9614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46" y="1264898"/>
            <a:ext cx="9273748" cy="521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1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67283-92B9-486C-DCD2-F4F5B9BA035A}"/>
              </a:ext>
            </a:extLst>
          </p:cNvPr>
          <p:cNvSpPr>
            <a:spLocks noGrp="1"/>
          </p:cNvSpPr>
          <p:nvPr>
            <p:ph type="body" sz="quarter" idx="10"/>
          </p:nvPr>
        </p:nvSpPr>
        <p:spPr>
          <a:xfrm>
            <a:off x="207377" y="1243156"/>
            <a:ext cx="10749412" cy="5139110"/>
          </a:xfrm>
        </p:spPr>
        <p:txBody>
          <a:bodyPr>
            <a:normAutofit/>
          </a:bodyPr>
          <a:lstStyle/>
          <a:p>
            <a:r>
              <a:rPr lang="nb-NO" sz="2400" b="1" dirty="0">
                <a:latin typeface="Tahoma" panose="020B0604030504040204" pitchFamily="34" charset="0"/>
                <a:ea typeface="Tahoma" panose="020B0604030504040204" pitchFamily="34" charset="0"/>
                <a:cs typeface="Tahoma" panose="020B0604030504040204" pitchFamily="34" charset="0"/>
              </a:rPr>
              <a:t>Integrations will differ</a:t>
            </a:r>
          </a:p>
          <a:p>
            <a:pPr lvl="1"/>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CSI</a:t>
            </a:r>
            <a:r>
              <a:rPr lang="nb-NO" sz="2000" dirty="0">
                <a:latin typeface="Tahoma" panose="020B0604030504040204" pitchFamily="34" charset="0"/>
                <a:ea typeface="Tahoma" panose="020B0604030504040204" pitchFamily="34" charset="0"/>
                <a:cs typeface="Tahoma" panose="020B0604030504040204" pitchFamily="34" charset="0"/>
              </a:rPr>
              <a:t> = Storage and Secrets</a:t>
            </a:r>
          </a:p>
          <a:p>
            <a:pPr lvl="1"/>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Cloud Controller Manager </a:t>
            </a:r>
            <a:r>
              <a:rPr lang="nb-NO" sz="2000" dirty="0">
                <a:latin typeface="Tahoma" panose="020B0604030504040204" pitchFamily="34" charset="0"/>
                <a:ea typeface="Tahoma" panose="020B0604030504040204" pitchFamily="34" charset="0"/>
                <a:cs typeface="Tahoma" panose="020B0604030504040204" pitchFamily="34" charset="0"/>
              </a:rPr>
              <a:t>= API </a:t>
            </a:r>
            <a:br>
              <a:rPr lang="nb-NO" sz="2000" dirty="0">
                <a:latin typeface="Tahoma" panose="020B0604030504040204" pitchFamily="34" charset="0"/>
                <a:ea typeface="Tahoma" panose="020B0604030504040204" pitchFamily="34" charset="0"/>
                <a:cs typeface="Tahoma" panose="020B0604030504040204" pitchFamily="34" charset="0"/>
              </a:rPr>
            </a:br>
            <a:r>
              <a:rPr lang="nb-NO" sz="2000" dirty="0">
                <a:latin typeface="Tahoma" panose="020B0604030504040204" pitchFamily="34" charset="0"/>
                <a:ea typeface="Tahoma" panose="020B0604030504040204" pitchFamily="34" charset="0"/>
                <a:cs typeface="Tahoma" panose="020B0604030504040204" pitchFamily="34" charset="0"/>
              </a:rPr>
              <a:t>integration to cloud providers</a:t>
            </a:r>
          </a:p>
          <a:p>
            <a:pPr lvl="1"/>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Load Balancer and</a:t>
            </a:r>
            <a:r>
              <a:rPr lang="nb-NO" sz="2000" dirty="0">
                <a:latin typeface="Tahoma" panose="020B0604030504040204" pitchFamily="34" charset="0"/>
                <a:ea typeface="Tahoma" panose="020B0604030504040204" pitchFamily="34" charset="0"/>
                <a:cs typeface="Tahoma" panose="020B0604030504040204" pitchFamily="34" charset="0"/>
              </a:rPr>
              <a:t> </a:t>
            </a:r>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Ingress</a:t>
            </a:r>
          </a:p>
          <a:p>
            <a:pPr lvl="1"/>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Windows </a:t>
            </a:r>
            <a:r>
              <a:rPr lang="nb-NO" sz="2000" b="1" dirty="0">
                <a:solidFill>
                  <a:schemeClr val="tx1">
                    <a:lumMod val="50000"/>
                  </a:schemeClr>
                </a:solidFill>
                <a:latin typeface="Tahoma" panose="020B0604030504040204" pitchFamily="34" charset="0"/>
                <a:ea typeface="Tahoma" panose="020B0604030504040204" pitchFamily="34" charset="0"/>
                <a:cs typeface="Tahoma" panose="020B0604030504040204" pitchFamily="34" charset="0"/>
              </a:rPr>
              <a:t>and</a:t>
            </a:r>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 Linux </a:t>
            </a:r>
            <a:r>
              <a:rPr lang="nb-NO" sz="2000" dirty="0">
                <a:latin typeface="Tahoma" panose="020B0604030504040204" pitchFamily="34" charset="0"/>
                <a:ea typeface="Tahoma" panose="020B0604030504040204" pitchFamily="34" charset="0"/>
                <a:cs typeface="Tahoma" panose="020B0604030504040204" pitchFamily="34" charset="0"/>
              </a:rPr>
              <a:t>nodes</a:t>
            </a:r>
          </a:p>
          <a:p>
            <a:pPr lvl="1"/>
            <a:r>
              <a:rPr lang="nb-NO" sz="2000" dirty="0">
                <a:latin typeface="Tahoma" panose="020B0604030504040204" pitchFamily="34" charset="0"/>
                <a:ea typeface="Tahoma" panose="020B0604030504040204" pitchFamily="34" charset="0"/>
                <a:cs typeface="Tahoma" panose="020B0604030504040204" pitchFamily="34" charset="0"/>
              </a:rPr>
              <a:t>A huge ecosystem with oppurtunities</a:t>
            </a:r>
          </a:p>
          <a:p>
            <a:pPr lvl="1"/>
            <a:endParaRPr lang="nb-NO" sz="2000" dirty="0">
              <a:latin typeface="Tahoma" panose="020B0604030504040204" pitchFamily="34" charset="0"/>
              <a:ea typeface="Tahoma" panose="020B0604030504040204" pitchFamily="34" charset="0"/>
              <a:cs typeface="Tahoma" panose="020B0604030504040204" pitchFamily="34" charset="0"/>
            </a:endParaRPr>
          </a:p>
          <a:p>
            <a:pPr lvl="1"/>
            <a:r>
              <a:rPr lang="nb-NO" sz="2000" dirty="0">
                <a:latin typeface="Tahoma" panose="020B0604030504040204" pitchFamily="34" charset="0"/>
                <a:ea typeface="Tahoma" panose="020B0604030504040204" pitchFamily="34" charset="0"/>
                <a:cs typeface="Tahoma" panose="020B0604030504040204" pitchFamily="34" charset="0"/>
              </a:rPr>
              <a:t>Often many security mechanisms available </a:t>
            </a:r>
            <a:br>
              <a:rPr lang="nb-NO" sz="2000" dirty="0">
                <a:latin typeface="Tahoma" panose="020B0604030504040204" pitchFamily="34" charset="0"/>
                <a:ea typeface="Tahoma" panose="020B0604030504040204" pitchFamily="34" charset="0"/>
                <a:cs typeface="Tahoma" panose="020B0604030504040204" pitchFamily="34" charset="0"/>
              </a:rPr>
            </a:br>
            <a:r>
              <a:rPr lang="nb-NO" sz="2000" dirty="0">
                <a:latin typeface="Tahoma" panose="020B0604030504040204" pitchFamily="34" charset="0"/>
                <a:ea typeface="Tahoma" panose="020B0604030504040204" pitchFamily="34" charset="0"/>
                <a:cs typeface="Tahoma" panose="020B0604030504040204" pitchFamily="34" charset="0"/>
              </a:rPr>
              <a:t>from the providers</a:t>
            </a:r>
          </a:p>
          <a:p>
            <a:endParaRPr lang="nb-NO" sz="2000" dirty="0">
              <a:latin typeface="Tahoma" panose="020B0604030504040204" pitchFamily="34" charset="0"/>
              <a:ea typeface="Tahoma" panose="020B0604030504040204" pitchFamily="34" charset="0"/>
              <a:cs typeface="Tahoma" panose="020B0604030504040204" pitchFamily="34" charset="0"/>
            </a:endParaRPr>
          </a:p>
          <a:p>
            <a:r>
              <a:rPr lang="nb-NO" sz="2000" dirty="0">
                <a:latin typeface="Tahoma" panose="020B0604030504040204" pitchFamily="34" charset="0"/>
                <a:ea typeface="Tahoma" panose="020B0604030504040204" pitchFamily="34" charset="0"/>
                <a:cs typeface="Tahoma" panose="020B0604030504040204" pitchFamily="34" charset="0"/>
              </a:rPr>
              <a:t>Network uses an integration called </a:t>
            </a:r>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CNI</a:t>
            </a:r>
          </a:p>
          <a:p>
            <a:pPr lvl="1"/>
            <a:r>
              <a:rPr lang="nb-NO" sz="2000" dirty="0">
                <a:latin typeface="Tahoma" panose="020B0604030504040204" pitchFamily="34" charset="0"/>
                <a:ea typeface="Tahoma" panose="020B0604030504040204" pitchFamily="34" charset="0"/>
                <a:cs typeface="Tahoma" panose="020B0604030504040204" pitchFamily="34" charset="0"/>
              </a:rPr>
              <a:t>Example: Cilium, VMware NSX, Azure CNI</a:t>
            </a:r>
          </a:p>
          <a:p>
            <a:pPr lvl="1"/>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F88CB518-895A-DB90-6421-0E04AF56232D}"/>
              </a:ext>
            </a:extLst>
          </p:cNvPr>
          <p:cNvSpPr>
            <a:spLocks noGrp="1"/>
          </p:cNvSpPr>
          <p:nvPr>
            <p:ph type="title"/>
          </p:nvPr>
        </p:nvSpPr>
        <p:spPr>
          <a:xfrm>
            <a:off x="2720932" y="454935"/>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Kubernetes (k8s) Architecture</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481AC0CA-3F0F-292C-BF8E-984352AED58F}"/>
              </a:ext>
            </a:extLst>
          </p:cNvPr>
          <p:cNvPicPr>
            <a:picLocks noChangeAspect="1"/>
          </p:cNvPicPr>
          <p:nvPr/>
        </p:nvPicPr>
        <p:blipFill>
          <a:blip r:embed="rId2"/>
          <a:stretch>
            <a:fillRect/>
          </a:stretch>
        </p:blipFill>
        <p:spPr>
          <a:xfrm>
            <a:off x="5146590" y="1117318"/>
            <a:ext cx="6558527" cy="4344368"/>
          </a:xfrm>
          <a:prstGeom prst="rect">
            <a:avLst/>
          </a:prstGeom>
        </p:spPr>
      </p:pic>
      <p:sp>
        <p:nvSpPr>
          <p:cNvPr id="9" name="Rectangle: Rounded Corners 8">
            <a:extLst>
              <a:ext uri="{FF2B5EF4-FFF2-40B4-BE49-F238E27FC236}">
                <a16:creationId xmlns:a16="http://schemas.microsoft.com/office/drawing/2014/main" id="{5D07F8A3-8022-1044-7F54-B67168003D33}"/>
              </a:ext>
            </a:extLst>
          </p:cNvPr>
          <p:cNvSpPr/>
          <p:nvPr/>
        </p:nvSpPr>
        <p:spPr>
          <a:xfrm>
            <a:off x="6550693" y="5356654"/>
            <a:ext cx="4708837" cy="49803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Kubernetes Platform</a:t>
            </a:r>
            <a:endParaRPr lang="en-US"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5C0232B0-BDC1-D300-8052-679757D054FA}"/>
              </a:ext>
            </a:extLst>
          </p:cNvPr>
          <p:cNvSpPr/>
          <p:nvPr/>
        </p:nvSpPr>
        <p:spPr>
          <a:xfrm>
            <a:off x="6383310" y="5941190"/>
            <a:ext cx="1186248" cy="34839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Code</a:t>
            </a:r>
            <a:endParaRPr lang="en-US"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CF64898E-E649-7A21-0216-ABE9CC6AE18A}"/>
              </a:ext>
            </a:extLst>
          </p:cNvPr>
          <p:cNvSpPr/>
          <p:nvPr/>
        </p:nvSpPr>
        <p:spPr>
          <a:xfrm>
            <a:off x="7687335" y="5941190"/>
            <a:ext cx="1186248" cy="34839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Build</a:t>
            </a:r>
            <a:endParaRPr lang="en-US"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58394F4C-9567-8F19-4A73-FFB29B8B7EDC}"/>
              </a:ext>
            </a:extLst>
          </p:cNvPr>
          <p:cNvSpPr/>
          <p:nvPr/>
        </p:nvSpPr>
        <p:spPr>
          <a:xfrm>
            <a:off x="10284393" y="5941190"/>
            <a:ext cx="1186248" cy="34839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Run</a:t>
            </a:r>
            <a:endParaRPr lang="en-US"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ADF1519A-E599-C6ED-FEB7-661338943E45}"/>
              </a:ext>
            </a:extLst>
          </p:cNvPr>
          <p:cNvSpPr/>
          <p:nvPr/>
        </p:nvSpPr>
        <p:spPr>
          <a:xfrm>
            <a:off x="8988224" y="5941190"/>
            <a:ext cx="1186248" cy="34839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Deploy</a:t>
            </a:r>
            <a:endParaRPr lang="en-US"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217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245">
            <a:extLst>
              <a:ext uri="{FF2B5EF4-FFF2-40B4-BE49-F238E27FC236}">
                <a16:creationId xmlns:a16="http://schemas.microsoft.com/office/drawing/2014/main" id="{D8E1A22B-9E24-E403-B7E9-B3FA34CBBFF6}"/>
              </a:ext>
            </a:extLst>
          </p:cNvPr>
          <p:cNvGrpSpPr>
            <a:grpSpLocks noChangeAspect="1"/>
          </p:cNvGrpSpPr>
          <p:nvPr/>
        </p:nvGrpSpPr>
        <p:grpSpPr>
          <a:xfrm>
            <a:off x="1043944" y="3163285"/>
            <a:ext cx="685880" cy="1031339"/>
            <a:chOff x="2559051" y="11390313"/>
            <a:chExt cx="431801" cy="649288"/>
          </a:xfrm>
        </p:grpSpPr>
        <p:sp>
          <p:nvSpPr>
            <p:cNvPr id="27" name="Freeform 663">
              <a:extLst>
                <a:ext uri="{FF2B5EF4-FFF2-40B4-BE49-F238E27FC236}">
                  <a16:creationId xmlns:a16="http://schemas.microsoft.com/office/drawing/2014/main" id="{712C12D3-D8B4-8608-4DCC-A9B5F8EAC25D}"/>
                </a:ext>
              </a:extLst>
            </p:cNvPr>
            <p:cNvSpPr>
              <a:spLocks noEditPoints="1"/>
            </p:cNvSpPr>
            <p:nvPr/>
          </p:nvSpPr>
          <p:spPr bwMode="auto">
            <a:xfrm>
              <a:off x="2601914" y="11390313"/>
              <a:ext cx="373063" cy="361950"/>
            </a:xfrm>
            <a:custGeom>
              <a:avLst/>
              <a:gdLst>
                <a:gd name="T0" fmla="*/ 407 w 895"/>
                <a:gd name="T1" fmla="*/ 871 h 871"/>
                <a:gd name="T2" fmla="*/ 65 w 895"/>
                <a:gd name="T3" fmla="*/ 540 h 871"/>
                <a:gd name="T4" fmla="*/ 67 w 895"/>
                <a:gd name="T5" fmla="*/ 221 h 871"/>
                <a:gd name="T6" fmla="*/ 397 w 895"/>
                <a:gd name="T7" fmla="*/ 0 h 871"/>
                <a:gd name="T8" fmla="*/ 816 w 895"/>
                <a:gd name="T9" fmla="*/ 17 h 871"/>
                <a:gd name="T10" fmla="*/ 835 w 895"/>
                <a:gd name="T11" fmla="*/ 30 h 871"/>
                <a:gd name="T12" fmla="*/ 749 w 895"/>
                <a:gd name="T13" fmla="*/ 550 h 871"/>
                <a:gd name="T14" fmla="*/ 692 w 895"/>
                <a:gd name="T15" fmla="*/ 731 h 871"/>
                <a:gd name="T16" fmla="*/ 407 w 895"/>
                <a:gd name="T17" fmla="*/ 871 h 871"/>
                <a:gd name="T18" fmla="*/ 397 w 895"/>
                <a:gd name="T19" fmla="*/ 46 h 871"/>
                <a:gd name="T20" fmla="*/ 109 w 895"/>
                <a:gd name="T21" fmla="*/ 242 h 871"/>
                <a:gd name="T22" fmla="*/ 110 w 895"/>
                <a:gd name="T23" fmla="*/ 526 h 871"/>
                <a:gd name="T24" fmla="*/ 111 w 895"/>
                <a:gd name="T25" fmla="*/ 534 h 871"/>
                <a:gd name="T26" fmla="*/ 407 w 895"/>
                <a:gd name="T27" fmla="*/ 824 h 871"/>
                <a:gd name="T28" fmla="*/ 623 w 895"/>
                <a:gd name="T29" fmla="*/ 744 h 871"/>
                <a:gd name="T30" fmla="*/ 703 w 895"/>
                <a:gd name="T31" fmla="*/ 547 h 871"/>
                <a:gd name="T32" fmla="*/ 704 w 895"/>
                <a:gd name="T33" fmla="*/ 536 h 871"/>
                <a:gd name="T34" fmla="*/ 798 w 895"/>
                <a:gd name="T35" fmla="*/ 63 h 871"/>
                <a:gd name="T36" fmla="*/ 397 w 895"/>
                <a:gd name="T37" fmla="*/ 4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5" h="871">
                  <a:moveTo>
                    <a:pt x="407" y="871"/>
                  </a:moveTo>
                  <a:cubicBezTo>
                    <a:pt x="95" y="871"/>
                    <a:pt x="67" y="580"/>
                    <a:pt x="65" y="540"/>
                  </a:cubicBezTo>
                  <a:cubicBezTo>
                    <a:pt x="55" y="512"/>
                    <a:pt x="0" y="354"/>
                    <a:pt x="67" y="221"/>
                  </a:cubicBezTo>
                  <a:cubicBezTo>
                    <a:pt x="140" y="78"/>
                    <a:pt x="257" y="0"/>
                    <a:pt x="397" y="0"/>
                  </a:cubicBezTo>
                  <a:cubicBezTo>
                    <a:pt x="527" y="0"/>
                    <a:pt x="813" y="17"/>
                    <a:pt x="816" y="17"/>
                  </a:cubicBezTo>
                  <a:cubicBezTo>
                    <a:pt x="824" y="18"/>
                    <a:pt x="832" y="23"/>
                    <a:pt x="835" y="30"/>
                  </a:cubicBezTo>
                  <a:cubicBezTo>
                    <a:pt x="895" y="155"/>
                    <a:pt x="769" y="496"/>
                    <a:pt x="749" y="550"/>
                  </a:cubicBezTo>
                  <a:cubicBezTo>
                    <a:pt x="749" y="583"/>
                    <a:pt x="737" y="662"/>
                    <a:pt x="692" y="731"/>
                  </a:cubicBezTo>
                  <a:cubicBezTo>
                    <a:pt x="651" y="795"/>
                    <a:pt x="568" y="871"/>
                    <a:pt x="407" y="871"/>
                  </a:cubicBezTo>
                  <a:close/>
                  <a:moveTo>
                    <a:pt x="397" y="46"/>
                  </a:moveTo>
                  <a:cubicBezTo>
                    <a:pt x="273" y="46"/>
                    <a:pt x="174" y="114"/>
                    <a:pt x="109" y="242"/>
                  </a:cubicBezTo>
                  <a:cubicBezTo>
                    <a:pt x="46" y="366"/>
                    <a:pt x="109" y="524"/>
                    <a:pt x="110" y="526"/>
                  </a:cubicBezTo>
                  <a:cubicBezTo>
                    <a:pt x="111" y="529"/>
                    <a:pt x="111" y="531"/>
                    <a:pt x="111" y="534"/>
                  </a:cubicBezTo>
                  <a:cubicBezTo>
                    <a:pt x="112" y="546"/>
                    <a:pt x="120" y="824"/>
                    <a:pt x="407" y="824"/>
                  </a:cubicBezTo>
                  <a:cubicBezTo>
                    <a:pt x="499" y="824"/>
                    <a:pt x="572" y="797"/>
                    <a:pt x="623" y="744"/>
                  </a:cubicBezTo>
                  <a:cubicBezTo>
                    <a:pt x="699" y="665"/>
                    <a:pt x="703" y="555"/>
                    <a:pt x="703" y="547"/>
                  </a:cubicBezTo>
                  <a:cubicBezTo>
                    <a:pt x="702" y="544"/>
                    <a:pt x="703" y="540"/>
                    <a:pt x="704" y="536"/>
                  </a:cubicBezTo>
                  <a:cubicBezTo>
                    <a:pt x="742" y="437"/>
                    <a:pt x="830" y="167"/>
                    <a:pt x="798" y="63"/>
                  </a:cubicBezTo>
                  <a:cubicBezTo>
                    <a:pt x="738" y="59"/>
                    <a:pt x="509" y="46"/>
                    <a:pt x="397" y="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endParaRPr lang="nb-NO" sz="1016">
                <a:latin typeface="Tahoma" panose="020B0604030504040204" pitchFamily="34" charset="0"/>
                <a:ea typeface="Tahoma" panose="020B0604030504040204" pitchFamily="34" charset="0"/>
                <a:cs typeface="Tahoma" panose="020B0604030504040204" pitchFamily="34" charset="0"/>
              </a:endParaRPr>
            </a:p>
          </p:txBody>
        </p:sp>
        <p:sp>
          <p:nvSpPr>
            <p:cNvPr id="28" name="Freeform 664">
              <a:extLst>
                <a:ext uri="{FF2B5EF4-FFF2-40B4-BE49-F238E27FC236}">
                  <a16:creationId xmlns:a16="http://schemas.microsoft.com/office/drawing/2014/main" id="{7A3CD800-A244-7EBD-AAE1-00E0789EBC6C}"/>
                </a:ext>
              </a:extLst>
            </p:cNvPr>
            <p:cNvSpPr>
              <a:spLocks/>
            </p:cNvSpPr>
            <p:nvPr/>
          </p:nvSpPr>
          <p:spPr bwMode="auto">
            <a:xfrm>
              <a:off x="2836864" y="11780838"/>
              <a:ext cx="153988" cy="258763"/>
            </a:xfrm>
            <a:custGeom>
              <a:avLst/>
              <a:gdLst>
                <a:gd name="T0" fmla="*/ 344 w 369"/>
                <a:gd name="T1" fmla="*/ 624 h 624"/>
                <a:gd name="T2" fmla="*/ 321 w 369"/>
                <a:gd name="T3" fmla="*/ 601 h 624"/>
                <a:gd name="T4" fmla="*/ 321 w 369"/>
                <a:gd name="T5" fmla="*/ 297 h 624"/>
                <a:gd name="T6" fmla="*/ 263 w 369"/>
                <a:gd name="T7" fmla="*/ 158 h 624"/>
                <a:gd name="T8" fmla="*/ 18 w 369"/>
                <a:gd name="T9" fmla="*/ 48 h 624"/>
                <a:gd name="T10" fmla="*/ 5 w 369"/>
                <a:gd name="T11" fmla="*/ 17 h 624"/>
                <a:gd name="T12" fmla="*/ 36 w 369"/>
                <a:gd name="T13" fmla="*/ 5 h 624"/>
                <a:gd name="T14" fmla="*/ 285 w 369"/>
                <a:gd name="T15" fmla="*/ 117 h 624"/>
                <a:gd name="T16" fmla="*/ 367 w 369"/>
                <a:gd name="T17" fmla="*/ 298 h 624"/>
                <a:gd name="T18" fmla="*/ 367 w 369"/>
                <a:gd name="T19" fmla="*/ 601 h 624"/>
                <a:gd name="T20" fmla="*/ 344 w 369"/>
                <a:gd name="T21"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24">
                  <a:moveTo>
                    <a:pt x="344" y="624"/>
                  </a:moveTo>
                  <a:cubicBezTo>
                    <a:pt x="331" y="624"/>
                    <a:pt x="321" y="614"/>
                    <a:pt x="321" y="601"/>
                  </a:cubicBezTo>
                  <a:cubicBezTo>
                    <a:pt x="321" y="297"/>
                    <a:pt x="321" y="297"/>
                    <a:pt x="321" y="297"/>
                  </a:cubicBezTo>
                  <a:cubicBezTo>
                    <a:pt x="321" y="296"/>
                    <a:pt x="322" y="191"/>
                    <a:pt x="263" y="158"/>
                  </a:cubicBezTo>
                  <a:cubicBezTo>
                    <a:pt x="192" y="119"/>
                    <a:pt x="20" y="48"/>
                    <a:pt x="18" y="48"/>
                  </a:cubicBezTo>
                  <a:cubicBezTo>
                    <a:pt x="6" y="43"/>
                    <a:pt x="0" y="29"/>
                    <a:pt x="5" y="17"/>
                  </a:cubicBezTo>
                  <a:cubicBezTo>
                    <a:pt x="10" y="5"/>
                    <a:pt x="24" y="0"/>
                    <a:pt x="36" y="5"/>
                  </a:cubicBezTo>
                  <a:cubicBezTo>
                    <a:pt x="43" y="8"/>
                    <a:pt x="212" y="77"/>
                    <a:pt x="285" y="117"/>
                  </a:cubicBezTo>
                  <a:cubicBezTo>
                    <a:pt x="369" y="164"/>
                    <a:pt x="367" y="293"/>
                    <a:pt x="367" y="298"/>
                  </a:cubicBezTo>
                  <a:cubicBezTo>
                    <a:pt x="367" y="601"/>
                    <a:pt x="367" y="601"/>
                    <a:pt x="367" y="601"/>
                  </a:cubicBezTo>
                  <a:cubicBezTo>
                    <a:pt x="367" y="614"/>
                    <a:pt x="357" y="624"/>
                    <a:pt x="344" y="62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endParaRPr lang="nb-NO" sz="1016">
                <a:latin typeface="Tahoma" panose="020B0604030504040204" pitchFamily="34" charset="0"/>
                <a:ea typeface="Tahoma" panose="020B0604030504040204" pitchFamily="34" charset="0"/>
                <a:cs typeface="Tahoma" panose="020B0604030504040204" pitchFamily="34" charset="0"/>
              </a:endParaRPr>
            </a:p>
          </p:txBody>
        </p:sp>
        <p:sp>
          <p:nvSpPr>
            <p:cNvPr id="29" name="Freeform 665">
              <a:extLst>
                <a:ext uri="{FF2B5EF4-FFF2-40B4-BE49-F238E27FC236}">
                  <a16:creationId xmlns:a16="http://schemas.microsoft.com/office/drawing/2014/main" id="{B93E3805-0407-A3C4-008A-8F231D402C40}"/>
                </a:ext>
              </a:extLst>
            </p:cNvPr>
            <p:cNvSpPr>
              <a:spLocks/>
            </p:cNvSpPr>
            <p:nvPr/>
          </p:nvSpPr>
          <p:spPr bwMode="auto">
            <a:xfrm>
              <a:off x="2687639" y="11712576"/>
              <a:ext cx="169863" cy="146050"/>
            </a:xfrm>
            <a:custGeom>
              <a:avLst/>
              <a:gdLst>
                <a:gd name="T0" fmla="*/ 202 w 410"/>
                <a:gd name="T1" fmla="*/ 350 h 350"/>
                <a:gd name="T2" fmla="*/ 5 w 410"/>
                <a:gd name="T3" fmla="*/ 199 h 350"/>
                <a:gd name="T4" fmla="*/ 17 w 410"/>
                <a:gd name="T5" fmla="*/ 169 h 350"/>
                <a:gd name="T6" fmla="*/ 48 w 410"/>
                <a:gd name="T7" fmla="*/ 181 h 350"/>
                <a:gd name="T8" fmla="*/ 202 w 410"/>
                <a:gd name="T9" fmla="*/ 303 h 350"/>
                <a:gd name="T10" fmla="*/ 364 w 410"/>
                <a:gd name="T11" fmla="*/ 185 h 350"/>
                <a:gd name="T12" fmla="*/ 364 w 410"/>
                <a:gd name="T13" fmla="*/ 24 h 350"/>
                <a:gd name="T14" fmla="*/ 387 w 410"/>
                <a:gd name="T15" fmla="*/ 0 h 350"/>
                <a:gd name="T16" fmla="*/ 410 w 410"/>
                <a:gd name="T17" fmla="*/ 24 h 350"/>
                <a:gd name="T18" fmla="*/ 410 w 410"/>
                <a:gd name="T19" fmla="*/ 190 h 350"/>
                <a:gd name="T20" fmla="*/ 408 w 410"/>
                <a:gd name="T21" fmla="*/ 200 h 350"/>
                <a:gd name="T22" fmla="*/ 202 w 410"/>
                <a:gd name="T23"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350">
                  <a:moveTo>
                    <a:pt x="202" y="350"/>
                  </a:moveTo>
                  <a:cubicBezTo>
                    <a:pt x="69" y="350"/>
                    <a:pt x="7" y="205"/>
                    <a:pt x="5" y="199"/>
                  </a:cubicBezTo>
                  <a:cubicBezTo>
                    <a:pt x="0" y="187"/>
                    <a:pt x="5" y="174"/>
                    <a:pt x="17" y="169"/>
                  </a:cubicBezTo>
                  <a:cubicBezTo>
                    <a:pt x="29" y="164"/>
                    <a:pt x="43" y="169"/>
                    <a:pt x="48" y="181"/>
                  </a:cubicBezTo>
                  <a:cubicBezTo>
                    <a:pt x="48" y="182"/>
                    <a:pt x="100" y="303"/>
                    <a:pt x="202" y="303"/>
                  </a:cubicBezTo>
                  <a:cubicBezTo>
                    <a:pt x="299" y="303"/>
                    <a:pt x="353" y="206"/>
                    <a:pt x="364" y="185"/>
                  </a:cubicBezTo>
                  <a:cubicBezTo>
                    <a:pt x="364" y="24"/>
                    <a:pt x="364" y="24"/>
                    <a:pt x="364" y="24"/>
                  </a:cubicBezTo>
                  <a:cubicBezTo>
                    <a:pt x="364" y="11"/>
                    <a:pt x="374" y="0"/>
                    <a:pt x="387" y="0"/>
                  </a:cubicBezTo>
                  <a:cubicBezTo>
                    <a:pt x="400" y="0"/>
                    <a:pt x="410" y="11"/>
                    <a:pt x="410" y="24"/>
                  </a:cubicBezTo>
                  <a:cubicBezTo>
                    <a:pt x="410" y="190"/>
                    <a:pt x="410" y="190"/>
                    <a:pt x="410" y="190"/>
                  </a:cubicBezTo>
                  <a:cubicBezTo>
                    <a:pt x="410" y="193"/>
                    <a:pt x="409" y="197"/>
                    <a:pt x="408" y="200"/>
                  </a:cubicBezTo>
                  <a:cubicBezTo>
                    <a:pt x="405" y="206"/>
                    <a:pt x="340" y="350"/>
                    <a:pt x="202" y="3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endParaRPr lang="nb-NO" sz="1016">
                <a:latin typeface="Tahoma" panose="020B0604030504040204" pitchFamily="34" charset="0"/>
                <a:ea typeface="Tahoma" panose="020B0604030504040204" pitchFamily="34" charset="0"/>
                <a:cs typeface="Tahoma" panose="020B0604030504040204" pitchFamily="34" charset="0"/>
              </a:endParaRPr>
            </a:p>
          </p:txBody>
        </p:sp>
        <p:sp>
          <p:nvSpPr>
            <p:cNvPr id="30" name="Freeform 666">
              <a:extLst>
                <a:ext uri="{FF2B5EF4-FFF2-40B4-BE49-F238E27FC236}">
                  <a16:creationId xmlns:a16="http://schemas.microsoft.com/office/drawing/2014/main" id="{6E35858B-1B12-D3D2-3C17-D9AE1FC6B7B9}"/>
                </a:ext>
              </a:extLst>
            </p:cNvPr>
            <p:cNvSpPr>
              <a:spLocks/>
            </p:cNvSpPr>
            <p:nvPr/>
          </p:nvSpPr>
          <p:spPr bwMode="auto">
            <a:xfrm>
              <a:off x="2722564" y="11479213"/>
              <a:ext cx="128588" cy="46038"/>
            </a:xfrm>
            <a:custGeom>
              <a:avLst/>
              <a:gdLst>
                <a:gd name="T0" fmla="*/ 283 w 309"/>
                <a:gd name="T1" fmla="*/ 110 h 110"/>
                <a:gd name="T2" fmla="*/ 270 w 309"/>
                <a:gd name="T3" fmla="*/ 106 h 110"/>
                <a:gd name="T4" fmla="*/ 24 w 309"/>
                <a:gd name="T5" fmla="*/ 49 h 110"/>
                <a:gd name="T6" fmla="*/ 0 w 309"/>
                <a:gd name="T7" fmla="*/ 27 h 110"/>
                <a:gd name="T8" fmla="*/ 23 w 309"/>
                <a:gd name="T9" fmla="*/ 3 h 110"/>
                <a:gd name="T10" fmla="*/ 295 w 309"/>
                <a:gd name="T11" fmla="*/ 67 h 110"/>
                <a:gd name="T12" fmla="*/ 302 w 309"/>
                <a:gd name="T13" fmla="*/ 99 h 110"/>
                <a:gd name="T14" fmla="*/ 283 w 30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10">
                  <a:moveTo>
                    <a:pt x="283" y="110"/>
                  </a:moveTo>
                  <a:cubicBezTo>
                    <a:pt x="278" y="110"/>
                    <a:pt x="274" y="109"/>
                    <a:pt x="270" y="106"/>
                  </a:cubicBezTo>
                  <a:cubicBezTo>
                    <a:pt x="178" y="47"/>
                    <a:pt x="26" y="50"/>
                    <a:pt x="24" y="49"/>
                  </a:cubicBezTo>
                  <a:cubicBezTo>
                    <a:pt x="11" y="50"/>
                    <a:pt x="1" y="39"/>
                    <a:pt x="0" y="27"/>
                  </a:cubicBezTo>
                  <a:cubicBezTo>
                    <a:pt x="0" y="14"/>
                    <a:pt x="10" y="3"/>
                    <a:pt x="23" y="3"/>
                  </a:cubicBezTo>
                  <a:cubicBezTo>
                    <a:pt x="30" y="2"/>
                    <a:pt x="192" y="0"/>
                    <a:pt x="295" y="67"/>
                  </a:cubicBezTo>
                  <a:cubicBezTo>
                    <a:pt x="306" y="74"/>
                    <a:pt x="309" y="88"/>
                    <a:pt x="302" y="99"/>
                  </a:cubicBezTo>
                  <a:cubicBezTo>
                    <a:pt x="298" y="106"/>
                    <a:pt x="290" y="110"/>
                    <a:pt x="283" y="11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endParaRPr lang="nb-NO" sz="1016">
                <a:latin typeface="Tahoma" panose="020B0604030504040204" pitchFamily="34" charset="0"/>
                <a:ea typeface="Tahoma" panose="020B0604030504040204" pitchFamily="34" charset="0"/>
                <a:cs typeface="Tahoma" panose="020B0604030504040204" pitchFamily="34" charset="0"/>
              </a:endParaRPr>
            </a:p>
          </p:txBody>
        </p:sp>
        <p:sp>
          <p:nvSpPr>
            <p:cNvPr id="31" name="Freeform 667">
              <a:extLst>
                <a:ext uri="{FF2B5EF4-FFF2-40B4-BE49-F238E27FC236}">
                  <a16:creationId xmlns:a16="http://schemas.microsoft.com/office/drawing/2014/main" id="{FFE0E777-FDC1-073C-51C0-2B15E19335F4}"/>
                </a:ext>
              </a:extLst>
            </p:cNvPr>
            <p:cNvSpPr>
              <a:spLocks/>
            </p:cNvSpPr>
            <p:nvPr/>
          </p:nvSpPr>
          <p:spPr bwMode="auto">
            <a:xfrm>
              <a:off x="2559051" y="11715751"/>
              <a:ext cx="150813" cy="323850"/>
            </a:xfrm>
            <a:custGeom>
              <a:avLst/>
              <a:gdLst>
                <a:gd name="T0" fmla="*/ 26 w 366"/>
                <a:gd name="T1" fmla="*/ 780 h 780"/>
                <a:gd name="T2" fmla="*/ 3 w 366"/>
                <a:gd name="T3" fmla="*/ 757 h 780"/>
                <a:gd name="T4" fmla="*/ 3 w 366"/>
                <a:gd name="T5" fmla="*/ 453 h 780"/>
                <a:gd name="T6" fmla="*/ 85 w 366"/>
                <a:gd name="T7" fmla="*/ 273 h 780"/>
                <a:gd name="T8" fmla="*/ 320 w 366"/>
                <a:gd name="T9" fmla="*/ 167 h 780"/>
                <a:gd name="T10" fmla="*/ 320 w 366"/>
                <a:gd name="T11" fmla="*/ 23 h 780"/>
                <a:gd name="T12" fmla="*/ 343 w 366"/>
                <a:gd name="T13" fmla="*/ 0 h 780"/>
                <a:gd name="T14" fmla="*/ 366 w 366"/>
                <a:gd name="T15" fmla="*/ 23 h 780"/>
                <a:gd name="T16" fmla="*/ 366 w 366"/>
                <a:gd name="T17" fmla="*/ 182 h 780"/>
                <a:gd name="T18" fmla="*/ 352 w 366"/>
                <a:gd name="T19" fmla="*/ 204 h 780"/>
                <a:gd name="T20" fmla="*/ 107 w 366"/>
                <a:gd name="T21" fmla="*/ 314 h 780"/>
                <a:gd name="T22" fmla="*/ 49 w 366"/>
                <a:gd name="T23" fmla="*/ 453 h 780"/>
                <a:gd name="T24" fmla="*/ 49 w 366"/>
                <a:gd name="T25" fmla="*/ 757 h 780"/>
                <a:gd name="T26" fmla="*/ 26 w 366"/>
                <a:gd name="T2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80">
                  <a:moveTo>
                    <a:pt x="26" y="780"/>
                  </a:moveTo>
                  <a:cubicBezTo>
                    <a:pt x="13" y="780"/>
                    <a:pt x="3" y="770"/>
                    <a:pt x="3" y="757"/>
                  </a:cubicBezTo>
                  <a:cubicBezTo>
                    <a:pt x="3" y="453"/>
                    <a:pt x="3" y="453"/>
                    <a:pt x="3" y="453"/>
                  </a:cubicBezTo>
                  <a:cubicBezTo>
                    <a:pt x="3" y="449"/>
                    <a:pt x="0" y="320"/>
                    <a:pt x="85" y="273"/>
                  </a:cubicBezTo>
                  <a:cubicBezTo>
                    <a:pt x="146" y="240"/>
                    <a:pt x="276" y="185"/>
                    <a:pt x="320" y="167"/>
                  </a:cubicBezTo>
                  <a:cubicBezTo>
                    <a:pt x="320" y="23"/>
                    <a:pt x="320" y="23"/>
                    <a:pt x="320" y="23"/>
                  </a:cubicBezTo>
                  <a:cubicBezTo>
                    <a:pt x="320" y="10"/>
                    <a:pt x="330" y="0"/>
                    <a:pt x="343" y="0"/>
                  </a:cubicBezTo>
                  <a:cubicBezTo>
                    <a:pt x="356" y="0"/>
                    <a:pt x="366" y="10"/>
                    <a:pt x="366" y="23"/>
                  </a:cubicBezTo>
                  <a:cubicBezTo>
                    <a:pt x="366" y="182"/>
                    <a:pt x="366" y="182"/>
                    <a:pt x="366" y="182"/>
                  </a:cubicBezTo>
                  <a:cubicBezTo>
                    <a:pt x="366" y="192"/>
                    <a:pt x="361" y="200"/>
                    <a:pt x="352" y="204"/>
                  </a:cubicBezTo>
                  <a:cubicBezTo>
                    <a:pt x="350" y="204"/>
                    <a:pt x="178" y="275"/>
                    <a:pt x="107" y="314"/>
                  </a:cubicBezTo>
                  <a:cubicBezTo>
                    <a:pt x="48" y="347"/>
                    <a:pt x="49" y="452"/>
                    <a:pt x="49" y="453"/>
                  </a:cubicBezTo>
                  <a:cubicBezTo>
                    <a:pt x="49" y="757"/>
                    <a:pt x="49" y="757"/>
                    <a:pt x="49" y="757"/>
                  </a:cubicBezTo>
                  <a:cubicBezTo>
                    <a:pt x="49" y="770"/>
                    <a:pt x="39" y="780"/>
                    <a:pt x="26" y="7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endParaRPr lang="nb-NO" sz="1016">
                <a:latin typeface="Tahoma" panose="020B0604030504040204" pitchFamily="34" charset="0"/>
                <a:ea typeface="Tahoma" panose="020B0604030504040204" pitchFamily="34" charset="0"/>
                <a:cs typeface="Tahoma" panose="020B0604030504040204" pitchFamily="34" charset="0"/>
              </a:endParaRPr>
            </a:p>
          </p:txBody>
        </p:sp>
      </p:grpSp>
      <p:pic>
        <p:nvPicPr>
          <p:cNvPr id="32" name="Picture 28">
            <a:extLst>
              <a:ext uri="{FF2B5EF4-FFF2-40B4-BE49-F238E27FC236}">
                <a16:creationId xmlns:a16="http://schemas.microsoft.com/office/drawing/2014/main" id="{8B255D88-3175-AE3C-9C71-3F45BB332169}"/>
              </a:ext>
            </a:extLst>
          </p:cNvPr>
          <p:cNvPicPr>
            <a:picLocks noChangeAspect="1"/>
          </p:cNvPicPr>
          <p:nvPr/>
        </p:nvPicPr>
        <p:blipFill>
          <a:blip r:embed="rId2"/>
          <a:stretch>
            <a:fillRect/>
          </a:stretch>
        </p:blipFill>
        <p:spPr>
          <a:xfrm>
            <a:off x="2004051" y="3245931"/>
            <a:ext cx="1116079" cy="910200"/>
          </a:xfrm>
          <a:prstGeom prst="rect">
            <a:avLst/>
          </a:prstGeom>
        </p:spPr>
      </p:pic>
      <p:pic>
        <p:nvPicPr>
          <p:cNvPr id="33" name="Picture 5">
            <a:extLst>
              <a:ext uri="{FF2B5EF4-FFF2-40B4-BE49-F238E27FC236}">
                <a16:creationId xmlns:a16="http://schemas.microsoft.com/office/drawing/2014/main" id="{584660F2-67F0-7538-00C3-5DF57D376F7F}"/>
              </a:ext>
            </a:extLst>
          </p:cNvPr>
          <p:cNvPicPr>
            <a:picLocks noChangeAspect="1"/>
          </p:cNvPicPr>
          <p:nvPr/>
        </p:nvPicPr>
        <p:blipFill>
          <a:blip r:embed="rId3"/>
          <a:stretch>
            <a:fillRect/>
          </a:stretch>
        </p:blipFill>
        <p:spPr>
          <a:xfrm>
            <a:off x="4927579" y="1493563"/>
            <a:ext cx="1104900" cy="863600"/>
          </a:xfrm>
          <a:prstGeom prst="rect">
            <a:avLst/>
          </a:prstGeom>
        </p:spPr>
      </p:pic>
      <p:pic>
        <p:nvPicPr>
          <p:cNvPr id="34" name="Picture 6">
            <a:extLst>
              <a:ext uri="{FF2B5EF4-FFF2-40B4-BE49-F238E27FC236}">
                <a16:creationId xmlns:a16="http://schemas.microsoft.com/office/drawing/2014/main" id="{FDE555D3-2115-7F1C-3E1B-D1A8D6376F77}"/>
              </a:ext>
            </a:extLst>
          </p:cNvPr>
          <p:cNvPicPr>
            <a:picLocks noChangeAspect="1"/>
          </p:cNvPicPr>
          <p:nvPr/>
        </p:nvPicPr>
        <p:blipFill>
          <a:blip r:embed="rId4"/>
          <a:stretch>
            <a:fillRect/>
          </a:stretch>
        </p:blipFill>
        <p:spPr>
          <a:xfrm>
            <a:off x="4961248" y="2803823"/>
            <a:ext cx="1312168" cy="708155"/>
          </a:xfrm>
          <a:prstGeom prst="rect">
            <a:avLst/>
          </a:prstGeom>
        </p:spPr>
      </p:pic>
      <p:pic>
        <p:nvPicPr>
          <p:cNvPr id="35" name="Picture 2" descr="VMware Horizon Client – Apper på Google Play">
            <a:extLst>
              <a:ext uri="{FF2B5EF4-FFF2-40B4-BE49-F238E27FC236}">
                <a16:creationId xmlns:a16="http://schemas.microsoft.com/office/drawing/2014/main" id="{7B3CA7FF-65FC-CCE3-68DF-971BC83F0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1212" y="3980814"/>
            <a:ext cx="1138965" cy="113896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or: Elbow 12">
            <a:extLst>
              <a:ext uri="{FF2B5EF4-FFF2-40B4-BE49-F238E27FC236}">
                <a16:creationId xmlns:a16="http://schemas.microsoft.com/office/drawing/2014/main" id="{2C71D46D-35F3-B4F4-147D-347B2A36C018}"/>
              </a:ext>
            </a:extLst>
          </p:cNvPr>
          <p:cNvCxnSpPr>
            <a:stCxn id="32" idx="0"/>
            <a:endCxn id="33" idx="1"/>
          </p:cNvCxnSpPr>
          <p:nvPr/>
        </p:nvCxnSpPr>
        <p:spPr>
          <a:xfrm rot="5400000" flipH="1" flipV="1">
            <a:off x="3084551" y="1402903"/>
            <a:ext cx="1320568" cy="236548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0">
            <a:extLst>
              <a:ext uri="{FF2B5EF4-FFF2-40B4-BE49-F238E27FC236}">
                <a16:creationId xmlns:a16="http://schemas.microsoft.com/office/drawing/2014/main" id="{6B8782B6-EFD6-2B51-80A5-C2FDF7A4C4ED}"/>
              </a:ext>
            </a:extLst>
          </p:cNvPr>
          <p:cNvCxnSpPr>
            <a:cxnSpLocks/>
          </p:cNvCxnSpPr>
          <p:nvPr/>
        </p:nvCxnSpPr>
        <p:spPr>
          <a:xfrm>
            <a:off x="3214755" y="3675172"/>
            <a:ext cx="12481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nector: Elbow 34">
            <a:extLst>
              <a:ext uri="{FF2B5EF4-FFF2-40B4-BE49-F238E27FC236}">
                <a16:creationId xmlns:a16="http://schemas.microsoft.com/office/drawing/2014/main" id="{35A3116C-4AB2-EC50-6262-BF20A29D4EFD}"/>
              </a:ext>
            </a:extLst>
          </p:cNvPr>
          <p:cNvCxnSpPr>
            <a:cxnSpLocks/>
          </p:cNvCxnSpPr>
          <p:nvPr/>
        </p:nvCxnSpPr>
        <p:spPr>
          <a:xfrm rot="16200000" flipH="1">
            <a:off x="3226963" y="3321524"/>
            <a:ext cx="718309" cy="204805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7">
            <a:extLst>
              <a:ext uri="{FF2B5EF4-FFF2-40B4-BE49-F238E27FC236}">
                <a16:creationId xmlns:a16="http://schemas.microsoft.com/office/drawing/2014/main" id="{20F7037B-5107-F291-4191-73AF6B92104B}"/>
              </a:ext>
            </a:extLst>
          </p:cNvPr>
          <p:cNvSpPr txBox="1"/>
          <p:nvPr/>
        </p:nvSpPr>
        <p:spPr>
          <a:xfrm>
            <a:off x="1071429" y="1145783"/>
            <a:ext cx="3889819" cy="707886"/>
          </a:xfrm>
          <a:prstGeom prst="rect">
            <a:avLst/>
          </a:prstGeom>
          <a:noFill/>
        </p:spPr>
        <p:txBody>
          <a:bodyPr wrap="square" rtlCol="0">
            <a:spAutoFit/>
          </a:bodyPr>
          <a:lstStyle>
            <a:defPPr>
              <a:defRPr lang="fr-FR"/>
            </a:defPPr>
            <a:lvl1pPr algn="ctr">
              <a:defRPr sz="2000" b="1"/>
            </a:lvl1pPr>
          </a:lstStyle>
          <a:p>
            <a:r>
              <a:rPr lang="nb-NO" dirty="0">
                <a:latin typeface="Tahoma" panose="020B0604030504040204" pitchFamily="34" charset="0"/>
                <a:ea typeface="Tahoma" panose="020B0604030504040204" pitchFamily="34" charset="0"/>
                <a:cs typeface="Tahoma" panose="020B0604030504040204" pitchFamily="34" charset="0"/>
              </a:rPr>
              <a:t>Username and password + Azure MFA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44">
            <a:extLst>
              <a:ext uri="{FF2B5EF4-FFF2-40B4-BE49-F238E27FC236}">
                <a16:creationId xmlns:a16="http://schemas.microsoft.com/office/drawing/2014/main" id="{2BB2ABFE-FFE0-C261-D40A-4D1FDFD1CF3E}"/>
              </a:ext>
            </a:extLst>
          </p:cNvPr>
          <p:cNvSpPr txBox="1"/>
          <p:nvPr/>
        </p:nvSpPr>
        <p:spPr>
          <a:xfrm>
            <a:off x="3095485" y="2370395"/>
            <a:ext cx="1704123" cy="1200329"/>
          </a:xfrm>
          <a:prstGeom prst="rect">
            <a:avLst/>
          </a:prstGeom>
          <a:noFill/>
        </p:spPr>
        <p:txBody>
          <a:bodyPr wrap="square" rtlCol="0">
            <a:spAutoFit/>
          </a:bodyPr>
          <a:lstStyle/>
          <a:p>
            <a:pPr algn="ctr"/>
            <a:r>
              <a:rPr lang="nb-NO" b="1" dirty="0">
                <a:latin typeface="Tahoma" panose="020B0604030504040204" pitchFamily="34" charset="0"/>
                <a:ea typeface="Tahoma" panose="020B0604030504040204" pitchFamily="34" charset="0"/>
                <a:cs typeface="Tahoma" panose="020B0604030504040204" pitchFamily="34" charset="0"/>
              </a:rPr>
              <a:t>Username and password</a:t>
            </a:r>
          </a:p>
          <a:p>
            <a:pPr algn="ctr"/>
            <a:r>
              <a:rPr lang="nb-NO" b="1" dirty="0">
                <a:latin typeface="Tahoma" panose="020B0604030504040204" pitchFamily="34" charset="0"/>
                <a:ea typeface="Tahoma" panose="020B0604030504040204" pitchFamily="34" charset="0"/>
                <a:cs typeface="Tahoma" panose="020B0604030504040204" pitchFamily="34" charset="0"/>
              </a:rPr>
              <a:t>+ RSA MFA</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1" name="TextBox 45">
            <a:extLst>
              <a:ext uri="{FF2B5EF4-FFF2-40B4-BE49-F238E27FC236}">
                <a16:creationId xmlns:a16="http://schemas.microsoft.com/office/drawing/2014/main" id="{9CDBE6F9-B632-62BE-CB21-3906C336B7CC}"/>
              </a:ext>
            </a:extLst>
          </p:cNvPr>
          <p:cNvSpPr txBox="1"/>
          <p:nvPr/>
        </p:nvSpPr>
        <p:spPr>
          <a:xfrm>
            <a:off x="2620470" y="6059803"/>
            <a:ext cx="2208245" cy="400110"/>
          </a:xfrm>
          <a:prstGeom prst="rect">
            <a:avLst/>
          </a:prstGeom>
          <a:noFill/>
        </p:spPr>
        <p:txBody>
          <a:bodyPr wrap="square" rtlCol="0">
            <a:spAutoFit/>
          </a:bodyPr>
          <a:lstStyle/>
          <a:p>
            <a:r>
              <a:rPr lang="nb-NO" sz="2000" b="1" dirty="0">
                <a:latin typeface="Tahoma" panose="020B0604030504040204" pitchFamily="34" charset="0"/>
                <a:ea typeface="Tahoma" panose="020B0604030504040204" pitchFamily="34" charset="0"/>
                <a:cs typeface="Tahoma" panose="020B0604030504040204" pitchFamily="34" charset="0"/>
              </a:rPr>
              <a:t>Github Account</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42" name="Picture 46">
            <a:extLst>
              <a:ext uri="{FF2B5EF4-FFF2-40B4-BE49-F238E27FC236}">
                <a16:creationId xmlns:a16="http://schemas.microsoft.com/office/drawing/2014/main" id="{54E0AF6C-97D4-814D-F115-D3F82AFF7ACB}"/>
              </a:ext>
            </a:extLst>
          </p:cNvPr>
          <p:cNvPicPr>
            <a:picLocks noChangeAspect="1"/>
          </p:cNvPicPr>
          <p:nvPr/>
        </p:nvPicPr>
        <p:blipFill>
          <a:blip r:embed="rId6"/>
          <a:stretch>
            <a:fillRect/>
          </a:stretch>
        </p:blipFill>
        <p:spPr>
          <a:xfrm>
            <a:off x="4799608" y="5588616"/>
            <a:ext cx="850617" cy="850617"/>
          </a:xfrm>
          <a:prstGeom prst="rect">
            <a:avLst/>
          </a:prstGeom>
        </p:spPr>
      </p:pic>
      <p:cxnSp>
        <p:nvCxnSpPr>
          <p:cNvPr id="43" name="Connector: Elbow 40">
            <a:extLst>
              <a:ext uri="{FF2B5EF4-FFF2-40B4-BE49-F238E27FC236}">
                <a16:creationId xmlns:a16="http://schemas.microsoft.com/office/drawing/2014/main" id="{F552AD30-DAE5-DE52-917D-F23638BEA28A}"/>
              </a:ext>
            </a:extLst>
          </p:cNvPr>
          <p:cNvCxnSpPr>
            <a:stCxn id="32" idx="2"/>
            <a:endCxn id="42" idx="1"/>
          </p:cNvCxnSpPr>
          <p:nvPr/>
        </p:nvCxnSpPr>
        <p:spPr>
          <a:xfrm rot="16200000" flipH="1">
            <a:off x="2751953" y="3966269"/>
            <a:ext cx="1857793" cy="223751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Rounded Corners 51">
            <a:extLst>
              <a:ext uri="{FF2B5EF4-FFF2-40B4-BE49-F238E27FC236}">
                <a16:creationId xmlns:a16="http://schemas.microsoft.com/office/drawing/2014/main" id="{877D32BA-A8E3-50C7-D9C4-C970AC256002}"/>
              </a:ext>
            </a:extLst>
          </p:cNvPr>
          <p:cNvSpPr/>
          <p:nvPr/>
        </p:nvSpPr>
        <p:spPr>
          <a:xfrm>
            <a:off x="7133836" y="1437618"/>
            <a:ext cx="4128459" cy="863600"/>
          </a:xfrm>
          <a:prstGeom prst="roundRect">
            <a:avLst/>
          </a:prstGeom>
          <a:solidFill>
            <a:srgbClr val="C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133" b="1" dirty="0">
                <a:solidFill>
                  <a:schemeClr val="bg1"/>
                </a:solidFill>
                <a:latin typeface="Tahoma" panose="020B0604030504040204" pitchFamily="34" charset="0"/>
                <a:ea typeface="Tahoma" panose="020B0604030504040204" pitchFamily="34" charset="0"/>
                <a:cs typeface="Tahoma" panose="020B0604030504040204" pitchFamily="34" charset="0"/>
              </a:rPr>
              <a:t>Access internal services using VDI</a:t>
            </a:r>
            <a:endParaRPr lang="en-US" sz="2133"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6" name="Rectangle: Rounded Corners 53">
            <a:extLst>
              <a:ext uri="{FF2B5EF4-FFF2-40B4-BE49-F238E27FC236}">
                <a16:creationId xmlns:a16="http://schemas.microsoft.com/office/drawing/2014/main" id="{2F52C7F0-4D12-255B-3180-2004F1DCBF0D}"/>
              </a:ext>
            </a:extLst>
          </p:cNvPr>
          <p:cNvSpPr/>
          <p:nvPr/>
        </p:nvSpPr>
        <p:spPr>
          <a:xfrm>
            <a:off x="7133836" y="2660378"/>
            <a:ext cx="4128459" cy="910346"/>
          </a:xfrm>
          <a:prstGeom prst="roundRect">
            <a:avLst/>
          </a:prstGeom>
          <a:solidFill>
            <a:srgbClr val="C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133" b="1" dirty="0">
                <a:solidFill>
                  <a:schemeClr val="bg1"/>
                </a:solidFill>
                <a:latin typeface="Tahoma" panose="020B0604030504040204" pitchFamily="34" charset="0"/>
                <a:ea typeface="Tahoma" panose="020B0604030504040204" pitchFamily="34" charset="0"/>
                <a:cs typeface="Tahoma" panose="020B0604030504040204" pitchFamily="34" charset="0"/>
              </a:rPr>
              <a:t>NO healthcheck of device</a:t>
            </a:r>
            <a:endParaRPr lang="en-US" sz="2133"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7" name="Rectangle: Rounded Corners 54">
            <a:extLst>
              <a:ext uri="{FF2B5EF4-FFF2-40B4-BE49-F238E27FC236}">
                <a16:creationId xmlns:a16="http://schemas.microsoft.com/office/drawing/2014/main" id="{CE831F9C-5A97-C1F6-4F63-5BD128A78367}"/>
              </a:ext>
            </a:extLst>
          </p:cNvPr>
          <p:cNvSpPr/>
          <p:nvPr/>
        </p:nvSpPr>
        <p:spPr>
          <a:xfrm>
            <a:off x="7133836" y="3905732"/>
            <a:ext cx="4128459" cy="910346"/>
          </a:xfrm>
          <a:prstGeom prst="roundRect">
            <a:avLst/>
          </a:prstGeom>
          <a:solidFill>
            <a:srgbClr val="C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133" b="1" dirty="0">
                <a:latin typeface="Tahoma" panose="020B0604030504040204" pitchFamily="34" charset="0"/>
                <a:ea typeface="Tahoma" panose="020B0604030504040204" pitchFamily="34" charset="0"/>
                <a:cs typeface="Tahoma" panose="020B0604030504040204" pitchFamily="34" charset="0"/>
              </a:rPr>
              <a:t>Multiple agents and MFA services</a:t>
            </a:r>
            <a:endParaRPr lang="en-US" sz="2133" b="1" dirty="0">
              <a:latin typeface="Tahoma" panose="020B0604030504040204" pitchFamily="34" charset="0"/>
              <a:ea typeface="Tahoma" panose="020B0604030504040204" pitchFamily="34" charset="0"/>
              <a:cs typeface="Tahoma" panose="020B0604030504040204" pitchFamily="34" charset="0"/>
            </a:endParaRPr>
          </a:p>
        </p:txBody>
      </p:sp>
      <p:sp>
        <p:nvSpPr>
          <p:cNvPr id="48" name="TekstSylinder 123">
            <a:extLst>
              <a:ext uri="{FF2B5EF4-FFF2-40B4-BE49-F238E27FC236}">
                <a16:creationId xmlns:a16="http://schemas.microsoft.com/office/drawing/2014/main" id="{68B22DFA-D484-6A5A-3CE5-1E973CC9A73E}"/>
              </a:ext>
            </a:extLst>
          </p:cNvPr>
          <p:cNvSpPr txBox="1"/>
          <p:nvPr/>
        </p:nvSpPr>
        <p:spPr>
          <a:xfrm>
            <a:off x="428018" y="4271291"/>
            <a:ext cx="1931684" cy="461665"/>
          </a:xfrm>
          <a:prstGeom prst="rect">
            <a:avLst/>
          </a:prstGeom>
          <a:noFill/>
        </p:spPr>
        <p:txBody>
          <a:bodyPr wrap="square" rtlCol="0">
            <a:spAutoFit/>
          </a:bodyPr>
          <a:lstStyle/>
          <a:p>
            <a:pPr algn="ctr"/>
            <a:r>
              <a:rPr lang="nb-NO" sz="2400" b="1" dirty="0">
                <a:latin typeface="Tahoma" panose="020B0604030504040204" pitchFamily="34" charset="0"/>
                <a:ea typeface="Tahoma" panose="020B0604030504040204" pitchFamily="34" charset="0"/>
                <a:cs typeface="Tahoma" panose="020B0604030504040204" pitchFamily="34" charset="0"/>
              </a:rPr>
              <a:t>Developers</a:t>
            </a:r>
          </a:p>
        </p:txBody>
      </p:sp>
      <p:sp>
        <p:nvSpPr>
          <p:cNvPr id="52" name="Rectangle: Rounded Corners 54">
            <a:extLst>
              <a:ext uri="{FF2B5EF4-FFF2-40B4-BE49-F238E27FC236}">
                <a16:creationId xmlns:a16="http://schemas.microsoft.com/office/drawing/2014/main" id="{80BFBF6C-97CB-8761-B08B-348C7AE85CA2}"/>
              </a:ext>
            </a:extLst>
          </p:cNvPr>
          <p:cNvSpPr/>
          <p:nvPr/>
        </p:nvSpPr>
        <p:spPr>
          <a:xfrm>
            <a:off x="7155399" y="5103579"/>
            <a:ext cx="4128459" cy="910345"/>
          </a:xfrm>
          <a:prstGeom prst="roundRect">
            <a:avLst/>
          </a:prstGeom>
          <a:solidFill>
            <a:srgbClr val="C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133" b="1" dirty="0">
                <a:latin typeface="Tahoma" panose="020B0604030504040204" pitchFamily="34" charset="0"/>
                <a:ea typeface="Tahoma" panose="020B0604030504040204" pitchFamily="34" charset="0"/>
                <a:cs typeface="Tahoma" panose="020B0604030504040204" pitchFamily="34" charset="0"/>
              </a:rPr>
              <a:t>No MFA on the github account (at that time)</a:t>
            </a:r>
            <a:endParaRPr lang="en-US" sz="2133" b="1" dirty="0">
              <a:latin typeface="Tahoma" panose="020B0604030504040204" pitchFamily="34" charset="0"/>
              <a:ea typeface="Tahoma" panose="020B0604030504040204" pitchFamily="34" charset="0"/>
              <a:cs typeface="Tahoma" panose="020B0604030504040204" pitchFamily="34" charset="0"/>
            </a:endParaRPr>
          </a:p>
        </p:txBody>
      </p:sp>
      <p:sp>
        <p:nvSpPr>
          <p:cNvPr id="54" name="Title 2">
            <a:extLst>
              <a:ext uri="{FF2B5EF4-FFF2-40B4-BE49-F238E27FC236}">
                <a16:creationId xmlns:a16="http://schemas.microsoft.com/office/drawing/2014/main" id="{5F4FA2C2-EEBA-C544-2C3E-7EE4F5F5276E}"/>
              </a:ext>
            </a:extLst>
          </p:cNvPr>
          <p:cNvSpPr>
            <a:spLocks noGrp="1"/>
          </p:cNvSpPr>
          <p:nvPr>
            <p:ph type="title"/>
          </p:nvPr>
        </p:nvSpPr>
        <p:spPr>
          <a:xfrm>
            <a:off x="1047703" y="512148"/>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Real-life scenario on how you </a:t>
            </a:r>
            <a:r>
              <a:rPr lang="nb-NO" sz="3600" b="1" u="sng" dirty="0">
                <a:latin typeface="Tahoma" panose="020B0604030504040204" pitchFamily="34" charset="0"/>
                <a:ea typeface="Tahoma" panose="020B0604030504040204" pitchFamily="34" charset="0"/>
                <a:cs typeface="Tahoma" panose="020B0604030504040204" pitchFamily="34" charset="0"/>
              </a:rPr>
              <a:t>shouldn’t do it</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808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FCEA20A-A571-207E-3BFB-B6ABECE6E4C6}"/>
              </a:ext>
            </a:extLst>
          </p:cNvPr>
          <p:cNvSpPr>
            <a:spLocks noGrp="1"/>
          </p:cNvSpPr>
          <p:nvPr>
            <p:ph type="title"/>
          </p:nvPr>
        </p:nvSpPr>
        <p:spPr>
          <a:xfrm>
            <a:off x="719137" y="519917"/>
            <a:ext cx="10751503" cy="750017"/>
          </a:xfrm>
        </p:spPr>
        <p:txBody>
          <a:bodyPr>
            <a:normAutofit/>
          </a:bodyPr>
          <a:lstStyle/>
          <a:p>
            <a:pPr algn="ctr"/>
            <a:r>
              <a:rPr lang="en-GB" sz="3200" b="1" dirty="0">
                <a:latin typeface="Tahoma" panose="020B0604030504040204" pitchFamily="34" charset="0"/>
                <a:ea typeface="Tahoma" panose="020B0604030504040204" pitchFamily="34" charset="0"/>
                <a:cs typeface="Tahoma" panose="020B0604030504040204" pitchFamily="34" charset="0"/>
              </a:rPr>
              <a:t>Not all attacks are that critical (but they can be!)</a:t>
            </a:r>
          </a:p>
        </p:txBody>
      </p:sp>
      <p:sp>
        <p:nvSpPr>
          <p:cNvPr id="8" name="Rectangle 7">
            <a:extLst>
              <a:ext uri="{FF2B5EF4-FFF2-40B4-BE49-F238E27FC236}">
                <a16:creationId xmlns:a16="http://schemas.microsoft.com/office/drawing/2014/main" id="{2B0669FF-CC8D-498B-4E7B-36D1B8600B30}"/>
              </a:ext>
            </a:extLst>
          </p:cNvPr>
          <p:cNvSpPr/>
          <p:nvPr/>
        </p:nvSpPr>
        <p:spPr>
          <a:xfrm>
            <a:off x="856034" y="1374844"/>
            <a:ext cx="2367064" cy="849548"/>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b-NO" sz="2133" b="1" dirty="0">
                <a:solidFill>
                  <a:schemeClr val="bg1"/>
                </a:solidFill>
                <a:latin typeface="Tahoma" panose="020B0604030504040204" pitchFamily="34" charset="0"/>
                <a:ea typeface="Tahoma" panose="020B0604030504040204" pitchFamily="34" charset="0"/>
                <a:cs typeface="Tahoma" panose="020B0604030504040204" pitchFamily="34" charset="0"/>
              </a:rPr>
              <a:t>Kubernetes with Kubeflow</a:t>
            </a:r>
            <a:endParaRPr lang="en-US" sz="2133"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6BA0882E-45BF-A507-4674-C4D429D46A0E}"/>
              </a:ext>
            </a:extLst>
          </p:cNvPr>
          <p:cNvSpPr/>
          <p:nvPr/>
        </p:nvSpPr>
        <p:spPr>
          <a:xfrm>
            <a:off x="856034" y="2383278"/>
            <a:ext cx="2367064" cy="1592091"/>
          </a:xfrm>
          <a:prstGeom prst="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Using Kubeflow to trigger Tensor flow jobs</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52814F84-2C61-1571-0078-A9AD69DD6CE2}"/>
              </a:ext>
            </a:extLst>
          </p:cNvPr>
          <p:cNvSpPr/>
          <p:nvPr/>
        </p:nvSpPr>
        <p:spPr>
          <a:xfrm>
            <a:off x="856034" y="4231534"/>
            <a:ext cx="2367064" cy="1994168"/>
          </a:xfrm>
          <a:prstGeom prst="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Kubeflow dashboard open to internet</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417EBEB5-724F-D81C-275F-1352A7BF093B}"/>
              </a:ext>
            </a:extLst>
          </p:cNvPr>
          <p:cNvSpPr/>
          <p:nvPr/>
        </p:nvSpPr>
        <p:spPr>
          <a:xfrm>
            <a:off x="3664084" y="1395346"/>
            <a:ext cx="2795081" cy="862519"/>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Kubeflow Pipeline</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F97844A1-D657-5AD8-63C0-B4BB58CC5881}"/>
              </a:ext>
            </a:extLst>
          </p:cNvPr>
          <p:cNvSpPr/>
          <p:nvPr/>
        </p:nvSpPr>
        <p:spPr>
          <a:xfrm>
            <a:off x="5826867" y="2581074"/>
            <a:ext cx="3123574" cy="1316806"/>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New pipeline</a:t>
            </a: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ocker Images from Docker Hub</a:t>
            </a:r>
          </a:p>
        </p:txBody>
      </p:sp>
      <p:cxnSp>
        <p:nvCxnSpPr>
          <p:cNvPr id="13" name="Connector: Elbow 12">
            <a:extLst>
              <a:ext uri="{FF2B5EF4-FFF2-40B4-BE49-F238E27FC236}">
                <a16:creationId xmlns:a16="http://schemas.microsoft.com/office/drawing/2014/main" id="{213AB232-4E88-918C-5E32-14812C9B604C}"/>
              </a:ext>
            </a:extLst>
          </p:cNvPr>
          <p:cNvCxnSpPr>
            <a:cxnSpLocks/>
            <a:stCxn id="11" idx="2"/>
            <a:endCxn id="12" idx="1"/>
          </p:cNvCxnSpPr>
          <p:nvPr/>
        </p:nvCxnSpPr>
        <p:spPr>
          <a:xfrm rot="16200000" flipH="1">
            <a:off x="4953440" y="2366050"/>
            <a:ext cx="981612" cy="765242"/>
          </a:xfrm>
          <a:prstGeom prst="bentConnector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DF1DF1E-6067-EB0A-3E15-22A621771363}"/>
              </a:ext>
            </a:extLst>
          </p:cNvPr>
          <p:cNvSpPr/>
          <p:nvPr/>
        </p:nvSpPr>
        <p:spPr>
          <a:xfrm>
            <a:off x="8488861" y="4338394"/>
            <a:ext cx="3123574" cy="740864"/>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X</a:t>
            </a: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MRig for CPU Mining</a:t>
            </a:r>
          </a:p>
        </p:txBody>
      </p:sp>
      <p:cxnSp>
        <p:nvCxnSpPr>
          <p:cNvPr id="15" name="Connector: Elbow 14">
            <a:extLst>
              <a:ext uri="{FF2B5EF4-FFF2-40B4-BE49-F238E27FC236}">
                <a16:creationId xmlns:a16="http://schemas.microsoft.com/office/drawing/2014/main" id="{8AF67C04-D51D-35D9-9A41-A4FDBF4FD450}"/>
              </a:ext>
            </a:extLst>
          </p:cNvPr>
          <p:cNvCxnSpPr>
            <a:cxnSpLocks/>
            <a:stCxn id="12" idx="2"/>
            <a:endCxn id="14" idx="1"/>
          </p:cNvCxnSpPr>
          <p:nvPr/>
        </p:nvCxnSpPr>
        <p:spPr>
          <a:xfrm rot="16200000" flipH="1">
            <a:off x="7533284" y="3753249"/>
            <a:ext cx="810946" cy="1100207"/>
          </a:xfrm>
          <a:prstGeom prst="bentConnector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8F94D6F-F0B8-440B-AFB9-0EBCFDAA3413}"/>
              </a:ext>
            </a:extLst>
          </p:cNvPr>
          <p:cNvSpPr/>
          <p:nvPr/>
        </p:nvSpPr>
        <p:spPr>
          <a:xfrm>
            <a:off x="8488861" y="5358473"/>
            <a:ext cx="3123574" cy="740864"/>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Ethminer for GPU mining</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17" name="Connector: Elbow 16">
            <a:extLst>
              <a:ext uri="{FF2B5EF4-FFF2-40B4-BE49-F238E27FC236}">
                <a16:creationId xmlns:a16="http://schemas.microsoft.com/office/drawing/2014/main" id="{FBBDC454-54B0-E729-0528-FD5A49BCD35B}"/>
              </a:ext>
            </a:extLst>
          </p:cNvPr>
          <p:cNvCxnSpPr>
            <a:cxnSpLocks/>
          </p:cNvCxnSpPr>
          <p:nvPr/>
        </p:nvCxnSpPr>
        <p:spPr>
          <a:xfrm rot="16200000" flipH="1">
            <a:off x="7037405" y="4252737"/>
            <a:ext cx="1831026" cy="1121310"/>
          </a:xfrm>
          <a:prstGeom prst="bentConnector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E92F3B6-4E5E-BC84-8568-E7FA3A2EAF40}"/>
              </a:ext>
            </a:extLst>
          </p:cNvPr>
          <p:cNvSpPr txBox="1">
            <a:spLocks/>
          </p:cNvSpPr>
          <p:nvPr/>
        </p:nvSpPr>
        <p:spPr>
          <a:xfrm>
            <a:off x="2835905" y="690093"/>
            <a:ext cx="10751504" cy="546000"/>
          </a:xfrm>
          <a:prstGeom prst="rect">
            <a:avLst/>
          </a:prstGeom>
        </p:spPr>
        <p:txBody>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r>
              <a:rPr lang="en-GB" sz="3200" b="1" spc="-120" dirty="0">
                <a:solidFill>
                  <a:schemeClr val="accent1"/>
                </a:solidFill>
                <a:latin typeface="Tahoma" panose="020B0604030504040204" pitchFamily="34" charset="0"/>
                <a:ea typeface="Tahoma" panose="020B0604030504040204" pitchFamily="34" charset="0"/>
                <a:cs typeface="Tahoma" panose="020B0604030504040204" pitchFamily="34" charset="0"/>
              </a:rPr>
              <a:t>Compromised Git pipeline</a:t>
            </a:r>
          </a:p>
        </p:txBody>
      </p:sp>
      <p:grpSp>
        <p:nvGrpSpPr>
          <p:cNvPr id="5" name="Group 4">
            <a:extLst>
              <a:ext uri="{FF2B5EF4-FFF2-40B4-BE49-F238E27FC236}">
                <a16:creationId xmlns:a16="http://schemas.microsoft.com/office/drawing/2014/main" id="{38D61FBD-44A0-4115-C79A-8091B533418D}"/>
              </a:ext>
            </a:extLst>
          </p:cNvPr>
          <p:cNvGrpSpPr/>
          <p:nvPr/>
        </p:nvGrpSpPr>
        <p:grpSpPr>
          <a:xfrm>
            <a:off x="480366" y="1386604"/>
            <a:ext cx="11095280" cy="4490565"/>
            <a:chOff x="-120168" y="1064923"/>
            <a:chExt cx="12058706" cy="4880491"/>
          </a:xfrm>
        </p:grpSpPr>
        <p:sp>
          <p:nvSpPr>
            <p:cNvPr id="6" name="Freeform 5">
              <a:extLst>
                <a:ext uri="{FF2B5EF4-FFF2-40B4-BE49-F238E27FC236}">
                  <a16:creationId xmlns:a16="http://schemas.microsoft.com/office/drawing/2014/main" id="{B419FC56-B70B-AE9F-82BE-AFB210AE2204}"/>
                </a:ext>
              </a:extLst>
            </p:cNvPr>
            <p:cNvSpPr>
              <a:spLocks/>
            </p:cNvSpPr>
            <p:nvPr/>
          </p:nvSpPr>
          <p:spPr bwMode="auto">
            <a:xfrm>
              <a:off x="440078" y="3165927"/>
              <a:ext cx="1834954" cy="558403"/>
            </a:xfrm>
            <a:custGeom>
              <a:avLst/>
              <a:gdLst>
                <a:gd name="T0" fmla="*/ 1298 w 1298"/>
                <a:gd name="T1" fmla="*/ 395 h 395"/>
                <a:gd name="T2" fmla="*/ 0 w 1298"/>
                <a:gd name="T3" fmla="*/ 395 h 395"/>
                <a:gd name="T4" fmla="*/ 103 w 1298"/>
                <a:gd name="T5" fmla="*/ 203 h 395"/>
                <a:gd name="T6" fmla="*/ 0 w 1298"/>
                <a:gd name="T7" fmla="*/ 0 h 395"/>
                <a:gd name="T8" fmla="*/ 1298 w 1298"/>
                <a:gd name="T9" fmla="*/ 0 h 395"/>
                <a:gd name="T10" fmla="*/ 1298 w 1298"/>
                <a:gd name="T11" fmla="*/ 395 h 395"/>
              </a:gdLst>
              <a:ahLst/>
              <a:cxnLst>
                <a:cxn ang="0">
                  <a:pos x="T0" y="T1"/>
                </a:cxn>
                <a:cxn ang="0">
                  <a:pos x="T2" y="T3"/>
                </a:cxn>
                <a:cxn ang="0">
                  <a:pos x="T4" y="T5"/>
                </a:cxn>
                <a:cxn ang="0">
                  <a:pos x="T6" y="T7"/>
                </a:cxn>
                <a:cxn ang="0">
                  <a:pos x="T8" y="T9"/>
                </a:cxn>
                <a:cxn ang="0">
                  <a:pos x="T10" y="T11"/>
                </a:cxn>
              </a:cxnLst>
              <a:rect l="0" t="0" r="r" b="b"/>
              <a:pathLst>
                <a:path w="1298" h="395">
                  <a:moveTo>
                    <a:pt x="1298" y="395"/>
                  </a:moveTo>
                  <a:lnTo>
                    <a:pt x="0" y="395"/>
                  </a:lnTo>
                  <a:lnTo>
                    <a:pt x="103" y="203"/>
                  </a:lnTo>
                  <a:lnTo>
                    <a:pt x="0" y="0"/>
                  </a:lnTo>
                  <a:lnTo>
                    <a:pt x="1298" y="0"/>
                  </a:lnTo>
                  <a:lnTo>
                    <a:pt x="1298" y="395"/>
                  </a:lnTo>
                  <a:close/>
                </a:path>
              </a:pathLst>
            </a:cu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lnSpcReduction="1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a:extLst>
                <a:ext uri="{FF2B5EF4-FFF2-40B4-BE49-F238E27FC236}">
                  <a16:creationId xmlns:a16="http://schemas.microsoft.com/office/drawing/2014/main" id="{619D1263-BD3A-CCBB-0074-8FFF22201C93}"/>
                </a:ext>
              </a:extLst>
            </p:cNvPr>
            <p:cNvSpPr>
              <a:spLocks noChangeArrowheads="1"/>
            </p:cNvSpPr>
            <p:nvPr/>
          </p:nvSpPr>
          <p:spPr bwMode="auto">
            <a:xfrm>
              <a:off x="2330999" y="3165927"/>
              <a:ext cx="1834954" cy="558403"/>
            </a:xfrm>
            <a:prstGeom prst="rect">
              <a:avLst/>
            </a:prstGeom>
            <a:solidFill>
              <a:schemeClr val="accent2"/>
            </a:solidFill>
            <a:ln w="19050">
              <a:noFill/>
            </a:ln>
          </p:spPr>
          <p:txBody>
            <a:bodyPr vert="horz" wrap="square" lIns="107998" tIns="53999" rIns="107998" bIns="53999" numCol="1" anchor="t" anchorCtr="0" compatLnSpc="1">
              <a:prstTxWarp prst="textNoShape">
                <a:avLst/>
              </a:prstTxWarp>
              <a:normAutofit lnSpcReduction="10000"/>
            </a:bodyPr>
            <a:lstStyle/>
            <a:p>
              <a:endParaRPr lang="fr-FR" sz="2835"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FA7FDFFA-DFD1-02DC-4EB1-ECA238B66793}"/>
                </a:ext>
              </a:extLst>
            </p:cNvPr>
            <p:cNvSpPr>
              <a:spLocks noChangeArrowheads="1"/>
            </p:cNvSpPr>
            <p:nvPr/>
          </p:nvSpPr>
          <p:spPr bwMode="auto">
            <a:xfrm>
              <a:off x="4221920" y="3165927"/>
              <a:ext cx="1829300" cy="558403"/>
            </a:xfrm>
            <a:prstGeom prst="rect">
              <a:avLst/>
            </a:pr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lnSpcReduction="1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71A118F4-FF3D-EE22-F13E-641A753FC39E}"/>
                </a:ext>
              </a:extLst>
            </p:cNvPr>
            <p:cNvSpPr>
              <a:spLocks noChangeArrowheads="1"/>
            </p:cNvSpPr>
            <p:nvPr/>
          </p:nvSpPr>
          <p:spPr bwMode="auto">
            <a:xfrm>
              <a:off x="6107187" y="3165927"/>
              <a:ext cx="1830713" cy="558403"/>
            </a:xfrm>
            <a:prstGeom prst="rect">
              <a:avLst/>
            </a:prstGeom>
            <a:solidFill>
              <a:schemeClr val="bg1"/>
            </a:solidFill>
            <a:ln w="19050">
              <a:solidFill>
                <a:schemeClr val="tx1">
                  <a:lumMod val="75000"/>
                </a:schemeClr>
              </a:solidFill>
            </a:ln>
          </p:spPr>
          <p:txBody>
            <a:bodyPr vert="horz" wrap="square" lIns="107998" tIns="53999" rIns="107998" bIns="53999" numCol="1" anchor="t" anchorCtr="0" compatLnSpc="1">
              <a:prstTxWarp prst="textNoShape">
                <a:avLst/>
              </a:prstTxWarp>
              <a:normAutofit lnSpcReduction="1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0" name="Freeform 9">
              <a:extLst>
                <a:ext uri="{FF2B5EF4-FFF2-40B4-BE49-F238E27FC236}">
                  <a16:creationId xmlns:a16="http://schemas.microsoft.com/office/drawing/2014/main" id="{DF9F60FC-C7FB-75BF-F871-012EF23394E9}"/>
                </a:ext>
              </a:extLst>
            </p:cNvPr>
            <p:cNvSpPr>
              <a:spLocks/>
            </p:cNvSpPr>
            <p:nvPr/>
          </p:nvSpPr>
          <p:spPr bwMode="auto">
            <a:xfrm>
              <a:off x="9873969" y="3165927"/>
              <a:ext cx="1996113" cy="558403"/>
            </a:xfrm>
            <a:custGeom>
              <a:avLst/>
              <a:gdLst>
                <a:gd name="T0" fmla="*/ 1294 w 1412"/>
                <a:gd name="T1" fmla="*/ 395 h 395"/>
                <a:gd name="T2" fmla="*/ 0 w 1412"/>
                <a:gd name="T3" fmla="*/ 395 h 395"/>
                <a:gd name="T4" fmla="*/ 0 w 1412"/>
                <a:gd name="T5" fmla="*/ 0 h 395"/>
                <a:gd name="T6" fmla="*/ 1294 w 1412"/>
                <a:gd name="T7" fmla="*/ 0 h 395"/>
                <a:gd name="T8" fmla="*/ 1412 w 1412"/>
                <a:gd name="T9" fmla="*/ 211 h 395"/>
                <a:gd name="T10" fmla="*/ 1294 w 1412"/>
                <a:gd name="T11" fmla="*/ 395 h 395"/>
              </a:gdLst>
              <a:ahLst/>
              <a:cxnLst>
                <a:cxn ang="0">
                  <a:pos x="T0" y="T1"/>
                </a:cxn>
                <a:cxn ang="0">
                  <a:pos x="T2" y="T3"/>
                </a:cxn>
                <a:cxn ang="0">
                  <a:pos x="T4" y="T5"/>
                </a:cxn>
                <a:cxn ang="0">
                  <a:pos x="T6" y="T7"/>
                </a:cxn>
                <a:cxn ang="0">
                  <a:pos x="T8" y="T9"/>
                </a:cxn>
                <a:cxn ang="0">
                  <a:pos x="T10" y="T11"/>
                </a:cxn>
              </a:cxnLst>
              <a:rect l="0" t="0" r="r" b="b"/>
              <a:pathLst>
                <a:path w="1412" h="395">
                  <a:moveTo>
                    <a:pt x="1294" y="395"/>
                  </a:moveTo>
                  <a:lnTo>
                    <a:pt x="0" y="395"/>
                  </a:lnTo>
                  <a:lnTo>
                    <a:pt x="0" y="0"/>
                  </a:lnTo>
                  <a:lnTo>
                    <a:pt x="1294" y="0"/>
                  </a:lnTo>
                  <a:lnTo>
                    <a:pt x="1412" y="211"/>
                  </a:lnTo>
                  <a:lnTo>
                    <a:pt x="1294" y="395"/>
                  </a:lnTo>
                  <a:close/>
                </a:path>
              </a:pathLst>
            </a:custGeom>
            <a:solidFill>
              <a:schemeClr val="bg1"/>
            </a:solidFill>
            <a:ln w="19050">
              <a:solidFill>
                <a:schemeClr val="tx1">
                  <a:lumMod val="75000"/>
                </a:schemeClr>
              </a:solidFill>
            </a:ln>
          </p:spPr>
          <p:txBody>
            <a:bodyPr vert="horz" wrap="square" lIns="107998" tIns="53999" rIns="107998" bIns="53999" numCol="1" anchor="t" anchorCtr="0" compatLnSpc="1">
              <a:prstTxWarp prst="textNoShape">
                <a:avLst/>
              </a:prstTxWarp>
              <a:normAutofit lnSpcReduction="1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Oval 10">
              <a:extLst>
                <a:ext uri="{FF2B5EF4-FFF2-40B4-BE49-F238E27FC236}">
                  <a16:creationId xmlns:a16="http://schemas.microsoft.com/office/drawing/2014/main" id="{9F93A27B-7168-880E-4B6F-B67F584E5CF9}"/>
                </a:ext>
              </a:extLst>
            </p:cNvPr>
            <p:cNvSpPr>
              <a:spLocks noChangeArrowheads="1"/>
            </p:cNvSpPr>
            <p:nvPr/>
          </p:nvSpPr>
          <p:spPr bwMode="auto">
            <a:xfrm>
              <a:off x="1018779" y="3088826"/>
              <a:ext cx="677552" cy="681249"/>
            </a:xfrm>
            <a:prstGeom prst="ellipse">
              <a:avLst/>
            </a:pr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8">
              <a:extLst>
                <a:ext uri="{FF2B5EF4-FFF2-40B4-BE49-F238E27FC236}">
                  <a16:creationId xmlns:a16="http://schemas.microsoft.com/office/drawing/2014/main" id="{433CBB9C-AE55-32DD-474E-294C053BB8F3}"/>
                </a:ext>
              </a:extLst>
            </p:cNvPr>
            <p:cNvSpPr>
              <a:spLocks noChangeArrowheads="1"/>
            </p:cNvSpPr>
            <p:nvPr/>
          </p:nvSpPr>
          <p:spPr bwMode="auto">
            <a:xfrm>
              <a:off x="7990578" y="3165927"/>
              <a:ext cx="1830713" cy="558403"/>
            </a:xfrm>
            <a:prstGeom prst="rect">
              <a:avLst/>
            </a:pr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lnSpcReduction="1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3" name="Oval 12">
              <a:extLst>
                <a:ext uri="{FF2B5EF4-FFF2-40B4-BE49-F238E27FC236}">
                  <a16:creationId xmlns:a16="http://schemas.microsoft.com/office/drawing/2014/main" id="{05A6857F-743A-E188-C0CE-33D1F74775B6}"/>
                </a:ext>
              </a:extLst>
            </p:cNvPr>
            <p:cNvSpPr>
              <a:spLocks noChangeArrowheads="1"/>
            </p:cNvSpPr>
            <p:nvPr/>
          </p:nvSpPr>
          <p:spPr bwMode="auto">
            <a:xfrm>
              <a:off x="2888522" y="3088826"/>
              <a:ext cx="677552" cy="681249"/>
            </a:xfrm>
            <a:prstGeom prst="ellipse">
              <a:avLst/>
            </a:prstGeom>
            <a:solidFill>
              <a:schemeClr val="bg1"/>
            </a:solidFill>
            <a:ln w="19050">
              <a:solidFill>
                <a:schemeClr val="tx1">
                  <a:lumMod val="75000"/>
                </a:schemeClr>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4" name="Oval 10">
              <a:extLst>
                <a:ext uri="{FF2B5EF4-FFF2-40B4-BE49-F238E27FC236}">
                  <a16:creationId xmlns:a16="http://schemas.microsoft.com/office/drawing/2014/main" id="{5BD4D6F2-D3A2-C836-0E0A-306611BF3D33}"/>
                </a:ext>
              </a:extLst>
            </p:cNvPr>
            <p:cNvSpPr>
              <a:spLocks noChangeArrowheads="1"/>
            </p:cNvSpPr>
            <p:nvPr/>
          </p:nvSpPr>
          <p:spPr bwMode="auto">
            <a:xfrm>
              <a:off x="4771913" y="3088826"/>
              <a:ext cx="677552" cy="681249"/>
            </a:xfrm>
            <a:prstGeom prst="ellipse">
              <a:avLst/>
            </a:pr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Oval 10">
              <a:extLst>
                <a:ext uri="{FF2B5EF4-FFF2-40B4-BE49-F238E27FC236}">
                  <a16:creationId xmlns:a16="http://schemas.microsoft.com/office/drawing/2014/main" id="{F2A39B77-B02A-310C-F1C6-B9D2D9016E3F}"/>
                </a:ext>
              </a:extLst>
            </p:cNvPr>
            <p:cNvSpPr>
              <a:spLocks noChangeArrowheads="1"/>
            </p:cNvSpPr>
            <p:nvPr/>
          </p:nvSpPr>
          <p:spPr bwMode="auto">
            <a:xfrm>
              <a:off x="6682600" y="3088826"/>
              <a:ext cx="677552" cy="681249"/>
            </a:xfrm>
            <a:prstGeom prst="ellipse">
              <a:avLst/>
            </a:prstGeom>
            <a:solidFill>
              <a:schemeClr val="bg1"/>
            </a:solidFill>
            <a:ln w="19050">
              <a:solidFill>
                <a:schemeClr val="tx1">
                  <a:lumMod val="75000"/>
                </a:schemeClr>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6" name="Oval 10">
              <a:extLst>
                <a:ext uri="{FF2B5EF4-FFF2-40B4-BE49-F238E27FC236}">
                  <a16:creationId xmlns:a16="http://schemas.microsoft.com/office/drawing/2014/main" id="{DCAED494-A4F9-CE9A-3369-AF381A49D5A3}"/>
                </a:ext>
              </a:extLst>
            </p:cNvPr>
            <p:cNvSpPr>
              <a:spLocks noChangeArrowheads="1"/>
            </p:cNvSpPr>
            <p:nvPr/>
          </p:nvSpPr>
          <p:spPr bwMode="auto">
            <a:xfrm>
              <a:off x="8565991" y="3088826"/>
              <a:ext cx="677552" cy="681249"/>
            </a:xfrm>
            <a:prstGeom prst="ellipse">
              <a:avLst/>
            </a:prstGeom>
            <a:solidFill>
              <a:schemeClr val="bg1"/>
            </a:solidFill>
            <a:ln w="19050">
              <a:solidFill>
                <a:schemeClr val="tx2"/>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7" name="Oval 10">
              <a:extLst>
                <a:ext uri="{FF2B5EF4-FFF2-40B4-BE49-F238E27FC236}">
                  <a16:creationId xmlns:a16="http://schemas.microsoft.com/office/drawing/2014/main" id="{384DBF69-2160-076B-D64F-D0312F99AD91}"/>
                </a:ext>
              </a:extLst>
            </p:cNvPr>
            <p:cNvSpPr>
              <a:spLocks noChangeArrowheads="1"/>
            </p:cNvSpPr>
            <p:nvPr/>
          </p:nvSpPr>
          <p:spPr bwMode="auto">
            <a:xfrm>
              <a:off x="10517620" y="3088826"/>
              <a:ext cx="677552" cy="681249"/>
            </a:xfrm>
            <a:prstGeom prst="ellipse">
              <a:avLst/>
            </a:prstGeom>
            <a:solidFill>
              <a:schemeClr val="bg1"/>
            </a:solidFill>
            <a:ln w="19050">
              <a:solidFill>
                <a:schemeClr val="tx1">
                  <a:lumMod val="75000"/>
                </a:schemeClr>
              </a:solidFill>
            </a:ln>
          </p:spPr>
          <p:txBody>
            <a:bodyPr vert="horz" wrap="square" lIns="107998" tIns="53999" rIns="107998" bIns="53999" numCol="1" anchor="t" anchorCtr="0" compatLnSpc="1">
              <a:prstTxWarp prst="textNoShape">
                <a:avLst/>
              </a:prstTxWarp>
              <a:normAutofit fontScale="925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8" name="Oval 14">
              <a:extLst>
                <a:ext uri="{FF2B5EF4-FFF2-40B4-BE49-F238E27FC236}">
                  <a16:creationId xmlns:a16="http://schemas.microsoft.com/office/drawing/2014/main" id="{2BC8091C-C377-EC1A-246A-A8DD04E036B5}"/>
                </a:ext>
              </a:extLst>
            </p:cNvPr>
            <p:cNvSpPr>
              <a:spLocks noChangeArrowheads="1"/>
            </p:cNvSpPr>
            <p:nvPr/>
          </p:nvSpPr>
          <p:spPr bwMode="auto">
            <a:xfrm>
              <a:off x="1259296" y="2198676"/>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9" name="Connecteur droit 79">
              <a:extLst>
                <a:ext uri="{FF2B5EF4-FFF2-40B4-BE49-F238E27FC236}">
                  <a16:creationId xmlns:a16="http://schemas.microsoft.com/office/drawing/2014/main" id="{64DE1E89-F037-D5AF-39B0-C0ABCD15A2D6}"/>
                </a:ext>
              </a:extLst>
            </p:cNvPr>
            <p:cNvCxnSpPr/>
            <p:nvPr/>
          </p:nvCxnSpPr>
          <p:spPr>
            <a:xfrm>
              <a:off x="1351563" y="239854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ZoneTexte 81">
              <a:extLst>
                <a:ext uri="{FF2B5EF4-FFF2-40B4-BE49-F238E27FC236}">
                  <a16:creationId xmlns:a16="http://schemas.microsoft.com/office/drawing/2014/main" id="{48CA1B10-A5D3-4303-90E8-7265E60F4209}"/>
                </a:ext>
              </a:extLst>
            </p:cNvPr>
            <p:cNvSpPr txBox="1"/>
            <p:nvPr/>
          </p:nvSpPr>
          <p:spPr>
            <a:xfrm>
              <a:off x="-120168" y="1064923"/>
              <a:ext cx="3127996" cy="1210010"/>
            </a:xfrm>
            <a:prstGeom prst="rect">
              <a:avLst/>
            </a:prstGeom>
            <a:noFill/>
          </p:spPr>
          <p:txBody>
            <a:bodyPr wrap="square" rtlCol="0">
              <a:normAutofit/>
            </a:bodyPr>
            <a:lstStyle/>
            <a:p>
              <a:pPr algn="ctr"/>
              <a:r>
                <a:rPr lang="nb-NO" b="1" dirty="0">
                  <a:solidFill>
                    <a:srgbClr val="000000"/>
                  </a:solidFill>
                  <a:latin typeface="Tahoma" panose="020B0604030504040204" pitchFamily="34" charset="0"/>
                  <a:ea typeface="Tahoma" panose="020B0604030504040204" pitchFamily="34" charset="0"/>
                  <a:cs typeface="Tahoma" panose="020B0604030504040204" pitchFamily="34" charset="0"/>
                </a:rPr>
                <a:t>Developer X got his access token from Github stolen</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2" name="Oval 14">
              <a:extLst>
                <a:ext uri="{FF2B5EF4-FFF2-40B4-BE49-F238E27FC236}">
                  <a16:creationId xmlns:a16="http://schemas.microsoft.com/office/drawing/2014/main" id="{65E241E8-F002-C209-A604-18235D9B9074}"/>
                </a:ext>
              </a:extLst>
            </p:cNvPr>
            <p:cNvSpPr>
              <a:spLocks noChangeArrowheads="1"/>
            </p:cNvSpPr>
            <p:nvPr/>
          </p:nvSpPr>
          <p:spPr bwMode="auto">
            <a:xfrm>
              <a:off x="5010680" y="2198676"/>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Connecteur droit 83">
              <a:extLst>
                <a:ext uri="{FF2B5EF4-FFF2-40B4-BE49-F238E27FC236}">
                  <a16:creationId xmlns:a16="http://schemas.microsoft.com/office/drawing/2014/main" id="{25AA7369-A150-F5BB-C9AE-DFAE20BD2300}"/>
                </a:ext>
              </a:extLst>
            </p:cNvPr>
            <p:cNvCxnSpPr/>
            <p:nvPr/>
          </p:nvCxnSpPr>
          <p:spPr>
            <a:xfrm>
              <a:off x="5102947" y="239854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ZoneTexte 84">
              <a:extLst>
                <a:ext uri="{FF2B5EF4-FFF2-40B4-BE49-F238E27FC236}">
                  <a16:creationId xmlns:a16="http://schemas.microsoft.com/office/drawing/2014/main" id="{DF9B8A45-80B7-E805-0C22-6AAB6D5D46C7}"/>
                </a:ext>
              </a:extLst>
            </p:cNvPr>
            <p:cNvSpPr txBox="1"/>
            <p:nvPr/>
          </p:nvSpPr>
          <p:spPr>
            <a:xfrm>
              <a:off x="4221921" y="3865137"/>
              <a:ext cx="1664618" cy="607248"/>
            </a:xfrm>
            <a:prstGeom prst="rect">
              <a:avLst/>
            </a:prstGeom>
            <a:noFill/>
          </p:spPr>
          <p:txBody>
            <a:bodyPr wrap="square" rtlCol="0">
              <a:normAutofit/>
            </a:bodyPr>
            <a:lstStyle/>
            <a:p>
              <a:pPr algn="ct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Day 1 05:34 (Friday)</a:t>
              </a: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5" name="ZoneTexte 85">
              <a:extLst>
                <a:ext uri="{FF2B5EF4-FFF2-40B4-BE49-F238E27FC236}">
                  <a16:creationId xmlns:a16="http://schemas.microsoft.com/office/drawing/2014/main" id="{DEA4BED5-3000-8930-4777-F5B2F7DDF5A4}"/>
                </a:ext>
              </a:extLst>
            </p:cNvPr>
            <p:cNvSpPr txBox="1"/>
            <p:nvPr/>
          </p:nvSpPr>
          <p:spPr>
            <a:xfrm>
              <a:off x="3329048" y="1408144"/>
              <a:ext cx="3682520" cy="738664"/>
            </a:xfrm>
            <a:prstGeom prst="rect">
              <a:avLst/>
            </a:prstGeom>
            <a:noFill/>
          </p:spPr>
          <p:txBody>
            <a:bodyPr wrap="square" rtlCol="0">
              <a:normAutofit/>
            </a:bodyPr>
            <a:lstStyle/>
            <a:p>
              <a:pPr algn="ct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Oval 14">
              <a:extLst>
                <a:ext uri="{FF2B5EF4-FFF2-40B4-BE49-F238E27FC236}">
                  <a16:creationId xmlns:a16="http://schemas.microsoft.com/office/drawing/2014/main" id="{3BB05E95-3D8F-617F-0898-755D0D99EBDC}"/>
                </a:ext>
              </a:extLst>
            </p:cNvPr>
            <p:cNvSpPr>
              <a:spLocks noChangeArrowheads="1"/>
            </p:cNvSpPr>
            <p:nvPr/>
          </p:nvSpPr>
          <p:spPr bwMode="auto">
            <a:xfrm>
              <a:off x="8808957" y="2198676"/>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Connecteur droit 87">
              <a:extLst>
                <a:ext uri="{FF2B5EF4-FFF2-40B4-BE49-F238E27FC236}">
                  <a16:creationId xmlns:a16="http://schemas.microsoft.com/office/drawing/2014/main" id="{1454DE85-961C-1EBC-73AB-D2312FE486A1}"/>
                </a:ext>
              </a:extLst>
            </p:cNvPr>
            <p:cNvCxnSpPr/>
            <p:nvPr/>
          </p:nvCxnSpPr>
          <p:spPr>
            <a:xfrm>
              <a:off x="8901224" y="239854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ZoneTexte 88">
              <a:extLst>
                <a:ext uri="{FF2B5EF4-FFF2-40B4-BE49-F238E27FC236}">
                  <a16:creationId xmlns:a16="http://schemas.microsoft.com/office/drawing/2014/main" id="{6236F680-62C2-C519-2A3F-2BC3AF10FF45}"/>
                </a:ext>
              </a:extLst>
            </p:cNvPr>
            <p:cNvSpPr txBox="1"/>
            <p:nvPr/>
          </p:nvSpPr>
          <p:spPr>
            <a:xfrm>
              <a:off x="8386837" y="3865137"/>
              <a:ext cx="1028771" cy="307777"/>
            </a:xfrm>
            <a:prstGeom prst="rect">
              <a:avLst/>
            </a:prstGeom>
            <a:noFill/>
          </p:spPr>
          <p:txBody>
            <a:bodyPr wrap="square" rtlCol="0">
              <a:normAutofit fontScale="92500" lnSpcReduction="10000"/>
            </a:bodyPr>
            <a:lstStyle/>
            <a:p>
              <a:pPr algn="ct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04:21</a:t>
              </a: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9" name="ZoneTexte 89">
              <a:extLst>
                <a:ext uri="{FF2B5EF4-FFF2-40B4-BE49-F238E27FC236}">
                  <a16:creationId xmlns:a16="http://schemas.microsoft.com/office/drawing/2014/main" id="{8E6827B2-3922-D81D-6B7E-129336E5B0D4}"/>
                </a:ext>
              </a:extLst>
            </p:cNvPr>
            <p:cNvSpPr txBox="1"/>
            <p:nvPr/>
          </p:nvSpPr>
          <p:spPr>
            <a:xfrm>
              <a:off x="7166684" y="1149910"/>
              <a:ext cx="3416637" cy="1203116"/>
            </a:xfrm>
            <a:prstGeom prst="rect">
              <a:avLst/>
            </a:prstGeom>
            <a:noFill/>
          </p:spPr>
          <p:txBody>
            <a:bodyPr wrap="square" rtlCol="0">
              <a:noAutofit/>
            </a:bodyPr>
            <a:lstStyle/>
            <a:p>
              <a:pPr algn="ctr"/>
              <a:r>
                <a:rPr lang="nb-NO" b="1" dirty="0">
                  <a:solidFill>
                    <a:srgbClr val="000000"/>
                  </a:solidFill>
                  <a:latin typeface="Tahoma" panose="020B0604030504040204" pitchFamily="34" charset="0"/>
                  <a:ea typeface="Tahoma" panose="020B0604030504040204" pitchFamily="34" charset="0"/>
                  <a:cs typeface="Tahoma" panose="020B0604030504040204" pitchFamily="34" charset="0"/>
                </a:rPr>
                <a:t>Tried to logon to Azure Portal using harvested credentials</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Oval 14">
              <a:extLst>
                <a:ext uri="{FF2B5EF4-FFF2-40B4-BE49-F238E27FC236}">
                  <a16:creationId xmlns:a16="http://schemas.microsoft.com/office/drawing/2014/main" id="{C3F4BCD1-CE1D-EB8A-8ADA-5CE5DBBF8E7A}"/>
                </a:ext>
              </a:extLst>
            </p:cNvPr>
            <p:cNvSpPr>
              <a:spLocks noChangeArrowheads="1"/>
            </p:cNvSpPr>
            <p:nvPr/>
          </p:nvSpPr>
          <p:spPr bwMode="auto">
            <a:xfrm>
              <a:off x="3144514" y="4464080"/>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31" name="Connecteur droit 91">
              <a:extLst>
                <a:ext uri="{FF2B5EF4-FFF2-40B4-BE49-F238E27FC236}">
                  <a16:creationId xmlns:a16="http://schemas.microsoft.com/office/drawing/2014/main" id="{9F34C682-8E08-19E0-C488-809270EF95B4}"/>
                </a:ext>
              </a:extLst>
            </p:cNvPr>
            <p:cNvCxnSpPr/>
            <p:nvPr/>
          </p:nvCxnSpPr>
          <p:spPr>
            <a:xfrm>
              <a:off x="3236781" y="380143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 name="ZoneTexte 92">
              <a:extLst>
                <a:ext uri="{FF2B5EF4-FFF2-40B4-BE49-F238E27FC236}">
                  <a16:creationId xmlns:a16="http://schemas.microsoft.com/office/drawing/2014/main" id="{9A4E457C-D4B5-EB3A-70C9-05F3DC500F55}"/>
                </a:ext>
              </a:extLst>
            </p:cNvPr>
            <p:cNvSpPr txBox="1"/>
            <p:nvPr/>
          </p:nvSpPr>
          <p:spPr>
            <a:xfrm>
              <a:off x="2129197" y="4650127"/>
              <a:ext cx="2196201" cy="1234222"/>
            </a:xfrm>
            <a:prstGeom prst="rect">
              <a:avLst/>
            </a:prstGeom>
            <a:noFill/>
          </p:spPr>
          <p:txBody>
            <a:bodyPr wrap="square" rtlCol="0">
              <a:normAutofit lnSpcReduction="10000"/>
            </a:bodyPr>
            <a:lstStyle/>
            <a:p>
              <a:pPr algn="ctr"/>
              <a:r>
                <a:rPr lang="nb-NO" b="1" dirty="0">
                  <a:solidFill>
                    <a:srgbClr val="000000"/>
                  </a:solidFill>
                  <a:latin typeface="Tahoma" panose="020B0604030504040204" pitchFamily="34" charset="0"/>
                  <a:ea typeface="Tahoma" panose="020B0604030504040204" pitchFamily="34" charset="0"/>
                  <a:cs typeface="Tahoma" panose="020B0604030504040204" pitchFamily="34" charset="0"/>
                </a:rPr>
                <a:t>Attacker modified Actions workflow</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3" name="ZoneTexte 93">
              <a:extLst>
                <a:ext uri="{FF2B5EF4-FFF2-40B4-BE49-F238E27FC236}">
                  <a16:creationId xmlns:a16="http://schemas.microsoft.com/office/drawing/2014/main" id="{06F882CE-1B7A-5507-CE96-218F84B0B7C5}"/>
                </a:ext>
              </a:extLst>
            </p:cNvPr>
            <p:cNvSpPr txBox="1"/>
            <p:nvPr/>
          </p:nvSpPr>
          <p:spPr>
            <a:xfrm>
              <a:off x="2515002" y="2726328"/>
              <a:ext cx="1443559" cy="307777"/>
            </a:xfrm>
            <a:prstGeom prst="rect">
              <a:avLst/>
            </a:prstGeom>
            <a:noFill/>
          </p:spPr>
          <p:txBody>
            <a:bodyPr wrap="square" rtlCol="0">
              <a:normAutofit fontScale="92500" lnSpcReduction="10000"/>
            </a:bodyPr>
            <a:lstStyle/>
            <a:p>
              <a:pPr algn="ct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Day 1 04:20</a:t>
              </a: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4" name="Oval 14">
              <a:extLst>
                <a:ext uri="{FF2B5EF4-FFF2-40B4-BE49-F238E27FC236}">
                  <a16:creationId xmlns:a16="http://schemas.microsoft.com/office/drawing/2014/main" id="{4B5F3329-7ABC-1727-6EDD-93944F86C0F6}"/>
                </a:ext>
              </a:extLst>
            </p:cNvPr>
            <p:cNvSpPr>
              <a:spLocks noChangeArrowheads="1"/>
            </p:cNvSpPr>
            <p:nvPr/>
          </p:nvSpPr>
          <p:spPr bwMode="auto">
            <a:xfrm>
              <a:off x="6919300" y="4464080"/>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35" name="Connecteur droit 108">
              <a:extLst>
                <a:ext uri="{FF2B5EF4-FFF2-40B4-BE49-F238E27FC236}">
                  <a16:creationId xmlns:a16="http://schemas.microsoft.com/office/drawing/2014/main" id="{F6FE8843-4D1D-4CC3-393A-DB0557744D2A}"/>
                </a:ext>
              </a:extLst>
            </p:cNvPr>
            <p:cNvCxnSpPr/>
            <p:nvPr/>
          </p:nvCxnSpPr>
          <p:spPr>
            <a:xfrm>
              <a:off x="7011567" y="380143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 name="ZoneTexte 109">
              <a:extLst>
                <a:ext uri="{FF2B5EF4-FFF2-40B4-BE49-F238E27FC236}">
                  <a16:creationId xmlns:a16="http://schemas.microsoft.com/office/drawing/2014/main" id="{D3575ADE-9143-46C0-2543-224F53CF00D9}"/>
                </a:ext>
              </a:extLst>
            </p:cNvPr>
            <p:cNvSpPr txBox="1"/>
            <p:nvPr/>
          </p:nvSpPr>
          <p:spPr>
            <a:xfrm>
              <a:off x="5771345" y="4711192"/>
              <a:ext cx="2433723" cy="1234222"/>
            </a:xfrm>
            <a:prstGeom prst="rect">
              <a:avLst/>
            </a:prstGeom>
            <a:noFill/>
          </p:spPr>
          <p:txBody>
            <a:bodyPr wrap="square" rtlCol="0">
              <a:noAutofit/>
            </a:bodyPr>
            <a:lstStyle/>
            <a:p>
              <a:pPr algn="ctr"/>
              <a:r>
                <a:rPr lang="nb-NO" b="1" dirty="0">
                  <a:solidFill>
                    <a:srgbClr val="000000"/>
                  </a:solidFill>
                  <a:latin typeface="Tahoma" panose="020B0604030504040204" pitchFamily="34" charset="0"/>
                  <a:ea typeface="Tahoma" panose="020B0604030504040204" pitchFamily="34" charset="0"/>
                  <a:cs typeface="Tahoma" panose="020B0604030504040204" pitchFamily="34" charset="0"/>
                </a:rPr>
                <a:t>Accessed storage account in Azure</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ZoneTexte 110">
              <a:extLst>
                <a:ext uri="{FF2B5EF4-FFF2-40B4-BE49-F238E27FC236}">
                  <a16:creationId xmlns:a16="http://schemas.microsoft.com/office/drawing/2014/main" id="{9CD513A2-F8B9-19B9-0E27-87B51A020C38}"/>
                </a:ext>
              </a:extLst>
            </p:cNvPr>
            <p:cNvSpPr txBox="1"/>
            <p:nvPr/>
          </p:nvSpPr>
          <p:spPr>
            <a:xfrm>
              <a:off x="6497181" y="2690019"/>
              <a:ext cx="1028771" cy="307777"/>
            </a:xfrm>
            <a:prstGeom prst="rect">
              <a:avLst/>
            </a:prstGeom>
            <a:noFill/>
          </p:spPr>
          <p:txBody>
            <a:bodyPr wrap="square" rtlCol="0">
              <a:normAutofit fontScale="92500" lnSpcReduction="10000"/>
            </a:bodyPr>
            <a:lstStyle/>
            <a:p>
              <a:pPr algn="ctr"/>
              <a:endParaRPr lang="fr-FR" sz="140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8" name="Oval 14">
              <a:extLst>
                <a:ext uri="{FF2B5EF4-FFF2-40B4-BE49-F238E27FC236}">
                  <a16:creationId xmlns:a16="http://schemas.microsoft.com/office/drawing/2014/main" id="{08577101-CD72-ACEC-D34E-B3C41BE8CB29}"/>
                </a:ext>
              </a:extLst>
            </p:cNvPr>
            <p:cNvSpPr>
              <a:spLocks noChangeArrowheads="1"/>
            </p:cNvSpPr>
            <p:nvPr/>
          </p:nvSpPr>
          <p:spPr bwMode="auto">
            <a:xfrm>
              <a:off x="10757654" y="4464080"/>
              <a:ext cx="184534" cy="186047"/>
            </a:xfrm>
            <a:prstGeom prst="ellipse">
              <a:avLst/>
            </a:prstGeom>
            <a:solidFill>
              <a:schemeClr val="accent2"/>
            </a:solidFill>
            <a:ln>
              <a:noFill/>
            </a:ln>
          </p:spPr>
          <p:txBody>
            <a:bodyPr vert="horz" wrap="square" lIns="107998" tIns="53999" rIns="107998" bIns="53999" numCol="1" anchor="t" anchorCtr="0" compatLnSpc="1">
              <a:prstTxWarp prst="textNoShape">
                <a:avLst/>
              </a:prstTxWarp>
              <a:normAutofit fontScale="25000" lnSpcReduction="20000"/>
            </a:bodyPr>
            <a:lstStyle/>
            <a:p>
              <a:endParaRPr lang="fr-FR" sz="2835">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39" name="Connecteur droit 112">
              <a:extLst>
                <a:ext uri="{FF2B5EF4-FFF2-40B4-BE49-F238E27FC236}">
                  <a16:creationId xmlns:a16="http://schemas.microsoft.com/office/drawing/2014/main" id="{69885368-C245-2E0B-506C-A33F43F46464}"/>
                </a:ext>
              </a:extLst>
            </p:cNvPr>
            <p:cNvCxnSpPr/>
            <p:nvPr/>
          </p:nvCxnSpPr>
          <p:spPr>
            <a:xfrm>
              <a:off x="10849921" y="3801431"/>
              <a:ext cx="0" cy="66264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ZoneTexte 113">
              <a:extLst>
                <a:ext uri="{FF2B5EF4-FFF2-40B4-BE49-F238E27FC236}">
                  <a16:creationId xmlns:a16="http://schemas.microsoft.com/office/drawing/2014/main" id="{38162510-3C58-2387-D8F7-E8A3F00FDFBB}"/>
                </a:ext>
              </a:extLst>
            </p:cNvPr>
            <p:cNvSpPr txBox="1"/>
            <p:nvPr/>
          </p:nvSpPr>
          <p:spPr>
            <a:xfrm>
              <a:off x="9742337" y="4711192"/>
              <a:ext cx="2196201" cy="1234222"/>
            </a:xfrm>
            <a:prstGeom prst="rect">
              <a:avLst/>
            </a:prstGeom>
            <a:noFill/>
          </p:spPr>
          <p:txBody>
            <a:bodyPr wrap="square" rtlCol="0">
              <a:normAutofit/>
            </a:bodyPr>
            <a:lstStyle/>
            <a:p>
              <a:pPr algn="ctr"/>
              <a:r>
                <a:rPr lang="nb-NO" b="1" dirty="0">
                  <a:solidFill>
                    <a:srgbClr val="000000"/>
                  </a:solidFill>
                  <a:latin typeface="Tahoma" panose="020B0604030504040204" pitchFamily="34" charset="0"/>
                  <a:ea typeface="Tahoma" panose="020B0604030504040204" pitchFamily="34" charset="0"/>
                  <a:cs typeface="Tahoma" panose="020B0604030504040204" pitchFamily="34" charset="0"/>
                </a:rPr>
                <a:t>Was able to collect «some» data</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1" name="ZoneTexte 114">
              <a:extLst>
                <a:ext uri="{FF2B5EF4-FFF2-40B4-BE49-F238E27FC236}">
                  <a16:creationId xmlns:a16="http://schemas.microsoft.com/office/drawing/2014/main" id="{F47D8899-D5FE-6532-064A-AD2D4D6BDB36}"/>
                </a:ext>
              </a:extLst>
            </p:cNvPr>
            <p:cNvSpPr txBox="1"/>
            <p:nvPr/>
          </p:nvSpPr>
          <p:spPr>
            <a:xfrm>
              <a:off x="10335536" y="2772991"/>
              <a:ext cx="1028771" cy="307777"/>
            </a:xfrm>
            <a:prstGeom prst="rect">
              <a:avLst/>
            </a:prstGeom>
            <a:noFill/>
          </p:spPr>
          <p:txBody>
            <a:bodyPr wrap="square" rtlCol="0">
              <a:normAutofit fontScale="92500" lnSpcReduction="10000"/>
            </a:bodyPr>
            <a:lstStyle/>
            <a:p>
              <a:pPr algn="ct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04:37</a:t>
              </a: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2" name="ZoneTexte 115">
              <a:extLst>
                <a:ext uri="{FF2B5EF4-FFF2-40B4-BE49-F238E27FC236}">
                  <a16:creationId xmlns:a16="http://schemas.microsoft.com/office/drawing/2014/main" id="{121BC768-3A11-6E8F-107B-D63B40A18AF5}"/>
                </a:ext>
              </a:extLst>
            </p:cNvPr>
            <p:cNvSpPr txBox="1"/>
            <p:nvPr/>
          </p:nvSpPr>
          <p:spPr>
            <a:xfrm>
              <a:off x="1018779"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01</a:t>
              </a:r>
            </a:p>
          </p:txBody>
        </p:sp>
        <p:sp>
          <p:nvSpPr>
            <p:cNvPr id="43" name="ZoneTexte 116">
              <a:extLst>
                <a:ext uri="{FF2B5EF4-FFF2-40B4-BE49-F238E27FC236}">
                  <a16:creationId xmlns:a16="http://schemas.microsoft.com/office/drawing/2014/main" id="{42AAFF38-82B1-3AD4-DB04-3962917D6C6C}"/>
                </a:ext>
              </a:extLst>
            </p:cNvPr>
            <p:cNvSpPr txBox="1"/>
            <p:nvPr/>
          </p:nvSpPr>
          <p:spPr>
            <a:xfrm>
              <a:off x="2880028"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02</a:t>
              </a:r>
            </a:p>
          </p:txBody>
        </p:sp>
        <p:sp>
          <p:nvSpPr>
            <p:cNvPr id="44" name="ZoneTexte 117">
              <a:extLst>
                <a:ext uri="{FF2B5EF4-FFF2-40B4-BE49-F238E27FC236}">
                  <a16:creationId xmlns:a16="http://schemas.microsoft.com/office/drawing/2014/main" id="{260BEA0B-6042-E8B2-8DED-7E42E6F91422}"/>
                </a:ext>
              </a:extLst>
            </p:cNvPr>
            <p:cNvSpPr txBox="1"/>
            <p:nvPr/>
          </p:nvSpPr>
          <p:spPr>
            <a:xfrm>
              <a:off x="4771913"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03</a:t>
              </a:r>
            </a:p>
          </p:txBody>
        </p:sp>
        <p:sp>
          <p:nvSpPr>
            <p:cNvPr id="45" name="ZoneTexte 118">
              <a:extLst>
                <a:ext uri="{FF2B5EF4-FFF2-40B4-BE49-F238E27FC236}">
                  <a16:creationId xmlns:a16="http://schemas.microsoft.com/office/drawing/2014/main" id="{32B2071B-43AB-C690-994C-1F06FBDB5940}"/>
                </a:ext>
              </a:extLst>
            </p:cNvPr>
            <p:cNvSpPr txBox="1"/>
            <p:nvPr/>
          </p:nvSpPr>
          <p:spPr>
            <a:xfrm>
              <a:off x="6682600"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04</a:t>
              </a:r>
            </a:p>
          </p:txBody>
        </p:sp>
        <p:sp>
          <p:nvSpPr>
            <p:cNvPr id="46" name="ZoneTexte 119">
              <a:extLst>
                <a:ext uri="{FF2B5EF4-FFF2-40B4-BE49-F238E27FC236}">
                  <a16:creationId xmlns:a16="http://schemas.microsoft.com/office/drawing/2014/main" id="{1B0258C2-FCC8-5A87-FC7F-BA0271109E10}"/>
                </a:ext>
              </a:extLst>
            </p:cNvPr>
            <p:cNvSpPr txBox="1"/>
            <p:nvPr/>
          </p:nvSpPr>
          <p:spPr>
            <a:xfrm>
              <a:off x="8564670"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05</a:t>
              </a:r>
            </a:p>
          </p:txBody>
        </p:sp>
        <p:sp>
          <p:nvSpPr>
            <p:cNvPr id="47" name="ZoneTexte 120">
              <a:extLst>
                <a:ext uri="{FF2B5EF4-FFF2-40B4-BE49-F238E27FC236}">
                  <a16:creationId xmlns:a16="http://schemas.microsoft.com/office/drawing/2014/main" id="{744E0808-A003-9F0E-E6B0-0B456D7AC8AA}"/>
                </a:ext>
              </a:extLst>
            </p:cNvPr>
            <p:cNvSpPr txBox="1"/>
            <p:nvPr/>
          </p:nvSpPr>
          <p:spPr>
            <a:xfrm>
              <a:off x="10511144" y="3272483"/>
              <a:ext cx="677552" cy="307777"/>
            </a:xfrm>
            <a:prstGeom prst="rect">
              <a:avLst/>
            </a:prstGeom>
            <a:noFill/>
          </p:spPr>
          <p:txBody>
            <a:bodyPr wrap="square" rtlCol="0">
              <a:normAutofit fontScale="92500" lnSpcReduction="10000"/>
            </a:bodyPr>
            <a:lstStyle/>
            <a:p>
              <a:pPr algn="ctr"/>
              <a:r>
                <a:rPr lang="fr-FR" sz="1400">
                  <a:solidFill>
                    <a:srgbClr val="000000"/>
                  </a:solidFill>
                  <a:latin typeface="Tahoma" panose="020B0604030504040204" pitchFamily="34" charset="0"/>
                  <a:ea typeface="Tahoma" panose="020B0604030504040204" pitchFamily="34" charset="0"/>
                  <a:cs typeface="Tahoma" panose="020B0604030504040204" pitchFamily="34" charset="0"/>
                </a:rPr>
                <a:t>06</a:t>
              </a:r>
            </a:p>
          </p:txBody>
        </p:sp>
      </p:grpSp>
      <p:sp>
        <p:nvSpPr>
          <p:cNvPr id="2" name="ZoneTexte 92">
            <a:extLst>
              <a:ext uri="{FF2B5EF4-FFF2-40B4-BE49-F238E27FC236}">
                <a16:creationId xmlns:a16="http://schemas.microsoft.com/office/drawing/2014/main" id="{A996E64A-5657-05D1-AE65-6DFAC75A9CE9}"/>
              </a:ext>
            </a:extLst>
          </p:cNvPr>
          <p:cNvSpPr txBox="1"/>
          <p:nvPr/>
        </p:nvSpPr>
        <p:spPr>
          <a:xfrm>
            <a:off x="3986433" y="1478059"/>
            <a:ext cx="2020736" cy="1135614"/>
          </a:xfrm>
          <a:prstGeom prst="rect">
            <a:avLst/>
          </a:prstGeom>
          <a:noFill/>
        </p:spPr>
        <p:txBody>
          <a:bodyPr wrap="square" rtlCol="0">
            <a:normAutofit/>
          </a:bodyPr>
          <a:lstStyle/>
          <a:p>
            <a:pPr algn="ct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ZoneTexte 84">
            <a:extLst>
              <a:ext uri="{FF2B5EF4-FFF2-40B4-BE49-F238E27FC236}">
                <a16:creationId xmlns:a16="http://schemas.microsoft.com/office/drawing/2014/main" id="{372A36F3-CFEC-AD84-8334-99900545F360}"/>
              </a:ext>
            </a:extLst>
          </p:cNvPr>
          <p:cNvSpPr txBox="1"/>
          <p:nvPr/>
        </p:nvSpPr>
        <p:spPr>
          <a:xfrm>
            <a:off x="3654008" y="1438022"/>
            <a:ext cx="3166916" cy="1106994"/>
          </a:xfrm>
          <a:prstGeom prst="rect">
            <a:avLst/>
          </a:prstGeom>
          <a:noFill/>
        </p:spPr>
        <p:txBody>
          <a:bodyPr wrap="square" rtlCol="0">
            <a:normAutofit/>
          </a:bodyPr>
          <a:lstStyle/>
          <a:p>
            <a:pPr algn="ctr"/>
            <a:r>
              <a:rPr lang="fr-FR" b="1" dirty="0" err="1">
                <a:solidFill>
                  <a:srgbClr val="000000"/>
                </a:solidFill>
                <a:latin typeface="Tahoma" panose="020B0604030504040204" pitchFamily="34" charset="0"/>
                <a:ea typeface="Tahoma" panose="020B0604030504040204" pitchFamily="34" charset="0"/>
                <a:cs typeface="Tahoma" panose="020B0604030504040204" pitchFamily="34" charset="0"/>
              </a:rPr>
              <a:t>Collected</a:t>
            </a:r>
            <a:r>
              <a:rPr lang="fr-FR" b="1" dirty="0">
                <a:solidFill>
                  <a:srgbClr val="000000"/>
                </a:solidFill>
                <a:latin typeface="Tahoma" panose="020B0604030504040204" pitchFamily="34" charset="0"/>
                <a:ea typeface="Tahoma" panose="020B0604030504040204" pitchFamily="34" charset="0"/>
                <a:cs typeface="Tahoma" panose="020B0604030504040204" pitchFamily="34" charset="0"/>
              </a:rPr>
              <a:t> all </a:t>
            </a:r>
            <a:r>
              <a:rPr lang="fr-FR" b="1" dirty="0" err="1">
                <a:solidFill>
                  <a:srgbClr val="000000"/>
                </a:solidFill>
                <a:latin typeface="Tahoma" panose="020B0604030504040204" pitchFamily="34" charset="0"/>
                <a:ea typeface="Tahoma" panose="020B0604030504040204" pitchFamily="34" charset="0"/>
                <a:cs typeface="Tahoma" panose="020B0604030504040204" pitchFamily="34" charset="0"/>
              </a:rPr>
              <a:t>enviroment</a:t>
            </a:r>
            <a:r>
              <a:rPr lang="fr-FR" b="1" dirty="0">
                <a:solidFill>
                  <a:srgbClr val="000000"/>
                </a:solidFill>
                <a:latin typeface="Tahoma" panose="020B0604030504040204" pitchFamily="34" charset="0"/>
                <a:ea typeface="Tahoma" panose="020B0604030504040204" pitchFamily="34" charset="0"/>
                <a:cs typeface="Tahoma" panose="020B0604030504040204" pitchFamily="34" charset="0"/>
              </a:rPr>
              <a:t> variables in git and sent </a:t>
            </a:r>
            <a:r>
              <a:rPr lang="fr-FR" b="1" dirty="0" err="1">
                <a:solidFill>
                  <a:srgbClr val="000000"/>
                </a:solidFill>
                <a:latin typeface="Tahoma" panose="020B0604030504040204" pitchFamily="34" charset="0"/>
                <a:ea typeface="Tahoma" panose="020B0604030504040204" pitchFamily="34" charset="0"/>
                <a:cs typeface="Tahoma" panose="020B0604030504040204" pitchFamily="34" charset="0"/>
              </a:rPr>
              <a:t>it</a:t>
            </a:r>
            <a:r>
              <a:rPr lang="fr-FR" b="1" dirty="0">
                <a:solidFill>
                  <a:srgbClr val="000000"/>
                </a:solidFill>
                <a:latin typeface="Tahoma" panose="020B0604030504040204" pitchFamily="34" charset="0"/>
                <a:ea typeface="Tahoma" panose="020B0604030504040204" pitchFamily="34" charset="0"/>
                <a:cs typeface="Tahoma" panose="020B0604030504040204" pitchFamily="34" charset="0"/>
              </a:rPr>
              <a:t> to a digital </a:t>
            </a:r>
            <a:r>
              <a:rPr lang="fr-FR" b="1" dirty="0" err="1">
                <a:solidFill>
                  <a:srgbClr val="000000"/>
                </a:solidFill>
                <a:latin typeface="Tahoma" panose="020B0604030504040204" pitchFamily="34" charset="0"/>
                <a:ea typeface="Tahoma" panose="020B0604030504040204" pitchFamily="34" charset="0"/>
                <a:cs typeface="Tahoma" panose="020B0604030504040204" pitchFamily="34" charset="0"/>
              </a:rPr>
              <a:t>ocean</a:t>
            </a:r>
            <a:r>
              <a:rPr lang="fr-FR" b="1" dirty="0">
                <a:solidFill>
                  <a:srgbClr val="000000"/>
                </a:solidFill>
                <a:latin typeface="Tahoma" panose="020B0604030504040204" pitchFamily="34" charset="0"/>
                <a:ea typeface="Tahoma" panose="020B0604030504040204" pitchFamily="34" charset="0"/>
                <a:cs typeface="Tahoma" panose="020B0604030504040204" pitchFamily="34" charset="0"/>
              </a:rPr>
              <a:t> VPS</a:t>
            </a:r>
            <a:endParaRPr lang="fr-FR"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8" name="ZoneTexte 84">
            <a:extLst>
              <a:ext uri="{FF2B5EF4-FFF2-40B4-BE49-F238E27FC236}">
                <a16:creationId xmlns:a16="http://schemas.microsoft.com/office/drawing/2014/main" id="{E9C56ACA-B6D7-1EBB-85E0-8796FF655E8F}"/>
              </a:ext>
            </a:extLst>
          </p:cNvPr>
          <p:cNvSpPr txBox="1"/>
          <p:nvPr/>
        </p:nvSpPr>
        <p:spPr>
          <a:xfrm>
            <a:off x="6276502" y="2723613"/>
            <a:ext cx="1531624" cy="558732"/>
          </a:xfrm>
          <a:prstGeom prst="rect">
            <a:avLst/>
          </a:prstGeom>
          <a:noFill/>
        </p:spPr>
        <p:txBody>
          <a:bodyPr wrap="square" rtlCol="0">
            <a:normAutofit/>
          </a:bodyPr>
          <a:lstStyle/>
          <a:p>
            <a:pPr algn="ct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Day 3 03:23 (</a:t>
            </a:r>
            <a:r>
              <a:rPr lang="fr-FR" sz="1400" b="1" dirty="0" err="1">
                <a:solidFill>
                  <a:srgbClr val="000000"/>
                </a:solidFill>
                <a:latin typeface="Tahoma" panose="020B0604030504040204" pitchFamily="34" charset="0"/>
                <a:ea typeface="Tahoma" panose="020B0604030504040204" pitchFamily="34" charset="0"/>
                <a:cs typeface="Tahoma" panose="020B0604030504040204" pitchFamily="34" charset="0"/>
              </a:rPr>
              <a:t>sunday</a:t>
            </a:r>
            <a:r>
              <a:rPr lang="fr-FR" sz="1400" b="1"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fr-FR"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974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200" b="1" dirty="0">
                <a:latin typeface="Tahoma" panose="020B0604030504040204" pitchFamily="34" charset="0"/>
                <a:ea typeface="Tahoma" panose="020B0604030504040204" pitchFamily="34" charset="0"/>
                <a:cs typeface="Tahoma" panose="020B0604030504040204" pitchFamily="34" charset="0"/>
              </a:rPr>
              <a:t>What kind of countermeasures can we implement?</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D7639300-A59B-3B33-7646-B8CE36DD100C}"/>
              </a:ext>
            </a:extLst>
          </p:cNvPr>
          <p:cNvSpPr/>
          <p:nvPr/>
        </p:nvSpPr>
        <p:spPr>
          <a:xfrm>
            <a:off x="3197814" y="1753166"/>
            <a:ext cx="6162142" cy="1336242"/>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Not one size fits all – Some mechanisms are entirely </a:t>
            </a:r>
            <a:r>
              <a:rPr lang="nb-NO" sz="2400" b="1" dirty="0">
                <a:solidFill>
                  <a:schemeClr val="bg1"/>
                </a:solidFill>
                <a:latin typeface="Tahoma" panose="020B0604030504040204" pitchFamily="34" charset="0"/>
                <a:ea typeface="Tahoma" panose="020B0604030504040204" pitchFamily="34" charset="0"/>
                <a:cs typeface="Tahoma" panose="020B0604030504040204" pitchFamily="34" charset="0"/>
              </a:rPr>
              <a:t>depedant on use-case </a:t>
            </a:r>
            <a:r>
              <a:rPr lang="nb-NO" sz="2400" dirty="0">
                <a:solidFill>
                  <a:schemeClr val="bg1"/>
                </a:solidFill>
                <a:latin typeface="Tahoma" panose="020B0604030504040204" pitchFamily="34" charset="0"/>
                <a:ea typeface="Tahoma" panose="020B0604030504040204" pitchFamily="34" charset="0"/>
                <a:cs typeface="Tahoma" panose="020B0604030504040204" pitchFamily="34" charset="0"/>
              </a:rPr>
              <a:t>and security requirements of an organization</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30 x 15 in. Steel Triangle™ Toolbox – Montezuma® Toolboxes &amp; Tool Storage">
            <a:extLst>
              <a:ext uri="{FF2B5EF4-FFF2-40B4-BE49-F238E27FC236}">
                <a16:creationId xmlns:a16="http://schemas.microsoft.com/office/drawing/2014/main" id="{B116026C-6446-D626-6FD6-8AFE40E00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1538" y="1466599"/>
            <a:ext cx="1957016" cy="19570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erktøykasse Milas.no">
            <a:extLst>
              <a:ext uri="{FF2B5EF4-FFF2-40B4-BE49-F238E27FC236}">
                <a16:creationId xmlns:a16="http://schemas.microsoft.com/office/drawing/2014/main" id="{648426C5-4713-F20E-98C1-47FC6F733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03" y="1673201"/>
            <a:ext cx="2585897" cy="15992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est practices in deployment have evolved">
            <a:extLst>
              <a:ext uri="{FF2B5EF4-FFF2-40B4-BE49-F238E27FC236}">
                <a16:creationId xmlns:a16="http://schemas.microsoft.com/office/drawing/2014/main" id="{BB3D6838-B9A4-E2AC-52AD-110CAE33A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833" y="3275854"/>
            <a:ext cx="7562327" cy="273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8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a:xfrm>
            <a:off x="2140164" y="1146912"/>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Securing the developer experience</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Bilderesultat for cisco checkpoint palo alto fortinet firewall meme">
            <a:extLst>
              <a:ext uri="{FF2B5EF4-FFF2-40B4-BE49-F238E27FC236}">
                <a16:creationId xmlns:a16="http://schemas.microsoft.com/office/drawing/2014/main" id="{661B41F3-CF05-8C31-7010-BB1ADD7DD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3" y="1828800"/>
            <a:ext cx="11893410" cy="299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4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3883D4-7C93-4426-B954-00080E4EA549}"/>
              </a:ext>
            </a:extLst>
          </p:cNvPr>
          <p:cNvSpPr>
            <a:spLocks noGrp="1"/>
          </p:cNvSpPr>
          <p:nvPr>
            <p:ph type="title"/>
          </p:nvPr>
        </p:nvSpPr>
        <p:spPr>
          <a:xfrm>
            <a:off x="2931843" y="697500"/>
            <a:ext cx="10751504" cy="546000"/>
          </a:xfrm>
        </p:spPr>
        <p:txBody>
          <a:bodyPr>
            <a:normAutofit/>
          </a:bodyPr>
          <a:lstStyle/>
          <a:p>
            <a:pPr>
              <a:tabLst>
                <a:tab pos="2970213" algn="l"/>
              </a:tabLst>
            </a:pPr>
            <a:r>
              <a:rPr lang="nb-NO" sz="3600" b="1" dirty="0">
                <a:latin typeface="Tahoma" panose="020B0604030504040204" pitchFamily="34" charset="0"/>
                <a:ea typeface="Tahoma" panose="020B0604030504040204" pitchFamily="34" charset="0"/>
                <a:cs typeface="Tahoma" panose="020B0604030504040204" pitchFamily="34" charset="0"/>
              </a:rPr>
              <a:t>Zero-Trust Network Access</a:t>
            </a:r>
          </a:p>
        </p:txBody>
      </p:sp>
      <p:grpSp>
        <p:nvGrpSpPr>
          <p:cNvPr id="25" name="Group 1245">
            <a:extLst>
              <a:ext uri="{FF2B5EF4-FFF2-40B4-BE49-F238E27FC236}">
                <a16:creationId xmlns:a16="http://schemas.microsoft.com/office/drawing/2014/main" id="{38B0F910-852F-2092-A56E-8B0A327F595B}"/>
              </a:ext>
            </a:extLst>
          </p:cNvPr>
          <p:cNvGrpSpPr>
            <a:grpSpLocks noChangeAspect="1"/>
          </p:cNvGrpSpPr>
          <p:nvPr/>
        </p:nvGrpSpPr>
        <p:grpSpPr>
          <a:xfrm>
            <a:off x="1245291" y="3229527"/>
            <a:ext cx="685880" cy="1031339"/>
            <a:chOff x="2559051" y="11390313"/>
            <a:chExt cx="431801" cy="649288"/>
          </a:xfrm>
        </p:grpSpPr>
        <p:sp>
          <p:nvSpPr>
            <p:cNvPr id="26" name="Freeform 663">
              <a:extLst>
                <a:ext uri="{FF2B5EF4-FFF2-40B4-BE49-F238E27FC236}">
                  <a16:creationId xmlns:a16="http://schemas.microsoft.com/office/drawing/2014/main" id="{6C58346E-7308-5FF6-FD9F-07C9554E766F}"/>
                </a:ext>
              </a:extLst>
            </p:cNvPr>
            <p:cNvSpPr>
              <a:spLocks noEditPoints="1"/>
            </p:cNvSpPr>
            <p:nvPr/>
          </p:nvSpPr>
          <p:spPr bwMode="auto">
            <a:xfrm>
              <a:off x="2601914" y="11390313"/>
              <a:ext cx="373063" cy="361950"/>
            </a:xfrm>
            <a:custGeom>
              <a:avLst/>
              <a:gdLst>
                <a:gd name="T0" fmla="*/ 407 w 895"/>
                <a:gd name="T1" fmla="*/ 871 h 871"/>
                <a:gd name="T2" fmla="*/ 65 w 895"/>
                <a:gd name="T3" fmla="*/ 540 h 871"/>
                <a:gd name="T4" fmla="*/ 67 w 895"/>
                <a:gd name="T5" fmla="*/ 221 h 871"/>
                <a:gd name="T6" fmla="*/ 397 w 895"/>
                <a:gd name="T7" fmla="*/ 0 h 871"/>
                <a:gd name="T8" fmla="*/ 816 w 895"/>
                <a:gd name="T9" fmla="*/ 17 h 871"/>
                <a:gd name="T10" fmla="*/ 835 w 895"/>
                <a:gd name="T11" fmla="*/ 30 h 871"/>
                <a:gd name="T12" fmla="*/ 749 w 895"/>
                <a:gd name="T13" fmla="*/ 550 h 871"/>
                <a:gd name="T14" fmla="*/ 692 w 895"/>
                <a:gd name="T15" fmla="*/ 731 h 871"/>
                <a:gd name="T16" fmla="*/ 407 w 895"/>
                <a:gd name="T17" fmla="*/ 871 h 871"/>
                <a:gd name="T18" fmla="*/ 397 w 895"/>
                <a:gd name="T19" fmla="*/ 46 h 871"/>
                <a:gd name="T20" fmla="*/ 109 w 895"/>
                <a:gd name="T21" fmla="*/ 242 h 871"/>
                <a:gd name="T22" fmla="*/ 110 w 895"/>
                <a:gd name="T23" fmla="*/ 526 h 871"/>
                <a:gd name="T24" fmla="*/ 111 w 895"/>
                <a:gd name="T25" fmla="*/ 534 h 871"/>
                <a:gd name="T26" fmla="*/ 407 w 895"/>
                <a:gd name="T27" fmla="*/ 824 h 871"/>
                <a:gd name="T28" fmla="*/ 623 w 895"/>
                <a:gd name="T29" fmla="*/ 744 h 871"/>
                <a:gd name="T30" fmla="*/ 703 w 895"/>
                <a:gd name="T31" fmla="*/ 547 h 871"/>
                <a:gd name="T32" fmla="*/ 704 w 895"/>
                <a:gd name="T33" fmla="*/ 536 h 871"/>
                <a:gd name="T34" fmla="*/ 798 w 895"/>
                <a:gd name="T35" fmla="*/ 63 h 871"/>
                <a:gd name="T36" fmla="*/ 397 w 895"/>
                <a:gd name="T37" fmla="*/ 4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5" h="871">
                  <a:moveTo>
                    <a:pt x="407" y="871"/>
                  </a:moveTo>
                  <a:cubicBezTo>
                    <a:pt x="95" y="871"/>
                    <a:pt x="67" y="580"/>
                    <a:pt x="65" y="540"/>
                  </a:cubicBezTo>
                  <a:cubicBezTo>
                    <a:pt x="55" y="512"/>
                    <a:pt x="0" y="354"/>
                    <a:pt x="67" y="221"/>
                  </a:cubicBezTo>
                  <a:cubicBezTo>
                    <a:pt x="140" y="78"/>
                    <a:pt x="257" y="0"/>
                    <a:pt x="397" y="0"/>
                  </a:cubicBezTo>
                  <a:cubicBezTo>
                    <a:pt x="527" y="0"/>
                    <a:pt x="813" y="17"/>
                    <a:pt x="816" y="17"/>
                  </a:cubicBezTo>
                  <a:cubicBezTo>
                    <a:pt x="824" y="18"/>
                    <a:pt x="832" y="23"/>
                    <a:pt x="835" y="30"/>
                  </a:cubicBezTo>
                  <a:cubicBezTo>
                    <a:pt x="895" y="155"/>
                    <a:pt x="769" y="496"/>
                    <a:pt x="749" y="550"/>
                  </a:cubicBezTo>
                  <a:cubicBezTo>
                    <a:pt x="749" y="583"/>
                    <a:pt x="737" y="662"/>
                    <a:pt x="692" y="731"/>
                  </a:cubicBezTo>
                  <a:cubicBezTo>
                    <a:pt x="651" y="795"/>
                    <a:pt x="568" y="871"/>
                    <a:pt x="407" y="871"/>
                  </a:cubicBezTo>
                  <a:close/>
                  <a:moveTo>
                    <a:pt x="397" y="46"/>
                  </a:moveTo>
                  <a:cubicBezTo>
                    <a:pt x="273" y="46"/>
                    <a:pt x="174" y="114"/>
                    <a:pt x="109" y="242"/>
                  </a:cubicBezTo>
                  <a:cubicBezTo>
                    <a:pt x="46" y="366"/>
                    <a:pt x="109" y="524"/>
                    <a:pt x="110" y="526"/>
                  </a:cubicBezTo>
                  <a:cubicBezTo>
                    <a:pt x="111" y="529"/>
                    <a:pt x="111" y="531"/>
                    <a:pt x="111" y="534"/>
                  </a:cubicBezTo>
                  <a:cubicBezTo>
                    <a:pt x="112" y="546"/>
                    <a:pt x="120" y="824"/>
                    <a:pt x="407" y="824"/>
                  </a:cubicBezTo>
                  <a:cubicBezTo>
                    <a:pt x="499" y="824"/>
                    <a:pt x="572" y="797"/>
                    <a:pt x="623" y="744"/>
                  </a:cubicBezTo>
                  <a:cubicBezTo>
                    <a:pt x="699" y="665"/>
                    <a:pt x="703" y="555"/>
                    <a:pt x="703" y="547"/>
                  </a:cubicBezTo>
                  <a:cubicBezTo>
                    <a:pt x="702" y="544"/>
                    <a:pt x="703" y="540"/>
                    <a:pt x="704" y="536"/>
                  </a:cubicBezTo>
                  <a:cubicBezTo>
                    <a:pt x="742" y="437"/>
                    <a:pt x="830" y="167"/>
                    <a:pt x="798" y="63"/>
                  </a:cubicBezTo>
                  <a:cubicBezTo>
                    <a:pt x="738" y="59"/>
                    <a:pt x="509" y="46"/>
                    <a:pt x="397" y="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pPr defTabSz="609585"/>
              <a:endParaRPr lang="nb-NO" sz="1016">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7" name="Freeform 664">
              <a:extLst>
                <a:ext uri="{FF2B5EF4-FFF2-40B4-BE49-F238E27FC236}">
                  <a16:creationId xmlns:a16="http://schemas.microsoft.com/office/drawing/2014/main" id="{FAA22398-BF01-A354-CC4A-41A1B2264E34}"/>
                </a:ext>
              </a:extLst>
            </p:cNvPr>
            <p:cNvSpPr>
              <a:spLocks/>
            </p:cNvSpPr>
            <p:nvPr/>
          </p:nvSpPr>
          <p:spPr bwMode="auto">
            <a:xfrm>
              <a:off x="2836864" y="11780838"/>
              <a:ext cx="153988" cy="258763"/>
            </a:xfrm>
            <a:custGeom>
              <a:avLst/>
              <a:gdLst>
                <a:gd name="T0" fmla="*/ 344 w 369"/>
                <a:gd name="T1" fmla="*/ 624 h 624"/>
                <a:gd name="T2" fmla="*/ 321 w 369"/>
                <a:gd name="T3" fmla="*/ 601 h 624"/>
                <a:gd name="T4" fmla="*/ 321 w 369"/>
                <a:gd name="T5" fmla="*/ 297 h 624"/>
                <a:gd name="T6" fmla="*/ 263 w 369"/>
                <a:gd name="T7" fmla="*/ 158 h 624"/>
                <a:gd name="T8" fmla="*/ 18 w 369"/>
                <a:gd name="T9" fmla="*/ 48 h 624"/>
                <a:gd name="T10" fmla="*/ 5 w 369"/>
                <a:gd name="T11" fmla="*/ 17 h 624"/>
                <a:gd name="T12" fmla="*/ 36 w 369"/>
                <a:gd name="T13" fmla="*/ 5 h 624"/>
                <a:gd name="T14" fmla="*/ 285 w 369"/>
                <a:gd name="T15" fmla="*/ 117 h 624"/>
                <a:gd name="T16" fmla="*/ 367 w 369"/>
                <a:gd name="T17" fmla="*/ 298 h 624"/>
                <a:gd name="T18" fmla="*/ 367 w 369"/>
                <a:gd name="T19" fmla="*/ 601 h 624"/>
                <a:gd name="T20" fmla="*/ 344 w 369"/>
                <a:gd name="T21"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24">
                  <a:moveTo>
                    <a:pt x="344" y="624"/>
                  </a:moveTo>
                  <a:cubicBezTo>
                    <a:pt x="331" y="624"/>
                    <a:pt x="321" y="614"/>
                    <a:pt x="321" y="601"/>
                  </a:cubicBezTo>
                  <a:cubicBezTo>
                    <a:pt x="321" y="297"/>
                    <a:pt x="321" y="297"/>
                    <a:pt x="321" y="297"/>
                  </a:cubicBezTo>
                  <a:cubicBezTo>
                    <a:pt x="321" y="296"/>
                    <a:pt x="322" y="191"/>
                    <a:pt x="263" y="158"/>
                  </a:cubicBezTo>
                  <a:cubicBezTo>
                    <a:pt x="192" y="119"/>
                    <a:pt x="20" y="48"/>
                    <a:pt x="18" y="48"/>
                  </a:cubicBezTo>
                  <a:cubicBezTo>
                    <a:pt x="6" y="43"/>
                    <a:pt x="0" y="29"/>
                    <a:pt x="5" y="17"/>
                  </a:cubicBezTo>
                  <a:cubicBezTo>
                    <a:pt x="10" y="5"/>
                    <a:pt x="24" y="0"/>
                    <a:pt x="36" y="5"/>
                  </a:cubicBezTo>
                  <a:cubicBezTo>
                    <a:pt x="43" y="8"/>
                    <a:pt x="212" y="77"/>
                    <a:pt x="285" y="117"/>
                  </a:cubicBezTo>
                  <a:cubicBezTo>
                    <a:pt x="369" y="164"/>
                    <a:pt x="367" y="293"/>
                    <a:pt x="367" y="298"/>
                  </a:cubicBezTo>
                  <a:cubicBezTo>
                    <a:pt x="367" y="601"/>
                    <a:pt x="367" y="601"/>
                    <a:pt x="367" y="601"/>
                  </a:cubicBezTo>
                  <a:cubicBezTo>
                    <a:pt x="367" y="614"/>
                    <a:pt x="357" y="624"/>
                    <a:pt x="344" y="62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pPr defTabSz="609585"/>
              <a:endParaRPr lang="nb-NO" sz="1016">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8" name="Freeform 665">
              <a:extLst>
                <a:ext uri="{FF2B5EF4-FFF2-40B4-BE49-F238E27FC236}">
                  <a16:creationId xmlns:a16="http://schemas.microsoft.com/office/drawing/2014/main" id="{B4A99F7A-7987-9E1F-2DE1-597C018DED1F}"/>
                </a:ext>
              </a:extLst>
            </p:cNvPr>
            <p:cNvSpPr>
              <a:spLocks/>
            </p:cNvSpPr>
            <p:nvPr/>
          </p:nvSpPr>
          <p:spPr bwMode="auto">
            <a:xfrm>
              <a:off x="2687639" y="11712576"/>
              <a:ext cx="169863" cy="146050"/>
            </a:xfrm>
            <a:custGeom>
              <a:avLst/>
              <a:gdLst>
                <a:gd name="T0" fmla="*/ 202 w 410"/>
                <a:gd name="T1" fmla="*/ 350 h 350"/>
                <a:gd name="T2" fmla="*/ 5 w 410"/>
                <a:gd name="T3" fmla="*/ 199 h 350"/>
                <a:gd name="T4" fmla="*/ 17 w 410"/>
                <a:gd name="T5" fmla="*/ 169 h 350"/>
                <a:gd name="T6" fmla="*/ 48 w 410"/>
                <a:gd name="T7" fmla="*/ 181 h 350"/>
                <a:gd name="T8" fmla="*/ 202 w 410"/>
                <a:gd name="T9" fmla="*/ 303 h 350"/>
                <a:gd name="T10" fmla="*/ 364 w 410"/>
                <a:gd name="T11" fmla="*/ 185 h 350"/>
                <a:gd name="T12" fmla="*/ 364 w 410"/>
                <a:gd name="T13" fmla="*/ 24 h 350"/>
                <a:gd name="T14" fmla="*/ 387 w 410"/>
                <a:gd name="T15" fmla="*/ 0 h 350"/>
                <a:gd name="T16" fmla="*/ 410 w 410"/>
                <a:gd name="T17" fmla="*/ 24 h 350"/>
                <a:gd name="T18" fmla="*/ 410 w 410"/>
                <a:gd name="T19" fmla="*/ 190 h 350"/>
                <a:gd name="T20" fmla="*/ 408 w 410"/>
                <a:gd name="T21" fmla="*/ 200 h 350"/>
                <a:gd name="T22" fmla="*/ 202 w 410"/>
                <a:gd name="T23"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350">
                  <a:moveTo>
                    <a:pt x="202" y="350"/>
                  </a:moveTo>
                  <a:cubicBezTo>
                    <a:pt x="69" y="350"/>
                    <a:pt x="7" y="205"/>
                    <a:pt x="5" y="199"/>
                  </a:cubicBezTo>
                  <a:cubicBezTo>
                    <a:pt x="0" y="187"/>
                    <a:pt x="5" y="174"/>
                    <a:pt x="17" y="169"/>
                  </a:cubicBezTo>
                  <a:cubicBezTo>
                    <a:pt x="29" y="164"/>
                    <a:pt x="43" y="169"/>
                    <a:pt x="48" y="181"/>
                  </a:cubicBezTo>
                  <a:cubicBezTo>
                    <a:pt x="48" y="182"/>
                    <a:pt x="100" y="303"/>
                    <a:pt x="202" y="303"/>
                  </a:cubicBezTo>
                  <a:cubicBezTo>
                    <a:pt x="299" y="303"/>
                    <a:pt x="353" y="206"/>
                    <a:pt x="364" y="185"/>
                  </a:cubicBezTo>
                  <a:cubicBezTo>
                    <a:pt x="364" y="24"/>
                    <a:pt x="364" y="24"/>
                    <a:pt x="364" y="24"/>
                  </a:cubicBezTo>
                  <a:cubicBezTo>
                    <a:pt x="364" y="11"/>
                    <a:pt x="374" y="0"/>
                    <a:pt x="387" y="0"/>
                  </a:cubicBezTo>
                  <a:cubicBezTo>
                    <a:pt x="400" y="0"/>
                    <a:pt x="410" y="11"/>
                    <a:pt x="410" y="24"/>
                  </a:cubicBezTo>
                  <a:cubicBezTo>
                    <a:pt x="410" y="190"/>
                    <a:pt x="410" y="190"/>
                    <a:pt x="410" y="190"/>
                  </a:cubicBezTo>
                  <a:cubicBezTo>
                    <a:pt x="410" y="193"/>
                    <a:pt x="409" y="197"/>
                    <a:pt x="408" y="200"/>
                  </a:cubicBezTo>
                  <a:cubicBezTo>
                    <a:pt x="405" y="206"/>
                    <a:pt x="340" y="350"/>
                    <a:pt x="202" y="3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pPr defTabSz="609585"/>
              <a:endParaRPr lang="nb-NO" sz="1016">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9" name="Freeform 666">
              <a:extLst>
                <a:ext uri="{FF2B5EF4-FFF2-40B4-BE49-F238E27FC236}">
                  <a16:creationId xmlns:a16="http://schemas.microsoft.com/office/drawing/2014/main" id="{F75067F8-2D5B-F6FB-0F5A-5ADBC27AADA7}"/>
                </a:ext>
              </a:extLst>
            </p:cNvPr>
            <p:cNvSpPr>
              <a:spLocks/>
            </p:cNvSpPr>
            <p:nvPr/>
          </p:nvSpPr>
          <p:spPr bwMode="auto">
            <a:xfrm>
              <a:off x="2722564" y="11479213"/>
              <a:ext cx="128588" cy="46038"/>
            </a:xfrm>
            <a:custGeom>
              <a:avLst/>
              <a:gdLst>
                <a:gd name="T0" fmla="*/ 283 w 309"/>
                <a:gd name="T1" fmla="*/ 110 h 110"/>
                <a:gd name="T2" fmla="*/ 270 w 309"/>
                <a:gd name="T3" fmla="*/ 106 h 110"/>
                <a:gd name="T4" fmla="*/ 24 w 309"/>
                <a:gd name="T5" fmla="*/ 49 h 110"/>
                <a:gd name="T6" fmla="*/ 0 w 309"/>
                <a:gd name="T7" fmla="*/ 27 h 110"/>
                <a:gd name="T8" fmla="*/ 23 w 309"/>
                <a:gd name="T9" fmla="*/ 3 h 110"/>
                <a:gd name="T10" fmla="*/ 295 w 309"/>
                <a:gd name="T11" fmla="*/ 67 h 110"/>
                <a:gd name="T12" fmla="*/ 302 w 309"/>
                <a:gd name="T13" fmla="*/ 99 h 110"/>
                <a:gd name="T14" fmla="*/ 283 w 30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10">
                  <a:moveTo>
                    <a:pt x="283" y="110"/>
                  </a:moveTo>
                  <a:cubicBezTo>
                    <a:pt x="278" y="110"/>
                    <a:pt x="274" y="109"/>
                    <a:pt x="270" y="106"/>
                  </a:cubicBezTo>
                  <a:cubicBezTo>
                    <a:pt x="178" y="47"/>
                    <a:pt x="26" y="50"/>
                    <a:pt x="24" y="49"/>
                  </a:cubicBezTo>
                  <a:cubicBezTo>
                    <a:pt x="11" y="50"/>
                    <a:pt x="1" y="39"/>
                    <a:pt x="0" y="27"/>
                  </a:cubicBezTo>
                  <a:cubicBezTo>
                    <a:pt x="0" y="14"/>
                    <a:pt x="10" y="3"/>
                    <a:pt x="23" y="3"/>
                  </a:cubicBezTo>
                  <a:cubicBezTo>
                    <a:pt x="30" y="2"/>
                    <a:pt x="192" y="0"/>
                    <a:pt x="295" y="67"/>
                  </a:cubicBezTo>
                  <a:cubicBezTo>
                    <a:pt x="306" y="74"/>
                    <a:pt x="309" y="88"/>
                    <a:pt x="302" y="99"/>
                  </a:cubicBezTo>
                  <a:cubicBezTo>
                    <a:pt x="298" y="106"/>
                    <a:pt x="290" y="110"/>
                    <a:pt x="283" y="11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pPr defTabSz="609585"/>
              <a:endParaRPr lang="nb-NO" sz="1016">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0" name="Freeform 667">
              <a:extLst>
                <a:ext uri="{FF2B5EF4-FFF2-40B4-BE49-F238E27FC236}">
                  <a16:creationId xmlns:a16="http://schemas.microsoft.com/office/drawing/2014/main" id="{3BA43582-E46D-1B17-16B1-240714789572}"/>
                </a:ext>
              </a:extLst>
            </p:cNvPr>
            <p:cNvSpPr>
              <a:spLocks/>
            </p:cNvSpPr>
            <p:nvPr/>
          </p:nvSpPr>
          <p:spPr bwMode="auto">
            <a:xfrm>
              <a:off x="2559051" y="11715751"/>
              <a:ext cx="150813" cy="323850"/>
            </a:xfrm>
            <a:custGeom>
              <a:avLst/>
              <a:gdLst>
                <a:gd name="T0" fmla="*/ 26 w 366"/>
                <a:gd name="T1" fmla="*/ 780 h 780"/>
                <a:gd name="T2" fmla="*/ 3 w 366"/>
                <a:gd name="T3" fmla="*/ 757 h 780"/>
                <a:gd name="T4" fmla="*/ 3 w 366"/>
                <a:gd name="T5" fmla="*/ 453 h 780"/>
                <a:gd name="T6" fmla="*/ 85 w 366"/>
                <a:gd name="T7" fmla="*/ 273 h 780"/>
                <a:gd name="T8" fmla="*/ 320 w 366"/>
                <a:gd name="T9" fmla="*/ 167 h 780"/>
                <a:gd name="T10" fmla="*/ 320 w 366"/>
                <a:gd name="T11" fmla="*/ 23 h 780"/>
                <a:gd name="T12" fmla="*/ 343 w 366"/>
                <a:gd name="T13" fmla="*/ 0 h 780"/>
                <a:gd name="T14" fmla="*/ 366 w 366"/>
                <a:gd name="T15" fmla="*/ 23 h 780"/>
                <a:gd name="T16" fmla="*/ 366 w 366"/>
                <a:gd name="T17" fmla="*/ 182 h 780"/>
                <a:gd name="T18" fmla="*/ 352 w 366"/>
                <a:gd name="T19" fmla="*/ 204 h 780"/>
                <a:gd name="T20" fmla="*/ 107 w 366"/>
                <a:gd name="T21" fmla="*/ 314 h 780"/>
                <a:gd name="T22" fmla="*/ 49 w 366"/>
                <a:gd name="T23" fmla="*/ 453 h 780"/>
                <a:gd name="T24" fmla="*/ 49 w 366"/>
                <a:gd name="T25" fmla="*/ 757 h 780"/>
                <a:gd name="T26" fmla="*/ 26 w 366"/>
                <a:gd name="T2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80">
                  <a:moveTo>
                    <a:pt x="26" y="780"/>
                  </a:moveTo>
                  <a:cubicBezTo>
                    <a:pt x="13" y="780"/>
                    <a:pt x="3" y="770"/>
                    <a:pt x="3" y="757"/>
                  </a:cubicBezTo>
                  <a:cubicBezTo>
                    <a:pt x="3" y="453"/>
                    <a:pt x="3" y="453"/>
                    <a:pt x="3" y="453"/>
                  </a:cubicBezTo>
                  <a:cubicBezTo>
                    <a:pt x="3" y="449"/>
                    <a:pt x="0" y="320"/>
                    <a:pt x="85" y="273"/>
                  </a:cubicBezTo>
                  <a:cubicBezTo>
                    <a:pt x="146" y="240"/>
                    <a:pt x="276" y="185"/>
                    <a:pt x="320" y="167"/>
                  </a:cubicBezTo>
                  <a:cubicBezTo>
                    <a:pt x="320" y="23"/>
                    <a:pt x="320" y="23"/>
                    <a:pt x="320" y="23"/>
                  </a:cubicBezTo>
                  <a:cubicBezTo>
                    <a:pt x="320" y="10"/>
                    <a:pt x="330" y="0"/>
                    <a:pt x="343" y="0"/>
                  </a:cubicBezTo>
                  <a:cubicBezTo>
                    <a:pt x="356" y="0"/>
                    <a:pt x="366" y="10"/>
                    <a:pt x="366" y="23"/>
                  </a:cubicBezTo>
                  <a:cubicBezTo>
                    <a:pt x="366" y="182"/>
                    <a:pt x="366" y="182"/>
                    <a:pt x="366" y="182"/>
                  </a:cubicBezTo>
                  <a:cubicBezTo>
                    <a:pt x="366" y="192"/>
                    <a:pt x="361" y="200"/>
                    <a:pt x="352" y="204"/>
                  </a:cubicBezTo>
                  <a:cubicBezTo>
                    <a:pt x="350" y="204"/>
                    <a:pt x="178" y="275"/>
                    <a:pt x="107" y="314"/>
                  </a:cubicBezTo>
                  <a:cubicBezTo>
                    <a:pt x="48" y="347"/>
                    <a:pt x="49" y="452"/>
                    <a:pt x="49" y="453"/>
                  </a:cubicBezTo>
                  <a:cubicBezTo>
                    <a:pt x="49" y="757"/>
                    <a:pt x="49" y="757"/>
                    <a:pt x="49" y="757"/>
                  </a:cubicBezTo>
                  <a:cubicBezTo>
                    <a:pt x="49" y="770"/>
                    <a:pt x="39" y="780"/>
                    <a:pt x="26" y="7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612" tIns="25805" rIns="51612" bIns="25805" numCol="1" anchor="t" anchorCtr="0" compatLnSpc="1">
              <a:prstTxWarp prst="textNoShape">
                <a:avLst/>
              </a:prstTxWarp>
            </a:bodyPr>
            <a:lstStyle/>
            <a:p>
              <a:pPr defTabSz="609585"/>
              <a:endParaRPr lang="nb-NO" sz="1016">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pic>
        <p:nvPicPr>
          <p:cNvPr id="31" name="Picture 30">
            <a:extLst>
              <a:ext uri="{FF2B5EF4-FFF2-40B4-BE49-F238E27FC236}">
                <a16:creationId xmlns:a16="http://schemas.microsoft.com/office/drawing/2014/main" id="{95EF54B9-578C-1329-B37B-D8C8DC96EE75}"/>
              </a:ext>
            </a:extLst>
          </p:cNvPr>
          <p:cNvPicPr>
            <a:picLocks noChangeAspect="1"/>
          </p:cNvPicPr>
          <p:nvPr/>
        </p:nvPicPr>
        <p:blipFill>
          <a:blip r:embed="rId2"/>
          <a:stretch>
            <a:fillRect/>
          </a:stretch>
        </p:blipFill>
        <p:spPr>
          <a:xfrm>
            <a:off x="2205398" y="3328733"/>
            <a:ext cx="1116079" cy="910200"/>
          </a:xfrm>
          <a:prstGeom prst="rect">
            <a:avLst/>
          </a:prstGeom>
        </p:spPr>
      </p:pic>
      <p:sp>
        <p:nvSpPr>
          <p:cNvPr id="32" name="TextBox 31">
            <a:extLst>
              <a:ext uri="{FF2B5EF4-FFF2-40B4-BE49-F238E27FC236}">
                <a16:creationId xmlns:a16="http://schemas.microsoft.com/office/drawing/2014/main" id="{3BD652A5-C0A1-E96D-B256-2D1446343F63}"/>
              </a:ext>
            </a:extLst>
          </p:cNvPr>
          <p:cNvSpPr txBox="1"/>
          <p:nvPr/>
        </p:nvSpPr>
        <p:spPr>
          <a:xfrm>
            <a:off x="1313375" y="4279747"/>
            <a:ext cx="2592288" cy="461665"/>
          </a:xfrm>
          <a:prstGeom prst="rect">
            <a:avLst/>
          </a:prstGeom>
          <a:noFill/>
        </p:spPr>
        <p:txBody>
          <a:bodyPr wrap="square" rtlCol="0">
            <a:spAutoFit/>
          </a:bodyPr>
          <a:lstStyle/>
          <a:p>
            <a:pPr algn="ctr" defTabSz="609585"/>
            <a:r>
              <a:rPr lang="nb-NO" sz="2400" b="1" dirty="0">
                <a:solidFill>
                  <a:prstClr val="black"/>
                </a:solidFill>
                <a:latin typeface="Tahoma" panose="020B0604030504040204" pitchFamily="34" charset="0"/>
                <a:ea typeface="Tahoma" panose="020B0604030504040204" pitchFamily="34" charset="0"/>
                <a:cs typeface="Tahoma" panose="020B0604030504040204" pitchFamily="34" charset="0"/>
              </a:rPr>
              <a:t>End-user</a:t>
            </a:r>
            <a:endParaRPr lang="en-US" sz="2400" b="1"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3" name="Cloud 32">
            <a:extLst>
              <a:ext uri="{FF2B5EF4-FFF2-40B4-BE49-F238E27FC236}">
                <a16:creationId xmlns:a16="http://schemas.microsoft.com/office/drawing/2014/main" id="{BB88B160-0F32-6F0A-9CF5-8B8B25E7ED5F}"/>
              </a:ext>
            </a:extLst>
          </p:cNvPr>
          <p:cNvSpPr/>
          <p:nvPr/>
        </p:nvSpPr>
        <p:spPr>
          <a:xfrm>
            <a:off x="5565771" y="2806995"/>
            <a:ext cx="2016224" cy="14319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09585"/>
            <a:r>
              <a:rPr lang="nb-NO" sz="2400" b="1" dirty="0">
                <a:solidFill>
                  <a:prstClr val="black"/>
                </a:solidFill>
                <a:latin typeface="Tahoma" panose="020B0604030504040204" pitchFamily="34" charset="0"/>
                <a:ea typeface="Tahoma" panose="020B0604030504040204" pitchFamily="34" charset="0"/>
                <a:cs typeface="Tahoma" panose="020B0604030504040204" pitchFamily="34" charset="0"/>
              </a:rPr>
              <a:t>ZTNA Magic </a:t>
            </a:r>
            <a:endParaRPr lang="en-US" sz="2400" b="1"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4" name="Arrow: Right 33">
            <a:extLst>
              <a:ext uri="{FF2B5EF4-FFF2-40B4-BE49-F238E27FC236}">
                <a16:creationId xmlns:a16="http://schemas.microsoft.com/office/drawing/2014/main" id="{093D6CCB-EFE3-127C-F1A8-4B5F737AFF5F}"/>
              </a:ext>
            </a:extLst>
          </p:cNvPr>
          <p:cNvSpPr/>
          <p:nvPr/>
        </p:nvSpPr>
        <p:spPr>
          <a:xfrm>
            <a:off x="3453537" y="3512981"/>
            <a:ext cx="865415" cy="576064"/>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609585"/>
            <a:endParaRPr lang="en-US" sz="24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5" name="Arrow: Right 34">
            <a:extLst>
              <a:ext uri="{FF2B5EF4-FFF2-40B4-BE49-F238E27FC236}">
                <a16:creationId xmlns:a16="http://schemas.microsoft.com/office/drawing/2014/main" id="{3840CBB4-56D7-C471-75E4-79C867B46BD8}"/>
              </a:ext>
            </a:extLst>
          </p:cNvPr>
          <p:cNvSpPr/>
          <p:nvPr/>
        </p:nvSpPr>
        <p:spPr>
          <a:xfrm>
            <a:off x="8734123" y="3512981"/>
            <a:ext cx="768085" cy="576064"/>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609585"/>
            <a:endParaRPr lang="en-US" sz="24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Rounded Corners 35">
            <a:extLst>
              <a:ext uri="{FF2B5EF4-FFF2-40B4-BE49-F238E27FC236}">
                <a16:creationId xmlns:a16="http://schemas.microsoft.com/office/drawing/2014/main" id="{8136725C-E781-A940-FA86-B145F16FE15C}"/>
              </a:ext>
            </a:extLst>
          </p:cNvPr>
          <p:cNvSpPr/>
          <p:nvPr/>
        </p:nvSpPr>
        <p:spPr>
          <a:xfrm>
            <a:off x="9598219" y="2690732"/>
            <a:ext cx="2112235" cy="2166399"/>
          </a:xfrm>
          <a:prstGeom prst="roundRect">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SaaS</a:t>
            </a:r>
          </a:p>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TCP/UDP</a:t>
            </a:r>
          </a:p>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Web Apps</a:t>
            </a:r>
          </a:p>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Windows Apps</a:t>
            </a:r>
          </a:p>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File Storage</a:t>
            </a:r>
          </a:p>
          <a:p>
            <a:pPr defTabSz="609585"/>
            <a:r>
              <a:rPr lang="nb-NO" b="1" dirty="0">
                <a:solidFill>
                  <a:prstClr val="white"/>
                </a:solidFill>
                <a:latin typeface="Tahoma" panose="020B0604030504040204" pitchFamily="34" charset="0"/>
                <a:ea typeface="Tahoma" panose="020B0604030504040204" pitchFamily="34" charset="0"/>
                <a:cs typeface="Tahoma" panose="020B0604030504040204" pitchFamily="34" charset="0"/>
              </a:rPr>
              <a:t>Jumphost</a:t>
            </a:r>
            <a:endParaRPr lang="en-US" b="1"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7" name="Rectangle: Rounded Corners 36">
            <a:extLst>
              <a:ext uri="{FF2B5EF4-FFF2-40B4-BE49-F238E27FC236}">
                <a16:creationId xmlns:a16="http://schemas.microsoft.com/office/drawing/2014/main" id="{E4319D99-2987-6DDB-8E51-1286F80FDF17}"/>
              </a:ext>
            </a:extLst>
          </p:cNvPr>
          <p:cNvSpPr/>
          <p:nvPr/>
        </p:nvSpPr>
        <p:spPr>
          <a:xfrm>
            <a:off x="5334283" y="1496757"/>
            <a:ext cx="2343723" cy="483275"/>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867" b="1">
                <a:solidFill>
                  <a:prstClr val="white"/>
                </a:solidFill>
                <a:latin typeface="Tahoma" panose="020B0604030504040204" pitchFamily="34" charset="0"/>
                <a:ea typeface="Tahoma" panose="020B0604030504040204" pitchFamily="34" charset="0"/>
                <a:cs typeface="Tahoma" panose="020B0604030504040204" pitchFamily="34" charset="0"/>
              </a:rPr>
              <a:t>Identity Posture</a:t>
            </a:r>
            <a:endParaRPr lang="en-US" sz="1867"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8" name="Rectangle: Rounded Corners 37">
            <a:extLst>
              <a:ext uri="{FF2B5EF4-FFF2-40B4-BE49-F238E27FC236}">
                <a16:creationId xmlns:a16="http://schemas.microsoft.com/office/drawing/2014/main" id="{53C9AADD-611F-F401-159A-9883B1F92F97}"/>
              </a:ext>
            </a:extLst>
          </p:cNvPr>
          <p:cNvSpPr/>
          <p:nvPr/>
        </p:nvSpPr>
        <p:spPr>
          <a:xfrm>
            <a:off x="5334283" y="2118879"/>
            <a:ext cx="2343723" cy="483275"/>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867" b="1" dirty="0">
                <a:solidFill>
                  <a:prstClr val="white"/>
                </a:solidFill>
                <a:latin typeface="Tahoma" panose="020B0604030504040204" pitchFamily="34" charset="0"/>
                <a:ea typeface="Tahoma" panose="020B0604030504040204" pitchFamily="34" charset="0"/>
                <a:cs typeface="Tahoma" panose="020B0604030504040204" pitchFamily="34" charset="0"/>
              </a:rPr>
              <a:t>Device Posture</a:t>
            </a:r>
            <a:endParaRPr lang="en-US" sz="1867" b="1"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9" name="Rectangle: Rounded Corners 38">
            <a:extLst>
              <a:ext uri="{FF2B5EF4-FFF2-40B4-BE49-F238E27FC236}">
                <a16:creationId xmlns:a16="http://schemas.microsoft.com/office/drawing/2014/main" id="{FA508E0A-D0A6-6335-7E82-30636E346884}"/>
              </a:ext>
            </a:extLst>
          </p:cNvPr>
          <p:cNvSpPr/>
          <p:nvPr/>
        </p:nvSpPr>
        <p:spPr>
          <a:xfrm>
            <a:off x="4989707" y="4377077"/>
            <a:ext cx="3127568" cy="483275"/>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600" b="1">
                <a:solidFill>
                  <a:prstClr val="white"/>
                </a:solidFill>
                <a:latin typeface="Tahoma" panose="020B0604030504040204" pitchFamily="34" charset="0"/>
                <a:ea typeface="Tahoma" panose="020B0604030504040204" pitchFamily="34" charset="0"/>
                <a:cs typeface="Tahoma" panose="020B0604030504040204" pitchFamily="34" charset="0"/>
              </a:rPr>
              <a:t>Condition based access</a:t>
            </a:r>
            <a:endParaRPr lang="en-US" sz="1600"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0" name="Rectangle: Rounded Corners 39">
            <a:extLst>
              <a:ext uri="{FF2B5EF4-FFF2-40B4-BE49-F238E27FC236}">
                <a16:creationId xmlns:a16="http://schemas.microsoft.com/office/drawing/2014/main" id="{A483AA42-B269-8E86-3997-08BD5E6197AB}"/>
              </a:ext>
            </a:extLst>
          </p:cNvPr>
          <p:cNvSpPr/>
          <p:nvPr/>
        </p:nvSpPr>
        <p:spPr>
          <a:xfrm>
            <a:off x="5058104" y="4953141"/>
            <a:ext cx="1467773" cy="401912"/>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467" b="1">
                <a:solidFill>
                  <a:prstClr val="white"/>
                </a:solidFill>
                <a:latin typeface="Tahoma" panose="020B0604030504040204" pitchFamily="34" charset="0"/>
                <a:ea typeface="Tahoma" panose="020B0604030504040204" pitchFamily="34" charset="0"/>
                <a:cs typeface="Tahoma" panose="020B0604030504040204" pitchFamily="34" charset="0"/>
              </a:rPr>
              <a:t>Lokasjon</a:t>
            </a:r>
            <a:endParaRPr lang="en-US" sz="1467"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Rounded Corners 40">
            <a:extLst>
              <a:ext uri="{FF2B5EF4-FFF2-40B4-BE49-F238E27FC236}">
                <a16:creationId xmlns:a16="http://schemas.microsoft.com/office/drawing/2014/main" id="{B6915DB3-B9F2-A0C1-77BB-39CE0B1A57CD}"/>
              </a:ext>
            </a:extLst>
          </p:cNvPr>
          <p:cNvSpPr/>
          <p:nvPr/>
        </p:nvSpPr>
        <p:spPr>
          <a:xfrm>
            <a:off x="6621888" y="4953141"/>
            <a:ext cx="1467773" cy="401912"/>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467" b="1">
                <a:solidFill>
                  <a:prstClr val="white"/>
                </a:solidFill>
                <a:latin typeface="Tahoma" panose="020B0604030504040204" pitchFamily="34" charset="0"/>
                <a:ea typeface="Tahoma" panose="020B0604030504040204" pitchFamily="34" charset="0"/>
                <a:cs typeface="Tahoma" panose="020B0604030504040204" pitchFamily="34" charset="0"/>
              </a:rPr>
              <a:t>Tidspunkt</a:t>
            </a:r>
            <a:endParaRPr lang="en-US" sz="1467"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2" name="Rectangle: Rounded Corners 41">
            <a:extLst>
              <a:ext uri="{FF2B5EF4-FFF2-40B4-BE49-F238E27FC236}">
                <a16:creationId xmlns:a16="http://schemas.microsoft.com/office/drawing/2014/main" id="{771F51E1-5EA3-8F6D-F880-97F9E99AC4D1}"/>
              </a:ext>
            </a:extLst>
          </p:cNvPr>
          <p:cNvSpPr/>
          <p:nvPr/>
        </p:nvSpPr>
        <p:spPr>
          <a:xfrm>
            <a:off x="5058104" y="5433194"/>
            <a:ext cx="1467773" cy="401912"/>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467" b="1">
                <a:solidFill>
                  <a:prstClr val="white"/>
                </a:solidFill>
                <a:latin typeface="Tahoma" panose="020B0604030504040204" pitchFamily="34" charset="0"/>
                <a:ea typeface="Tahoma" panose="020B0604030504040204" pitchFamily="34" charset="0"/>
                <a:cs typeface="Tahoma" panose="020B0604030504040204" pitchFamily="34" charset="0"/>
              </a:rPr>
              <a:t>Data</a:t>
            </a:r>
            <a:endParaRPr lang="en-US" sz="1467"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3" name="Rectangle: Rounded Corners 42">
            <a:extLst>
              <a:ext uri="{FF2B5EF4-FFF2-40B4-BE49-F238E27FC236}">
                <a16:creationId xmlns:a16="http://schemas.microsoft.com/office/drawing/2014/main" id="{07D823CA-5560-B585-458B-AEEC8159522E}"/>
              </a:ext>
            </a:extLst>
          </p:cNvPr>
          <p:cNvSpPr/>
          <p:nvPr/>
        </p:nvSpPr>
        <p:spPr>
          <a:xfrm>
            <a:off x="6621888" y="5433194"/>
            <a:ext cx="1467773" cy="401912"/>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nb-NO" sz="1467" b="1">
                <a:solidFill>
                  <a:prstClr val="white"/>
                </a:solidFill>
                <a:latin typeface="Tahoma" panose="020B0604030504040204" pitchFamily="34" charset="0"/>
                <a:ea typeface="Tahoma" panose="020B0604030504040204" pitchFamily="34" charset="0"/>
                <a:cs typeface="Tahoma" panose="020B0604030504040204" pitchFamily="34" charset="0"/>
              </a:rPr>
              <a:t>Session</a:t>
            </a:r>
            <a:endParaRPr lang="en-US" sz="1467" b="1">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4" name="Double Brace 43">
            <a:extLst>
              <a:ext uri="{FF2B5EF4-FFF2-40B4-BE49-F238E27FC236}">
                <a16:creationId xmlns:a16="http://schemas.microsoft.com/office/drawing/2014/main" id="{A54ACA56-5E4B-1AA1-CE4B-5C99EAD0A876}"/>
              </a:ext>
            </a:extLst>
          </p:cNvPr>
          <p:cNvSpPr/>
          <p:nvPr/>
        </p:nvSpPr>
        <p:spPr>
          <a:xfrm>
            <a:off x="4413643" y="1400746"/>
            <a:ext cx="4224469" cy="4704523"/>
          </a:xfrm>
          <a:prstGeom prst="bracePair">
            <a:avLst/>
          </a:prstGeom>
        </p:spPr>
        <p:style>
          <a:lnRef idx="2">
            <a:schemeClr val="dk1"/>
          </a:lnRef>
          <a:fillRef idx="0">
            <a:schemeClr val="dk1"/>
          </a:fillRef>
          <a:effectRef idx="1">
            <a:schemeClr val="dk1"/>
          </a:effectRef>
          <a:fontRef idx="minor">
            <a:schemeClr val="tx1"/>
          </a:fontRef>
        </p:style>
        <p:txBody>
          <a:bodyPr rtlCol="0" anchor="ctr"/>
          <a:lstStyle/>
          <a:p>
            <a:pPr algn="ctr" defTabSz="609585"/>
            <a:endParaRPr lang="en-US" sz="24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45" name="Rectangle: Rounded Corners 44">
            <a:extLst>
              <a:ext uri="{FF2B5EF4-FFF2-40B4-BE49-F238E27FC236}">
                <a16:creationId xmlns:a16="http://schemas.microsoft.com/office/drawing/2014/main" id="{81002620-0448-6412-3EEA-40F3AB47B18D}"/>
              </a:ext>
            </a:extLst>
          </p:cNvPr>
          <p:cNvSpPr/>
          <p:nvPr/>
        </p:nvSpPr>
        <p:spPr>
          <a:xfrm>
            <a:off x="1277924" y="1784789"/>
            <a:ext cx="2813933" cy="1206005"/>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400" b="1" dirty="0">
                <a:solidFill>
                  <a:prstClr val="white"/>
                </a:solidFill>
                <a:latin typeface="Tahoma" panose="020B0604030504040204" pitchFamily="34" charset="0"/>
                <a:ea typeface="Tahoma" panose="020B0604030504040204" pitchFamily="34" charset="0"/>
                <a:cs typeface="Tahoma" panose="020B0604030504040204" pitchFamily="34" charset="0"/>
              </a:rPr>
              <a:t>Never Trust   Always Verify</a:t>
            </a:r>
            <a:endParaRPr lang="en-US" sz="2400" b="1"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7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7D20D09-D7B5-EA4F-10E6-5296586F1D2E}"/>
              </a:ext>
            </a:extLst>
          </p:cNvPr>
          <p:cNvSpPr txBox="1">
            <a:spLocks/>
          </p:cNvSpPr>
          <p:nvPr/>
        </p:nvSpPr>
        <p:spPr>
          <a:xfrm>
            <a:off x="1698144" y="570889"/>
            <a:ext cx="8229600"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b-NO" sz="3600" b="1" spc="-120" dirty="0">
                <a:solidFill>
                  <a:schemeClr val="accent1"/>
                </a:solidFill>
                <a:latin typeface="Tahoma" panose="020B0604030504040204" pitchFamily="34" charset="0"/>
                <a:ea typeface="Tahoma" panose="020B0604030504040204" pitchFamily="34" charset="0"/>
                <a:cs typeface="Tahoma" panose="020B0604030504040204" pitchFamily="34" charset="0"/>
              </a:rPr>
              <a:t>Microsoft’s approach</a:t>
            </a:r>
            <a:endParaRPr lang="en-US" sz="3600" b="1" spc="-12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grpSp>
        <p:nvGrpSpPr>
          <p:cNvPr id="10" name="Group 1245">
            <a:extLst>
              <a:ext uri="{FF2B5EF4-FFF2-40B4-BE49-F238E27FC236}">
                <a16:creationId xmlns:a16="http://schemas.microsoft.com/office/drawing/2014/main" id="{E926AABB-1172-AB2C-7F3A-BDCC989686AA}"/>
              </a:ext>
            </a:extLst>
          </p:cNvPr>
          <p:cNvGrpSpPr>
            <a:grpSpLocks noChangeAspect="1"/>
          </p:cNvGrpSpPr>
          <p:nvPr/>
        </p:nvGrpSpPr>
        <p:grpSpPr>
          <a:xfrm>
            <a:off x="2035399" y="3314773"/>
            <a:ext cx="514410" cy="773504"/>
            <a:chOff x="2559051" y="11390313"/>
            <a:chExt cx="431801" cy="649288"/>
          </a:xfrm>
        </p:grpSpPr>
        <p:sp>
          <p:nvSpPr>
            <p:cNvPr id="11" name="Freeform 663">
              <a:extLst>
                <a:ext uri="{FF2B5EF4-FFF2-40B4-BE49-F238E27FC236}">
                  <a16:creationId xmlns:a16="http://schemas.microsoft.com/office/drawing/2014/main" id="{E1AB940D-7A5F-A24D-9725-463B1449CF42}"/>
                </a:ext>
              </a:extLst>
            </p:cNvPr>
            <p:cNvSpPr>
              <a:spLocks noEditPoints="1"/>
            </p:cNvSpPr>
            <p:nvPr/>
          </p:nvSpPr>
          <p:spPr bwMode="auto">
            <a:xfrm>
              <a:off x="2601914" y="11390313"/>
              <a:ext cx="373063" cy="361950"/>
            </a:xfrm>
            <a:custGeom>
              <a:avLst/>
              <a:gdLst>
                <a:gd name="T0" fmla="*/ 407 w 895"/>
                <a:gd name="T1" fmla="*/ 871 h 871"/>
                <a:gd name="T2" fmla="*/ 65 w 895"/>
                <a:gd name="T3" fmla="*/ 540 h 871"/>
                <a:gd name="T4" fmla="*/ 67 w 895"/>
                <a:gd name="T5" fmla="*/ 221 h 871"/>
                <a:gd name="T6" fmla="*/ 397 w 895"/>
                <a:gd name="T7" fmla="*/ 0 h 871"/>
                <a:gd name="T8" fmla="*/ 816 w 895"/>
                <a:gd name="T9" fmla="*/ 17 h 871"/>
                <a:gd name="T10" fmla="*/ 835 w 895"/>
                <a:gd name="T11" fmla="*/ 30 h 871"/>
                <a:gd name="T12" fmla="*/ 749 w 895"/>
                <a:gd name="T13" fmla="*/ 550 h 871"/>
                <a:gd name="T14" fmla="*/ 692 w 895"/>
                <a:gd name="T15" fmla="*/ 731 h 871"/>
                <a:gd name="T16" fmla="*/ 407 w 895"/>
                <a:gd name="T17" fmla="*/ 871 h 871"/>
                <a:gd name="T18" fmla="*/ 397 w 895"/>
                <a:gd name="T19" fmla="*/ 46 h 871"/>
                <a:gd name="T20" fmla="*/ 109 w 895"/>
                <a:gd name="T21" fmla="*/ 242 h 871"/>
                <a:gd name="T22" fmla="*/ 110 w 895"/>
                <a:gd name="T23" fmla="*/ 526 h 871"/>
                <a:gd name="T24" fmla="*/ 111 w 895"/>
                <a:gd name="T25" fmla="*/ 534 h 871"/>
                <a:gd name="T26" fmla="*/ 407 w 895"/>
                <a:gd name="T27" fmla="*/ 824 h 871"/>
                <a:gd name="T28" fmla="*/ 623 w 895"/>
                <a:gd name="T29" fmla="*/ 744 h 871"/>
                <a:gd name="T30" fmla="*/ 703 w 895"/>
                <a:gd name="T31" fmla="*/ 547 h 871"/>
                <a:gd name="T32" fmla="*/ 704 w 895"/>
                <a:gd name="T33" fmla="*/ 536 h 871"/>
                <a:gd name="T34" fmla="*/ 798 w 895"/>
                <a:gd name="T35" fmla="*/ 63 h 871"/>
                <a:gd name="T36" fmla="*/ 397 w 895"/>
                <a:gd name="T37" fmla="*/ 4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5" h="871">
                  <a:moveTo>
                    <a:pt x="407" y="871"/>
                  </a:moveTo>
                  <a:cubicBezTo>
                    <a:pt x="95" y="871"/>
                    <a:pt x="67" y="580"/>
                    <a:pt x="65" y="540"/>
                  </a:cubicBezTo>
                  <a:cubicBezTo>
                    <a:pt x="55" y="512"/>
                    <a:pt x="0" y="354"/>
                    <a:pt x="67" y="221"/>
                  </a:cubicBezTo>
                  <a:cubicBezTo>
                    <a:pt x="140" y="78"/>
                    <a:pt x="257" y="0"/>
                    <a:pt x="397" y="0"/>
                  </a:cubicBezTo>
                  <a:cubicBezTo>
                    <a:pt x="527" y="0"/>
                    <a:pt x="813" y="17"/>
                    <a:pt x="816" y="17"/>
                  </a:cubicBezTo>
                  <a:cubicBezTo>
                    <a:pt x="824" y="18"/>
                    <a:pt x="832" y="23"/>
                    <a:pt x="835" y="30"/>
                  </a:cubicBezTo>
                  <a:cubicBezTo>
                    <a:pt x="895" y="155"/>
                    <a:pt x="769" y="496"/>
                    <a:pt x="749" y="550"/>
                  </a:cubicBezTo>
                  <a:cubicBezTo>
                    <a:pt x="749" y="583"/>
                    <a:pt x="737" y="662"/>
                    <a:pt x="692" y="731"/>
                  </a:cubicBezTo>
                  <a:cubicBezTo>
                    <a:pt x="651" y="795"/>
                    <a:pt x="568" y="871"/>
                    <a:pt x="407" y="871"/>
                  </a:cubicBezTo>
                  <a:close/>
                  <a:moveTo>
                    <a:pt x="397" y="46"/>
                  </a:moveTo>
                  <a:cubicBezTo>
                    <a:pt x="273" y="46"/>
                    <a:pt x="174" y="114"/>
                    <a:pt x="109" y="242"/>
                  </a:cubicBezTo>
                  <a:cubicBezTo>
                    <a:pt x="46" y="366"/>
                    <a:pt x="109" y="524"/>
                    <a:pt x="110" y="526"/>
                  </a:cubicBezTo>
                  <a:cubicBezTo>
                    <a:pt x="111" y="529"/>
                    <a:pt x="111" y="531"/>
                    <a:pt x="111" y="534"/>
                  </a:cubicBezTo>
                  <a:cubicBezTo>
                    <a:pt x="112" y="546"/>
                    <a:pt x="120" y="824"/>
                    <a:pt x="407" y="824"/>
                  </a:cubicBezTo>
                  <a:cubicBezTo>
                    <a:pt x="499" y="824"/>
                    <a:pt x="572" y="797"/>
                    <a:pt x="623" y="744"/>
                  </a:cubicBezTo>
                  <a:cubicBezTo>
                    <a:pt x="699" y="665"/>
                    <a:pt x="703" y="555"/>
                    <a:pt x="703" y="547"/>
                  </a:cubicBezTo>
                  <a:cubicBezTo>
                    <a:pt x="702" y="544"/>
                    <a:pt x="703" y="540"/>
                    <a:pt x="704" y="536"/>
                  </a:cubicBezTo>
                  <a:cubicBezTo>
                    <a:pt x="742" y="437"/>
                    <a:pt x="830" y="167"/>
                    <a:pt x="798" y="63"/>
                  </a:cubicBezTo>
                  <a:cubicBezTo>
                    <a:pt x="738" y="59"/>
                    <a:pt x="509" y="46"/>
                    <a:pt x="397" y="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2" name="Freeform 664">
              <a:extLst>
                <a:ext uri="{FF2B5EF4-FFF2-40B4-BE49-F238E27FC236}">
                  <a16:creationId xmlns:a16="http://schemas.microsoft.com/office/drawing/2014/main" id="{8C8AC1A2-DEC6-9AD2-D191-AAAD5A99C0A3}"/>
                </a:ext>
              </a:extLst>
            </p:cNvPr>
            <p:cNvSpPr>
              <a:spLocks/>
            </p:cNvSpPr>
            <p:nvPr/>
          </p:nvSpPr>
          <p:spPr bwMode="auto">
            <a:xfrm>
              <a:off x="2836864" y="11780838"/>
              <a:ext cx="153988" cy="258763"/>
            </a:xfrm>
            <a:custGeom>
              <a:avLst/>
              <a:gdLst>
                <a:gd name="T0" fmla="*/ 344 w 369"/>
                <a:gd name="T1" fmla="*/ 624 h 624"/>
                <a:gd name="T2" fmla="*/ 321 w 369"/>
                <a:gd name="T3" fmla="*/ 601 h 624"/>
                <a:gd name="T4" fmla="*/ 321 w 369"/>
                <a:gd name="T5" fmla="*/ 297 h 624"/>
                <a:gd name="T6" fmla="*/ 263 w 369"/>
                <a:gd name="T7" fmla="*/ 158 h 624"/>
                <a:gd name="T8" fmla="*/ 18 w 369"/>
                <a:gd name="T9" fmla="*/ 48 h 624"/>
                <a:gd name="T10" fmla="*/ 5 w 369"/>
                <a:gd name="T11" fmla="*/ 17 h 624"/>
                <a:gd name="T12" fmla="*/ 36 w 369"/>
                <a:gd name="T13" fmla="*/ 5 h 624"/>
                <a:gd name="T14" fmla="*/ 285 w 369"/>
                <a:gd name="T15" fmla="*/ 117 h 624"/>
                <a:gd name="T16" fmla="*/ 367 w 369"/>
                <a:gd name="T17" fmla="*/ 298 h 624"/>
                <a:gd name="T18" fmla="*/ 367 w 369"/>
                <a:gd name="T19" fmla="*/ 601 h 624"/>
                <a:gd name="T20" fmla="*/ 344 w 369"/>
                <a:gd name="T21"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24">
                  <a:moveTo>
                    <a:pt x="344" y="624"/>
                  </a:moveTo>
                  <a:cubicBezTo>
                    <a:pt x="331" y="624"/>
                    <a:pt x="321" y="614"/>
                    <a:pt x="321" y="601"/>
                  </a:cubicBezTo>
                  <a:cubicBezTo>
                    <a:pt x="321" y="297"/>
                    <a:pt x="321" y="297"/>
                    <a:pt x="321" y="297"/>
                  </a:cubicBezTo>
                  <a:cubicBezTo>
                    <a:pt x="321" y="296"/>
                    <a:pt x="322" y="191"/>
                    <a:pt x="263" y="158"/>
                  </a:cubicBezTo>
                  <a:cubicBezTo>
                    <a:pt x="192" y="119"/>
                    <a:pt x="20" y="48"/>
                    <a:pt x="18" y="48"/>
                  </a:cubicBezTo>
                  <a:cubicBezTo>
                    <a:pt x="6" y="43"/>
                    <a:pt x="0" y="29"/>
                    <a:pt x="5" y="17"/>
                  </a:cubicBezTo>
                  <a:cubicBezTo>
                    <a:pt x="10" y="5"/>
                    <a:pt x="24" y="0"/>
                    <a:pt x="36" y="5"/>
                  </a:cubicBezTo>
                  <a:cubicBezTo>
                    <a:pt x="43" y="8"/>
                    <a:pt x="212" y="77"/>
                    <a:pt x="285" y="117"/>
                  </a:cubicBezTo>
                  <a:cubicBezTo>
                    <a:pt x="369" y="164"/>
                    <a:pt x="367" y="293"/>
                    <a:pt x="367" y="298"/>
                  </a:cubicBezTo>
                  <a:cubicBezTo>
                    <a:pt x="367" y="601"/>
                    <a:pt x="367" y="601"/>
                    <a:pt x="367" y="601"/>
                  </a:cubicBezTo>
                  <a:cubicBezTo>
                    <a:pt x="367" y="614"/>
                    <a:pt x="357" y="624"/>
                    <a:pt x="344" y="62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3" name="Freeform 665">
              <a:extLst>
                <a:ext uri="{FF2B5EF4-FFF2-40B4-BE49-F238E27FC236}">
                  <a16:creationId xmlns:a16="http://schemas.microsoft.com/office/drawing/2014/main" id="{36737410-02BE-CEFD-8FBC-17DA41BCE081}"/>
                </a:ext>
              </a:extLst>
            </p:cNvPr>
            <p:cNvSpPr>
              <a:spLocks/>
            </p:cNvSpPr>
            <p:nvPr/>
          </p:nvSpPr>
          <p:spPr bwMode="auto">
            <a:xfrm>
              <a:off x="2687639" y="11712576"/>
              <a:ext cx="169863" cy="146050"/>
            </a:xfrm>
            <a:custGeom>
              <a:avLst/>
              <a:gdLst>
                <a:gd name="T0" fmla="*/ 202 w 410"/>
                <a:gd name="T1" fmla="*/ 350 h 350"/>
                <a:gd name="T2" fmla="*/ 5 w 410"/>
                <a:gd name="T3" fmla="*/ 199 h 350"/>
                <a:gd name="T4" fmla="*/ 17 w 410"/>
                <a:gd name="T5" fmla="*/ 169 h 350"/>
                <a:gd name="T6" fmla="*/ 48 w 410"/>
                <a:gd name="T7" fmla="*/ 181 h 350"/>
                <a:gd name="T8" fmla="*/ 202 w 410"/>
                <a:gd name="T9" fmla="*/ 303 h 350"/>
                <a:gd name="T10" fmla="*/ 364 w 410"/>
                <a:gd name="T11" fmla="*/ 185 h 350"/>
                <a:gd name="T12" fmla="*/ 364 w 410"/>
                <a:gd name="T13" fmla="*/ 24 h 350"/>
                <a:gd name="T14" fmla="*/ 387 w 410"/>
                <a:gd name="T15" fmla="*/ 0 h 350"/>
                <a:gd name="T16" fmla="*/ 410 w 410"/>
                <a:gd name="T17" fmla="*/ 24 h 350"/>
                <a:gd name="T18" fmla="*/ 410 w 410"/>
                <a:gd name="T19" fmla="*/ 190 h 350"/>
                <a:gd name="T20" fmla="*/ 408 w 410"/>
                <a:gd name="T21" fmla="*/ 200 h 350"/>
                <a:gd name="T22" fmla="*/ 202 w 410"/>
                <a:gd name="T23"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350">
                  <a:moveTo>
                    <a:pt x="202" y="350"/>
                  </a:moveTo>
                  <a:cubicBezTo>
                    <a:pt x="69" y="350"/>
                    <a:pt x="7" y="205"/>
                    <a:pt x="5" y="199"/>
                  </a:cubicBezTo>
                  <a:cubicBezTo>
                    <a:pt x="0" y="187"/>
                    <a:pt x="5" y="174"/>
                    <a:pt x="17" y="169"/>
                  </a:cubicBezTo>
                  <a:cubicBezTo>
                    <a:pt x="29" y="164"/>
                    <a:pt x="43" y="169"/>
                    <a:pt x="48" y="181"/>
                  </a:cubicBezTo>
                  <a:cubicBezTo>
                    <a:pt x="48" y="182"/>
                    <a:pt x="100" y="303"/>
                    <a:pt x="202" y="303"/>
                  </a:cubicBezTo>
                  <a:cubicBezTo>
                    <a:pt x="299" y="303"/>
                    <a:pt x="353" y="206"/>
                    <a:pt x="364" y="185"/>
                  </a:cubicBezTo>
                  <a:cubicBezTo>
                    <a:pt x="364" y="24"/>
                    <a:pt x="364" y="24"/>
                    <a:pt x="364" y="24"/>
                  </a:cubicBezTo>
                  <a:cubicBezTo>
                    <a:pt x="364" y="11"/>
                    <a:pt x="374" y="0"/>
                    <a:pt x="387" y="0"/>
                  </a:cubicBezTo>
                  <a:cubicBezTo>
                    <a:pt x="400" y="0"/>
                    <a:pt x="410" y="11"/>
                    <a:pt x="410" y="24"/>
                  </a:cubicBezTo>
                  <a:cubicBezTo>
                    <a:pt x="410" y="190"/>
                    <a:pt x="410" y="190"/>
                    <a:pt x="410" y="190"/>
                  </a:cubicBezTo>
                  <a:cubicBezTo>
                    <a:pt x="410" y="193"/>
                    <a:pt x="409" y="197"/>
                    <a:pt x="408" y="200"/>
                  </a:cubicBezTo>
                  <a:cubicBezTo>
                    <a:pt x="405" y="206"/>
                    <a:pt x="340" y="350"/>
                    <a:pt x="202" y="3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4" name="Freeform 666">
              <a:extLst>
                <a:ext uri="{FF2B5EF4-FFF2-40B4-BE49-F238E27FC236}">
                  <a16:creationId xmlns:a16="http://schemas.microsoft.com/office/drawing/2014/main" id="{A5838624-5F22-9C5F-3718-5528A81547E6}"/>
                </a:ext>
              </a:extLst>
            </p:cNvPr>
            <p:cNvSpPr>
              <a:spLocks/>
            </p:cNvSpPr>
            <p:nvPr/>
          </p:nvSpPr>
          <p:spPr bwMode="auto">
            <a:xfrm>
              <a:off x="2722564" y="11479213"/>
              <a:ext cx="128588" cy="46038"/>
            </a:xfrm>
            <a:custGeom>
              <a:avLst/>
              <a:gdLst>
                <a:gd name="T0" fmla="*/ 283 w 309"/>
                <a:gd name="T1" fmla="*/ 110 h 110"/>
                <a:gd name="T2" fmla="*/ 270 w 309"/>
                <a:gd name="T3" fmla="*/ 106 h 110"/>
                <a:gd name="T4" fmla="*/ 24 w 309"/>
                <a:gd name="T5" fmla="*/ 49 h 110"/>
                <a:gd name="T6" fmla="*/ 0 w 309"/>
                <a:gd name="T7" fmla="*/ 27 h 110"/>
                <a:gd name="T8" fmla="*/ 23 w 309"/>
                <a:gd name="T9" fmla="*/ 3 h 110"/>
                <a:gd name="T10" fmla="*/ 295 w 309"/>
                <a:gd name="T11" fmla="*/ 67 h 110"/>
                <a:gd name="T12" fmla="*/ 302 w 309"/>
                <a:gd name="T13" fmla="*/ 99 h 110"/>
                <a:gd name="T14" fmla="*/ 283 w 30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10">
                  <a:moveTo>
                    <a:pt x="283" y="110"/>
                  </a:moveTo>
                  <a:cubicBezTo>
                    <a:pt x="278" y="110"/>
                    <a:pt x="274" y="109"/>
                    <a:pt x="270" y="106"/>
                  </a:cubicBezTo>
                  <a:cubicBezTo>
                    <a:pt x="178" y="47"/>
                    <a:pt x="26" y="50"/>
                    <a:pt x="24" y="49"/>
                  </a:cubicBezTo>
                  <a:cubicBezTo>
                    <a:pt x="11" y="50"/>
                    <a:pt x="1" y="39"/>
                    <a:pt x="0" y="27"/>
                  </a:cubicBezTo>
                  <a:cubicBezTo>
                    <a:pt x="0" y="14"/>
                    <a:pt x="10" y="3"/>
                    <a:pt x="23" y="3"/>
                  </a:cubicBezTo>
                  <a:cubicBezTo>
                    <a:pt x="30" y="2"/>
                    <a:pt x="192" y="0"/>
                    <a:pt x="295" y="67"/>
                  </a:cubicBezTo>
                  <a:cubicBezTo>
                    <a:pt x="306" y="74"/>
                    <a:pt x="309" y="88"/>
                    <a:pt x="302" y="99"/>
                  </a:cubicBezTo>
                  <a:cubicBezTo>
                    <a:pt x="298" y="106"/>
                    <a:pt x="290" y="110"/>
                    <a:pt x="283" y="11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5" name="Freeform 667">
              <a:extLst>
                <a:ext uri="{FF2B5EF4-FFF2-40B4-BE49-F238E27FC236}">
                  <a16:creationId xmlns:a16="http://schemas.microsoft.com/office/drawing/2014/main" id="{1C9772B7-4121-5571-9D12-327FB9AA2094}"/>
                </a:ext>
              </a:extLst>
            </p:cNvPr>
            <p:cNvSpPr>
              <a:spLocks/>
            </p:cNvSpPr>
            <p:nvPr/>
          </p:nvSpPr>
          <p:spPr bwMode="auto">
            <a:xfrm>
              <a:off x="2559051" y="11715751"/>
              <a:ext cx="150813" cy="323850"/>
            </a:xfrm>
            <a:custGeom>
              <a:avLst/>
              <a:gdLst>
                <a:gd name="T0" fmla="*/ 26 w 366"/>
                <a:gd name="T1" fmla="*/ 780 h 780"/>
                <a:gd name="T2" fmla="*/ 3 w 366"/>
                <a:gd name="T3" fmla="*/ 757 h 780"/>
                <a:gd name="T4" fmla="*/ 3 w 366"/>
                <a:gd name="T5" fmla="*/ 453 h 780"/>
                <a:gd name="T6" fmla="*/ 85 w 366"/>
                <a:gd name="T7" fmla="*/ 273 h 780"/>
                <a:gd name="T8" fmla="*/ 320 w 366"/>
                <a:gd name="T9" fmla="*/ 167 h 780"/>
                <a:gd name="T10" fmla="*/ 320 w 366"/>
                <a:gd name="T11" fmla="*/ 23 h 780"/>
                <a:gd name="T12" fmla="*/ 343 w 366"/>
                <a:gd name="T13" fmla="*/ 0 h 780"/>
                <a:gd name="T14" fmla="*/ 366 w 366"/>
                <a:gd name="T15" fmla="*/ 23 h 780"/>
                <a:gd name="T16" fmla="*/ 366 w 366"/>
                <a:gd name="T17" fmla="*/ 182 h 780"/>
                <a:gd name="T18" fmla="*/ 352 w 366"/>
                <a:gd name="T19" fmla="*/ 204 h 780"/>
                <a:gd name="T20" fmla="*/ 107 w 366"/>
                <a:gd name="T21" fmla="*/ 314 h 780"/>
                <a:gd name="T22" fmla="*/ 49 w 366"/>
                <a:gd name="T23" fmla="*/ 453 h 780"/>
                <a:gd name="T24" fmla="*/ 49 w 366"/>
                <a:gd name="T25" fmla="*/ 757 h 780"/>
                <a:gd name="T26" fmla="*/ 26 w 366"/>
                <a:gd name="T2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80">
                  <a:moveTo>
                    <a:pt x="26" y="780"/>
                  </a:moveTo>
                  <a:cubicBezTo>
                    <a:pt x="13" y="780"/>
                    <a:pt x="3" y="770"/>
                    <a:pt x="3" y="757"/>
                  </a:cubicBezTo>
                  <a:cubicBezTo>
                    <a:pt x="3" y="453"/>
                    <a:pt x="3" y="453"/>
                    <a:pt x="3" y="453"/>
                  </a:cubicBezTo>
                  <a:cubicBezTo>
                    <a:pt x="3" y="449"/>
                    <a:pt x="0" y="320"/>
                    <a:pt x="85" y="273"/>
                  </a:cubicBezTo>
                  <a:cubicBezTo>
                    <a:pt x="146" y="240"/>
                    <a:pt x="276" y="185"/>
                    <a:pt x="320" y="167"/>
                  </a:cubicBezTo>
                  <a:cubicBezTo>
                    <a:pt x="320" y="23"/>
                    <a:pt x="320" y="23"/>
                    <a:pt x="320" y="23"/>
                  </a:cubicBezTo>
                  <a:cubicBezTo>
                    <a:pt x="320" y="10"/>
                    <a:pt x="330" y="0"/>
                    <a:pt x="343" y="0"/>
                  </a:cubicBezTo>
                  <a:cubicBezTo>
                    <a:pt x="356" y="0"/>
                    <a:pt x="366" y="10"/>
                    <a:pt x="366" y="23"/>
                  </a:cubicBezTo>
                  <a:cubicBezTo>
                    <a:pt x="366" y="182"/>
                    <a:pt x="366" y="182"/>
                    <a:pt x="366" y="182"/>
                  </a:cubicBezTo>
                  <a:cubicBezTo>
                    <a:pt x="366" y="192"/>
                    <a:pt x="361" y="200"/>
                    <a:pt x="352" y="204"/>
                  </a:cubicBezTo>
                  <a:cubicBezTo>
                    <a:pt x="350" y="204"/>
                    <a:pt x="178" y="275"/>
                    <a:pt x="107" y="314"/>
                  </a:cubicBezTo>
                  <a:cubicBezTo>
                    <a:pt x="48" y="347"/>
                    <a:pt x="49" y="452"/>
                    <a:pt x="49" y="453"/>
                  </a:cubicBezTo>
                  <a:cubicBezTo>
                    <a:pt x="49" y="757"/>
                    <a:pt x="49" y="757"/>
                    <a:pt x="49" y="757"/>
                  </a:cubicBezTo>
                  <a:cubicBezTo>
                    <a:pt x="49" y="770"/>
                    <a:pt x="39" y="780"/>
                    <a:pt x="26" y="7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grpSp>
      <p:pic>
        <p:nvPicPr>
          <p:cNvPr id="16" name="Picture 15">
            <a:extLst>
              <a:ext uri="{FF2B5EF4-FFF2-40B4-BE49-F238E27FC236}">
                <a16:creationId xmlns:a16="http://schemas.microsoft.com/office/drawing/2014/main" id="{5F44470F-54A1-8B34-949E-5D2774CB4744}"/>
              </a:ext>
            </a:extLst>
          </p:cNvPr>
          <p:cNvPicPr>
            <a:picLocks noChangeAspect="1"/>
          </p:cNvPicPr>
          <p:nvPr/>
        </p:nvPicPr>
        <p:blipFill>
          <a:blip r:embed="rId2"/>
          <a:stretch>
            <a:fillRect/>
          </a:stretch>
        </p:blipFill>
        <p:spPr>
          <a:xfrm>
            <a:off x="2755479" y="3376757"/>
            <a:ext cx="837059" cy="682650"/>
          </a:xfrm>
          <a:prstGeom prst="rect">
            <a:avLst/>
          </a:prstGeom>
        </p:spPr>
      </p:pic>
      <p:sp>
        <p:nvSpPr>
          <p:cNvPr id="17" name="Rectangle: Rounded Corners 16">
            <a:extLst>
              <a:ext uri="{FF2B5EF4-FFF2-40B4-BE49-F238E27FC236}">
                <a16:creationId xmlns:a16="http://schemas.microsoft.com/office/drawing/2014/main" id="{7EE35C02-5A23-3C51-992C-A90FCAFF1416}"/>
              </a:ext>
            </a:extLst>
          </p:cNvPr>
          <p:cNvSpPr/>
          <p:nvPr/>
        </p:nvSpPr>
        <p:spPr>
          <a:xfrm>
            <a:off x="1983179" y="1765469"/>
            <a:ext cx="1905821" cy="1339820"/>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000" b="1" dirty="0">
                <a:latin typeface="Tahoma" panose="020B0604030504040204" pitchFamily="34" charset="0"/>
                <a:ea typeface="Tahoma" panose="020B0604030504040204" pitchFamily="34" charset="0"/>
                <a:cs typeface="Tahoma" panose="020B0604030504040204" pitchFamily="34" charset="0"/>
              </a:rPr>
              <a:t>Azure Active Directory</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Rounded Corners 17">
            <a:extLst>
              <a:ext uri="{FF2B5EF4-FFF2-40B4-BE49-F238E27FC236}">
                <a16:creationId xmlns:a16="http://schemas.microsoft.com/office/drawing/2014/main" id="{3EEB8EAC-C018-A7AE-3439-42C297462AEB}"/>
              </a:ext>
            </a:extLst>
          </p:cNvPr>
          <p:cNvSpPr/>
          <p:nvPr/>
        </p:nvSpPr>
        <p:spPr>
          <a:xfrm>
            <a:off x="1995054" y="4299950"/>
            <a:ext cx="1875628" cy="117655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000" b="1">
                <a:latin typeface="Tahoma" panose="020B0604030504040204" pitchFamily="34" charset="0"/>
                <a:ea typeface="Tahoma" panose="020B0604030504040204" pitchFamily="34" charset="0"/>
                <a:cs typeface="Tahoma" panose="020B0604030504040204" pitchFamily="34" charset="0"/>
              </a:rPr>
              <a:t>Intune &amp; Defender</a:t>
            </a:r>
            <a:endParaRPr lang="en-US" sz="2000" b="1">
              <a:latin typeface="Tahoma" panose="020B0604030504040204" pitchFamily="34" charset="0"/>
              <a:ea typeface="Tahoma" panose="020B0604030504040204" pitchFamily="34" charset="0"/>
              <a:cs typeface="Tahoma" panose="020B0604030504040204" pitchFamily="34" charset="0"/>
            </a:endParaRPr>
          </a:p>
        </p:txBody>
      </p:sp>
      <p:sp>
        <p:nvSpPr>
          <p:cNvPr id="19" name="Rectangle: Rounded Corners 18">
            <a:extLst>
              <a:ext uri="{FF2B5EF4-FFF2-40B4-BE49-F238E27FC236}">
                <a16:creationId xmlns:a16="http://schemas.microsoft.com/office/drawing/2014/main" id="{732D8B52-95FF-1496-BD56-9551C63676E8}"/>
              </a:ext>
            </a:extLst>
          </p:cNvPr>
          <p:cNvSpPr/>
          <p:nvPr/>
        </p:nvSpPr>
        <p:spPr>
          <a:xfrm>
            <a:off x="5351884" y="4101582"/>
            <a:ext cx="2130311"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Azure VPN with Azure AD</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0" name="Rectangle: Rounded Corners 19">
            <a:extLst>
              <a:ext uri="{FF2B5EF4-FFF2-40B4-BE49-F238E27FC236}">
                <a16:creationId xmlns:a16="http://schemas.microsoft.com/office/drawing/2014/main" id="{EE5946FD-F96E-D9D9-FBC1-705C26D9F814}"/>
              </a:ext>
            </a:extLst>
          </p:cNvPr>
          <p:cNvSpPr/>
          <p:nvPr/>
        </p:nvSpPr>
        <p:spPr>
          <a:xfrm>
            <a:off x="5345206" y="2362141"/>
            <a:ext cx="2105190"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Azure Bastion</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1" name="Rectangle: Rounded Corners 20">
            <a:extLst>
              <a:ext uri="{FF2B5EF4-FFF2-40B4-BE49-F238E27FC236}">
                <a16:creationId xmlns:a16="http://schemas.microsoft.com/office/drawing/2014/main" id="{80EF0FEA-6B07-B6E1-133F-E408608A49A9}"/>
              </a:ext>
            </a:extLst>
          </p:cNvPr>
          <p:cNvSpPr/>
          <p:nvPr/>
        </p:nvSpPr>
        <p:spPr>
          <a:xfrm>
            <a:off x="5368657" y="2949454"/>
            <a:ext cx="2105190"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Azure Application Proxy</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2" name="Rectangle: Rounded Corners 21">
            <a:extLst>
              <a:ext uri="{FF2B5EF4-FFF2-40B4-BE49-F238E27FC236}">
                <a16:creationId xmlns:a16="http://schemas.microsoft.com/office/drawing/2014/main" id="{378EE370-40B2-9A9A-F007-7A27706263C8}"/>
              </a:ext>
            </a:extLst>
          </p:cNvPr>
          <p:cNvSpPr/>
          <p:nvPr/>
        </p:nvSpPr>
        <p:spPr>
          <a:xfrm>
            <a:off x="5345206" y="3525518"/>
            <a:ext cx="2130311"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dirty="0">
                <a:latin typeface="Tahoma" panose="020B0604030504040204" pitchFamily="34" charset="0"/>
                <a:ea typeface="Tahoma" panose="020B0604030504040204" pitchFamily="34" charset="0"/>
                <a:cs typeface="Tahoma" panose="020B0604030504040204" pitchFamily="34" charset="0"/>
              </a:rPr>
              <a:t>Azure Virtual Desktop / W365</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23" name="Rectangle: Rounded Corners 22">
            <a:extLst>
              <a:ext uri="{FF2B5EF4-FFF2-40B4-BE49-F238E27FC236}">
                <a16:creationId xmlns:a16="http://schemas.microsoft.com/office/drawing/2014/main" id="{450809E6-6860-B2C6-0C05-5AEFC167D82B}"/>
              </a:ext>
            </a:extLst>
          </p:cNvPr>
          <p:cNvSpPr/>
          <p:nvPr/>
        </p:nvSpPr>
        <p:spPr>
          <a:xfrm>
            <a:off x="5345206" y="1785510"/>
            <a:ext cx="2105190"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dirty="0">
                <a:latin typeface="Tahoma" panose="020B0604030504040204" pitchFamily="34" charset="0"/>
                <a:ea typeface="Tahoma" panose="020B0604030504040204" pitchFamily="34" charset="0"/>
                <a:cs typeface="Tahoma" panose="020B0604030504040204" pitchFamily="34" charset="0"/>
              </a:rPr>
              <a:t>Azure AD SaaS apps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a:extLst>
              <a:ext uri="{FF2B5EF4-FFF2-40B4-BE49-F238E27FC236}">
                <a16:creationId xmlns:a16="http://schemas.microsoft.com/office/drawing/2014/main" id="{D3F8A7DE-07F9-0331-C759-74F72CCFA767}"/>
              </a:ext>
            </a:extLst>
          </p:cNvPr>
          <p:cNvPicPr>
            <a:picLocks noChangeAspect="1"/>
          </p:cNvPicPr>
          <p:nvPr/>
        </p:nvPicPr>
        <p:blipFill>
          <a:blip r:embed="rId3"/>
          <a:stretch>
            <a:fillRect/>
          </a:stretch>
        </p:blipFill>
        <p:spPr>
          <a:xfrm>
            <a:off x="4095085" y="3113260"/>
            <a:ext cx="1085850" cy="666750"/>
          </a:xfrm>
          <a:prstGeom prst="rect">
            <a:avLst/>
          </a:prstGeom>
        </p:spPr>
      </p:pic>
      <p:sp>
        <p:nvSpPr>
          <p:cNvPr id="25" name="TextBox 24">
            <a:extLst>
              <a:ext uri="{FF2B5EF4-FFF2-40B4-BE49-F238E27FC236}">
                <a16:creationId xmlns:a16="http://schemas.microsoft.com/office/drawing/2014/main" id="{A6860B21-C361-07B4-D450-2A37EACE6CB9}"/>
              </a:ext>
            </a:extLst>
          </p:cNvPr>
          <p:cNvSpPr txBox="1"/>
          <p:nvPr/>
        </p:nvSpPr>
        <p:spPr>
          <a:xfrm>
            <a:off x="3879061" y="3825208"/>
            <a:ext cx="1368152" cy="584775"/>
          </a:xfrm>
          <a:prstGeom prst="rect">
            <a:avLst/>
          </a:prstGeom>
          <a:noFill/>
        </p:spPr>
        <p:txBody>
          <a:bodyPr wrap="square" rtlCol="0">
            <a:spAutoFit/>
          </a:bodyPr>
          <a:lstStyle/>
          <a:p>
            <a:pPr algn="ctr"/>
            <a:r>
              <a:rPr lang="nb-NO" sz="1600" b="1" dirty="0" err="1">
                <a:latin typeface="Tahoma" panose="020B0604030504040204" pitchFamily="34" charset="0"/>
                <a:ea typeface="Tahoma" panose="020B0604030504040204" pitchFamily="34" charset="0"/>
                <a:cs typeface="Tahoma" panose="020B0604030504040204" pitchFamily="34" charset="0"/>
              </a:rPr>
              <a:t>Conditional</a:t>
            </a:r>
            <a:r>
              <a:rPr lang="nb-NO" sz="1600" b="1">
                <a:latin typeface="Tahoma" panose="020B0604030504040204" pitchFamily="34" charset="0"/>
                <a:ea typeface="Tahoma" panose="020B0604030504040204" pitchFamily="34" charset="0"/>
                <a:cs typeface="Tahoma" panose="020B0604030504040204" pitchFamily="34" charset="0"/>
              </a:rPr>
              <a:t> Access</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6" name="Rectangle: Rounded Corners 25">
            <a:extLst>
              <a:ext uri="{FF2B5EF4-FFF2-40B4-BE49-F238E27FC236}">
                <a16:creationId xmlns:a16="http://schemas.microsoft.com/office/drawing/2014/main" id="{81EC1C8A-1C6A-274B-3A9D-C4A6CA9D047E}"/>
              </a:ext>
            </a:extLst>
          </p:cNvPr>
          <p:cNvSpPr/>
          <p:nvPr/>
        </p:nvSpPr>
        <p:spPr>
          <a:xfrm>
            <a:off x="8679793" y="3005344"/>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Intern Web</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7" name="Rectangle: Rounded Corners 26">
            <a:extLst>
              <a:ext uri="{FF2B5EF4-FFF2-40B4-BE49-F238E27FC236}">
                <a16:creationId xmlns:a16="http://schemas.microsoft.com/office/drawing/2014/main" id="{42218877-DCF6-1195-F1DD-C5FE2E2DB6D7}"/>
              </a:ext>
            </a:extLst>
          </p:cNvPr>
          <p:cNvSpPr/>
          <p:nvPr/>
        </p:nvSpPr>
        <p:spPr>
          <a:xfrm>
            <a:off x="8661195" y="4146478"/>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TCP/UDP</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8" name="Rectangle: Rounded Corners 27">
            <a:extLst>
              <a:ext uri="{FF2B5EF4-FFF2-40B4-BE49-F238E27FC236}">
                <a16:creationId xmlns:a16="http://schemas.microsoft.com/office/drawing/2014/main" id="{79772B47-2798-305D-4407-84E4BD3BF50D}"/>
              </a:ext>
            </a:extLst>
          </p:cNvPr>
          <p:cNvSpPr/>
          <p:nvPr/>
        </p:nvSpPr>
        <p:spPr>
          <a:xfrm>
            <a:off x="8679793" y="2373390"/>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Jumphost</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9" name="Rectangle: Rounded Corners 28">
            <a:extLst>
              <a:ext uri="{FF2B5EF4-FFF2-40B4-BE49-F238E27FC236}">
                <a16:creationId xmlns:a16="http://schemas.microsoft.com/office/drawing/2014/main" id="{C72A861D-686C-40B8-235B-CFA473665505}"/>
              </a:ext>
            </a:extLst>
          </p:cNvPr>
          <p:cNvSpPr/>
          <p:nvPr/>
        </p:nvSpPr>
        <p:spPr>
          <a:xfrm>
            <a:off x="8679793" y="1835814"/>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SaaS</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30" name="Rectangle: Rounded Corners 29">
            <a:extLst>
              <a:ext uri="{FF2B5EF4-FFF2-40B4-BE49-F238E27FC236}">
                <a16:creationId xmlns:a16="http://schemas.microsoft.com/office/drawing/2014/main" id="{E0376026-4BDF-9257-4C1E-8682DC96835E}"/>
              </a:ext>
            </a:extLst>
          </p:cNvPr>
          <p:cNvSpPr/>
          <p:nvPr/>
        </p:nvSpPr>
        <p:spPr>
          <a:xfrm>
            <a:off x="8679435" y="3586502"/>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VDI</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31" name="Arrow: Right 30">
            <a:extLst>
              <a:ext uri="{FF2B5EF4-FFF2-40B4-BE49-F238E27FC236}">
                <a16:creationId xmlns:a16="http://schemas.microsoft.com/office/drawing/2014/main" id="{995EB5BC-AB16-6730-133A-5D80E325732B}"/>
              </a:ext>
            </a:extLst>
          </p:cNvPr>
          <p:cNvSpPr/>
          <p:nvPr/>
        </p:nvSpPr>
        <p:spPr>
          <a:xfrm>
            <a:off x="7620509" y="1799850"/>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2" name="Arrow: Right 31">
            <a:extLst>
              <a:ext uri="{FF2B5EF4-FFF2-40B4-BE49-F238E27FC236}">
                <a16:creationId xmlns:a16="http://schemas.microsoft.com/office/drawing/2014/main" id="{ECE847DE-3927-A4D3-36E0-8C3EBEE8911A}"/>
              </a:ext>
            </a:extLst>
          </p:cNvPr>
          <p:cNvSpPr/>
          <p:nvPr/>
        </p:nvSpPr>
        <p:spPr>
          <a:xfrm>
            <a:off x="7609547" y="2361574"/>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3" name="Arrow: Right 32">
            <a:extLst>
              <a:ext uri="{FF2B5EF4-FFF2-40B4-BE49-F238E27FC236}">
                <a16:creationId xmlns:a16="http://schemas.microsoft.com/office/drawing/2014/main" id="{58DC1FDE-36DA-5828-3D26-46DF96ADEC59}"/>
              </a:ext>
            </a:extLst>
          </p:cNvPr>
          <p:cNvSpPr/>
          <p:nvPr/>
        </p:nvSpPr>
        <p:spPr>
          <a:xfrm>
            <a:off x="7609547" y="2960703"/>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4" name="Arrow: Right 33">
            <a:extLst>
              <a:ext uri="{FF2B5EF4-FFF2-40B4-BE49-F238E27FC236}">
                <a16:creationId xmlns:a16="http://schemas.microsoft.com/office/drawing/2014/main" id="{9EEB00E7-CAEF-ECBA-2D84-8719F4CF259D}"/>
              </a:ext>
            </a:extLst>
          </p:cNvPr>
          <p:cNvSpPr/>
          <p:nvPr/>
        </p:nvSpPr>
        <p:spPr>
          <a:xfrm>
            <a:off x="7620509" y="3525518"/>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5" name="Arrow: Right 34">
            <a:extLst>
              <a:ext uri="{FF2B5EF4-FFF2-40B4-BE49-F238E27FC236}">
                <a16:creationId xmlns:a16="http://schemas.microsoft.com/office/drawing/2014/main" id="{946FAB06-CEE5-1869-2EC0-6644FD195764}"/>
              </a:ext>
            </a:extLst>
          </p:cNvPr>
          <p:cNvSpPr/>
          <p:nvPr/>
        </p:nvSpPr>
        <p:spPr>
          <a:xfrm>
            <a:off x="7593643" y="4112831"/>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6" name="Rectangle: Rounded Corners 35">
            <a:extLst>
              <a:ext uri="{FF2B5EF4-FFF2-40B4-BE49-F238E27FC236}">
                <a16:creationId xmlns:a16="http://schemas.microsoft.com/office/drawing/2014/main" id="{5A3CE7D2-8C3A-ACC8-DAF2-948EEC1982E5}"/>
              </a:ext>
            </a:extLst>
          </p:cNvPr>
          <p:cNvSpPr/>
          <p:nvPr/>
        </p:nvSpPr>
        <p:spPr>
          <a:xfrm>
            <a:off x="5345206" y="4657868"/>
            <a:ext cx="2130311"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Azure Arc</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37" name="Rectangle: Rounded Corners 36">
            <a:extLst>
              <a:ext uri="{FF2B5EF4-FFF2-40B4-BE49-F238E27FC236}">
                <a16:creationId xmlns:a16="http://schemas.microsoft.com/office/drawing/2014/main" id="{5615DDEC-A56F-1A42-69E0-365081CF360E}"/>
              </a:ext>
            </a:extLst>
          </p:cNvPr>
          <p:cNvSpPr/>
          <p:nvPr/>
        </p:nvSpPr>
        <p:spPr>
          <a:xfrm>
            <a:off x="8661195" y="4742527"/>
            <a:ext cx="160423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SSH/K8s</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38" name="Arrow: Right 37">
            <a:extLst>
              <a:ext uri="{FF2B5EF4-FFF2-40B4-BE49-F238E27FC236}">
                <a16:creationId xmlns:a16="http://schemas.microsoft.com/office/drawing/2014/main" id="{8FE29D40-1094-794A-262F-BEEE4DD14221}"/>
              </a:ext>
            </a:extLst>
          </p:cNvPr>
          <p:cNvSpPr/>
          <p:nvPr/>
        </p:nvSpPr>
        <p:spPr>
          <a:xfrm>
            <a:off x="7619316" y="4708880"/>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9" name="Rectangle: Rounded Corners 35">
            <a:extLst>
              <a:ext uri="{FF2B5EF4-FFF2-40B4-BE49-F238E27FC236}">
                <a16:creationId xmlns:a16="http://schemas.microsoft.com/office/drawing/2014/main" id="{49D65438-82C1-E70C-F0D7-F76217F3A858}"/>
              </a:ext>
            </a:extLst>
          </p:cNvPr>
          <p:cNvSpPr/>
          <p:nvPr/>
        </p:nvSpPr>
        <p:spPr>
          <a:xfrm>
            <a:off x="5345227" y="5251186"/>
            <a:ext cx="2105170" cy="443297"/>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Microsoft Tunnel</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40" name="Rectangle: Rounded Corners 36">
            <a:extLst>
              <a:ext uri="{FF2B5EF4-FFF2-40B4-BE49-F238E27FC236}">
                <a16:creationId xmlns:a16="http://schemas.microsoft.com/office/drawing/2014/main" id="{D319AB55-74F0-48DD-AD82-6FD651A187B4}"/>
              </a:ext>
            </a:extLst>
          </p:cNvPr>
          <p:cNvSpPr/>
          <p:nvPr/>
        </p:nvSpPr>
        <p:spPr>
          <a:xfrm>
            <a:off x="8661195" y="5287612"/>
            <a:ext cx="1622478" cy="346967"/>
          </a:xfrm>
          <a:prstGeom prst="round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TCP/UDP</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41" name="Arrow: Right 54">
            <a:extLst>
              <a:ext uri="{FF2B5EF4-FFF2-40B4-BE49-F238E27FC236}">
                <a16:creationId xmlns:a16="http://schemas.microsoft.com/office/drawing/2014/main" id="{BB978890-1C81-40C4-6D2A-8B6D3E652CE7}"/>
              </a:ext>
            </a:extLst>
          </p:cNvPr>
          <p:cNvSpPr/>
          <p:nvPr/>
        </p:nvSpPr>
        <p:spPr>
          <a:xfrm>
            <a:off x="7638298" y="5251186"/>
            <a:ext cx="720080"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96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45">
            <a:extLst>
              <a:ext uri="{FF2B5EF4-FFF2-40B4-BE49-F238E27FC236}">
                <a16:creationId xmlns:a16="http://schemas.microsoft.com/office/drawing/2014/main" id="{95E3127D-85AF-C60D-828E-A8FE1E12DF55}"/>
              </a:ext>
            </a:extLst>
          </p:cNvPr>
          <p:cNvGrpSpPr>
            <a:grpSpLocks noChangeAspect="1"/>
          </p:cNvGrpSpPr>
          <p:nvPr/>
        </p:nvGrpSpPr>
        <p:grpSpPr>
          <a:xfrm>
            <a:off x="1943789" y="3090253"/>
            <a:ext cx="514410" cy="773504"/>
            <a:chOff x="2559051" y="11390313"/>
            <a:chExt cx="431801" cy="649288"/>
          </a:xfrm>
        </p:grpSpPr>
        <p:sp>
          <p:nvSpPr>
            <p:cNvPr id="5" name="Freeform 663">
              <a:extLst>
                <a:ext uri="{FF2B5EF4-FFF2-40B4-BE49-F238E27FC236}">
                  <a16:creationId xmlns:a16="http://schemas.microsoft.com/office/drawing/2014/main" id="{BE2A8EE3-C3CE-66DF-CB03-F22CEA126C35}"/>
                </a:ext>
              </a:extLst>
            </p:cNvPr>
            <p:cNvSpPr>
              <a:spLocks noEditPoints="1"/>
            </p:cNvSpPr>
            <p:nvPr/>
          </p:nvSpPr>
          <p:spPr bwMode="auto">
            <a:xfrm>
              <a:off x="2601914" y="11390313"/>
              <a:ext cx="373063" cy="361950"/>
            </a:xfrm>
            <a:custGeom>
              <a:avLst/>
              <a:gdLst>
                <a:gd name="T0" fmla="*/ 407 w 895"/>
                <a:gd name="T1" fmla="*/ 871 h 871"/>
                <a:gd name="T2" fmla="*/ 65 w 895"/>
                <a:gd name="T3" fmla="*/ 540 h 871"/>
                <a:gd name="T4" fmla="*/ 67 w 895"/>
                <a:gd name="T5" fmla="*/ 221 h 871"/>
                <a:gd name="T6" fmla="*/ 397 w 895"/>
                <a:gd name="T7" fmla="*/ 0 h 871"/>
                <a:gd name="T8" fmla="*/ 816 w 895"/>
                <a:gd name="T9" fmla="*/ 17 h 871"/>
                <a:gd name="T10" fmla="*/ 835 w 895"/>
                <a:gd name="T11" fmla="*/ 30 h 871"/>
                <a:gd name="T12" fmla="*/ 749 w 895"/>
                <a:gd name="T13" fmla="*/ 550 h 871"/>
                <a:gd name="T14" fmla="*/ 692 w 895"/>
                <a:gd name="T15" fmla="*/ 731 h 871"/>
                <a:gd name="T16" fmla="*/ 407 w 895"/>
                <a:gd name="T17" fmla="*/ 871 h 871"/>
                <a:gd name="T18" fmla="*/ 397 w 895"/>
                <a:gd name="T19" fmla="*/ 46 h 871"/>
                <a:gd name="T20" fmla="*/ 109 w 895"/>
                <a:gd name="T21" fmla="*/ 242 h 871"/>
                <a:gd name="T22" fmla="*/ 110 w 895"/>
                <a:gd name="T23" fmla="*/ 526 h 871"/>
                <a:gd name="T24" fmla="*/ 111 w 895"/>
                <a:gd name="T25" fmla="*/ 534 h 871"/>
                <a:gd name="T26" fmla="*/ 407 w 895"/>
                <a:gd name="T27" fmla="*/ 824 h 871"/>
                <a:gd name="T28" fmla="*/ 623 w 895"/>
                <a:gd name="T29" fmla="*/ 744 h 871"/>
                <a:gd name="T30" fmla="*/ 703 w 895"/>
                <a:gd name="T31" fmla="*/ 547 h 871"/>
                <a:gd name="T32" fmla="*/ 704 w 895"/>
                <a:gd name="T33" fmla="*/ 536 h 871"/>
                <a:gd name="T34" fmla="*/ 798 w 895"/>
                <a:gd name="T35" fmla="*/ 63 h 871"/>
                <a:gd name="T36" fmla="*/ 397 w 895"/>
                <a:gd name="T37" fmla="*/ 4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5" h="871">
                  <a:moveTo>
                    <a:pt x="407" y="871"/>
                  </a:moveTo>
                  <a:cubicBezTo>
                    <a:pt x="95" y="871"/>
                    <a:pt x="67" y="580"/>
                    <a:pt x="65" y="540"/>
                  </a:cubicBezTo>
                  <a:cubicBezTo>
                    <a:pt x="55" y="512"/>
                    <a:pt x="0" y="354"/>
                    <a:pt x="67" y="221"/>
                  </a:cubicBezTo>
                  <a:cubicBezTo>
                    <a:pt x="140" y="78"/>
                    <a:pt x="257" y="0"/>
                    <a:pt x="397" y="0"/>
                  </a:cubicBezTo>
                  <a:cubicBezTo>
                    <a:pt x="527" y="0"/>
                    <a:pt x="813" y="17"/>
                    <a:pt x="816" y="17"/>
                  </a:cubicBezTo>
                  <a:cubicBezTo>
                    <a:pt x="824" y="18"/>
                    <a:pt x="832" y="23"/>
                    <a:pt x="835" y="30"/>
                  </a:cubicBezTo>
                  <a:cubicBezTo>
                    <a:pt x="895" y="155"/>
                    <a:pt x="769" y="496"/>
                    <a:pt x="749" y="550"/>
                  </a:cubicBezTo>
                  <a:cubicBezTo>
                    <a:pt x="749" y="583"/>
                    <a:pt x="737" y="662"/>
                    <a:pt x="692" y="731"/>
                  </a:cubicBezTo>
                  <a:cubicBezTo>
                    <a:pt x="651" y="795"/>
                    <a:pt x="568" y="871"/>
                    <a:pt x="407" y="871"/>
                  </a:cubicBezTo>
                  <a:close/>
                  <a:moveTo>
                    <a:pt x="397" y="46"/>
                  </a:moveTo>
                  <a:cubicBezTo>
                    <a:pt x="273" y="46"/>
                    <a:pt x="174" y="114"/>
                    <a:pt x="109" y="242"/>
                  </a:cubicBezTo>
                  <a:cubicBezTo>
                    <a:pt x="46" y="366"/>
                    <a:pt x="109" y="524"/>
                    <a:pt x="110" y="526"/>
                  </a:cubicBezTo>
                  <a:cubicBezTo>
                    <a:pt x="111" y="529"/>
                    <a:pt x="111" y="531"/>
                    <a:pt x="111" y="534"/>
                  </a:cubicBezTo>
                  <a:cubicBezTo>
                    <a:pt x="112" y="546"/>
                    <a:pt x="120" y="824"/>
                    <a:pt x="407" y="824"/>
                  </a:cubicBezTo>
                  <a:cubicBezTo>
                    <a:pt x="499" y="824"/>
                    <a:pt x="572" y="797"/>
                    <a:pt x="623" y="744"/>
                  </a:cubicBezTo>
                  <a:cubicBezTo>
                    <a:pt x="699" y="665"/>
                    <a:pt x="703" y="555"/>
                    <a:pt x="703" y="547"/>
                  </a:cubicBezTo>
                  <a:cubicBezTo>
                    <a:pt x="702" y="544"/>
                    <a:pt x="703" y="540"/>
                    <a:pt x="704" y="536"/>
                  </a:cubicBezTo>
                  <a:cubicBezTo>
                    <a:pt x="742" y="437"/>
                    <a:pt x="830" y="167"/>
                    <a:pt x="798" y="63"/>
                  </a:cubicBezTo>
                  <a:cubicBezTo>
                    <a:pt x="738" y="59"/>
                    <a:pt x="509" y="46"/>
                    <a:pt x="397" y="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6" name="Freeform 664">
              <a:extLst>
                <a:ext uri="{FF2B5EF4-FFF2-40B4-BE49-F238E27FC236}">
                  <a16:creationId xmlns:a16="http://schemas.microsoft.com/office/drawing/2014/main" id="{7F1F876E-7E29-7007-1700-FA209523407F}"/>
                </a:ext>
              </a:extLst>
            </p:cNvPr>
            <p:cNvSpPr>
              <a:spLocks/>
            </p:cNvSpPr>
            <p:nvPr/>
          </p:nvSpPr>
          <p:spPr bwMode="auto">
            <a:xfrm>
              <a:off x="2836864" y="11780838"/>
              <a:ext cx="153988" cy="258763"/>
            </a:xfrm>
            <a:custGeom>
              <a:avLst/>
              <a:gdLst>
                <a:gd name="T0" fmla="*/ 344 w 369"/>
                <a:gd name="T1" fmla="*/ 624 h 624"/>
                <a:gd name="T2" fmla="*/ 321 w 369"/>
                <a:gd name="T3" fmla="*/ 601 h 624"/>
                <a:gd name="T4" fmla="*/ 321 w 369"/>
                <a:gd name="T5" fmla="*/ 297 h 624"/>
                <a:gd name="T6" fmla="*/ 263 w 369"/>
                <a:gd name="T7" fmla="*/ 158 h 624"/>
                <a:gd name="T8" fmla="*/ 18 w 369"/>
                <a:gd name="T9" fmla="*/ 48 h 624"/>
                <a:gd name="T10" fmla="*/ 5 w 369"/>
                <a:gd name="T11" fmla="*/ 17 h 624"/>
                <a:gd name="T12" fmla="*/ 36 w 369"/>
                <a:gd name="T13" fmla="*/ 5 h 624"/>
                <a:gd name="T14" fmla="*/ 285 w 369"/>
                <a:gd name="T15" fmla="*/ 117 h 624"/>
                <a:gd name="T16" fmla="*/ 367 w 369"/>
                <a:gd name="T17" fmla="*/ 298 h 624"/>
                <a:gd name="T18" fmla="*/ 367 w 369"/>
                <a:gd name="T19" fmla="*/ 601 h 624"/>
                <a:gd name="T20" fmla="*/ 344 w 369"/>
                <a:gd name="T21"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24">
                  <a:moveTo>
                    <a:pt x="344" y="624"/>
                  </a:moveTo>
                  <a:cubicBezTo>
                    <a:pt x="331" y="624"/>
                    <a:pt x="321" y="614"/>
                    <a:pt x="321" y="601"/>
                  </a:cubicBezTo>
                  <a:cubicBezTo>
                    <a:pt x="321" y="297"/>
                    <a:pt x="321" y="297"/>
                    <a:pt x="321" y="297"/>
                  </a:cubicBezTo>
                  <a:cubicBezTo>
                    <a:pt x="321" y="296"/>
                    <a:pt x="322" y="191"/>
                    <a:pt x="263" y="158"/>
                  </a:cubicBezTo>
                  <a:cubicBezTo>
                    <a:pt x="192" y="119"/>
                    <a:pt x="20" y="48"/>
                    <a:pt x="18" y="48"/>
                  </a:cubicBezTo>
                  <a:cubicBezTo>
                    <a:pt x="6" y="43"/>
                    <a:pt x="0" y="29"/>
                    <a:pt x="5" y="17"/>
                  </a:cubicBezTo>
                  <a:cubicBezTo>
                    <a:pt x="10" y="5"/>
                    <a:pt x="24" y="0"/>
                    <a:pt x="36" y="5"/>
                  </a:cubicBezTo>
                  <a:cubicBezTo>
                    <a:pt x="43" y="8"/>
                    <a:pt x="212" y="77"/>
                    <a:pt x="285" y="117"/>
                  </a:cubicBezTo>
                  <a:cubicBezTo>
                    <a:pt x="369" y="164"/>
                    <a:pt x="367" y="293"/>
                    <a:pt x="367" y="298"/>
                  </a:cubicBezTo>
                  <a:cubicBezTo>
                    <a:pt x="367" y="601"/>
                    <a:pt x="367" y="601"/>
                    <a:pt x="367" y="601"/>
                  </a:cubicBezTo>
                  <a:cubicBezTo>
                    <a:pt x="367" y="614"/>
                    <a:pt x="357" y="624"/>
                    <a:pt x="344" y="62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7" name="Freeform 665">
              <a:extLst>
                <a:ext uri="{FF2B5EF4-FFF2-40B4-BE49-F238E27FC236}">
                  <a16:creationId xmlns:a16="http://schemas.microsoft.com/office/drawing/2014/main" id="{ECCB2656-087A-2994-82A2-68CAABD80464}"/>
                </a:ext>
              </a:extLst>
            </p:cNvPr>
            <p:cNvSpPr>
              <a:spLocks/>
            </p:cNvSpPr>
            <p:nvPr/>
          </p:nvSpPr>
          <p:spPr bwMode="auto">
            <a:xfrm>
              <a:off x="2687639" y="11712576"/>
              <a:ext cx="169863" cy="146050"/>
            </a:xfrm>
            <a:custGeom>
              <a:avLst/>
              <a:gdLst>
                <a:gd name="T0" fmla="*/ 202 w 410"/>
                <a:gd name="T1" fmla="*/ 350 h 350"/>
                <a:gd name="T2" fmla="*/ 5 w 410"/>
                <a:gd name="T3" fmla="*/ 199 h 350"/>
                <a:gd name="T4" fmla="*/ 17 w 410"/>
                <a:gd name="T5" fmla="*/ 169 h 350"/>
                <a:gd name="T6" fmla="*/ 48 w 410"/>
                <a:gd name="T7" fmla="*/ 181 h 350"/>
                <a:gd name="T8" fmla="*/ 202 w 410"/>
                <a:gd name="T9" fmla="*/ 303 h 350"/>
                <a:gd name="T10" fmla="*/ 364 w 410"/>
                <a:gd name="T11" fmla="*/ 185 h 350"/>
                <a:gd name="T12" fmla="*/ 364 w 410"/>
                <a:gd name="T13" fmla="*/ 24 h 350"/>
                <a:gd name="T14" fmla="*/ 387 w 410"/>
                <a:gd name="T15" fmla="*/ 0 h 350"/>
                <a:gd name="T16" fmla="*/ 410 w 410"/>
                <a:gd name="T17" fmla="*/ 24 h 350"/>
                <a:gd name="T18" fmla="*/ 410 w 410"/>
                <a:gd name="T19" fmla="*/ 190 h 350"/>
                <a:gd name="T20" fmla="*/ 408 w 410"/>
                <a:gd name="T21" fmla="*/ 200 h 350"/>
                <a:gd name="T22" fmla="*/ 202 w 410"/>
                <a:gd name="T23"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350">
                  <a:moveTo>
                    <a:pt x="202" y="350"/>
                  </a:moveTo>
                  <a:cubicBezTo>
                    <a:pt x="69" y="350"/>
                    <a:pt x="7" y="205"/>
                    <a:pt x="5" y="199"/>
                  </a:cubicBezTo>
                  <a:cubicBezTo>
                    <a:pt x="0" y="187"/>
                    <a:pt x="5" y="174"/>
                    <a:pt x="17" y="169"/>
                  </a:cubicBezTo>
                  <a:cubicBezTo>
                    <a:pt x="29" y="164"/>
                    <a:pt x="43" y="169"/>
                    <a:pt x="48" y="181"/>
                  </a:cubicBezTo>
                  <a:cubicBezTo>
                    <a:pt x="48" y="182"/>
                    <a:pt x="100" y="303"/>
                    <a:pt x="202" y="303"/>
                  </a:cubicBezTo>
                  <a:cubicBezTo>
                    <a:pt x="299" y="303"/>
                    <a:pt x="353" y="206"/>
                    <a:pt x="364" y="185"/>
                  </a:cubicBezTo>
                  <a:cubicBezTo>
                    <a:pt x="364" y="24"/>
                    <a:pt x="364" y="24"/>
                    <a:pt x="364" y="24"/>
                  </a:cubicBezTo>
                  <a:cubicBezTo>
                    <a:pt x="364" y="11"/>
                    <a:pt x="374" y="0"/>
                    <a:pt x="387" y="0"/>
                  </a:cubicBezTo>
                  <a:cubicBezTo>
                    <a:pt x="400" y="0"/>
                    <a:pt x="410" y="11"/>
                    <a:pt x="410" y="24"/>
                  </a:cubicBezTo>
                  <a:cubicBezTo>
                    <a:pt x="410" y="190"/>
                    <a:pt x="410" y="190"/>
                    <a:pt x="410" y="190"/>
                  </a:cubicBezTo>
                  <a:cubicBezTo>
                    <a:pt x="410" y="193"/>
                    <a:pt x="409" y="197"/>
                    <a:pt x="408" y="200"/>
                  </a:cubicBezTo>
                  <a:cubicBezTo>
                    <a:pt x="405" y="206"/>
                    <a:pt x="340" y="350"/>
                    <a:pt x="202" y="3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8" name="Freeform 666">
              <a:extLst>
                <a:ext uri="{FF2B5EF4-FFF2-40B4-BE49-F238E27FC236}">
                  <a16:creationId xmlns:a16="http://schemas.microsoft.com/office/drawing/2014/main" id="{3AA55CB9-4677-34CC-A130-3E205EC7F41A}"/>
                </a:ext>
              </a:extLst>
            </p:cNvPr>
            <p:cNvSpPr>
              <a:spLocks/>
            </p:cNvSpPr>
            <p:nvPr/>
          </p:nvSpPr>
          <p:spPr bwMode="auto">
            <a:xfrm>
              <a:off x="2722564" y="11479213"/>
              <a:ext cx="128588" cy="46038"/>
            </a:xfrm>
            <a:custGeom>
              <a:avLst/>
              <a:gdLst>
                <a:gd name="T0" fmla="*/ 283 w 309"/>
                <a:gd name="T1" fmla="*/ 110 h 110"/>
                <a:gd name="T2" fmla="*/ 270 w 309"/>
                <a:gd name="T3" fmla="*/ 106 h 110"/>
                <a:gd name="T4" fmla="*/ 24 w 309"/>
                <a:gd name="T5" fmla="*/ 49 h 110"/>
                <a:gd name="T6" fmla="*/ 0 w 309"/>
                <a:gd name="T7" fmla="*/ 27 h 110"/>
                <a:gd name="T8" fmla="*/ 23 w 309"/>
                <a:gd name="T9" fmla="*/ 3 h 110"/>
                <a:gd name="T10" fmla="*/ 295 w 309"/>
                <a:gd name="T11" fmla="*/ 67 h 110"/>
                <a:gd name="T12" fmla="*/ 302 w 309"/>
                <a:gd name="T13" fmla="*/ 99 h 110"/>
                <a:gd name="T14" fmla="*/ 283 w 30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10">
                  <a:moveTo>
                    <a:pt x="283" y="110"/>
                  </a:moveTo>
                  <a:cubicBezTo>
                    <a:pt x="278" y="110"/>
                    <a:pt x="274" y="109"/>
                    <a:pt x="270" y="106"/>
                  </a:cubicBezTo>
                  <a:cubicBezTo>
                    <a:pt x="178" y="47"/>
                    <a:pt x="26" y="50"/>
                    <a:pt x="24" y="49"/>
                  </a:cubicBezTo>
                  <a:cubicBezTo>
                    <a:pt x="11" y="50"/>
                    <a:pt x="1" y="39"/>
                    <a:pt x="0" y="27"/>
                  </a:cubicBezTo>
                  <a:cubicBezTo>
                    <a:pt x="0" y="14"/>
                    <a:pt x="10" y="3"/>
                    <a:pt x="23" y="3"/>
                  </a:cubicBezTo>
                  <a:cubicBezTo>
                    <a:pt x="30" y="2"/>
                    <a:pt x="192" y="0"/>
                    <a:pt x="295" y="67"/>
                  </a:cubicBezTo>
                  <a:cubicBezTo>
                    <a:pt x="306" y="74"/>
                    <a:pt x="309" y="88"/>
                    <a:pt x="302" y="99"/>
                  </a:cubicBezTo>
                  <a:cubicBezTo>
                    <a:pt x="298" y="106"/>
                    <a:pt x="290" y="110"/>
                    <a:pt x="283" y="11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9" name="Freeform 667">
              <a:extLst>
                <a:ext uri="{FF2B5EF4-FFF2-40B4-BE49-F238E27FC236}">
                  <a16:creationId xmlns:a16="http://schemas.microsoft.com/office/drawing/2014/main" id="{64FBC3BC-5456-7E5E-E43F-416663AD171E}"/>
                </a:ext>
              </a:extLst>
            </p:cNvPr>
            <p:cNvSpPr>
              <a:spLocks/>
            </p:cNvSpPr>
            <p:nvPr/>
          </p:nvSpPr>
          <p:spPr bwMode="auto">
            <a:xfrm>
              <a:off x="2559051" y="11715751"/>
              <a:ext cx="150813" cy="323850"/>
            </a:xfrm>
            <a:custGeom>
              <a:avLst/>
              <a:gdLst>
                <a:gd name="T0" fmla="*/ 26 w 366"/>
                <a:gd name="T1" fmla="*/ 780 h 780"/>
                <a:gd name="T2" fmla="*/ 3 w 366"/>
                <a:gd name="T3" fmla="*/ 757 h 780"/>
                <a:gd name="T4" fmla="*/ 3 w 366"/>
                <a:gd name="T5" fmla="*/ 453 h 780"/>
                <a:gd name="T6" fmla="*/ 85 w 366"/>
                <a:gd name="T7" fmla="*/ 273 h 780"/>
                <a:gd name="T8" fmla="*/ 320 w 366"/>
                <a:gd name="T9" fmla="*/ 167 h 780"/>
                <a:gd name="T10" fmla="*/ 320 w 366"/>
                <a:gd name="T11" fmla="*/ 23 h 780"/>
                <a:gd name="T12" fmla="*/ 343 w 366"/>
                <a:gd name="T13" fmla="*/ 0 h 780"/>
                <a:gd name="T14" fmla="*/ 366 w 366"/>
                <a:gd name="T15" fmla="*/ 23 h 780"/>
                <a:gd name="T16" fmla="*/ 366 w 366"/>
                <a:gd name="T17" fmla="*/ 182 h 780"/>
                <a:gd name="T18" fmla="*/ 352 w 366"/>
                <a:gd name="T19" fmla="*/ 204 h 780"/>
                <a:gd name="T20" fmla="*/ 107 w 366"/>
                <a:gd name="T21" fmla="*/ 314 h 780"/>
                <a:gd name="T22" fmla="*/ 49 w 366"/>
                <a:gd name="T23" fmla="*/ 453 h 780"/>
                <a:gd name="T24" fmla="*/ 49 w 366"/>
                <a:gd name="T25" fmla="*/ 757 h 780"/>
                <a:gd name="T26" fmla="*/ 26 w 366"/>
                <a:gd name="T2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80">
                  <a:moveTo>
                    <a:pt x="26" y="780"/>
                  </a:moveTo>
                  <a:cubicBezTo>
                    <a:pt x="13" y="780"/>
                    <a:pt x="3" y="770"/>
                    <a:pt x="3" y="757"/>
                  </a:cubicBezTo>
                  <a:cubicBezTo>
                    <a:pt x="3" y="453"/>
                    <a:pt x="3" y="453"/>
                    <a:pt x="3" y="453"/>
                  </a:cubicBezTo>
                  <a:cubicBezTo>
                    <a:pt x="3" y="449"/>
                    <a:pt x="0" y="320"/>
                    <a:pt x="85" y="273"/>
                  </a:cubicBezTo>
                  <a:cubicBezTo>
                    <a:pt x="146" y="240"/>
                    <a:pt x="276" y="185"/>
                    <a:pt x="320" y="167"/>
                  </a:cubicBezTo>
                  <a:cubicBezTo>
                    <a:pt x="320" y="23"/>
                    <a:pt x="320" y="23"/>
                    <a:pt x="320" y="23"/>
                  </a:cubicBezTo>
                  <a:cubicBezTo>
                    <a:pt x="320" y="10"/>
                    <a:pt x="330" y="0"/>
                    <a:pt x="343" y="0"/>
                  </a:cubicBezTo>
                  <a:cubicBezTo>
                    <a:pt x="356" y="0"/>
                    <a:pt x="366" y="10"/>
                    <a:pt x="366" y="23"/>
                  </a:cubicBezTo>
                  <a:cubicBezTo>
                    <a:pt x="366" y="182"/>
                    <a:pt x="366" y="182"/>
                    <a:pt x="366" y="182"/>
                  </a:cubicBezTo>
                  <a:cubicBezTo>
                    <a:pt x="366" y="192"/>
                    <a:pt x="361" y="200"/>
                    <a:pt x="352" y="204"/>
                  </a:cubicBezTo>
                  <a:cubicBezTo>
                    <a:pt x="350" y="204"/>
                    <a:pt x="178" y="275"/>
                    <a:pt x="107" y="314"/>
                  </a:cubicBezTo>
                  <a:cubicBezTo>
                    <a:pt x="48" y="347"/>
                    <a:pt x="49" y="452"/>
                    <a:pt x="49" y="453"/>
                  </a:cubicBezTo>
                  <a:cubicBezTo>
                    <a:pt x="49" y="757"/>
                    <a:pt x="49" y="757"/>
                    <a:pt x="49" y="757"/>
                  </a:cubicBezTo>
                  <a:cubicBezTo>
                    <a:pt x="49" y="770"/>
                    <a:pt x="39" y="780"/>
                    <a:pt x="26" y="7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grpSp>
      <p:pic>
        <p:nvPicPr>
          <p:cNvPr id="10" name="Picture 9">
            <a:extLst>
              <a:ext uri="{FF2B5EF4-FFF2-40B4-BE49-F238E27FC236}">
                <a16:creationId xmlns:a16="http://schemas.microsoft.com/office/drawing/2014/main" id="{B7BE96AC-3EC3-7265-0B59-4F5784C876DA}"/>
              </a:ext>
            </a:extLst>
          </p:cNvPr>
          <p:cNvPicPr>
            <a:picLocks noChangeAspect="1"/>
          </p:cNvPicPr>
          <p:nvPr/>
        </p:nvPicPr>
        <p:blipFill>
          <a:blip r:embed="rId2"/>
          <a:stretch>
            <a:fillRect/>
          </a:stretch>
        </p:blipFill>
        <p:spPr>
          <a:xfrm>
            <a:off x="2663869" y="3152237"/>
            <a:ext cx="837059" cy="682650"/>
          </a:xfrm>
          <a:prstGeom prst="rect">
            <a:avLst/>
          </a:prstGeom>
        </p:spPr>
      </p:pic>
      <p:sp>
        <p:nvSpPr>
          <p:cNvPr id="11" name="Rectangle: Rounded Corners 10">
            <a:extLst>
              <a:ext uri="{FF2B5EF4-FFF2-40B4-BE49-F238E27FC236}">
                <a16:creationId xmlns:a16="http://schemas.microsoft.com/office/drawing/2014/main" id="{5A6CAFB9-7980-F36C-1D57-C396DA6C07CB}"/>
              </a:ext>
            </a:extLst>
          </p:cNvPr>
          <p:cNvSpPr/>
          <p:nvPr/>
        </p:nvSpPr>
        <p:spPr>
          <a:xfrm>
            <a:off x="2294541" y="2149569"/>
            <a:ext cx="1501023" cy="913108"/>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b="1" dirty="0">
                <a:latin typeface="Tahoma" panose="020B0604030504040204" pitchFamily="34" charset="0"/>
                <a:ea typeface="Tahoma" panose="020B0604030504040204" pitchFamily="34" charset="0"/>
                <a:cs typeface="Tahoma" panose="020B0604030504040204" pitchFamily="34" charset="0"/>
              </a:rPr>
              <a:t>Support for Many IDP’s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85BE91CB-00AA-020E-91E3-0941EBEB3303}"/>
              </a:ext>
            </a:extLst>
          </p:cNvPr>
          <p:cNvSpPr/>
          <p:nvPr/>
        </p:nvSpPr>
        <p:spPr>
          <a:xfrm>
            <a:off x="2294759" y="3968145"/>
            <a:ext cx="1501023" cy="966926"/>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b="1" dirty="0">
                <a:latin typeface="Tahoma" panose="020B0604030504040204" pitchFamily="34" charset="0"/>
                <a:ea typeface="Tahoma" panose="020B0604030504040204" pitchFamily="34" charset="0"/>
                <a:cs typeface="Tahoma" panose="020B0604030504040204" pitchFamily="34" charset="0"/>
              </a:rPr>
              <a:t>Support for Many MDM/EDR</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3" name="Cloud 12">
            <a:extLst>
              <a:ext uri="{FF2B5EF4-FFF2-40B4-BE49-F238E27FC236}">
                <a16:creationId xmlns:a16="http://schemas.microsoft.com/office/drawing/2014/main" id="{7BE21BD0-5AE1-29D8-2DE9-F111FEA4CA80}"/>
              </a:ext>
            </a:extLst>
          </p:cNvPr>
          <p:cNvSpPr/>
          <p:nvPr/>
        </p:nvSpPr>
        <p:spPr>
          <a:xfrm>
            <a:off x="4589478" y="2901887"/>
            <a:ext cx="1512168" cy="115212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b-NO" b="1">
                <a:latin typeface="Tahoma" panose="020B0604030504040204" pitchFamily="34" charset="0"/>
                <a:ea typeface="Tahoma" panose="020B0604030504040204" pitchFamily="34" charset="0"/>
                <a:cs typeface="Tahoma" panose="020B0604030504040204" pitchFamily="34" charset="0"/>
              </a:rPr>
              <a:t>Magic Tunnel</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4" name="Arrow: Right 13">
            <a:extLst>
              <a:ext uri="{FF2B5EF4-FFF2-40B4-BE49-F238E27FC236}">
                <a16:creationId xmlns:a16="http://schemas.microsoft.com/office/drawing/2014/main" id="{3C1618A4-1844-CAFB-D824-8B20CF328DA2}"/>
              </a:ext>
            </a:extLst>
          </p:cNvPr>
          <p:cNvSpPr/>
          <p:nvPr/>
        </p:nvSpPr>
        <p:spPr>
          <a:xfrm>
            <a:off x="3591415" y="3058390"/>
            <a:ext cx="998063" cy="688769"/>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nb-NO" sz="2000">
                <a:solidFill>
                  <a:schemeClr val="bg1"/>
                </a:solidFill>
                <a:latin typeface="Tahoma" panose="020B0604030504040204" pitchFamily="34" charset="0"/>
                <a:ea typeface="Tahoma" panose="020B0604030504040204" pitchFamily="34" charset="0"/>
                <a:cs typeface="Tahoma" panose="020B0604030504040204" pitchFamily="34" charset="0"/>
              </a:rPr>
              <a:t>Warp</a:t>
            </a:r>
            <a:endParaRPr lang="en-US" sz="20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Arrow: Right 14">
            <a:extLst>
              <a:ext uri="{FF2B5EF4-FFF2-40B4-BE49-F238E27FC236}">
                <a16:creationId xmlns:a16="http://schemas.microsoft.com/office/drawing/2014/main" id="{939DE4D0-32A0-1EFA-9EC4-A0D945C393FF}"/>
              </a:ext>
            </a:extLst>
          </p:cNvPr>
          <p:cNvSpPr/>
          <p:nvPr/>
        </p:nvSpPr>
        <p:spPr>
          <a:xfrm rot="10800000">
            <a:off x="6101646" y="3240808"/>
            <a:ext cx="864096"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Rectangle: Rounded Corners 15">
            <a:extLst>
              <a:ext uri="{FF2B5EF4-FFF2-40B4-BE49-F238E27FC236}">
                <a16:creationId xmlns:a16="http://schemas.microsoft.com/office/drawing/2014/main" id="{D7FCDE41-21F4-F958-3270-E2D14268A725}"/>
              </a:ext>
            </a:extLst>
          </p:cNvPr>
          <p:cNvSpPr/>
          <p:nvPr/>
        </p:nvSpPr>
        <p:spPr>
          <a:xfrm>
            <a:off x="8765942" y="2440377"/>
            <a:ext cx="1354656" cy="541874"/>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dirty="0">
                <a:latin typeface="Tahoma" panose="020B0604030504040204" pitchFamily="34" charset="0"/>
                <a:ea typeface="Tahoma" panose="020B0604030504040204" pitchFamily="34" charset="0"/>
                <a:cs typeface="Tahoma" panose="020B0604030504040204" pitchFamily="34" charset="0"/>
              </a:rPr>
              <a:t>SaaS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Rounded Corners 16">
            <a:extLst>
              <a:ext uri="{FF2B5EF4-FFF2-40B4-BE49-F238E27FC236}">
                <a16:creationId xmlns:a16="http://schemas.microsoft.com/office/drawing/2014/main" id="{171B90BB-08E5-D58D-C839-CB852F130835}"/>
              </a:ext>
            </a:extLst>
          </p:cNvPr>
          <p:cNvSpPr/>
          <p:nvPr/>
        </p:nvSpPr>
        <p:spPr>
          <a:xfrm>
            <a:off x="8765942" y="3189755"/>
            <a:ext cx="1354656" cy="541874"/>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TCP/UDP</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18" name="Rectangle: Rounded Corners 17">
            <a:extLst>
              <a:ext uri="{FF2B5EF4-FFF2-40B4-BE49-F238E27FC236}">
                <a16:creationId xmlns:a16="http://schemas.microsoft.com/office/drawing/2014/main" id="{B683A6BE-4D8C-3E2B-6BB1-81A5A99B37E5}"/>
              </a:ext>
            </a:extLst>
          </p:cNvPr>
          <p:cNvSpPr/>
          <p:nvPr/>
        </p:nvSpPr>
        <p:spPr>
          <a:xfrm>
            <a:off x="8774056" y="3941126"/>
            <a:ext cx="1354656" cy="541874"/>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Jumphost</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19" name="Arrow: Right 18">
            <a:extLst>
              <a:ext uri="{FF2B5EF4-FFF2-40B4-BE49-F238E27FC236}">
                <a16:creationId xmlns:a16="http://schemas.microsoft.com/office/drawing/2014/main" id="{CAADBFCC-BD28-8AEE-650B-E2C5A2E16F65}"/>
              </a:ext>
            </a:extLst>
          </p:cNvPr>
          <p:cNvSpPr/>
          <p:nvPr/>
        </p:nvSpPr>
        <p:spPr>
          <a:xfrm>
            <a:off x="8179736" y="3240809"/>
            <a:ext cx="576064"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0" name="Arrow: Right 19">
            <a:extLst>
              <a:ext uri="{FF2B5EF4-FFF2-40B4-BE49-F238E27FC236}">
                <a16:creationId xmlns:a16="http://schemas.microsoft.com/office/drawing/2014/main" id="{089D481E-A9FD-890F-678D-117E9EF40F9C}"/>
              </a:ext>
            </a:extLst>
          </p:cNvPr>
          <p:cNvSpPr/>
          <p:nvPr/>
        </p:nvSpPr>
        <p:spPr>
          <a:xfrm rot="19984864">
            <a:off x="7880825" y="2636566"/>
            <a:ext cx="864096"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1" name="Arrow: Right 20">
            <a:extLst>
              <a:ext uri="{FF2B5EF4-FFF2-40B4-BE49-F238E27FC236}">
                <a16:creationId xmlns:a16="http://schemas.microsoft.com/office/drawing/2014/main" id="{6F380AE5-D7FC-B64F-F7F2-1582D2B68C89}"/>
              </a:ext>
            </a:extLst>
          </p:cNvPr>
          <p:cNvSpPr/>
          <p:nvPr/>
        </p:nvSpPr>
        <p:spPr>
          <a:xfrm rot="2061553">
            <a:off x="7962567" y="3808175"/>
            <a:ext cx="792089" cy="432048"/>
          </a:xfrm>
          <a:prstGeom prst="rightArrow">
            <a:avLst/>
          </a:prstGeom>
          <a:solidFill>
            <a:srgbClr val="00B0F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2" name="Rectangle: Rounded Corners 21">
            <a:extLst>
              <a:ext uri="{FF2B5EF4-FFF2-40B4-BE49-F238E27FC236}">
                <a16:creationId xmlns:a16="http://schemas.microsoft.com/office/drawing/2014/main" id="{EBE9DB95-F41A-2C42-070B-1AB7C32336C9}"/>
              </a:ext>
            </a:extLst>
          </p:cNvPr>
          <p:cNvSpPr/>
          <p:nvPr/>
        </p:nvSpPr>
        <p:spPr>
          <a:xfrm>
            <a:off x="6635190" y="3058392"/>
            <a:ext cx="1482680" cy="712909"/>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1600" b="1">
                <a:latin typeface="Tahoma" panose="020B0604030504040204" pitchFamily="34" charset="0"/>
                <a:ea typeface="Tahoma" panose="020B0604030504040204" pitchFamily="34" charset="0"/>
                <a:cs typeface="Tahoma" panose="020B0604030504040204" pitchFamily="34" charset="0"/>
              </a:rPr>
              <a:t>Cloudflared</a:t>
            </a:r>
            <a:endParaRPr lang="en-US" sz="1600" b="1">
              <a:latin typeface="Tahoma" panose="020B0604030504040204" pitchFamily="34" charset="0"/>
              <a:ea typeface="Tahoma" panose="020B0604030504040204" pitchFamily="34" charset="0"/>
              <a:cs typeface="Tahoma" panose="020B0604030504040204" pitchFamily="34" charset="0"/>
            </a:endParaRPr>
          </a:p>
        </p:txBody>
      </p:sp>
      <p:sp>
        <p:nvSpPr>
          <p:cNvPr id="23" name="Title 1">
            <a:extLst>
              <a:ext uri="{FF2B5EF4-FFF2-40B4-BE49-F238E27FC236}">
                <a16:creationId xmlns:a16="http://schemas.microsoft.com/office/drawing/2014/main" id="{272C9FA7-FA30-AB34-6EF1-81E65BAF0304}"/>
              </a:ext>
            </a:extLst>
          </p:cNvPr>
          <p:cNvSpPr txBox="1">
            <a:spLocks/>
          </p:cNvSpPr>
          <p:nvPr/>
        </p:nvSpPr>
        <p:spPr>
          <a:xfrm>
            <a:off x="1890998" y="1212932"/>
            <a:ext cx="8229600"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b-NO" sz="3600" b="1" spc="-120" dirty="0">
                <a:solidFill>
                  <a:schemeClr val="accent1"/>
                </a:solidFill>
                <a:latin typeface="Tahoma" panose="020B0604030504040204" pitchFamily="34" charset="0"/>
                <a:ea typeface="Tahoma" panose="020B0604030504040204" pitchFamily="34" charset="0"/>
                <a:cs typeface="Tahoma" panose="020B0604030504040204" pitchFamily="34" charset="0"/>
              </a:rPr>
              <a:t>Cloudflare Zero-Trust</a:t>
            </a:r>
            <a:endParaRPr lang="en-US" sz="3600" b="1" spc="-12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424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612ACBED-DCB7-0F8A-F276-AE3C7F64387C}"/>
              </a:ext>
            </a:extLst>
          </p:cNvPr>
          <p:cNvSpPr>
            <a:spLocks noGrp="1"/>
          </p:cNvSpPr>
          <p:nvPr>
            <p:ph type="title"/>
          </p:nvPr>
        </p:nvSpPr>
        <p:spPr/>
        <p:txBody>
          <a:bodyPr>
            <a:normAutofit fontScale="90000"/>
          </a:bodyPr>
          <a:lstStyle/>
          <a:p>
            <a:r>
              <a:rPr lang="nb-NO" b="1" dirty="0">
                <a:latin typeface="Tahoma" panose="020B0604030504040204" pitchFamily="34" charset="0"/>
                <a:ea typeface="Tahoma" panose="020B0604030504040204" pitchFamily="34" charset="0"/>
                <a:cs typeface="Tahoma" panose="020B0604030504040204" pitchFamily="34" charset="0"/>
              </a:rPr>
              <a:t>WHOAMI$  </a:t>
            </a:r>
          </a:p>
        </p:txBody>
      </p:sp>
      <p:sp>
        <p:nvSpPr>
          <p:cNvPr id="4" name="Content Placeholder 2">
            <a:extLst>
              <a:ext uri="{FF2B5EF4-FFF2-40B4-BE49-F238E27FC236}">
                <a16:creationId xmlns:a16="http://schemas.microsoft.com/office/drawing/2014/main" id="{C607613E-225E-16C6-758A-E072366581AF}"/>
              </a:ext>
            </a:extLst>
          </p:cNvPr>
          <p:cNvSpPr txBox="1">
            <a:spLocks/>
          </p:cNvSpPr>
          <p:nvPr/>
        </p:nvSpPr>
        <p:spPr>
          <a:xfrm>
            <a:off x="852791" y="1526946"/>
            <a:ext cx="6783697"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nb-NO" sz="2000">
              <a:solidFill>
                <a:srgbClr val="000000"/>
              </a:solidFill>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09177CC0-D11F-B612-7625-32414157BB58}"/>
              </a:ext>
            </a:extLst>
          </p:cNvPr>
          <p:cNvSpPr txBox="1">
            <a:spLocks/>
          </p:cNvSpPr>
          <p:nvPr/>
        </p:nvSpPr>
        <p:spPr>
          <a:xfrm>
            <a:off x="899809" y="1270783"/>
            <a:ext cx="6783697" cy="53829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b="1" dirty="0">
                <a:latin typeface="Tahoma" panose="020B0604030504040204" pitchFamily="34" charset="0"/>
                <a:ea typeface="Tahoma" panose="020B0604030504040204" pitchFamily="34" charset="0"/>
                <a:cs typeface="Tahoma" panose="020B0604030504040204" pitchFamily="34" charset="0"/>
              </a:rPr>
              <a:t>Cloud Evangelist – Sopra Steria</a:t>
            </a:r>
          </a:p>
          <a:p>
            <a:pPr>
              <a:lnSpc>
                <a:spcPct val="150000"/>
              </a:lnSpc>
            </a:pPr>
            <a:r>
              <a:rPr lang="nb-NO" b="1" dirty="0">
                <a:latin typeface="Tahoma" panose="020B0604030504040204" pitchFamily="34" charset="0"/>
                <a:ea typeface="Tahoma" panose="020B0604030504040204" pitchFamily="34" charset="0"/>
                <a:cs typeface="Tahoma" panose="020B0604030504040204" pitchFamily="34" charset="0"/>
              </a:rPr>
              <a:t>Focus areas</a:t>
            </a:r>
            <a:r>
              <a:rPr lang="nb-NO" dirty="0">
                <a:latin typeface="Tahoma" panose="020B0604030504040204" pitchFamily="34" charset="0"/>
                <a:ea typeface="Tahoma" panose="020B0604030504040204" pitchFamily="34" charset="0"/>
                <a:cs typeface="Tahoma" panose="020B0604030504040204" pitchFamily="34" charset="0"/>
              </a:rPr>
              <a:t>: </a:t>
            </a:r>
            <a:r>
              <a:rPr lang="nb-NO" b="1" dirty="0">
                <a:solidFill>
                  <a:srgbClr val="00B0F0"/>
                </a:solidFill>
                <a:latin typeface="Tahoma" panose="020B0604030504040204" pitchFamily="34" charset="0"/>
                <a:ea typeface="Tahoma" panose="020B0604030504040204" pitchFamily="34" charset="0"/>
                <a:cs typeface="Tahoma" panose="020B0604030504040204" pitchFamily="34" charset="0"/>
              </a:rPr>
              <a:t>Cloud &amp; Security</a:t>
            </a:r>
          </a:p>
          <a:p>
            <a:pPr>
              <a:lnSpc>
                <a:spcPct val="150000"/>
              </a:lnSpc>
            </a:pPr>
            <a:r>
              <a:rPr lang="nb-NO" b="1" dirty="0">
                <a:latin typeface="Tahoma" panose="020B0604030504040204" pitchFamily="34" charset="0"/>
                <a:ea typeface="Tahoma" panose="020B0604030504040204" pitchFamily="34" charset="0"/>
                <a:cs typeface="Tahoma" panose="020B0604030504040204" pitchFamily="34" charset="0"/>
              </a:rPr>
              <a:t>«Hobbies»</a:t>
            </a:r>
          </a:p>
          <a:p>
            <a:pPr lvl="1">
              <a:lnSpc>
                <a:spcPct val="150000"/>
              </a:lnSpc>
            </a:pPr>
            <a:r>
              <a:rPr lang="nb-NO" dirty="0">
                <a:latin typeface="Tahoma" panose="020B0604030504040204" pitchFamily="34" charset="0"/>
                <a:ea typeface="Tahoma" panose="020B0604030504040204" pitchFamily="34" charset="0"/>
                <a:cs typeface="Tahoma" panose="020B0604030504040204" pitchFamily="34" charset="0"/>
              </a:rPr>
              <a:t>Microsoft </a:t>
            </a:r>
            <a:r>
              <a:rPr lang="nb-NO" dirty="0" err="1">
                <a:latin typeface="Tahoma" panose="020B0604030504040204" pitchFamily="34" charset="0"/>
                <a:ea typeface="Tahoma" panose="020B0604030504040204" pitchFamily="34" charset="0"/>
                <a:cs typeface="Tahoma" panose="020B0604030504040204" pitchFamily="34" charset="0"/>
              </a:rPr>
              <a:t>Cloud</a:t>
            </a:r>
            <a:r>
              <a:rPr lang="nb-NO" dirty="0">
                <a:latin typeface="Tahoma" panose="020B0604030504040204" pitchFamily="34" charset="0"/>
                <a:ea typeface="Tahoma" panose="020B0604030504040204" pitchFamily="34" charset="0"/>
                <a:cs typeface="Tahoma" panose="020B0604030504040204" pitchFamily="34" charset="0"/>
              </a:rPr>
              <a:t> Security User Group</a:t>
            </a:r>
          </a:p>
          <a:p>
            <a:pPr lvl="1">
              <a:lnSpc>
                <a:spcPct val="150000"/>
              </a:lnSpc>
            </a:pPr>
            <a:r>
              <a:rPr lang="nb-NO" dirty="0" err="1">
                <a:latin typeface="Tahoma" panose="020B0604030504040204" pitchFamily="34" charset="0"/>
                <a:ea typeface="Tahoma" panose="020B0604030504040204" pitchFamily="34" charset="0"/>
                <a:cs typeface="Tahoma" panose="020B0604030504040204" pitchFamily="34" charset="0"/>
              </a:rPr>
              <a:t>Cloudfirst</a:t>
            </a:r>
            <a:r>
              <a:rPr lang="nb-NO" dirty="0">
                <a:latin typeface="Tahoma" panose="020B0604030504040204" pitchFamily="34" charset="0"/>
                <a:ea typeface="Tahoma" panose="020B0604030504040204" pitchFamily="34" charset="0"/>
                <a:cs typeface="Tahoma" panose="020B0604030504040204" pitchFamily="34" charset="0"/>
              </a:rPr>
              <a:t> </a:t>
            </a:r>
            <a:r>
              <a:rPr lang="nb-NO" dirty="0" err="1">
                <a:latin typeface="Tahoma" panose="020B0604030504040204" pitchFamily="34" charset="0"/>
                <a:ea typeface="Tahoma" panose="020B0604030504040204" pitchFamily="34" charset="0"/>
                <a:cs typeface="Tahoma" panose="020B0604030504040204" pitchFamily="34" charset="0"/>
              </a:rPr>
              <a:t>Podcast</a:t>
            </a:r>
            <a:endParaRPr lang="nb-NO"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r>
              <a:rPr lang="nb-NO" dirty="0">
                <a:latin typeface="Tahoma" panose="020B0604030504040204" pitchFamily="34" charset="0"/>
                <a:ea typeface="Tahoma" panose="020B0604030504040204" pitchFamily="34" charset="0"/>
                <a:cs typeface="Tahoma" panose="020B0604030504040204" pitchFamily="34" charset="0"/>
              </a:rPr>
              <a:t>Tech </a:t>
            </a:r>
            <a:r>
              <a:rPr lang="nb-NO" dirty="0" err="1">
                <a:latin typeface="Tahoma" panose="020B0604030504040204" pitchFamily="34" charset="0"/>
                <a:ea typeface="Tahoma" panose="020B0604030504040204" pitchFamily="34" charset="0"/>
                <a:cs typeface="Tahoma" panose="020B0604030504040204" pitchFamily="34" charset="0"/>
              </a:rPr>
              <a:t>influencer</a:t>
            </a:r>
            <a:r>
              <a:rPr lang="nb-NO" dirty="0">
                <a:latin typeface="Tahoma" panose="020B0604030504040204" pitchFamily="34" charset="0"/>
                <a:ea typeface="Tahoma" panose="020B0604030504040204" pitchFamily="34" charset="0"/>
                <a:cs typeface="Tahoma" panose="020B0604030504040204" pitchFamily="34" charset="0"/>
              </a:rPr>
              <a:t> </a:t>
            </a:r>
            <a:r>
              <a:rPr lang="nb-NO" u="sng" dirty="0">
                <a:solidFill>
                  <a:srgbClr val="00B0F0"/>
                </a:solidFill>
                <a:latin typeface="Tahoma" panose="020B0604030504040204" pitchFamily="34" charset="0"/>
                <a:ea typeface="Tahoma" panose="020B0604030504040204" pitchFamily="34" charset="0"/>
                <a:cs typeface="Tahoma" panose="020B0604030504040204" pitchFamily="34" charset="0"/>
              </a:rPr>
              <a:t>msandbu.org</a:t>
            </a:r>
          </a:p>
          <a:p>
            <a:pPr lvl="1">
              <a:lnSpc>
                <a:spcPct val="150000"/>
              </a:lnSpc>
            </a:pPr>
            <a:r>
              <a:rPr lang="nb-NO" dirty="0">
                <a:latin typeface="Tahoma" panose="020B0604030504040204" pitchFamily="34" charset="0"/>
                <a:ea typeface="Tahoma" panose="020B0604030504040204" pitchFamily="34" charset="0"/>
                <a:cs typeface="Tahoma" panose="020B0604030504040204" pitchFamily="34" charset="0"/>
              </a:rPr>
              <a:t>Also an author sometimes</a:t>
            </a:r>
          </a:p>
          <a:p>
            <a:pPr>
              <a:lnSpc>
                <a:spcPct val="150000"/>
              </a:lnSpc>
            </a:pPr>
            <a:endParaRPr lang="nb-NO"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Windows Ransomware Protection and Detection: Countermeasures using practical approaches to reducing the risks of attacks on your infrastructure by [Marius Sandbu]">
            <a:extLst>
              <a:ext uri="{FF2B5EF4-FFF2-40B4-BE49-F238E27FC236}">
                <a16:creationId xmlns:a16="http://schemas.microsoft.com/office/drawing/2014/main" id="{C5F82418-AF93-B5EA-EC1C-24514849F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895" y="3721117"/>
            <a:ext cx="1923580" cy="2374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gen bildebeskrivelse er tilgjengelig.">
            <a:extLst>
              <a:ext uri="{FF2B5EF4-FFF2-40B4-BE49-F238E27FC236}">
                <a16:creationId xmlns:a16="http://schemas.microsoft.com/office/drawing/2014/main" id="{3FC80272-4109-4E5F-FDD3-823EAEF4E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019" y="1034792"/>
            <a:ext cx="4388640" cy="246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9A83C-300B-BAD5-90EE-AA675A70DE00}"/>
              </a:ext>
            </a:extLst>
          </p:cNvPr>
          <p:cNvSpPr>
            <a:spLocks noGrp="1"/>
          </p:cNvSpPr>
          <p:nvPr>
            <p:ph type="body" sz="quarter" idx="10"/>
          </p:nvPr>
        </p:nvSpPr>
        <p:spPr>
          <a:xfrm>
            <a:off x="721229" y="1291281"/>
            <a:ext cx="10749412" cy="5004487"/>
          </a:xfrm>
        </p:spPr>
        <p:txBody>
          <a:bodyPr>
            <a:normAutofit/>
          </a:bodyPr>
          <a:lstStyle/>
          <a:p>
            <a:r>
              <a:rPr lang="nb-NO" sz="2400" b="1" dirty="0">
                <a:latin typeface="Tahoma" panose="020B0604030504040204" pitchFamily="34" charset="0"/>
                <a:ea typeface="Tahoma" panose="020B0604030504040204" pitchFamily="34" charset="0"/>
                <a:cs typeface="Tahoma" panose="020B0604030504040204" pitchFamily="34" charset="0"/>
              </a:rPr>
              <a:t>VS Code – Local development</a:t>
            </a:r>
          </a:p>
          <a:p>
            <a:r>
              <a:rPr lang="nb-NO" sz="2400" b="1" dirty="0">
                <a:latin typeface="Tahoma" panose="020B0604030504040204" pitchFamily="34" charset="0"/>
                <a:ea typeface="Tahoma" panose="020B0604030504040204" pitchFamily="34" charset="0"/>
                <a:cs typeface="Tahoma" panose="020B0604030504040204" pitchFamily="34" charset="0"/>
              </a:rPr>
              <a:t>GitPod</a:t>
            </a:r>
          </a:p>
          <a:p>
            <a:r>
              <a:rPr lang="nb-NO" sz="2400" b="1" dirty="0">
                <a:latin typeface="Tahoma" panose="020B0604030504040204" pitchFamily="34" charset="0"/>
                <a:ea typeface="Tahoma" panose="020B0604030504040204" pitchFamily="34" charset="0"/>
                <a:cs typeface="Tahoma" panose="020B0604030504040204" pitchFamily="34" charset="0"/>
              </a:rPr>
              <a:t>Github Codespaces</a:t>
            </a:r>
          </a:p>
          <a:p>
            <a:pPr lvl="1"/>
            <a:r>
              <a:rPr lang="nb-NO" sz="2000" dirty="0">
                <a:latin typeface="Tahoma" panose="020B0604030504040204" pitchFamily="34" charset="0"/>
                <a:ea typeface="Tahoma" panose="020B0604030504040204" pitchFamily="34" charset="0"/>
                <a:cs typeface="Tahoma" panose="020B0604030504040204" pitchFamily="34" charset="0"/>
              </a:rPr>
              <a:t>Provide non-persistent container, web-based IDE</a:t>
            </a:r>
          </a:p>
          <a:p>
            <a:pPr lvl="1"/>
            <a:r>
              <a:rPr lang="nb-NO" sz="2000" dirty="0">
                <a:latin typeface="Tahoma" panose="020B0604030504040204" pitchFamily="34" charset="0"/>
                <a:ea typeface="Tahoma" panose="020B0604030504040204" pitchFamily="34" charset="0"/>
                <a:cs typeface="Tahoma" panose="020B0604030504040204" pitchFamily="34" charset="0"/>
              </a:rPr>
              <a:t>Deployed as isolated pod</a:t>
            </a:r>
          </a:p>
          <a:p>
            <a:pPr lvl="1"/>
            <a:r>
              <a:rPr lang="nb-NO" sz="2000" dirty="0">
                <a:latin typeface="Tahoma" panose="020B0604030504040204" pitchFamily="34" charset="0"/>
                <a:ea typeface="Tahoma" panose="020B0604030504040204" pitchFamily="34" charset="0"/>
                <a:cs typeface="Tahoma" panose="020B0604030504040204" pitchFamily="34" charset="0"/>
              </a:rPr>
              <a:t>As SaaS service can integrate with CASB</a:t>
            </a:r>
          </a:p>
          <a:p>
            <a:pPr lvl="1"/>
            <a:r>
              <a:rPr lang="nb-NO" sz="2000" dirty="0">
                <a:latin typeface="Tahoma" panose="020B0604030504040204" pitchFamily="34" charset="0"/>
                <a:ea typeface="Tahoma" panose="020B0604030504040204" pitchFamily="34" charset="0"/>
                <a:cs typeface="Tahoma" panose="020B0604030504040204" pitchFamily="34" charset="0"/>
              </a:rPr>
              <a:t>Allow use of central iDP</a:t>
            </a:r>
          </a:p>
          <a:p>
            <a:r>
              <a:rPr lang="nb-NO" sz="2400" b="1" dirty="0">
                <a:latin typeface="Tahoma" panose="020B0604030504040204" pitchFamily="34" charset="0"/>
                <a:ea typeface="Tahoma" panose="020B0604030504040204" pitchFamily="34" charset="0"/>
                <a:cs typeface="Tahoma" panose="020B0604030504040204" pitchFamily="34" charset="0"/>
              </a:rPr>
              <a:t>Virtual Desktop (AVD)</a:t>
            </a:r>
          </a:p>
          <a:p>
            <a:pPr lvl="1"/>
            <a:r>
              <a:rPr lang="nb-NO" sz="2000" dirty="0">
                <a:latin typeface="Tahoma" panose="020B0604030504040204" pitchFamily="34" charset="0"/>
                <a:ea typeface="Tahoma" panose="020B0604030504040204" pitchFamily="34" charset="0"/>
                <a:cs typeface="Tahoma" panose="020B0604030504040204" pitchFamily="34" charset="0"/>
              </a:rPr>
              <a:t>For workloads not supported in web-IDE</a:t>
            </a:r>
          </a:p>
          <a:p>
            <a:pPr lvl="1"/>
            <a:r>
              <a:rPr lang="nb-NO" sz="2000" dirty="0">
                <a:latin typeface="Tahoma" panose="020B0604030504040204" pitchFamily="34" charset="0"/>
                <a:ea typeface="Tahoma" panose="020B0604030504040204" pitchFamily="34" charset="0"/>
                <a:cs typeface="Tahoma" panose="020B0604030504040204" pitchFamily="34" charset="0"/>
              </a:rPr>
              <a:t>Example: Hardware development (Custom drivers)</a:t>
            </a:r>
          </a:p>
          <a:p>
            <a:pPr lvl="1"/>
            <a:r>
              <a:rPr lang="nb-NO" sz="2000" dirty="0">
                <a:latin typeface="Tahoma" panose="020B0604030504040204" pitchFamily="34" charset="0"/>
                <a:ea typeface="Tahoma" panose="020B0604030504040204" pitchFamily="34" charset="0"/>
                <a:cs typeface="Tahoma" panose="020B0604030504040204" pitchFamily="34" charset="0"/>
              </a:rPr>
              <a:t>Provide secure virtual desktop with locked down OS</a:t>
            </a: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a:xfrm>
            <a:off x="836527" y="671179"/>
            <a:ext cx="10751504" cy="468000"/>
          </a:xfrm>
        </p:spPr>
        <p:txBody>
          <a:bodyPr>
            <a:norm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Securing the developer workbench</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EE9EF74A-3D6D-CDA6-FCA8-2FDF62026836}"/>
              </a:ext>
            </a:extLst>
          </p:cNvPr>
          <p:cNvPicPr>
            <a:picLocks noChangeAspect="1"/>
          </p:cNvPicPr>
          <p:nvPr/>
        </p:nvPicPr>
        <p:blipFill>
          <a:blip r:embed="rId2"/>
          <a:stretch>
            <a:fillRect/>
          </a:stretch>
        </p:blipFill>
        <p:spPr>
          <a:xfrm>
            <a:off x="7111664" y="2725083"/>
            <a:ext cx="4543417" cy="1101068"/>
          </a:xfrm>
          <a:prstGeom prst="rect">
            <a:avLst/>
          </a:prstGeom>
        </p:spPr>
      </p:pic>
    </p:spTree>
    <p:extLst>
      <p:ext uri="{BB962C8B-B14F-4D97-AF65-F5344CB8AC3E}">
        <p14:creationId xmlns:p14="http://schemas.microsoft.com/office/powerpoint/2010/main" val="3740508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9A83C-300B-BAD5-90EE-AA675A70DE00}"/>
              </a:ext>
            </a:extLst>
          </p:cNvPr>
          <p:cNvSpPr>
            <a:spLocks noGrp="1"/>
          </p:cNvSpPr>
          <p:nvPr>
            <p:ph type="body" sz="quarter" idx="10"/>
          </p:nvPr>
        </p:nvSpPr>
        <p:spPr>
          <a:xfrm>
            <a:off x="721229" y="1291281"/>
            <a:ext cx="10749412" cy="5004487"/>
          </a:xfrm>
        </p:spPr>
        <p:txBody>
          <a:bodyPr>
            <a:normAutofit/>
          </a:bodyPr>
          <a:lstStyle/>
          <a:p>
            <a:r>
              <a:rPr lang="nb-NO" sz="2400" b="1" dirty="0">
                <a:latin typeface="Tahoma" panose="020B0604030504040204" pitchFamily="34" charset="0"/>
                <a:ea typeface="Tahoma" panose="020B0604030504040204" pitchFamily="34" charset="0"/>
                <a:cs typeface="Tahoma" panose="020B0604030504040204" pitchFamily="34" charset="0"/>
              </a:rPr>
              <a:t>Be Careful of which extenions you use! </a:t>
            </a:r>
          </a:p>
          <a:p>
            <a:pPr lvl="1"/>
            <a:r>
              <a:rPr lang="nb-NO" sz="2000" dirty="0">
                <a:latin typeface="Tahoma" panose="020B0604030504040204" pitchFamily="34" charset="0"/>
                <a:ea typeface="Tahoma" panose="020B0604030504040204" pitchFamily="34" charset="0"/>
                <a:cs typeface="Tahoma" panose="020B0604030504040204" pitchFamily="34" charset="0"/>
              </a:rPr>
              <a:t>Double check publisher</a:t>
            </a:r>
          </a:p>
          <a:p>
            <a:pPr lvl="1"/>
            <a:r>
              <a:rPr lang="nb-NO" sz="2000" dirty="0">
                <a:latin typeface="Tahoma" panose="020B0604030504040204" pitchFamily="34" charset="0"/>
                <a:ea typeface="Tahoma" panose="020B0604030504040204" pitchFamily="34" charset="0"/>
                <a:cs typeface="Tahoma" panose="020B0604030504040204" pitchFamily="34" charset="0"/>
              </a:rPr>
              <a:t>Double check released date</a:t>
            </a:r>
          </a:p>
          <a:p>
            <a:r>
              <a:rPr lang="nb-NO" sz="2400" b="1" dirty="0">
                <a:latin typeface="Tahoma" panose="020B0604030504040204" pitchFamily="34" charset="0"/>
                <a:ea typeface="Tahoma" panose="020B0604030504040204" pitchFamily="34" charset="0"/>
                <a:cs typeface="Tahoma" panose="020B0604030504040204" pitchFamily="34" charset="0"/>
              </a:rPr>
              <a:t>Some useful extensions for code analysis</a:t>
            </a:r>
          </a:p>
          <a:p>
            <a:pPr lvl="1"/>
            <a:r>
              <a:rPr lang="nb-NO" sz="2000" dirty="0">
                <a:latin typeface="Tahoma" panose="020B0604030504040204" pitchFamily="34" charset="0"/>
                <a:ea typeface="Tahoma" panose="020B0604030504040204" pitchFamily="34" charset="0"/>
                <a:cs typeface="Tahoma" panose="020B0604030504040204" pitchFamily="34" charset="0"/>
              </a:rPr>
              <a:t>Checkov (Palo Alto – Requires Prism Cloud API)</a:t>
            </a:r>
          </a:p>
          <a:p>
            <a:pPr lvl="1"/>
            <a:r>
              <a:rPr lang="nb-NO" sz="2000" dirty="0">
                <a:latin typeface="Tahoma" panose="020B0604030504040204" pitchFamily="34" charset="0"/>
                <a:ea typeface="Tahoma" panose="020B0604030504040204" pitchFamily="34" charset="0"/>
                <a:cs typeface="Tahoma" panose="020B0604030504040204" pitchFamily="34" charset="0"/>
              </a:rPr>
              <a:t>Trivy (Requires API access to Aqua Security)</a:t>
            </a:r>
          </a:p>
          <a:p>
            <a:pPr lvl="1"/>
            <a:r>
              <a:rPr lang="nb-NO" sz="2000" dirty="0">
                <a:latin typeface="Tahoma" panose="020B0604030504040204" pitchFamily="34" charset="0"/>
                <a:ea typeface="Tahoma" panose="020B0604030504040204" pitchFamily="34" charset="0"/>
                <a:cs typeface="Tahoma" panose="020B0604030504040204" pitchFamily="34" charset="0"/>
              </a:rPr>
              <a:t>Tfsec (Full open source)</a:t>
            </a:r>
          </a:p>
          <a:p>
            <a:pPr lvl="1"/>
            <a:r>
              <a:rPr lang="nb-NO" sz="2000" dirty="0">
                <a:latin typeface="Tahoma" panose="020B0604030504040204" pitchFamily="34" charset="0"/>
                <a:ea typeface="Tahoma" panose="020B0604030504040204" pitchFamily="34" charset="0"/>
                <a:cs typeface="Tahoma" panose="020B0604030504040204" pitchFamily="34" charset="0"/>
              </a:rPr>
              <a:t>Snyk (Requires API access to Snyk.io)</a:t>
            </a: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a:xfrm>
            <a:off x="731494" y="510540"/>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Securing the developer workbench – Extensions!</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Legitimate versus masquerading 'More Info' Project Details">
            <a:extLst>
              <a:ext uri="{FF2B5EF4-FFF2-40B4-BE49-F238E27FC236}">
                <a16:creationId xmlns:a16="http://schemas.microsoft.com/office/drawing/2014/main" id="{650E0422-7BEF-09C5-2C4E-18C260A80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667" y="1919417"/>
            <a:ext cx="3846580" cy="25858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3A3A024-99B5-1F40-D6D3-F6D625838DD5}"/>
              </a:ext>
            </a:extLst>
          </p:cNvPr>
          <p:cNvSpPr/>
          <p:nvPr/>
        </p:nvSpPr>
        <p:spPr>
          <a:xfrm>
            <a:off x="8278952" y="1296847"/>
            <a:ext cx="2813933" cy="622570"/>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dirty="0">
                <a:solidFill>
                  <a:prstClr val="white"/>
                </a:solidFill>
                <a:latin typeface="Tahoma" panose="020B0604030504040204" pitchFamily="34" charset="0"/>
                <a:ea typeface="Tahoma" panose="020B0604030504040204" pitchFamily="34" charset="0"/>
                <a:cs typeface="Tahoma" panose="020B0604030504040204" pitchFamily="34" charset="0"/>
              </a:rPr>
              <a:t>Can you spot the fake one?</a:t>
            </a:r>
            <a:endParaRPr lang="en-US" sz="2000" b="1"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105ACAEC-9991-EA2E-EC65-5A6D0DABB43C}"/>
              </a:ext>
            </a:extLst>
          </p:cNvPr>
          <p:cNvPicPr>
            <a:picLocks noChangeAspect="1"/>
          </p:cNvPicPr>
          <p:nvPr/>
        </p:nvPicPr>
        <p:blipFill>
          <a:blip r:embed="rId3"/>
          <a:stretch>
            <a:fillRect/>
          </a:stretch>
        </p:blipFill>
        <p:spPr>
          <a:xfrm>
            <a:off x="7950044" y="5056545"/>
            <a:ext cx="3332592" cy="1477335"/>
          </a:xfrm>
          <a:prstGeom prst="rect">
            <a:avLst/>
          </a:prstGeom>
        </p:spPr>
      </p:pic>
      <p:sp>
        <p:nvSpPr>
          <p:cNvPr id="8" name="Rectangle: Rounded Corners 7">
            <a:extLst>
              <a:ext uri="{FF2B5EF4-FFF2-40B4-BE49-F238E27FC236}">
                <a16:creationId xmlns:a16="http://schemas.microsoft.com/office/drawing/2014/main" id="{C73009F5-17E9-CA91-23A9-9393FA9FB445}"/>
              </a:ext>
            </a:extLst>
          </p:cNvPr>
          <p:cNvSpPr/>
          <p:nvPr/>
        </p:nvSpPr>
        <p:spPr>
          <a:xfrm>
            <a:off x="8204372" y="4505311"/>
            <a:ext cx="2813933" cy="622570"/>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dirty="0">
                <a:solidFill>
                  <a:prstClr val="white"/>
                </a:solidFill>
                <a:latin typeface="Tahoma" panose="020B0604030504040204" pitchFamily="34" charset="0"/>
                <a:ea typeface="Tahoma" panose="020B0604030504040204" pitchFamily="34" charset="0"/>
                <a:cs typeface="Tahoma" panose="020B0604030504040204" pitchFamily="34" charset="0"/>
              </a:rPr>
              <a:t>Also be careful with Copilot</a:t>
            </a:r>
            <a:endParaRPr lang="en-US" sz="2000" b="1"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6CD81DAF-44BE-AC6E-17A5-2CDD91B3EDAD}"/>
              </a:ext>
            </a:extLst>
          </p:cNvPr>
          <p:cNvPicPr>
            <a:picLocks noChangeAspect="1"/>
          </p:cNvPicPr>
          <p:nvPr/>
        </p:nvPicPr>
        <p:blipFill>
          <a:blip r:embed="rId4"/>
          <a:stretch>
            <a:fillRect/>
          </a:stretch>
        </p:blipFill>
        <p:spPr>
          <a:xfrm>
            <a:off x="1276109" y="4303217"/>
            <a:ext cx="2510624" cy="1897029"/>
          </a:xfrm>
          <a:prstGeom prst="rect">
            <a:avLst/>
          </a:prstGeom>
        </p:spPr>
      </p:pic>
    </p:spTree>
    <p:extLst>
      <p:ext uri="{BB962C8B-B14F-4D97-AF65-F5344CB8AC3E}">
        <p14:creationId xmlns:p14="http://schemas.microsoft.com/office/powerpoint/2010/main" val="2044029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9A83C-300B-BAD5-90EE-AA675A70DE00}"/>
              </a:ext>
            </a:extLst>
          </p:cNvPr>
          <p:cNvSpPr>
            <a:spLocks noGrp="1"/>
          </p:cNvSpPr>
          <p:nvPr>
            <p:ph type="body" sz="quarter" idx="10"/>
          </p:nvPr>
        </p:nvSpPr>
        <p:spPr>
          <a:xfrm>
            <a:off x="721229" y="1291281"/>
            <a:ext cx="10749412" cy="5004487"/>
          </a:xfrm>
        </p:spPr>
        <p:txBody>
          <a:bodyPr>
            <a:normAutofit fontScale="92500" lnSpcReduction="10000"/>
          </a:bodyPr>
          <a:lstStyle/>
          <a:p>
            <a:r>
              <a:rPr lang="nb-NO" sz="2000" b="1" dirty="0">
                <a:latin typeface="Tahoma" panose="020B0604030504040204" pitchFamily="34" charset="0"/>
                <a:ea typeface="Tahoma" panose="020B0604030504040204" pitchFamily="34" charset="0"/>
                <a:cs typeface="Tahoma" panose="020B0604030504040204" pitchFamily="34" charset="0"/>
              </a:rPr>
              <a:t>SCIM</a:t>
            </a:r>
            <a:r>
              <a:rPr lang="nb-NO" sz="2000" dirty="0">
                <a:latin typeface="Tahoma" panose="020B0604030504040204" pitchFamily="34" charset="0"/>
                <a:ea typeface="Tahoma" panose="020B0604030504040204" pitchFamily="34" charset="0"/>
                <a:cs typeface="Tahoma" panose="020B0604030504040204" pitchFamily="34" charset="0"/>
              </a:rPr>
              <a:t> – User provisioning from central iDP</a:t>
            </a:r>
          </a:p>
          <a:p>
            <a:r>
              <a:rPr lang="nb-NO" sz="2000" b="1" dirty="0">
                <a:latin typeface="Tahoma" panose="020B0604030504040204" pitchFamily="34" charset="0"/>
                <a:ea typeface="Tahoma" panose="020B0604030504040204" pitchFamily="34" charset="0"/>
                <a:cs typeface="Tahoma" panose="020B0604030504040204" pitchFamily="34" charset="0"/>
              </a:rPr>
              <a:t>SSO</a:t>
            </a:r>
            <a:r>
              <a:rPr lang="nb-NO" sz="2000" dirty="0">
                <a:latin typeface="Tahoma" panose="020B0604030504040204" pitchFamily="34" charset="0"/>
                <a:ea typeface="Tahoma" panose="020B0604030504040204" pitchFamily="34" charset="0"/>
                <a:cs typeface="Tahoma" panose="020B0604030504040204" pitchFamily="34" charset="0"/>
              </a:rPr>
              <a:t> and access management using </a:t>
            </a:r>
            <a:r>
              <a:rPr lang="nb-NO" sz="2000" b="1" dirty="0">
                <a:latin typeface="Tahoma" panose="020B0604030504040204" pitchFamily="34" charset="0"/>
                <a:ea typeface="Tahoma" panose="020B0604030504040204" pitchFamily="34" charset="0"/>
                <a:cs typeface="Tahoma" panose="020B0604030504040204" pitchFamily="34" charset="0"/>
              </a:rPr>
              <a:t>SAML/OAuth</a:t>
            </a:r>
          </a:p>
          <a:p>
            <a:r>
              <a:rPr lang="nb-NO" sz="2000" b="1" dirty="0">
                <a:latin typeface="Tahoma" panose="020B0604030504040204" pitchFamily="34" charset="0"/>
                <a:ea typeface="Tahoma" panose="020B0604030504040204" pitchFamily="34" charset="0"/>
                <a:cs typeface="Tahoma" panose="020B0604030504040204" pitchFamily="34" charset="0"/>
              </a:rPr>
              <a:t>Self-hosted runners </a:t>
            </a:r>
            <a:r>
              <a:rPr lang="nb-NO" sz="2000" dirty="0">
                <a:latin typeface="Tahoma" panose="020B0604030504040204" pitchFamily="34" charset="0"/>
                <a:ea typeface="Tahoma" panose="020B0604030504040204" pitchFamily="34" charset="0"/>
                <a:cs typeface="Tahoma" panose="020B0604030504040204" pitchFamily="34" charset="0"/>
              </a:rPr>
              <a:t>and private repositories</a:t>
            </a:r>
          </a:p>
          <a:p>
            <a:pPr lvl="1"/>
            <a:r>
              <a:rPr lang="nb-NO" sz="1400" dirty="0">
                <a:latin typeface="Tahoma" panose="020B0604030504040204" pitchFamily="34" charset="0"/>
                <a:ea typeface="Tahoma" panose="020B0604030504040204" pitchFamily="34" charset="0"/>
                <a:cs typeface="Tahoma" panose="020B0604030504040204" pitchFamily="34" charset="0"/>
              </a:rPr>
              <a:t>Provide the ability to control and restrict the traffic flow</a:t>
            </a:r>
          </a:p>
          <a:p>
            <a:r>
              <a:rPr lang="nb-NO" sz="2000" b="1" dirty="0">
                <a:latin typeface="Tahoma" panose="020B0604030504040204" pitchFamily="34" charset="0"/>
                <a:ea typeface="Tahoma" panose="020B0604030504040204" pitchFamily="34" charset="0"/>
                <a:cs typeface="Tahoma" panose="020B0604030504040204" pitchFamily="34" charset="0"/>
              </a:rPr>
              <a:t>TFSec</a:t>
            </a:r>
            <a:r>
              <a:rPr lang="nb-NO" sz="2000" dirty="0">
                <a:latin typeface="Tahoma" panose="020B0604030504040204" pitchFamily="34" charset="0"/>
                <a:ea typeface="Tahoma" panose="020B0604030504040204" pitchFamily="34" charset="0"/>
                <a:cs typeface="Tahoma" panose="020B0604030504040204" pitchFamily="34" charset="0"/>
              </a:rPr>
              <a:t> = Inspect security issues in Terraform code</a:t>
            </a:r>
          </a:p>
          <a:p>
            <a:r>
              <a:rPr lang="nb-NO" sz="2000" b="1" dirty="0">
                <a:latin typeface="Tahoma" panose="020B0604030504040204" pitchFamily="34" charset="0"/>
                <a:ea typeface="Tahoma" panose="020B0604030504040204" pitchFamily="34" charset="0"/>
                <a:cs typeface="Tahoma" panose="020B0604030504040204" pitchFamily="34" charset="0"/>
              </a:rPr>
              <a:t>Trivy</a:t>
            </a:r>
            <a:r>
              <a:rPr lang="nb-NO" sz="2000" dirty="0">
                <a:latin typeface="Tahoma" panose="020B0604030504040204" pitchFamily="34" charset="0"/>
                <a:ea typeface="Tahoma" panose="020B0604030504040204" pitchFamily="34" charset="0"/>
                <a:cs typeface="Tahoma" panose="020B0604030504040204" pitchFamily="34" charset="0"/>
              </a:rPr>
              <a:t> = Inspect security issues in TF Code and </a:t>
            </a:r>
            <a:br>
              <a:rPr lang="nb-NO" sz="2000" dirty="0">
                <a:latin typeface="Tahoma" panose="020B0604030504040204" pitchFamily="34" charset="0"/>
                <a:ea typeface="Tahoma" panose="020B0604030504040204" pitchFamily="34" charset="0"/>
                <a:cs typeface="Tahoma" panose="020B0604030504040204" pitchFamily="34" charset="0"/>
              </a:rPr>
            </a:br>
            <a:r>
              <a:rPr lang="nb-NO" sz="2000" dirty="0">
                <a:latin typeface="Tahoma" panose="020B0604030504040204" pitchFamily="34" charset="0"/>
                <a:ea typeface="Tahoma" panose="020B0604030504040204" pitchFamily="34" charset="0"/>
                <a:cs typeface="Tahoma" panose="020B0604030504040204" pitchFamily="34" charset="0"/>
              </a:rPr>
              <a:t>Container images</a:t>
            </a:r>
          </a:p>
          <a:p>
            <a:r>
              <a:rPr lang="nb-NO" sz="2000" b="1" dirty="0">
                <a:latin typeface="Tahoma" panose="020B0604030504040204" pitchFamily="34" charset="0"/>
                <a:ea typeface="Tahoma" panose="020B0604030504040204" pitchFamily="34" charset="0"/>
                <a:cs typeface="Tahoma" panose="020B0604030504040204" pitchFamily="34" charset="0"/>
              </a:rPr>
              <a:t>Microsoft Defender for DevOps</a:t>
            </a:r>
          </a:p>
          <a:p>
            <a:r>
              <a:rPr lang="nb-NO" sz="2000" b="1" dirty="0">
                <a:latin typeface="Tahoma" panose="020B0604030504040204" pitchFamily="34" charset="0"/>
                <a:ea typeface="Tahoma" panose="020B0604030504040204" pitchFamily="34" charset="0"/>
                <a:cs typeface="Tahoma" panose="020B0604030504040204" pitchFamily="34" charset="0"/>
              </a:rPr>
              <a:t>Git Signed Commit </a:t>
            </a:r>
          </a:p>
          <a:p>
            <a:r>
              <a:rPr lang="nb-NO" sz="2000" b="1" dirty="0">
                <a:latin typeface="Tahoma" panose="020B0604030504040204" pitchFamily="34" charset="0"/>
                <a:ea typeface="Tahoma" panose="020B0604030504040204" pitchFamily="34" charset="0"/>
                <a:cs typeface="Tahoma" panose="020B0604030504040204" pitchFamily="34" charset="0"/>
              </a:rPr>
              <a:t>Github Advanced Security</a:t>
            </a:r>
          </a:p>
          <a:p>
            <a:pPr lvl="1"/>
            <a:r>
              <a:rPr lang="nb-NO" sz="2000" b="1" dirty="0">
                <a:latin typeface="Tahoma" panose="020B0604030504040204" pitchFamily="34" charset="0"/>
                <a:ea typeface="Tahoma" panose="020B0604030504040204" pitchFamily="34" charset="0"/>
                <a:cs typeface="Tahoma" panose="020B0604030504040204" pitchFamily="34" charset="0"/>
              </a:rPr>
              <a:t>Secret scanning = </a:t>
            </a:r>
            <a:r>
              <a:rPr lang="nb-NO" sz="2000" dirty="0">
                <a:latin typeface="Tahoma" panose="020B0604030504040204" pitchFamily="34" charset="0"/>
                <a:ea typeface="Tahoma" panose="020B0604030504040204" pitchFamily="34" charset="0"/>
                <a:cs typeface="Tahoma" panose="020B0604030504040204" pitchFamily="34" charset="0"/>
              </a:rPr>
              <a:t>Free feature</a:t>
            </a:r>
          </a:p>
          <a:p>
            <a:r>
              <a:rPr lang="nb-NO" sz="2000" b="1" dirty="0">
                <a:latin typeface="Tahoma" panose="020B0604030504040204" pitchFamily="34" charset="0"/>
                <a:ea typeface="Tahoma" panose="020B0604030504040204" pitchFamily="34" charset="0"/>
                <a:cs typeface="Tahoma" panose="020B0604030504040204" pitchFamily="34" charset="0"/>
              </a:rPr>
              <a:t>Manage programatic access</a:t>
            </a:r>
          </a:p>
          <a:p>
            <a:pPr lvl="1"/>
            <a:r>
              <a:rPr lang="nb-NO" sz="2000" dirty="0">
                <a:latin typeface="Tahoma" panose="020B0604030504040204" pitchFamily="34" charset="0"/>
                <a:ea typeface="Tahoma" panose="020B0604030504040204" pitchFamily="34" charset="0"/>
                <a:cs typeface="Tahoma" panose="020B0604030504040204" pitchFamily="34" charset="0"/>
              </a:rPr>
              <a:t>Use of fine-grained personal access tokens</a:t>
            </a:r>
          </a:p>
          <a:p>
            <a:pPr lvl="1"/>
            <a:r>
              <a:rPr lang="nb-NO" sz="2000" dirty="0">
                <a:latin typeface="Tahoma" panose="020B0604030504040204" pitchFamily="34" charset="0"/>
                <a:ea typeface="Tahoma" panose="020B0604030504040204" pitchFamily="34" charset="0"/>
                <a:cs typeface="Tahoma" panose="020B0604030504040204" pitchFamily="34" charset="0"/>
              </a:rPr>
              <a:t>Can be defined as by default on organization level</a:t>
            </a:r>
          </a:p>
          <a:p>
            <a:endParaRPr lang="nb-NO" sz="2000" dirty="0">
              <a:latin typeface="Tahoma" panose="020B0604030504040204" pitchFamily="34" charset="0"/>
              <a:ea typeface="Tahoma" panose="020B0604030504040204" pitchFamily="34" charset="0"/>
              <a:cs typeface="Tahoma" panose="020B0604030504040204" pitchFamily="34" charset="0"/>
            </a:endParaRPr>
          </a:p>
          <a:p>
            <a:endParaRPr lang="nb-NO" sz="2000" dirty="0">
              <a:latin typeface="Tahoma" panose="020B0604030504040204" pitchFamily="34" charset="0"/>
              <a:ea typeface="Tahoma" panose="020B0604030504040204" pitchFamily="34" charset="0"/>
              <a:cs typeface="Tahoma" panose="020B0604030504040204" pitchFamily="34" charset="0"/>
            </a:endParaRPr>
          </a:p>
          <a:p>
            <a:endParaRPr lang="nb-NO" sz="2000" dirty="0">
              <a:latin typeface="Tahoma" panose="020B0604030504040204" pitchFamily="34" charset="0"/>
              <a:ea typeface="Tahoma" panose="020B0604030504040204" pitchFamily="34" charset="0"/>
              <a:cs typeface="Tahoma" panose="020B0604030504040204" pitchFamily="34" charset="0"/>
            </a:endParaRPr>
          </a:p>
          <a:p>
            <a:endParaRPr lang="nb-NO"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a:xfrm>
            <a:off x="2622077" y="572324"/>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Security mechanisms for GitHub</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6A31D92C-170C-1F58-5CD9-9EA428AF024B}"/>
              </a:ext>
            </a:extLst>
          </p:cNvPr>
          <p:cNvSpPr/>
          <p:nvPr/>
        </p:nvSpPr>
        <p:spPr>
          <a:xfrm>
            <a:off x="7529210" y="1738009"/>
            <a:ext cx="3284817" cy="1861223"/>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dirty="0">
                <a:solidFill>
                  <a:prstClr val="white"/>
                </a:solidFill>
                <a:latin typeface="Tahoma" panose="020B0604030504040204" pitchFamily="34" charset="0"/>
                <a:ea typeface="Tahoma" panose="020B0604030504040204" pitchFamily="34" charset="0"/>
                <a:cs typeface="Tahoma" panose="020B0604030504040204" pitchFamily="34" charset="0"/>
              </a:rPr>
              <a:t>Microsoft Defender for DevOps uses:</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Bandit</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BinSkim</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Eslint</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Terrascan</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Trivy</a:t>
            </a:r>
            <a:endParaRPr lang="en-US" sz="16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637D09E0-640C-18F6-9A3F-FC849E30DCDB}"/>
              </a:ext>
            </a:extLst>
          </p:cNvPr>
          <p:cNvSpPr/>
          <p:nvPr/>
        </p:nvSpPr>
        <p:spPr>
          <a:xfrm>
            <a:off x="7590819" y="3933218"/>
            <a:ext cx="3284817" cy="1861223"/>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dirty="0">
                <a:solidFill>
                  <a:prstClr val="white"/>
                </a:solidFill>
                <a:latin typeface="Tahoma" panose="020B0604030504040204" pitchFamily="34" charset="0"/>
                <a:ea typeface="Tahoma" panose="020B0604030504040204" pitchFamily="34" charset="0"/>
                <a:cs typeface="Tahoma" panose="020B0604030504040204" pitchFamily="34" charset="0"/>
              </a:rPr>
              <a:t>Github Advanced Security: (features for private repositories) </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Code scanning</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Secret Scanning</a:t>
            </a:r>
          </a:p>
          <a:p>
            <a:pPr algn="ctr" defTabSz="609585"/>
            <a:r>
              <a:rPr lang="nb-NO" sz="1600" dirty="0">
                <a:solidFill>
                  <a:prstClr val="white"/>
                </a:solidFill>
                <a:latin typeface="Tahoma" panose="020B0604030504040204" pitchFamily="34" charset="0"/>
                <a:ea typeface="Tahoma" panose="020B0604030504040204" pitchFamily="34" charset="0"/>
                <a:cs typeface="Tahoma" panose="020B0604030504040204" pitchFamily="34" charset="0"/>
              </a:rPr>
              <a:t>Depedency Review</a:t>
            </a:r>
          </a:p>
        </p:txBody>
      </p:sp>
    </p:spTree>
    <p:extLst>
      <p:ext uri="{BB962C8B-B14F-4D97-AF65-F5344CB8AC3E}">
        <p14:creationId xmlns:p14="http://schemas.microsoft.com/office/powerpoint/2010/main" val="288663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9A83C-300B-BAD5-90EE-AA675A70DE00}"/>
              </a:ext>
            </a:extLst>
          </p:cNvPr>
          <p:cNvSpPr>
            <a:spLocks noGrp="1"/>
          </p:cNvSpPr>
          <p:nvPr>
            <p:ph type="body" sz="quarter" idx="10"/>
          </p:nvPr>
        </p:nvSpPr>
        <p:spPr>
          <a:xfrm>
            <a:off x="597661" y="1495167"/>
            <a:ext cx="10749412" cy="5004487"/>
          </a:xfrm>
        </p:spPr>
        <p:txBody>
          <a:bodyPr>
            <a:normAutofit/>
          </a:bodyPr>
          <a:lstStyle/>
          <a:p>
            <a:r>
              <a:rPr lang="nb-NO" sz="2400" b="1" dirty="0">
                <a:latin typeface="Tahoma" panose="020B0604030504040204" pitchFamily="34" charset="0"/>
                <a:ea typeface="Tahoma" panose="020B0604030504040204" pitchFamily="34" charset="0"/>
                <a:cs typeface="Tahoma" panose="020B0604030504040204" pitchFamily="34" charset="0"/>
              </a:rPr>
              <a:t>Security Monitoring with Azure Sentinel</a:t>
            </a: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Security mechanisms for GitHub</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Bilde 4">
            <a:extLst>
              <a:ext uri="{FF2B5EF4-FFF2-40B4-BE49-F238E27FC236}">
                <a16:creationId xmlns:a16="http://schemas.microsoft.com/office/drawing/2014/main" id="{7F0A454A-1B39-8447-25A4-D60D702A7AEB}"/>
              </a:ext>
            </a:extLst>
          </p:cNvPr>
          <p:cNvPicPr>
            <a:picLocks noChangeAspect="1"/>
          </p:cNvPicPr>
          <p:nvPr/>
        </p:nvPicPr>
        <p:blipFill>
          <a:blip r:embed="rId2"/>
          <a:stretch>
            <a:fillRect/>
          </a:stretch>
        </p:blipFill>
        <p:spPr>
          <a:xfrm>
            <a:off x="528881" y="2009178"/>
            <a:ext cx="5724525" cy="1866900"/>
          </a:xfrm>
          <a:prstGeom prst="rect">
            <a:avLst/>
          </a:prstGeom>
        </p:spPr>
      </p:pic>
      <p:sp>
        <p:nvSpPr>
          <p:cNvPr id="6" name="Rectangle: Rounded Corners 3">
            <a:extLst>
              <a:ext uri="{FF2B5EF4-FFF2-40B4-BE49-F238E27FC236}">
                <a16:creationId xmlns:a16="http://schemas.microsoft.com/office/drawing/2014/main" id="{BF62FFEA-908D-7555-956E-7E00651A7DFA}"/>
              </a:ext>
            </a:extLst>
          </p:cNvPr>
          <p:cNvSpPr/>
          <p:nvPr/>
        </p:nvSpPr>
        <p:spPr>
          <a:xfrm>
            <a:off x="7238150" y="2058521"/>
            <a:ext cx="3284817" cy="1665068"/>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dirty="0">
                <a:solidFill>
                  <a:prstClr val="white"/>
                </a:solidFill>
                <a:latin typeface="Tahoma" panose="020B0604030504040204" pitchFamily="34" charset="0"/>
                <a:ea typeface="Tahoma" panose="020B0604030504040204" pitchFamily="34" charset="0"/>
                <a:cs typeface="Tahoma" panose="020B0604030504040204" pitchFamily="34" charset="0"/>
              </a:rPr>
              <a:t>Github with Webhooks </a:t>
            </a:r>
            <a:r>
              <a:rPr lang="nb-NO" dirty="0">
                <a:solidFill>
                  <a:prstClr val="white"/>
                </a:solidFill>
                <a:latin typeface="Tahoma" panose="020B0604030504040204" pitchFamily="34" charset="0"/>
                <a:ea typeface="Tahoma" panose="020B0604030504040204" pitchFamily="34" charset="0"/>
                <a:cs typeface="Tahoma" panose="020B0604030504040204" pitchFamily="34" charset="0"/>
              </a:rPr>
              <a:t>(Collects logs from Actions, Forks, Code Scanning) sends to an Azure Function)</a:t>
            </a:r>
            <a:endParaRPr lang="en-US" sz="16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3">
            <a:extLst>
              <a:ext uri="{FF2B5EF4-FFF2-40B4-BE49-F238E27FC236}">
                <a16:creationId xmlns:a16="http://schemas.microsoft.com/office/drawing/2014/main" id="{46BB709C-2D52-9142-8308-E77BCA7C864E}"/>
              </a:ext>
            </a:extLst>
          </p:cNvPr>
          <p:cNvSpPr/>
          <p:nvPr/>
        </p:nvSpPr>
        <p:spPr>
          <a:xfrm>
            <a:off x="565952" y="4453792"/>
            <a:ext cx="3284817" cy="1665068"/>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0" anchor="ctr"/>
          <a:lstStyle/>
          <a:p>
            <a:pPr algn="ctr" defTabSz="609585"/>
            <a:r>
              <a:rPr lang="nb-NO" sz="2000" b="1" err="1">
                <a:solidFill>
                  <a:prstClr val="white"/>
                </a:solidFill>
                <a:latin typeface="Tahoma" panose="020B0604030504040204" pitchFamily="34" charset="0"/>
                <a:ea typeface="Tahoma" panose="020B0604030504040204" pitchFamily="34" charset="0"/>
                <a:cs typeface="Tahoma" panose="020B0604030504040204" pitchFamily="34" charset="0"/>
              </a:rPr>
              <a:t>Github</a:t>
            </a:r>
            <a:r>
              <a:rPr lang="nb-NO" sz="2000" b="1">
                <a:solidFill>
                  <a:prstClr val="white"/>
                </a:solidFill>
                <a:latin typeface="Tahoma" panose="020B0604030504040204" pitchFamily="34" charset="0"/>
                <a:ea typeface="Tahoma" panose="020B0604030504040204" pitchFamily="34" charset="0"/>
                <a:cs typeface="Tahoma" panose="020B0604030504040204" pitchFamily="34" charset="0"/>
              </a:rPr>
              <a:t> Enterprise </a:t>
            </a:r>
            <a:r>
              <a:rPr lang="nb-NO" sz="2000" b="1" err="1">
                <a:solidFill>
                  <a:prstClr val="white"/>
                </a:solidFill>
                <a:latin typeface="Tahoma" panose="020B0604030504040204" pitchFamily="34" charset="0"/>
                <a:ea typeface="Tahoma" panose="020B0604030504040204" pitchFamily="34" charset="0"/>
                <a:cs typeface="Tahoma" panose="020B0604030504040204" pitchFamily="34" charset="0"/>
              </a:rPr>
              <a:t>Audit</a:t>
            </a:r>
            <a:r>
              <a:rPr lang="nb-NO" sz="2000" b="1">
                <a:solidFill>
                  <a:prstClr val="white"/>
                </a:solidFill>
                <a:latin typeface="Tahoma" panose="020B0604030504040204" pitchFamily="34" charset="0"/>
                <a:ea typeface="Tahoma" panose="020B0604030504040204" pitchFamily="34" charset="0"/>
                <a:cs typeface="Tahoma" panose="020B0604030504040204" pitchFamily="34" charset="0"/>
              </a:rPr>
              <a:t> Log</a:t>
            </a:r>
            <a:br>
              <a:rPr lang="nb-NO" sz="2000" b="1">
                <a:solidFill>
                  <a:prstClr val="white"/>
                </a:solidFill>
                <a:latin typeface="Tahoma" panose="020B0604030504040204" pitchFamily="34" charset="0"/>
                <a:ea typeface="Tahoma" panose="020B0604030504040204" pitchFamily="34" charset="0"/>
                <a:cs typeface="Tahoma" panose="020B0604030504040204" pitchFamily="34" charset="0"/>
              </a:rPr>
            </a:br>
            <a:r>
              <a:rPr lang="nb-NO">
                <a:solidFill>
                  <a:prstClr val="white"/>
                </a:solidFill>
                <a:latin typeface="Tahoma" panose="020B0604030504040204" pitchFamily="34" charset="0"/>
                <a:ea typeface="Tahoma" panose="020B0604030504040204" pitchFamily="34" charset="0"/>
                <a:cs typeface="Tahoma" panose="020B0604030504040204" pitchFamily="34" charset="0"/>
              </a:rPr>
              <a:t>(</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Collects</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information</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about</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use</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admin</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activity</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and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nothing</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related</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 to </a:t>
            </a:r>
            <a:r>
              <a:rPr lang="nb-NO" err="1">
                <a:solidFill>
                  <a:prstClr val="white"/>
                </a:solidFill>
                <a:latin typeface="Tahoma" panose="020B0604030504040204" pitchFamily="34" charset="0"/>
                <a:ea typeface="Tahoma" panose="020B0604030504040204" pitchFamily="34" charset="0"/>
                <a:cs typeface="Tahoma" panose="020B0604030504040204" pitchFamily="34" charset="0"/>
              </a:rPr>
              <a:t>Actions</a:t>
            </a:r>
            <a:r>
              <a:rPr lang="nb-NO">
                <a:solidFill>
                  <a:prstClr val="white"/>
                </a:solidFill>
                <a:latin typeface="Tahoma" panose="020B0604030504040204" pitchFamily="34" charset="0"/>
                <a:ea typeface="Tahoma" panose="020B0604030504040204" pitchFamily="34" charset="0"/>
                <a:cs typeface="Tahoma" panose="020B0604030504040204" pitchFamily="34" charset="0"/>
              </a:rPr>
              <a:t>)</a:t>
            </a:r>
            <a:endParaRPr lang="en-US" sz="140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Bilde 8">
            <a:extLst>
              <a:ext uri="{FF2B5EF4-FFF2-40B4-BE49-F238E27FC236}">
                <a16:creationId xmlns:a16="http://schemas.microsoft.com/office/drawing/2014/main" id="{98476D6F-A49C-0A85-3B43-0BAF2B420371}"/>
              </a:ext>
            </a:extLst>
          </p:cNvPr>
          <p:cNvPicPr>
            <a:picLocks noChangeAspect="1"/>
          </p:cNvPicPr>
          <p:nvPr/>
        </p:nvPicPr>
        <p:blipFill>
          <a:blip r:embed="rId3"/>
          <a:stretch>
            <a:fillRect/>
          </a:stretch>
        </p:blipFill>
        <p:spPr>
          <a:xfrm>
            <a:off x="6290477" y="3981921"/>
            <a:ext cx="5727226" cy="2136939"/>
          </a:xfrm>
          <a:prstGeom prst="rect">
            <a:avLst/>
          </a:prstGeom>
        </p:spPr>
      </p:pic>
    </p:spTree>
    <p:extLst>
      <p:ext uri="{BB962C8B-B14F-4D97-AF65-F5344CB8AC3E}">
        <p14:creationId xmlns:p14="http://schemas.microsoft.com/office/powerpoint/2010/main" val="3904883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IAM mechanisms and RBAC</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21229" y="1385343"/>
            <a:ext cx="10749412" cy="4345867"/>
          </a:xfrm>
        </p:spPr>
        <p:txBody>
          <a:bodyPr>
            <a:normAutofit/>
          </a:bodyPr>
          <a:lstStyle/>
          <a:p>
            <a:r>
              <a:rPr lang="nb-NO" sz="1800" b="1" dirty="0">
                <a:latin typeface="Tahoma" panose="020B0604030504040204" pitchFamily="34" charset="0"/>
                <a:ea typeface="Tahoma" panose="020B0604030504040204" pitchFamily="34" charset="0"/>
                <a:cs typeface="Tahoma" panose="020B0604030504040204" pitchFamily="34" charset="0"/>
              </a:rPr>
              <a:t>Accessing Kuberneretes API trough </a:t>
            </a:r>
          </a:p>
          <a:p>
            <a:pPr lvl="1"/>
            <a:r>
              <a:rPr lang="nb-NO" sz="1800" b="1" dirty="0">
                <a:latin typeface="Tahoma" panose="020B0604030504040204" pitchFamily="34" charset="0"/>
                <a:ea typeface="Tahoma" panose="020B0604030504040204" pitchFamily="34" charset="0"/>
                <a:cs typeface="Tahoma" panose="020B0604030504040204" pitchFamily="34" charset="0"/>
              </a:rPr>
              <a:t>Token</a:t>
            </a:r>
            <a:r>
              <a:rPr lang="nb-NO" sz="1800" dirty="0">
                <a:latin typeface="Tahoma" panose="020B0604030504040204" pitchFamily="34" charset="0"/>
                <a:ea typeface="Tahoma" panose="020B0604030504040204" pitchFamily="34" charset="0"/>
                <a:cs typeface="Tahoma" panose="020B0604030504040204" pitchFamily="34" charset="0"/>
              </a:rPr>
              <a:t>, </a:t>
            </a:r>
            <a:r>
              <a:rPr lang="nb-NO" sz="1800" b="1" dirty="0">
                <a:latin typeface="Tahoma" panose="020B0604030504040204" pitchFamily="34" charset="0"/>
                <a:ea typeface="Tahoma" panose="020B0604030504040204" pitchFamily="34" charset="0"/>
                <a:cs typeface="Tahoma" panose="020B0604030504040204" pitchFamily="34" charset="0"/>
              </a:rPr>
              <a:t>Sertifikat</a:t>
            </a:r>
            <a:r>
              <a:rPr lang="nb-NO" sz="1800" dirty="0">
                <a:latin typeface="Tahoma" panose="020B0604030504040204" pitchFamily="34" charset="0"/>
                <a:ea typeface="Tahoma" panose="020B0604030504040204" pitchFamily="34" charset="0"/>
                <a:cs typeface="Tahoma" panose="020B0604030504040204" pitchFamily="34" charset="0"/>
              </a:rPr>
              <a:t> or </a:t>
            </a:r>
            <a:r>
              <a:rPr lang="nb-NO" sz="1800" b="1" dirty="0">
                <a:latin typeface="Tahoma" panose="020B0604030504040204" pitchFamily="34" charset="0"/>
                <a:ea typeface="Tahoma" panose="020B0604030504040204" pitchFamily="34" charset="0"/>
                <a:cs typeface="Tahoma" panose="020B0604030504040204" pitchFamily="34" charset="0"/>
              </a:rPr>
              <a:t>authentication proxy</a:t>
            </a:r>
          </a:p>
          <a:p>
            <a:pPr lvl="1"/>
            <a:r>
              <a:rPr lang="nb-NO" sz="1800" dirty="0">
                <a:latin typeface="Tahoma" panose="020B0604030504040204" pitchFamily="34" charset="0"/>
                <a:ea typeface="Tahoma" panose="020B0604030504040204" pitchFamily="34" charset="0"/>
                <a:cs typeface="Tahoma" panose="020B0604030504040204" pitchFamily="34" charset="0"/>
              </a:rPr>
              <a:t>Built-in Certificate in Kubernetes cannot be revoked</a:t>
            </a:r>
          </a:p>
          <a:p>
            <a:pPr lvl="1"/>
            <a:r>
              <a:rPr lang="nb-NO" sz="1800" dirty="0">
                <a:latin typeface="Tahoma" panose="020B0604030504040204" pitchFamily="34" charset="0"/>
                <a:ea typeface="Tahoma" panose="020B0604030504040204" pitchFamily="34" charset="0"/>
                <a:cs typeface="Tahoma" panose="020B0604030504040204" pitchFamily="34" charset="0"/>
              </a:rPr>
              <a:t>No standard LDAP integration</a:t>
            </a:r>
          </a:p>
          <a:p>
            <a:pPr lvl="1"/>
            <a:br>
              <a:rPr lang="nb-NO" sz="1800" dirty="0">
                <a:latin typeface="Tahoma" panose="020B0604030504040204" pitchFamily="34" charset="0"/>
                <a:ea typeface="Tahoma" panose="020B0604030504040204" pitchFamily="34" charset="0"/>
                <a:cs typeface="Tahoma" panose="020B0604030504040204" pitchFamily="34" charset="0"/>
              </a:rPr>
            </a:br>
            <a:r>
              <a:rPr lang="nb-NO" sz="1800" dirty="0">
                <a:latin typeface="Tahoma" panose="020B0604030504040204" pitchFamily="34" charset="0"/>
                <a:ea typeface="Tahoma" panose="020B0604030504040204" pitchFamily="34" charset="0"/>
                <a:cs typeface="Tahoma" panose="020B0604030504040204" pitchFamily="34" charset="0"/>
              </a:rPr>
              <a:t>Example: </a:t>
            </a:r>
            <a:r>
              <a:rPr lang="nb-NO" sz="1800" b="1" dirty="0">
                <a:latin typeface="Tahoma" panose="020B0604030504040204" pitchFamily="34" charset="0"/>
                <a:ea typeface="Tahoma" panose="020B0604030504040204" pitchFamily="34" charset="0"/>
                <a:cs typeface="Tahoma" panose="020B0604030504040204" pitchFamily="34" charset="0"/>
              </a:rPr>
              <a:t>Azure AD, Google </a:t>
            </a:r>
            <a:r>
              <a:rPr lang="nb-NO" sz="1800" dirty="0">
                <a:latin typeface="Tahoma" panose="020B0604030504040204" pitchFamily="34" charset="0"/>
                <a:ea typeface="Tahoma" panose="020B0604030504040204" pitchFamily="34" charset="0"/>
                <a:cs typeface="Tahoma" panose="020B0604030504040204" pitchFamily="34" charset="0"/>
              </a:rPr>
              <a:t>or</a:t>
            </a:r>
            <a:r>
              <a:rPr lang="nb-NO" sz="1800" b="1" dirty="0">
                <a:latin typeface="Tahoma" panose="020B0604030504040204" pitchFamily="34" charset="0"/>
                <a:ea typeface="Tahoma" panose="020B0604030504040204" pitchFamily="34" charset="0"/>
                <a:cs typeface="Tahoma" panose="020B0604030504040204" pitchFamily="34" charset="0"/>
              </a:rPr>
              <a:t> OpenID Connect</a:t>
            </a:r>
          </a:p>
          <a:p>
            <a:pPr lvl="1"/>
            <a:r>
              <a:rPr lang="nb-NO" sz="1800" b="1" dirty="0">
                <a:latin typeface="Tahoma" panose="020B0604030504040204" pitchFamily="34" charset="0"/>
                <a:ea typeface="Tahoma" panose="020B0604030504040204" pitchFamily="34" charset="0"/>
                <a:cs typeface="Tahoma" panose="020B0604030504040204" pitchFamily="34" charset="0"/>
              </a:rPr>
              <a:t>RBAC is only to add permissions no deny mechanism</a:t>
            </a:r>
          </a:p>
          <a:p>
            <a:pPr lvl="1"/>
            <a:r>
              <a:rPr lang="nb-NO" sz="1800" b="1" dirty="0">
                <a:latin typeface="Tahoma" panose="020B0604030504040204" pitchFamily="34" charset="0"/>
                <a:ea typeface="Tahoma" panose="020B0604030504040204" pitchFamily="34" charset="0"/>
                <a:cs typeface="Tahoma" panose="020B0604030504040204" pitchFamily="34" charset="0"/>
              </a:rPr>
              <a:t>Roles can be defined on namespace level or cluster</a:t>
            </a:r>
          </a:p>
          <a:p>
            <a:pPr lvl="1"/>
            <a:endParaRPr lang="nb-NO" sz="1800" b="1" dirty="0">
              <a:latin typeface="Tahoma" panose="020B0604030504040204" pitchFamily="34" charset="0"/>
              <a:ea typeface="Tahoma" panose="020B0604030504040204" pitchFamily="34" charset="0"/>
              <a:cs typeface="Tahoma" panose="020B0604030504040204" pitchFamily="34" charset="0"/>
            </a:endParaRPr>
          </a:p>
          <a:p>
            <a:pPr lvl="1"/>
            <a:endParaRPr lang="nb-NO" sz="1800" b="1" dirty="0">
              <a:latin typeface="Tahoma" panose="020B0604030504040204" pitchFamily="34" charset="0"/>
              <a:ea typeface="Tahoma" panose="020B0604030504040204" pitchFamily="34" charset="0"/>
              <a:cs typeface="Tahoma" panose="020B0604030504040204" pitchFamily="34" charset="0"/>
            </a:endParaRPr>
          </a:p>
          <a:p>
            <a:pPr lvl="1"/>
            <a:endParaRPr 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72F30EF3-77AE-EF5E-B6BE-A4129D821040}"/>
              </a:ext>
            </a:extLst>
          </p:cNvPr>
          <p:cNvSpPr/>
          <p:nvPr/>
        </p:nvSpPr>
        <p:spPr>
          <a:xfrm>
            <a:off x="7697245" y="3499858"/>
            <a:ext cx="4075050" cy="610357"/>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RBAC and API Objects</a:t>
            </a:r>
            <a:b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nb-NO" sz="1600" dirty="0">
                <a:solidFill>
                  <a:schemeClr val="bg1"/>
                </a:solidFill>
                <a:latin typeface="Tahoma" panose="020B0604030504040204" pitchFamily="34" charset="0"/>
                <a:ea typeface="Tahoma" panose="020B0604030504040204" pitchFamily="34" charset="0"/>
                <a:cs typeface="Tahoma" panose="020B0604030504040204" pitchFamily="34" charset="0"/>
              </a:rPr>
              <a:t>All permissions can be delegated(CRUD)</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44ABC4DF-03DE-9B2B-8C8E-C44BE1F16261}"/>
              </a:ext>
            </a:extLst>
          </p:cNvPr>
          <p:cNvSpPr/>
          <p:nvPr/>
        </p:nvSpPr>
        <p:spPr>
          <a:xfrm>
            <a:off x="7331211" y="4281784"/>
            <a:ext cx="996228" cy="45177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Role</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712E9555-EEA8-BD21-B64A-0C47D8A25A08}"/>
              </a:ext>
            </a:extLst>
          </p:cNvPr>
          <p:cNvSpPr/>
          <p:nvPr/>
        </p:nvSpPr>
        <p:spPr>
          <a:xfrm>
            <a:off x="8516728" y="4281784"/>
            <a:ext cx="1597204" cy="45177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Rolebinding</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Rounded Corners 8">
            <a:extLst>
              <a:ext uri="{FF2B5EF4-FFF2-40B4-BE49-F238E27FC236}">
                <a16:creationId xmlns:a16="http://schemas.microsoft.com/office/drawing/2014/main" id="{5C64D83F-7F58-0207-03D9-8AA7C4911F3C}"/>
              </a:ext>
            </a:extLst>
          </p:cNvPr>
          <p:cNvSpPr/>
          <p:nvPr/>
        </p:nvSpPr>
        <p:spPr>
          <a:xfrm>
            <a:off x="10245078" y="4281784"/>
            <a:ext cx="1762433" cy="45177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Namespace</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C4CD53F5-FAD4-780E-C209-D81868C98A22}"/>
              </a:ext>
            </a:extLst>
          </p:cNvPr>
          <p:cNvSpPr/>
          <p:nvPr/>
        </p:nvSpPr>
        <p:spPr>
          <a:xfrm>
            <a:off x="7631807" y="4906230"/>
            <a:ext cx="1488532" cy="45177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ClusterRole</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0AEF630C-1CB4-B9D0-C6B2-F28ADB440960}"/>
              </a:ext>
            </a:extLst>
          </p:cNvPr>
          <p:cNvSpPr/>
          <p:nvPr/>
        </p:nvSpPr>
        <p:spPr>
          <a:xfrm>
            <a:off x="9216370" y="4906230"/>
            <a:ext cx="2609335" cy="45177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ClusterRoleBinding</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4308B133-9E60-24F4-699B-C9B57853C4B3}"/>
              </a:ext>
            </a:extLst>
          </p:cNvPr>
          <p:cNvSpPr txBox="1"/>
          <p:nvPr/>
        </p:nvSpPr>
        <p:spPr>
          <a:xfrm>
            <a:off x="8085717" y="5399281"/>
            <a:ext cx="6128950" cy="369332"/>
          </a:xfrm>
          <a:prstGeom prst="rect">
            <a:avLst/>
          </a:prstGeom>
          <a:noFill/>
        </p:spPr>
        <p:txBody>
          <a:bodyPr wrap="square">
            <a:spAutoFit/>
          </a:bodyPr>
          <a:lstStyle/>
          <a:p>
            <a:r>
              <a:rPr lang="en-US" dirty="0">
                <a:hlinkClick r:id="rId2"/>
              </a:rPr>
              <a:t>sighupio/permission-manager</a:t>
            </a:r>
            <a:endParaRPr lang="en-US" dirty="0"/>
          </a:p>
        </p:txBody>
      </p:sp>
      <p:sp>
        <p:nvSpPr>
          <p:cNvPr id="17" name="TextBox 16">
            <a:extLst>
              <a:ext uri="{FF2B5EF4-FFF2-40B4-BE49-F238E27FC236}">
                <a16:creationId xmlns:a16="http://schemas.microsoft.com/office/drawing/2014/main" id="{D132CF1B-E15D-5FA7-541C-7049A5C2B1C0}"/>
              </a:ext>
            </a:extLst>
          </p:cNvPr>
          <p:cNvSpPr txBox="1"/>
          <p:nvPr/>
        </p:nvSpPr>
        <p:spPr>
          <a:xfrm>
            <a:off x="7697245" y="990339"/>
            <a:ext cx="6914366" cy="369332"/>
          </a:xfrm>
          <a:prstGeom prst="rect">
            <a:avLst/>
          </a:prstGeom>
          <a:noFill/>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hlinkClick r:id="rId3"/>
              </a:rPr>
              <a:t>dexidp/</a:t>
            </a:r>
            <a:r>
              <a:rPr lang="en-US" b="1" dirty="0" err="1">
                <a:latin typeface="Tahoma" panose="020B0604030504040204" pitchFamily="34" charset="0"/>
                <a:ea typeface="Tahoma" panose="020B0604030504040204" pitchFamily="34" charset="0"/>
                <a:cs typeface="Tahoma" panose="020B0604030504040204" pitchFamily="34" charset="0"/>
                <a:hlinkClick r:id="rId3"/>
              </a:rPr>
              <a:t>dex</a:t>
            </a:r>
            <a:r>
              <a:rPr lang="en-US" b="1" dirty="0">
                <a:latin typeface="Tahoma" panose="020B0604030504040204" pitchFamily="34" charset="0"/>
                <a:ea typeface="Tahoma" panose="020B0604030504040204" pitchFamily="34" charset="0"/>
                <a:cs typeface="Tahoma" panose="020B0604030504040204" pitchFamily="34" charset="0"/>
              </a:rPr>
              <a:t> or </a:t>
            </a:r>
            <a:r>
              <a:rPr lang="en-US" b="1" dirty="0">
                <a:latin typeface="Tahoma" panose="020B0604030504040204" pitchFamily="34" charset="0"/>
                <a:ea typeface="Tahoma" panose="020B0604030504040204" pitchFamily="34" charset="0"/>
                <a:cs typeface="Tahoma" panose="020B0604030504040204" pitchFamily="34" charset="0"/>
                <a:hlinkClick r:id="rId4"/>
              </a:rPr>
              <a:t>pinniped</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AC183992-FAF4-6FB7-69E1-5918F20E05BC}"/>
              </a:ext>
            </a:extLst>
          </p:cNvPr>
          <p:cNvSpPr>
            <a:spLocks noChangeArrowheads="1"/>
          </p:cNvSpPr>
          <p:nvPr/>
        </p:nvSpPr>
        <p:spPr bwMode="auto">
          <a:xfrm>
            <a:off x="1277791" y="3985756"/>
            <a:ext cx="2373682" cy="1354217"/>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8000"/>
                </a:solidFill>
                <a:effectLst/>
                <a:latin typeface="SFMono-Regular"/>
              </a:rPr>
              <a:t>apiVersion</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rbac.authorization.k8s.io/v1</a:t>
            </a:r>
            <a:r>
              <a:rPr kumimoji="0" lang="en-US" altLang="en-US" sz="1100" b="0" i="0" u="none" strike="noStrike" cap="none" normalizeH="0" baseline="0" dirty="0">
                <a:ln>
                  <a:noFill/>
                </a:ln>
                <a:solidFill>
                  <a:srgbClr val="BBBBBB"/>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kind</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Role</a:t>
            </a:r>
            <a:r>
              <a:rPr kumimoji="0" lang="en-US" altLang="en-US" sz="1100" b="0" i="0" u="none" strike="noStrike" cap="none" normalizeH="0" baseline="0" dirty="0">
                <a:ln>
                  <a:noFill/>
                </a:ln>
                <a:solidFill>
                  <a:srgbClr val="BBBBBB"/>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metadata</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namespace</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default</a:t>
            </a:r>
            <a:r>
              <a:rPr kumimoji="0" lang="en-US" altLang="en-US" sz="1100" b="0" i="0" u="none" strike="noStrike" cap="none" normalizeH="0" baseline="0" dirty="0">
                <a:ln>
                  <a:noFill/>
                </a:ln>
                <a:solidFill>
                  <a:srgbClr val="BBBBBB"/>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name</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pod-reader</a:t>
            </a:r>
            <a:r>
              <a:rPr kumimoji="0" lang="en-US" altLang="en-US" sz="1100" b="0" i="0" u="none" strike="noStrike" cap="none" normalizeH="0" baseline="0" dirty="0">
                <a:ln>
                  <a:noFill/>
                </a:ln>
                <a:solidFill>
                  <a:srgbClr val="BBBBBB"/>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rules</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 </a:t>
            </a:r>
            <a:r>
              <a:rPr kumimoji="0" lang="en-US" altLang="en-US" sz="1100" b="1" i="0" u="none" strike="noStrike" cap="none" normalizeH="0" baseline="0" dirty="0" err="1">
                <a:ln>
                  <a:noFill/>
                </a:ln>
                <a:solidFill>
                  <a:srgbClr val="008000"/>
                </a:solidFill>
                <a:effectLst/>
                <a:latin typeface="SFMono-Regular"/>
              </a:rPr>
              <a:t>apiGroups</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4444"/>
                </a:solidFill>
                <a:effectLst/>
                <a:latin typeface="SFMono-Regular"/>
              </a:rPr>
              <a:t>""</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1" u="none" strike="noStrike" cap="none" normalizeH="0" baseline="0" dirty="0">
                <a:ln>
                  <a:noFill/>
                </a:ln>
                <a:solidFill>
                  <a:srgbClr val="008800"/>
                </a:solidFill>
                <a:effectLst/>
                <a:latin typeface="SFMono-Regular"/>
              </a:rPr>
              <a:t># ""</a:t>
            </a:r>
            <a:br>
              <a:rPr kumimoji="0" lang="en-US" altLang="en-US" sz="1100" b="0" i="0" u="none" strike="noStrike" cap="none" normalizeH="0" baseline="0" dirty="0">
                <a:ln>
                  <a:noFill/>
                </a:ln>
                <a:solidFill>
                  <a:srgbClr val="BBBBBB"/>
                </a:solidFill>
                <a:effectLst/>
                <a:latin typeface="SFMono-Regular"/>
              </a:rPr>
            </a:br>
            <a:r>
              <a:rPr kumimoji="0" lang="en-US" altLang="en-US" sz="1100" b="1" i="0" u="none" strike="noStrike" cap="none" normalizeH="0" baseline="0" dirty="0">
                <a:ln>
                  <a:noFill/>
                </a:ln>
                <a:solidFill>
                  <a:srgbClr val="008000"/>
                </a:solidFill>
                <a:effectLst/>
                <a:latin typeface="SFMono-Regular"/>
              </a:rPr>
              <a:t>resources</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4444"/>
                </a:solidFill>
                <a:effectLst/>
                <a:latin typeface="SFMono-Regular"/>
              </a:rPr>
              <a:t>"pods"</a:t>
            </a:r>
            <a:r>
              <a:rPr kumimoji="0" lang="en-US" altLang="en-US" sz="1100" b="0" i="0" u="none" strike="noStrike" cap="none" normalizeH="0" baseline="0" dirty="0">
                <a:ln>
                  <a:noFill/>
                </a:ln>
                <a:solidFill>
                  <a:srgbClr val="222222"/>
                </a:solidFill>
                <a:effectLst/>
                <a:latin typeface="SFMono-Regular"/>
              </a:rPr>
              <a:t>]</a:t>
            </a:r>
            <a:br>
              <a:rPr kumimoji="0" lang="en-US" altLang="en-US" sz="1100" b="0" i="0" u="none" strike="noStrike" cap="none" normalizeH="0" baseline="0" dirty="0">
                <a:ln>
                  <a:noFill/>
                </a:ln>
                <a:solidFill>
                  <a:srgbClr val="222222"/>
                </a:solidFill>
                <a:effectLst/>
                <a:latin typeface="SFMono-Regular"/>
              </a:rPr>
            </a:br>
            <a:r>
              <a:rPr kumimoji="0" lang="en-US" altLang="en-US" sz="1100" b="0" i="0" u="none" strike="noStrike" cap="none" normalizeH="0" baseline="0" dirty="0">
                <a:ln>
                  <a:noFill/>
                </a:ln>
                <a:solidFill>
                  <a:srgbClr val="BBBBBB"/>
                </a:solidFill>
                <a:effectLst/>
                <a:latin typeface="SFMono-Regular"/>
              </a:rPr>
              <a:t> </a:t>
            </a:r>
            <a:r>
              <a:rPr kumimoji="0" lang="en-US" altLang="en-US" sz="1100" b="1" i="0" u="none" strike="noStrike" cap="none" normalizeH="0" baseline="0" dirty="0">
                <a:ln>
                  <a:noFill/>
                </a:ln>
                <a:solidFill>
                  <a:srgbClr val="008000"/>
                </a:solidFill>
                <a:effectLst/>
                <a:latin typeface="SFMono-Regular"/>
              </a:rPr>
              <a:t>verbs</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4444"/>
                </a:solidFill>
                <a:effectLst/>
                <a:latin typeface="SFMono-Regular"/>
              </a:rPr>
              <a:t>"get"</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BB4444"/>
                </a:solidFill>
                <a:effectLst/>
                <a:latin typeface="SFMono-Regular"/>
              </a:rPr>
              <a:t>"watch"</a:t>
            </a:r>
            <a:r>
              <a:rPr kumimoji="0" lang="en-US" altLang="en-US" sz="1100" b="0" i="0" u="none" strike="noStrike" cap="none" normalizeH="0" baseline="0" dirty="0">
                <a:ln>
                  <a:noFill/>
                </a:ln>
                <a:solidFill>
                  <a:srgbClr val="222222"/>
                </a:solidFill>
                <a:effectLst/>
                <a:latin typeface="SFMono-Regular"/>
              </a:rPr>
              <a:t>,</a:t>
            </a:r>
            <a:r>
              <a:rPr kumimoji="0" lang="en-US" altLang="en-US" sz="1100" b="0" i="0" u="none" strike="noStrike" cap="none" normalizeH="0" baseline="0" dirty="0">
                <a:ln>
                  <a:noFill/>
                </a:ln>
                <a:solidFill>
                  <a:srgbClr val="BBBBBB"/>
                </a:solidFill>
                <a:effectLst/>
                <a:latin typeface="SFMono-Regular"/>
              </a:rPr>
              <a:t> </a:t>
            </a:r>
            <a:r>
              <a:rPr kumimoji="0" lang="en-US" altLang="en-US" sz="1100" b="0" i="0" u="none" strike="noStrike" cap="none" normalizeH="0" baseline="0" dirty="0">
                <a:ln>
                  <a:noFill/>
                </a:ln>
                <a:solidFill>
                  <a:srgbClr val="BB4444"/>
                </a:solidFill>
                <a:effectLst/>
                <a:latin typeface="SFMono-Regular"/>
              </a:rPr>
              <a:t>"list"</a:t>
            </a:r>
            <a:r>
              <a:rPr kumimoji="0" lang="en-US" altLang="en-US" sz="1100" b="0" i="0" u="none" strike="noStrike" cap="none" normalizeH="0" baseline="0" dirty="0">
                <a:ln>
                  <a:noFill/>
                </a:ln>
                <a:solidFill>
                  <a:srgbClr val="222222"/>
                </a:solidFill>
                <a:effectLst/>
                <a:latin typeface="SFMono-Regular"/>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A4D715C-ADB4-84B2-A125-9434C379B8C5}"/>
              </a:ext>
            </a:extLst>
          </p:cNvPr>
          <p:cNvSpPr>
            <a:spLocks noChangeArrowheads="1"/>
          </p:cNvSpPr>
          <p:nvPr/>
        </p:nvSpPr>
        <p:spPr bwMode="auto">
          <a:xfrm>
            <a:off x="3839362" y="3982030"/>
            <a:ext cx="2993722" cy="2031325"/>
          </a:xfrm>
          <a:prstGeom prst="rect">
            <a:avLst/>
          </a:prstGeom>
          <a:solidFill>
            <a:schemeClr val="accent1">
              <a:lumMod val="20000"/>
              <a:lumOff val="80000"/>
            </a:schemeClr>
          </a:solidFill>
          <a:ln>
            <a:no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100" b="1" dirty="0" err="1">
                <a:solidFill>
                  <a:srgbClr val="008000"/>
                </a:solidFill>
                <a:latin typeface="SFMono-Regular"/>
              </a:rPr>
              <a:t>apiVersion</a:t>
            </a:r>
            <a:r>
              <a:rPr lang="en-US" altLang="en-US" sz="1100" b="1" dirty="0">
                <a:solidFill>
                  <a:srgbClr val="008000"/>
                </a:solidFill>
                <a:latin typeface="SFMono-Regular"/>
              </a:rPr>
              <a:t>: </a:t>
            </a:r>
            <a:r>
              <a:rPr lang="en-US" altLang="en-US" sz="1100" dirty="0">
                <a:solidFill>
                  <a:srgbClr val="222222"/>
                </a:solidFill>
                <a:latin typeface="SFMono-Regular"/>
              </a:rPr>
              <a:t>rbac.authorization.k8s.io/v1 </a:t>
            </a:r>
            <a:br>
              <a:rPr lang="en-US" altLang="en-US" sz="1100" dirty="0">
                <a:solidFill>
                  <a:srgbClr val="222222"/>
                </a:solidFill>
                <a:latin typeface="SFMono-Regular"/>
              </a:rPr>
            </a:br>
            <a:r>
              <a:rPr lang="en-US" altLang="en-US" sz="1100" b="1" dirty="0">
                <a:solidFill>
                  <a:srgbClr val="008000"/>
                </a:solidFill>
                <a:latin typeface="SFMono-Regular"/>
              </a:rPr>
              <a:t>kind: </a:t>
            </a:r>
            <a:r>
              <a:rPr lang="en-US" altLang="en-US" sz="1100" dirty="0" err="1">
                <a:solidFill>
                  <a:srgbClr val="222222"/>
                </a:solidFill>
                <a:latin typeface="SFMono-Regular"/>
              </a:rPr>
              <a:t>RoleBinding</a:t>
            </a:r>
            <a:r>
              <a:rPr lang="en-US" altLang="en-US" sz="1100" dirty="0">
                <a:solidFill>
                  <a:srgbClr val="222222"/>
                </a:solidFill>
                <a:latin typeface="SFMono-Regular"/>
              </a:rPr>
              <a:t> </a:t>
            </a:r>
            <a:br>
              <a:rPr lang="en-US" altLang="en-US" sz="1100" dirty="0">
                <a:solidFill>
                  <a:srgbClr val="222222"/>
                </a:solidFill>
                <a:latin typeface="SFMono-Regular"/>
              </a:rPr>
            </a:br>
            <a:r>
              <a:rPr lang="en-US" altLang="en-US" sz="1100" b="1" dirty="0">
                <a:solidFill>
                  <a:srgbClr val="008000"/>
                </a:solidFill>
                <a:latin typeface="SFMono-Regular"/>
              </a:rPr>
              <a:t>metadata: </a:t>
            </a:r>
            <a:br>
              <a:rPr lang="en-US" altLang="en-US" sz="1100" dirty="0">
                <a:solidFill>
                  <a:srgbClr val="222222"/>
                </a:solidFill>
                <a:latin typeface="SFMono-Regular"/>
              </a:rPr>
            </a:br>
            <a:r>
              <a:rPr lang="en-US" altLang="en-US" sz="1100" b="1" dirty="0">
                <a:solidFill>
                  <a:srgbClr val="008000"/>
                </a:solidFill>
                <a:latin typeface="SFMono-Regular"/>
              </a:rPr>
              <a:t>name: </a:t>
            </a:r>
            <a:r>
              <a:rPr lang="en-US" altLang="en-US" sz="1100" dirty="0">
                <a:solidFill>
                  <a:srgbClr val="222222"/>
                </a:solidFill>
                <a:latin typeface="SFMono-Regular"/>
              </a:rPr>
              <a:t>read-pods</a:t>
            </a:r>
            <a:br>
              <a:rPr lang="en-US" altLang="en-US" sz="1100" dirty="0">
                <a:solidFill>
                  <a:srgbClr val="222222"/>
                </a:solidFill>
                <a:latin typeface="SFMono-Regular"/>
              </a:rPr>
            </a:br>
            <a:r>
              <a:rPr lang="en-US" altLang="en-US" sz="1100" b="1" dirty="0">
                <a:solidFill>
                  <a:srgbClr val="008000"/>
                </a:solidFill>
                <a:latin typeface="SFMono-Regular"/>
              </a:rPr>
              <a:t> namespace: </a:t>
            </a:r>
            <a:r>
              <a:rPr lang="en-US" altLang="en-US" sz="1100" dirty="0">
                <a:solidFill>
                  <a:srgbClr val="222222"/>
                </a:solidFill>
                <a:latin typeface="SFMono-Regular"/>
              </a:rPr>
              <a:t>default </a:t>
            </a:r>
            <a:br>
              <a:rPr lang="en-US" altLang="en-US" sz="1100" dirty="0">
                <a:solidFill>
                  <a:srgbClr val="222222"/>
                </a:solidFill>
                <a:latin typeface="SFMono-Regular"/>
              </a:rPr>
            </a:br>
            <a:r>
              <a:rPr lang="en-US" altLang="en-US" sz="1100" b="1" dirty="0">
                <a:solidFill>
                  <a:srgbClr val="008000"/>
                </a:solidFill>
                <a:latin typeface="SFMono-Regular"/>
              </a:rPr>
              <a:t>subjects:</a:t>
            </a:r>
            <a:br>
              <a:rPr lang="en-US" altLang="en-US" sz="1100" dirty="0">
                <a:solidFill>
                  <a:srgbClr val="222222"/>
                </a:solidFill>
                <a:latin typeface="SFMono-Regular"/>
              </a:rPr>
            </a:br>
            <a:r>
              <a:rPr lang="en-US" altLang="en-US" sz="1100" b="1" dirty="0">
                <a:solidFill>
                  <a:srgbClr val="008000"/>
                </a:solidFill>
                <a:latin typeface="SFMono-Regular"/>
              </a:rPr>
              <a:t> - kind: </a:t>
            </a:r>
            <a:r>
              <a:rPr lang="en-US" altLang="en-US" sz="1100" dirty="0">
                <a:solidFill>
                  <a:srgbClr val="222222"/>
                </a:solidFill>
                <a:latin typeface="SFMono-Regular"/>
              </a:rPr>
              <a:t>User </a:t>
            </a:r>
            <a:br>
              <a:rPr lang="en-US" altLang="en-US" sz="1100" dirty="0">
                <a:solidFill>
                  <a:srgbClr val="222222"/>
                </a:solidFill>
                <a:latin typeface="SFMono-Regular"/>
              </a:rPr>
            </a:br>
            <a:r>
              <a:rPr lang="en-US" altLang="en-US" sz="1100" b="1" dirty="0">
                <a:solidFill>
                  <a:srgbClr val="008000"/>
                </a:solidFill>
                <a:latin typeface="SFMono-Regular"/>
              </a:rPr>
              <a:t>name: </a:t>
            </a:r>
            <a:r>
              <a:rPr lang="en-US" altLang="en-US" sz="1100" dirty="0" err="1">
                <a:solidFill>
                  <a:srgbClr val="222222"/>
                </a:solidFill>
                <a:latin typeface="SFMono-Regular"/>
              </a:rPr>
              <a:t>minikube</a:t>
            </a:r>
            <a:r>
              <a:rPr lang="en-US" altLang="en-US" sz="1100" dirty="0">
                <a:solidFill>
                  <a:srgbClr val="222222"/>
                </a:solidFill>
                <a:latin typeface="SFMono-Regular"/>
              </a:rPr>
              <a:t> </a:t>
            </a:r>
            <a:br>
              <a:rPr lang="en-US" altLang="en-US" sz="1100" dirty="0">
                <a:solidFill>
                  <a:srgbClr val="222222"/>
                </a:solidFill>
                <a:latin typeface="SFMono-Regular"/>
              </a:rPr>
            </a:br>
            <a:r>
              <a:rPr lang="en-US" altLang="en-US" sz="1100" b="1" dirty="0" err="1">
                <a:solidFill>
                  <a:srgbClr val="008000"/>
                </a:solidFill>
                <a:latin typeface="SFMono-Regular"/>
              </a:rPr>
              <a:t>apiGroup</a:t>
            </a:r>
            <a:r>
              <a:rPr lang="en-US" altLang="en-US" sz="1100" b="1" dirty="0">
                <a:solidFill>
                  <a:srgbClr val="008000"/>
                </a:solidFill>
                <a:latin typeface="SFMono-Regular"/>
              </a:rPr>
              <a:t>: </a:t>
            </a:r>
            <a:r>
              <a:rPr lang="en-US" altLang="en-US" sz="1100" dirty="0">
                <a:solidFill>
                  <a:srgbClr val="222222"/>
                </a:solidFill>
                <a:latin typeface="SFMono-Regular"/>
              </a:rPr>
              <a:t>rbac.authorization.k8s.io </a:t>
            </a:r>
            <a:br>
              <a:rPr lang="en-US" altLang="en-US" sz="1100" dirty="0">
                <a:solidFill>
                  <a:srgbClr val="222222"/>
                </a:solidFill>
                <a:latin typeface="SFMono-Regular"/>
              </a:rPr>
            </a:br>
            <a:r>
              <a:rPr lang="en-US" altLang="en-US" sz="1100" b="1" dirty="0" err="1">
                <a:solidFill>
                  <a:srgbClr val="008000"/>
                </a:solidFill>
                <a:latin typeface="SFMono-Regular"/>
              </a:rPr>
              <a:t>roleRef</a:t>
            </a:r>
            <a:r>
              <a:rPr lang="en-US" altLang="en-US" sz="1100" b="1" dirty="0">
                <a:solidFill>
                  <a:srgbClr val="008000"/>
                </a:solidFill>
                <a:latin typeface="SFMono-Regular"/>
              </a:rPr>
              <a:t>: </a:t>
            </a:r>
            <a:r>
              <a:rPr lang="en-US" altLang="en-US" sz="1100" dirty="0">
                <a:solidFill>
                  <a:srgbClr val="222222"/>
                </a:solidFill>
                <a:latin typeface="SFMono-Regular"/>
              </a:rPr>
              <a:t>kind: </a:t>
            </a:r>
            <a:br>
              <a:rPr lang="en-US" altLang="en-US" sz="1100" dirty="0">
                <a:solidFill>
                  <a:srgbClr val="222222"/>
                </a:solidFill>
                <a:latin typeface="SFMono-Regular"/>
              </a:rPr>
            </a:br>
            <a:r>
              <a:rPr lang="en-US" altLang="en-US" sz="1100" b="1" dirty="0">
                <a:solidFill>
                  <a:srgbClr val="008000"/>
                </a:solidFill>
                <a:latin typeface="SFMono-Regular"/>
              </a:rPr>
              <a:t>Role name: </a:t>
            </a:r>
            <a:r>
              <a:rPr lang="en-US" altLang="en-US" sz="1100" dirty="0">
                <a:solidFill>
                  <a:srgbClr val="222222"/>
                </a:solidFill>
                <a:latin typeface="SFMono-Regular"/>
              </a:rPr>
              <a:t>pod-reader </a:t>
            </a:r>
            <a:br>
              <a:rPr lang="en-US" altLang="en-US" sz="1100" dirty="0">
                <a:solidFill>
                  <a:srgbClr val="222222"/>
                </a:solidFill>
                <a:latin typeface="SFMono-Regular"/>
              </a:rPr>
            </a:br>
            <a:r>
              <a:rPr lang="en-US" altLang="en-US" sz="1100" b="1" dirty="0" err="1">
                <a:solidFill>
                  <a:srgbClr val="008000"/>
                </a:solidFill>
                <a:latin typeface="SFMono-Regular"/>
              </a:rPr>
              <a:t>apiGroup</a:t>
            </a:r>
            <a:r>
              <a:rPr lang="en-US" altLang="en-US" sz="1100" b="1" dirty="0">
                <a:solidFill>
                  <a:srgbClr val="008000"/>
                </a:solidFill>
                <a:latin typeface="SFMono-Regular"/>
              </a:rPr>
              <a:t>: </a:t>
            </a:r>
            <a:r>
              <a:rPr lang="en-US" altLang="en-US" sz="1100" dirty="0">
                <a:solidFill>
                  <a:srgbClr val="222222"/>
                </a:solidFill>
                <a:latin typeface="SFMono-Regular"/>
              </a:rPr>
              <a:t>rbac.authorization.k8s.io </a:t>
            </a:r>
          </a:p>
        </p:txBody>
      </p:sp>
      <p:pic>
        <p:nvPicPr>
          <p:cNvPr id="4098" name="Picture 2" descr="Azure RBAC for Kubernetes authorization flow">
            <a:extLst>
              <a:ext uri="{FF2B5EF4-FFF2-40B4-BE49-F238E27FC236}">
                <a16:creationId xmlns:a16="http://schemas.microsoft.com/office/drawing/2014/main" id="{08A24872-03C3-155C-25DF-76D341D56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5994" y="1335238"/>
            <a:ext cx="4269205" cy="138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1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Private Cluster</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21229" y="1385257"/>
            <a:ext cx="10749412" cy="4345867"/>
          </a:xfrm>
        </p:spPr>
        <p:txBody>
          <a:bodyPr>
            <a:normAutofit/>
          </a:bodyPr>
          <a:lstStyle/>
          <a:p>
            <a:r>
              <a:rPr lang="nb-NO" sz="1800" b="1" dirty="0">
                <a:latin typeface="Tahoma" panose="020B0604030504040204" pitchFamily="34" charset="0"/>
                <a:ea typeface="Tahoma" panose="020B0604030504040204" pitchFamily="34" charset="0"/>
                <a:cs typeface="Tahoma" panose="020B0604030504040204" pitchFamily="34" charset="0"/>
              </a:rPr>
              <a:t>No limit on authentiction requests</a:t>
            </a:r>
          </a:p>
          <a:p>
            <a:r>
              <a:rPr lang="nb-NO" sz="1800" b="1" dirty="0">
                <a:latin typeface="Tahoma" panose="020B0604030504040204" pitchFamily="34" charset="0"/>
                <a:ea typeface="Tahoma" panose="020B0604030504040204" pitchFamily="34" charset="0"/>
                <a:cs typeface="Tahoma" panose="020B0604030504040204" pitchFamily="34" charset="0"/>
              </a:rPr>
              <a:t>Mostly an issue on Kubernetes in Public Cloud</a:t>
            </a:r>
            <a:endParaRPr lang="nb-NO" sz="1800" dirty="0">
              <a:latin typeface="Tahoma" panose="020B0604030504040204" pitchFamily="34" charset="0"/>
              <a:ea typeface="Tahoma" panose="020B0604030504040204" pitchFamily="34" charset="0"/>
              <a:cs typeface="Tahoma" panose="020B0604030504040204" pitchFamily="34" charset="0"/>
            </a:endParaRPr>
          </a:p>
          <a:p>
            <a:r>
              <a:rPr lang="nb-NO" sz="1800" b="1" dirty="0">
                <a:latin typeface="Tahoma" panose="020B0604030504040204" pitchFamily="34" charset="0"/>
                <a:ea typeface="Tahoma" panose="020B0604030504040204" pitchFamily="34" charset="0"/>
                <a:cs typeface="Tahoma" panose="020B0604030504040204" pitchFamily="34" charset="0"/>
              </a:rPr>
              <a:t>Redusere abuse of </a:t>
            </a:r>
            <a:r>
              <a:rPr lang="nb-NO" sz="1800" dirty="0">
                <a:latin typeface="Tahoma" panose="020B0604030504040204" pitchFamily="34" charset="0"/>
                <a:ea typeface="Tahoma" panose="020B0604030504040204" pitchFamily="34" charset="0"/>
                <a:cs typeface="Tahoma" panose="020B0604030504040204" pitchFamily="34" charset="0"/>
              </a:rPr>
              <a:t>tokens or other credentials against KubeAPI</a:t>
            </a:r>
          </a:p>
          <a:p>
            <a:r>
              <a:rPr lang="nb-NO" sz="1800" dirty="0">
                <a:latin typeface="Tahoma" panose="020B0604030504040204" pitchFamily="34" charset="0"/>
                <a:ea typeface="Tahoma" panose="020B0604030504040204" pitchFamily="34" charset="0"/>
                <a:cs typeface="Tahoma" panose="020B0604030504040204" pitchFamily="34" charset="0"/>
              </a:rPr>
              <a:t>A few vulnerabilites here the last years (example: </a:t>
            </a:r>
            <a:r>
              <a:rPr lang="nb-NO" sz="1800" b="1" dirty="0">
                <a:latin typeface="Tahoma" panose="020B0604030504040204" pitchFamily="34" charset="0"/>
                <a:ea typeface="Tahoma" panose="020B0604030504040204" pitchFamily="34" charset="0"/>
                <a:cs typeface="Tahoma" panose="020B0604030504040204" pitchFamily="34" charset="0"/>
              </a:rPr>
              <a:t>CVE-2022-3172</a:t>
            </a:r>
            <a:r>
              <a:rPr lang="nb-NO" sz="1800" dirty="0">
                <a:latin typeface="Tahoma" panose="020B0604030504040204" pitchFamily="34" charset="0"/>
                <a:ea typeface="Tahoma" panose="020B0604030504040204" pitchFamily="34" charset="0"/>
                <a:cs typeface="Tahoma" panose="020B0604030504040204" pitchFamily="34" charset="0"/>
              </a:rPr>
              <a:t>)</a:t>
            </a:r>
          </a:p>
          <a:p>
            <a:r>
              <a:rPr lang="nb-NO" sz="1800" dirty="0">
                <a:latin typeface="Tahoma" panose="020B0604030504040204" pitchFamily="34" charset="0"/>
                <a:ea typeface="Tahoma" panose="020B0604030504040204" pitchFamily="34" charset="0"/>
                <a:cs typeface="Tahoma" panose="020B0604030504040204" pitchFamily="34" charset="0"/>
              </a:rPr>
              <a:t>.....or atleast define authorized IP addresses for Kube-API proxy</a:t>
            </a:r>
          </a:p>
          <a:p>
            <a:pPr lvl="1"/>
            <a:endParaRPr lang="nb-NO" sz="1800" b="1" dirty="0">
              <a:latin typeface="Tahoma" panose="020B0604030504040204" pitchFamily="34" charset="0"/>
              <a:ea typeface="Tahoma" panose="020B0604030504040204" pitchFamily="34" charset="0"/>
              <a:cs typeface="Tahoma" panose="020B0604030504040204" pitchFamily="34" charset="0"/>
            </a:endParaRPr>
          </a:p>
          <a:p>
            <a:pPr lvl="1"/>
            <a:endParaRPr lang="en-US" sz="18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D5B0DABB-EC54-B7A2-D4C9-23C54729BB75}"/>
              </a:ext>
            </a:extLst>
          </p:cNvPr>
          <p:cNvPicPr>
            <a:picLocks noChangeAspect="1"/>
          </p:cNvPicPr>
          <p:nvPr/>
        </p:nvPicPr>
        <p:blipFill>
          <a:blip r:embed="rId2"/>
          <a:stretch>
            <a:fillRect/>
          </a:stretch>
        </p:blipFill>
        <p:spPr>
          <a:xfrm>
            <a:off x="8133774" y="1467003"/>
            <a:ext cx="3743281" cy="2114886"/>
          </a:xfrm>
          <a:prstGeom prst="rect">
            <a:avLst/>
          </a:prstGeom>
        </p:spPr>
      </p:pic>
      <p:pic>
        <p:nvPicPr>
          <p:cNvPr id="7" name="Picture 6">
            <a:extLst>
              <a:ext uri="{FF2B5EF4-FFF2-40B4-BE49-F238E27FC236}">
                <a16:creationId xmlns:a16="http://schemas.microsoft.com/office/drawing/2014/main" id="{9881B06E-930A-CE3B-9ABC-45D230AACECD}"/>
              </a:ext>
            </a:extLst>
          </p:cNvPr>
          <p:cNvPicPr>
            <a:picLocks noChangeAspect="1"/>
          </p:cNvPicPr>
          <p:nvPr/>
        </p:nvPicPr>
        <p:blipFill>
          <a:blip r:embed="rId3"/>
          <a:stretch>
            <a:fillRect/>
          </a:stretch>
        </p:blipFill>
        <p:spPr>
          <a:xfrm>
            <a:off x="8020771" y="947277"/>
            <a:ext cx="3937686" cy="519726"/>
          </a:xfrm>
          <a:prstGeom prst="rect">
            <a:avLst/>
          </a:prstGeom>
        </p:spPr>
      </p:pic>
      <p:sp>
        <p:nvSpPr>
          <p:cNvPr id="2" name="Rectangle: Rounded Corners 1">
            <a:extLst>
              <a:ext uri="{FF2B5EF4-FFF2-40B4-BE49-F238E27FC236}">
                <a16:creationId xmlns:a16="http://schemas.microsoft.com/office/drawing/2014/main" id="{25F3304B-BC56-57CA-DF6B-16B4EE8EAE04}"/>
              </a:ext>
            </a:extLst>
          </p:cNvPr>
          <p:cNvSpPr/>
          <p:nvPr/>
        </p:nvSpPr>
        <p:spPr>
          <a:xfrm>
            <a:off x="8412634" y="3717887"/>
            <a:ext cx="3315800" cy="92334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Will often require a redeployment of the cluster</a:t>
            </a:r>
          </a:p>
        </p:txBody>
      </p:sp>
      <p:pic>
        <p:nvPicPr>
          <p:cNvPr id="2050" name="Picture 2" descr="AKS Private Cluster :: Adil Touati">
            <a:extLst>
              <a:ext uri="{FF2B5EF4-FFF2-40B4-BE49-F238E27FC236}">
                <a16:creationId xmlns:a16="http://schemas.microsoft.com/office/drawing/2014/main" id="{DC91F891-B1EE-3B84-CF93-CFC70B65B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270" y="3438436"/>
            <a:ext cx="6414443" cy="27993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2E17B91-AE74-C4E8-88D8-25F4B64457AF}"/>
              </a:ext>
            </a:extLst>
          </p:cNvPr>
          <p:cNvSpPr/>
          <p:nvPr/>
        </p:nvSpPr>
        <p:spPr>
          <a:xfrm>
            <a:off x="8412634" y="4807775"/>
            <a:ext cx="3315800" cy="923349"/>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Microsoft supports use of multiple private endpoints</a:t>
            </a:r>
          </a:p>
        </p:txBody>
      </p:sp>
    </p:spTree>
    <p:extLst>
      <p:ext uri="{BB962C8B-B14F-4D97-AF65-F5344CB8AC3E}">
        <p14:creationId xmlns:p14="http://schemas.microsoft.com/office/powerpoint/2010/main" val="429259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Is it according to best pratices? </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21229" y="1385257"/>
            <a:ext cx="10749412" cy="4345867"/>
          </a:xfrm>
        </p:spPr>
        <p:txBody>
          <a:bodyPr>
            <a:normAutofit/>
          </a:bodyPr>
          <a:lstStyle/>
          <a:p>
            <a:r>
              <a:rPr lang="nb-NO" sz="2000" b="1" dirty="0">
                <a:latin typeface="Tahoma" panose="020B0604030504040204" pitchFamily="34" charset="0"/>
                <a:ea typeface="Tahoma" panose="020B0604030504040204" pitchFamily="34" charset="0"/>
                <a:cs typeface="Tahoma" panose="020B0604030504040204" pitchFamily="34" charset="0"/>
              </a:rPr>
              <a:t>Kubebench – </a:t>
            </a:r>
            <a:r>
              <a:rPr lang="nb-NO" sz="2000" dirty="0">
                <a:latin typeface="Tahoma" panose="020B0604030504040204" pitchFamily="34" charset="0"/>
                <a:ea typeface="Tahoma" panose="020B0604030504040204" pitchFamily="34" charset="0"/>
                <a:cs typeface="Tahoma" panose="020B0604030504040204" pitchFamily="34" charset="0"/>
              </a:rPr>
              <a:t>Scans enviroment according to CIS</a:t>
            </a:r>
            <a:endParaRPr lang="nb-NO" sz="2000" b="1" dirty="0">
              <a:latin typeface="Tahoma" panose="020B0604030504040204" pitchFamily="34" charset="0"/>
              <a:ea typeface="Tahoma" panose="020B0604030504040204" pitchFamily="34" charset="0"/>
              <a:cs typeface="Tahoma" panose="020B0604030504040204" pitchFamily="34" charset="0"/>
            </a:endParaRPr>
          </a:p>
          <a:p>
            <a:r>
              <a:rPr lang="nb-NO" sz="2000" b="1" dirty="0">
                <a:latin typeface="Tahoma" panose="020B0604030504040204" pitchFamily="34" charset="0"/>
                <a:ea typeface="Tahoma" panose="020B0604030504040204" pitchFamily="34" charset="0"/>
                <a:cs typeface="Tahoma" panose="020B0604030504040204" pitchFamily="34" charset="0"/>
              </a:rPr>
              <a:t>Kubescape – </a:t>
            </a:r>
            <a:r>
              <a:rPr lang="nb-NO" sz="2000" dirty="0">
                <a:latin typeface="Tahoma" panose="020B0604030504040204" pitchFamily="34" charset="0"/>
                <a:ea typeface="Tahoma" panose="020B0604030504040204" pitchFamily="34" charset="0"/>
                <a:cs typeface="Tahoma" panose="020B0604030504040204" pitchFamily="34" charset="0"/>
              </a:rPr>
              <a:t>Scans enviroment according to NSA-CISA and CIS</a:t>
            </a:r>
          </a:p>
          <a:p>
            <a:pPr lvl="1"/>
            <a:r>
              <a:rPr lang="nb-NO" sz="2000" dirty="0">
                <a:latin typeface="Tahoma" panose="020B0604030504040204" pitchFamily="34" charset="0"/>
                <a:ea typeface="Tahoma" panose="020B0604030504040204" pitchFamily="34" charset="0"/>
                <a:cs typeface="Tahoma" panose="020B0604030504040204" pitchFamily="34" charset="0"/>
              </a:rPr>
              <a:t>Both understand limitations when running in Microsoft Azure</a:t>
            </a:r>
          </a:p>
          <a:p>
            <a:pPr lvl="1"/>
            <a:r>
              <a:rPr lang="nb-NO" sz="2000" dirty="0">
                <a:latin typeface="Tahoma" panose="020B0604030504040204" pitchFamily="34" charset="0"/>
                <a:ea typeface="Tahoma" panose="020B0604030504040204" pitchFamily="34" charset="0"/>
                <a:cs typeface="Tahoma" panose="020B0604030504040204" pitchFamily="34" charset="0"/>
              </a:rPr>
              <a:t>Kubescape can also run using Github Actions or CLI</a:t>
            </a:r>
          </a:p>
          <a:p>
            <a:pPr lvl="1"/>
            <a:r>
              <a:rPr lang="nb-NO" sz="2000" dirty="0">
                <a:latin typeface="Tahoma" panose="020B0604030504040204" pitchFamily="34" charset="0"/>
                <a:ea typeface="Tahoma" panose="020B0604030504040204" pitchFamily="34" charset="0"/>
                <a:cs typeface="Tahoma" panose="020B0604030504040204" pitchFamily="34" charset="0"/>
              </a:rPr>
              <a:t>YAML or JSON based reporting</a:t>
            </a:r>
          </a:p>
          <a:p>
            <a:pPr marL="0" indent="0">
              <a:buNone/>
            </a:pPr>
            <a:endParaRPr lang="nb-NO" sz="2000" dirty="0">
              <a:latin typeface="Tahoma" panose="020B0604030504040204" pitchFamily="34" charset="0"/>
              <a:ea typeface="Tahoma" panose="020B0604030504040204" pitchFamily="34" charset="0"/>
              <a:cs typeface="Tahoma" panose="020B0604030504040204" pitchFamily="34" charset="0"/>
            </a:endParaRPr>
          </a:p>
          <a:p>
            <a:pPr lvl="1"/>
            <a:endParaRPr lang="nb-NO" sz="2000" b="1" dirty="0">
              <a:latin typeface="Tahoma" panose="020B0604030504040204" pitchFamily="34" charset="0"/>
              <a:ea typeface="Tahoma" panose="020B0604030504040204" pitchFamily="34" charset="0"/>
              <a:cs typeface="Tahoma" panose="020B0604030504040204" pitchFamily="34" charset="0"/>
            </a:endParaRPr>
          </a:p>
          <a:p>
            <a:pPr lvl="1"/>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F46C88FD-7D20-A20E-616C-EC9C4DC185F0}"/>
              </a:ext>
            </a:extLst>
          </p:cNvPr>
          <p:cNvPicPr>
            <a:picLocks noChangeAspect="1"/>
          </p:cNvPicPr>
          <p:nvPr/>
        </p:nvPicPr>
        <p:blipFill>
          <a:blip r:embed="rId2"/>
          <a:stretch>
            <a:fillRect/>
          </a:stretch>
        </p:blipFill>
        <p:spPr>
          <a:xfrm>
            <a:off x="7148383" y="3397872"/>
            <a:ext cx="4590253" cy="1948275"/>
          </a:xfrm>
          <a:prstGeom prst="rect">
            <a:avLst/>
          </a:prstGeom>
        </p:spPr>
      </p:pic>
      <p:sp>
        <p:nvSpPr>
          <p:cNvPr id="6" name="Rectangle: Rounded Corners 5">
            <a:extLst>
              <a:ext uri="{FF2B5EF4-FFF2-40B4-BE49-F238E27FC236}">
                <a16:creationId xmlns:a16="http://schemas.microsoft.com/office/drawing/2014/main" id="{335410D4-0ECE-0960-984B-077737F08AE0}"/>
              </a:ext>
            </a:extLst>
          </p:cNvPr>
          <p:cNvSpPr/>
          <p:nvPr/>
        </p:nvSpPr>
        <p:spPr>
          <a:xfrm>
            <a:off x="8093675" y="5239308"/>
            <a:ext cx="2950785" cy="624017"/>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Kubescape</a:t>
            </a:r>
            <a:r>
              <a:rPr lang="nb-NO" dirty="0">
                <a:solidFill>
                  <a:schemeClr val="bg1"/>
                </a:solidFill>
                <a:latin typeface="Tahoma" panose="020B0604030504040204" pitchFamily="34" charset="0"/>
                <a:ea typeface="Tahoma" panose="020B0604030504040204" pitchFamily="34" charset="0"/>
                <a:cs typeface="Tahoma" panose="020B0604030504040204" pitchFamily="34" charset="0"/>
              </a:rPr>
              <a:t> extension for Lens / Openlens</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7714E572-F8F9-7BDA-B08E-9068692CC24D}"/>
              </a:ext>
            </a:extLst>
          </p:cNvPr>
          <p:cNvPicPr>
            <a:picLocks noChangeAspect="1"/>
          </p:cNvPicPr>
          <p:nvPr/>
        </p:nvPicPr>
        <p:blipFill>
          <a:blip r:embed="rId3"/>
          <a:stretch>
            <a:fillRect/>
          </a:stretch>
        </p:blipFill>
        <p:spPr>
          <a:xfrm>
            <a:off x="821724" y="3207713"/>
            <a:ext cx="5935917" cy="2895095"/>
          </a:xfrm>
          <a:prstGeom prst="rect">
            <a:avLst/>
          </a:prstGeom>
        </p:spPr>
      </p:pic>
    </p:spTree>
    <p:extLst>
      <p:ext uri="{BB962C8B-B14F-4D97-AF65-F5344CB8AC3E}">
        <p14:creationId xmlns:p14="http://schemas.microsoft.com/office/powerpoint/2010/main" val="133515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Upgrades and patching</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18650" y="1308413"/>
            <a:ext cx="10749412" cy="5412897"/>
          </a:xfrm>
        </p:spPr>
        <p:txBody>
          <a:bodyPr>
            <a:normAutofit/>
          </a:bodyPr>
          <a:lstStyle/>
          <a:p>
            <a:r>
              <a:rPr lang="nb-NO" sz="2000" b="1" dirty="0">
                <a:latin typeface="Tahoma" panose="020B0604030504040204" pitchFamily="34" charset="0"/>
                <a:ea typeface="Tahoma" panose="020B0604030504040204" pitchFamily="34" charset="0"/>
                <a:cs typeface="Tahoma" panose="020B0604030504040204" pitchFamily="34" charset="0"/>
              </a:rPr>
              <a:t>1 year support on a minor release</a:t>
            </a:r>
          </a:p>
          <a:p>
            <a:r>
              <a:rPr lang="nb-NO" sz="2000" b="1" dirty="0">
                <a:latin typeface="Tahoma" panose="020B0604030504040204" pitchFamily="34" charset="0"/>
                <a:ea typeface="Tahoma" panose="020B0604030504040204" pitchFamily="34" charset="0"/>
                <a:cs typeface="Tahoma" panose="020B0604030504040204" pitchFamily="34" charset="0"/>
              </a:rPr>
              <a:t>Version now 1.26.1 (major.minor.patch) </a:t>
            </a:r>
          </a:p>
          <a:p>
            <a:r>
              <a:rPr lang="nb-NO" sz="2000" dirty="0">
                <a:latin typeface="Tahoma" panose="020B0604030504040204" pitchFamily="34" charset="0"/>
                <a:ea typeface="Tahoma" panose="020B0604030504040204" pitchFamily="34" charset="0"/>
                <a:cs typeface="Tahoma" panose="020B0604030504040204" pitchFamily="34" charset="0"/>
              </a:rPr>
              <a:t>Maintance for 14 months</a:t>
            </a:r>
          </a:p>
          <a:p>
            <a:r>
              <a:rPr lang="nb-NO" sz="2000" dirty="0">
                <a:latin typeface="Tahoma" panose="020B0604030504040204" pitchFamily="34" charset="0"/>
                <a:ea typeface="Tahoma" panose="020B0604030504040204" pitchFamily="34" charset="0"/>
                <a:cs typeface="Tahoma" panose="020B0604030504040204" pitchFamily="34" charset="0"/>
              </a:rPr>
              <a:t>Some different standards on what is supported</a:t>
            </a:r>
          </a:p>
          <a:p>
            <a:r>
              <a:rPr lang="nb-NO" sz="2000" dirty="0">
                <a:latin typeface="Tahoma" panose="020B0604030504040204" pitchFamily="34" charset="0"/>
                <a:ea typeface="Tahoma" panose="020B0604030504040204" pitchFamily="34" charset="0"/>
                <a:cs typeface="Tahoma" panose="020B0604030504040204" pitchFamily="34" charset="0"/>
              </a:rPr>
              <a:t>Depending on vendor</a:t>
            </a:r>
          </a:p>
          <a:p>
            <a:r>
              <a:rPr lang="nb-NO" sz="2000" dirty="0">
                <a:latin typeface="Tahoma" panose="020B0604030504040204" pitchFamily="34" charset="0"/>
                <a:ea typeface="Tahoma" panose="020B0604030504040204" pitchFamily="34" charset="0"/>
                <a:cs typeface="Tahoma" panose="020B0604030504040204" pitchFamily="34" charset="0"/>
              </a:rPr>
              <a:t>Kubernetes patches come weekly</a:t>
            </a:r>
          </a:p>
          <a:p>
            <a:pPr lvl="1"/>
            <a:r>
              <a:rPr lang="nb-NO" sz="2000" b="1" dirty="0">
                <a:latin typeface="Tahoma" panose="020B0604030504040204" pitchFamily="34" charset="0"/>
                <a:ea typeface="Tahoma" panose="020B0604030504040204" pitchFamily="34" charset="0"/>
                <a:cs typeface="Tahoma" panose="020B0604030504040204" pitchFamily="34" charset="0"/>
              </a:rPr>
              <a:t>Some patches requires node restart</a:t>
            </a:r>
          </a:p>
          <a:p>
            <a:pPr lvl="2"/>
            <a:r>
              <a:rPr lang="nb-NO" sz="1800" dirty="0">
                <a:latin typeface="Tahoma" panose="020B0604030504040204" pitchFamily="34" charset="0"/>
                <a:ea typeface="Tahoma" panose="020B0604030504040204" pitchFamily="34" charset="0"/>
                <a:cs typeface="Tahoma" panose="020B0604030504040204" pitchFamily="34" charset="0"/>
              </a:rPr>
              <a:t>A bit dependent on underlying OS</a:t>
            </a:r>
          </a:p>
          <a:p>
            <a:pPr lvl="2"/>
            <a:r>
              <a:rPr lang="nb-NO" sz="1800" dirty="0">
                <a:latin typeface="Tahoma" panose="020B0604030504040204" pitchFamily="34" charset="0"/>
                <a:ea typeface="Tahoma" panose="020B0604030504040204" pitchFamily="34" charset="0"/>
                <a:cs typeface="Tahoma" panose="020B0604030504040204" pitchFamily="34" charset="0"/>
              </a:rPr>
              <a:t>Example: VMware - Photon, Microsoft – Mariner</a:t>
            </a:r>
          </a:p>
          <a:p>
            <a:pPr lvl="2"/>
            <a:r>
              <a:rPr lang="nb-NO" sz="1800" dirty="0">
                <a:latin typeface="Tahoma" panose="020B0604030504040204" pitchFamily="34" charset="0"/>
                <a:ea typeface="Tahoma" panose="020B0604030504040204" pitchFamily="34" charset="0"/>
                <a:cs typeface="Tahoma" panose="020B0604030504040204" pitchFamily="34" charset="0"/>
              </a:rPr>
              <a:t>NOTE: limited supports for Microsoft tools on Mariner yet….</a:t>
            </a:r>
          </a:p>
          <a:p>
            <a:pPr lvl="1"/>
            <a:r>
              <a:rPr lang="nb-NO" sz="2000" b="1" dirty="0">
                <a:latin typeface="Tahoma" panose="020B0604030504040204" pitchFamily="34" charset="0"/>
                <a:ea typeface="Tahoma" panose="020B0604030504040204" pitchFamily="34" charset="0"/>
                <a:cs typeface="Tahoma" panose="020B0604030504040204" pitchFamily="34" charset="0"/>
              </a:rPr>
              <a:t>Kured (</a:t>
            </a:r>
            <a:r>
              <a:rPr lang="en-US" sz="2000" b="1" dirty="0">
                <a:latin typeface="Tahoma" panose="020B0604030504040204" pitchFamily="34" charset="0"/>
                <a:ea typeface="Tahoma" panose="020B0604030504040204" pitchFamily="34" charset="0"/>
                <a:cs typeface="Tahoma" panose="020B0604030504040204" pitchFamily="34" charset="0"/>
              </a:rPr>
              <a:t>Kubernetes Reboot Daemon)</a:t>
            </a:r>
          </a:p>
          <a:p>
            <a:pPr lvl="2"/>
            <a:r>
              <a:rPr lang="en-US" sz="1800" dirty="0">
                <a:latin typeface="Tahoma" panose="020B0604030504040204" pitchFamily="34" charset="0"/>
                <a:ea typeface="Tahoma" panose="020B0604030504040204" pitchFamily="34" charset="0"/>
                <a:cs typeface="Tahoma" panose="020B0604030504040204" pitchFamily="34" charset="0"/>
              </a:rPr>
              <a:t>Look after /var/run/reboot-required and reboot if required</a:t>
            </a:r>
          </a:p>
          <a:p>
            <a:pPr lvl="1"/>
            <a:r>
              <a:rPr lang="en-US" sz="1800" b="1" dirty="0">
                <a:latin typeface="Tahoma" panose="020B0604030504040204" pitchFamily="34" charset="0"/>
                <a:ea typeface="Tahoma" panose="020B0604030504040204" pitchFamily="34" charset="0"/>
                <a:cs typeface="Tahoma" panose="020B0604030504040204" pitchFamily="34" charset="0"/>
              </a:rPr>
              <a:t>Node image oppgradering</a:t>
            </a:r>
            <a:endParaRPr lang="nb-NO" sz="1800" b="1" dirty="0">
              <a:latin typeface="Tahoma" panose="020B0604030504040204" pitchFamily="34" charset="0"/>
              <a:ea typeface="Tahoma" panose="020B0604030504040204" pitchFamily="34" charset="0"/>
              <a:cs typeface="Tahoma" panose="020B0604030504040204" pitchFamily="34" charset="0"/>
            </a:endParaRPr>
          </a:p>
          <a:p>
            <a:pPr lvl="1"/>
            <a:endParaRPr lang="nb-NO" sz="1800" b="1" dirty="0">
              <a:latin typeface="Tahoma" panose="020B0604030504040204" pitchFamily="34" charset="0"/>
              <a:ea typeface="Tahoma" panose="020B0604030504040204" pitchFamily="34" charset="0"/>
              <a:cs typeface="Tahoma" panose="020B0604030504040204" pitchFamily="34" charset="0"/>
            </a:endParaRPr>
          </a:p>
          <a:p>
            <a:endParaRPr lang="nb-NO" sz="1800" dirty="0">
              <a:latin typeface="Tahoma" panose="020B0604030504040204" pitchFamily="34" charset="0"/>
              <a:ea typeface="Tahoma" panose="020B0604030504040204" pitchFamily="34" charset="0"/>
              <a:cs typeface="Tahoma" panose="020B0604030504040204" pitchFamily="34" charset="0"/>
            </a:endParaRPr>
          </a:p>
          <a:p>
            <a:pPr lvl="1"/>
            <a:endParaRPr lang="nb-NO" sz="1800" b="1" dirty="0">
              <a:latin typeface="Tahoma" panose="020B0604030504040204" pitchFamily="34" charset="0"/>
              <a:ea typeface="Tahoma" panose="020B0604030504040204" pitchFamily="34" charset="0"/>
              <a:cs typeface="Tahoma" panose="020B0604030504040204" pitchFamily="34" charset="0"/>
            </a:endParaRPr>
          </a:p>
          <a:p>
            <a:pPr lvl="1"/>
            <a:endParaRPr lang="en-US" sz="1800" b="1"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8717333F-4557-2BEE-08D1-77AC4B3AEBF0}"/>
              </a:ext>
            </a:extLst>
          </p:cNvPr>
          <p:cNvSpPr/>
          <p:nvPr/>
        </p:nvSpPr>
        <p:spPr>
          <a:xfrm>
            <a:off x="6948559" y="3373435"/>
            <a:ext cx="4637354" cy="61330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Get warning about unsupported API’s</a:t>
            </a:r>
          </a:p>
        </p:txBody>
      </p:sp>
      <p:pic>
        <p:nvPicPr>
          <p:cNvPr id="4" name="Picture 3">
            <a:extLst>
              <a:ext uri="{FF2B5EF4-FFF2-40B4-BE49-F238E27FC236}">
                <a16:creationId xmlns:a16="http://schemas.microsoft.com/office/drawing/2014/main" id="{CB54D377-74EF-DE65-2385-B3B5A78C32BE}"/>
              </a:ext>
            </a:extLst>
          </p:cNvPr>
          <p:cNvPicPr>
            <a:picLocks noChangeAspect="1"/>
          </p:cNvPicPr>
          <p:nvPr/>
        </p:nvPicPr>
        <p:blipFill>
          <a:blip r:embed="rId2"/>
          <a:stretch>
            <a:fillRect/>
          </a:stretch>
        </p:blipFill>
        <p:spPr>
          <a:xfrm>
            <a:off x="6366440" y="1178396"/>
            <a:ext cx="5646920" cy="2279743"/>
          </a:xfrm>
          <a:prstGeom prst="rect">
            <a:avLst/>
          </a:prstGeom>
        </p:spPr>
      </p:pic>
      <p:sp>
        <p:nvSpPr>
          <p:cNvPr id="8" name="TextBox 7">
            <a:extLst>
              <a:ext uri="{FF2B5EF4-FFF2-40B4-BE49-F238E27FC236}">
                <a16:creationId xmlns:a16="http://schemas.microsoft.com/office/drawing/2014/main" id="{BD559C14-5999-326C-6607-8B6331DFDD37}"/>
              </a:ext>
            </a:extLst>
          </p:cNvPr>
          <p:cNvSpPr txBox="1"/>
          <p:nvPr/>
        </p:nvSpPr>
        <p:spPr>
          <a:xfrm>
            <a:off x="8035554" y="4018057"/>
            <a:ext cx="6128950" cy="369332"/>
          </a:xfrm>
          <a:prstGeom prst="rect">
            <a:avLst/>
          </a:prstGeom>
          <a:noFill/>
        </p:spPr>
        <p:txBody>
          <a:bodyPr wrap="square">
            <a:spAutoFit/>
          </a:bodyPr>
          <a:lstStyle/>
          <a:p>
            <a:r>
              <a:rPr lang="en-US" dirty="0" err="1">
                <a:latin typeface="Tahoma" panose="020B0604030504040204" pitchFamily="34" charset="0"/>
                <a:ea typeface="Tahoma" panose="020B0604030504040204" pitchFamily="34" charset="0"/>
                <a:cs typeface="Tahoma" panose="020B0604030504040204" pitchFamily="34" charset="0"/>
                <a:hlinkClick r:id="rId3"/>
              </a:rPr>
              <a:t>FairwindsOps</a:t>
            </a:r>
            <a:r>
              <a:rPr lang="en-US" dirty="0">
                <a:latin typeface="Tahoma" panose="020B0604030504040204" pitchFamily="34" charset="0"/>
                <a:ea typeface="Tahoma" panose="020B0604030504040204" pitchFamily="34" charset="0"/>
                <a:cs typeface="Tahoma" panose="020B0604030504040204" pitchFamily="34" charset="0"/>
                <a:hlinkClick r:id="rId3"/>
              </a:rPr>
              <a:t>/</a:t>
            </a:r>
            <a:r>
              <a:rPr lang="en-US" dirty="0" err="1">
                <a:latin typeface="Tahoma" panose="020B0604030504040204" pitchFamily="34" charset="0"/>
                <a:ea typeface="Tahoma" panose="020B0604030504040204" pitchFamily="34" charset="0"/>
                <a:cs typeface="Tahoma" panose="020B0604030504040204" pitchFamily="34" charset="0"/>
                <a:hlinkClick r:id="rId3"/>
              </a:rPr>
              <a:t>pluto</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28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Backup and data protection</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18650" y="1308414"/>
            <a:ext cx="10749412" cy="4772972"/>
          </a:xfrm>
        </p:spPr>
        <p:txBody>
          <a:bodyPr>
            <a:normAutofit/>
          </a:bodyPr>
          <a:lstStyle/>
          <a:p>
            <a:r>
              <a:rPr lang="nb-NO" sz="2000" b="1" dirty="0">
                <a:latin typeface="Tahoma" panose="020B0604030504040204" pitchFamily="34" charset="0"/>
                <a:ea typeface="Tahoma" panose="020B0604030504040204" pitchFamily="34" charset="0"/>
                <a:cs typeface="Tahoma" panose="020B0604030504040204" pitchFamily="34" charset="0"/>
              </a:rPr>
              <a:t>For services that require persistent storage</a:t>
            </a:r>
          </a:p>
          <a:p>
            <a:pPr lvl="1"/>
            <a:r>
              <a:rPr lang="nb-NO" sz="2000" dirty="0">
                <a:latin typeface="Tahoma" panose="020B0604030504040204" pitchFamily="34" charset="0"/>
                <a:ea typeface="Tahoma" panose="020B0604030504040204" pitchFamily="34" charset="0"/>
                <a:cs typeface="Tahoma" panose="020B0604030504040204" pitchFamily="34" charset="0"/>
              </a:rPr>
              <a:t>Provisions using built-in CSI (storage interface)</a:t>
            </a:r>
          </a:p>
          <a:p>
            <a:pPr lvl="2"/>
            <a:r>
              <a:rPr lang="nb-NO" sz="1600" dirty="0">
                <a:latin typeface="Tahoma" panose="020B0604030504040204" pitchFamily="34" charset="0"/>
                <a:ea typeface="Tahoma" panose="020B0604030504040204" pitchFamily="34" charset="0"/>
                <a:cs typeface="Tahoma" panose="020B0604030504040204" pitchFamily="34" charset="0"/>
              </a:rPr>
              <a:t>Cloud platforms, Dell, HP, NetApp, IBM etc</a:t>
            </a:r>
          </a:p>
          <a:p>
            <a:pPr lvl="1"/>
            <a:r>
              <a:rPr lang="nb-NO" sz="2000" dirty="0">
                <a:latin typeface="Tahoma" panose="020B0604030504040204" pitchFamily="34" charset="0"/>
                <a:ea typeface="Tahoma" panose="020B0604030504040204" pitchFamily="34" charset="0"/>
                <a:cs typeface="Tahoma" panose="020B0604030504040204" pitchFamily="34" charset="0"/>
              </a:rPr>
              <a:t>For data storage that requires read/write by multiple pods.</a:t>
            </a:r>
          </a:p>
          <a:p>
            <a:pPr lvl="1"/>
            <a:r>
              <a:rPr lang="nb-NO" sz="2000" dirty="0">
                <a:latin typeface="Tahoma" panose="020B0604030504040204" pitchFamily="34" charset="0"/>
                <a:ea typeface="Tahoma" panose="020B0604030504040204" pitchFamily="34" charset="0"/>
                <a:cs typeface="Tahoma" panose="020B0604030504040204" pitchFamily="34" charset="0"/>
              </a:rPr>
              <a:t>Backup is something that needs to be deployed seperately</a:t>
            </a:r>
          </a:p>
          <a:p>
            <a:pPr lvl="1"/>
            <a:r>
              <a:rPr lang="nb-NO" sz="1600" dirty="0">
                <a:latin typeface="Tahoma" panose="020B0604030504040204" pitchFamily="34" charset="0"/>
                <a:ea typeface="Tahoma" panose="020B0604030504040204" pitchFamily="34" charset="0"/>
                <a:cs typeface="Tahoma" panose="020B0604030504040204" pitchFamily="34" charset="0"/>
              </a:rPr>
              <a:t>Use of tools like </a:t>
            </a:r>
            <a:r>
              <a:rPr lang="nb-NO" sz="1600" b="1" dirty="0">
                <a:solidFill>
                  <a:srgbClr val="00B0F0"/>
                </a:solidFill>
                <a:latin typeface="Tahoma" panose="020B0604030504040204" pitchFamily="34" charset="0"/>
                <a:ea typeface="Tahoma" panose="020B0604030504040204" pitchFamily="34" charset="0"/>
                <a:cs typeface="Tahoma" panose="020B0604030504040204" pitchFamily="34" charset="0"/>
              </a:rPr>
              <a:t>Velero</a:t>
            </a:r>
            <a:r>
              <a:rPr lang="nb-NO" sz="1600" dirty="0">
                <a:latin typeface="Tahoma" panose="020B0604030504040204" pitchFamily="34" charset="0"/>
                <a:ea typeface="Tahoma" panose="020B0604030504040204" pitchFamily="34" charset="0"/>
                <a:cs typeface="Tahoma" panose="020B0604030504040204" pitchFamily="34" charset="0"/>
              </a:rPr>
              <a:t>, </a:t>
            </a:r>
            <a:r>
              <a:rPr lang="nb-NO" sz="1600" b="1" dirty="0">
                <a:solidFill>
                  <a:srgbClr val="00B0F0"/>
                </a:solidFill>
                <a:latin typeface="Tahoma" panose="020B0604030504040204" pitchFamily="34" charset="0"/>
                <a:ea typeface="Tahoma" panose="020B0604030504040204" pitchFamily="34" charset="0"/>
                <a:cs typeface="Tahoma" panose="020B0604030504040204" pitchFamily="34" charset="0"/>
              </a:rPr>
              <a:t>Kasten</a:t>
            </a:r>
            <a:r>
              <a:rPr lang="nb-NO" sz="1600" dirty="0">
                <a:latin typeface="Tahoma" panose="020B0604030504040204" pitchFamily="34" charset="0"/>
                <a:ea typeface="Tahoma" panose="020B0604030504040204" pitchFamily="34" charset="0"/>
                <a:cs typeface="Tahoma" panose="020B0604030504040204" pitchFamily="34" charset="0"/>
              </a:rPr>
              <a:t> or </a:t>
            </a:r>
            <a:r>
              <a:rPr lang="nb-NO" sz="1600" b="1" dirty="0">
                <a:solidFill>
                  <a:srgbClr val="00B0F0"/>
                </a:solidFill>
                <a:latin typeface="Tahoma" panose="020B0604030504040204" pitchFamily="34" charset="0"/>
                <a:ea typeface="Tahoma" panose="020B0604030504040204" pitchFamily="34" charset="0"/>
                <a:cs typeface="Tahoma" panose="020B0604030504040204" pitchFamily="34" charset="0"/>
              </a:rPr>
              <a:t>Portvorx Backup</a:t>
            </a:r>
          </a:p>
          <a:p>
            <a:pPr lvl="2"/>
            <a:r>
              <a:rPr lang="nb-NO" sz="1600" dirty="0">
                <a:latin typeface="Tahoma" panose="020B0604030504040204" pitchFamily="34" charset="0"/>
                <a:ea typeface="Tahoma" panose="020B0604030504040204" pitchFamily="34" charset="0"/>
                <a:cs typeface="Tahoma" panose="020B0604030504040204" pitchFamily="34" charset="0"/>
              </a:rPr>
              <a:t>Or native AKS backup in preview (Velero in-disguise)</a:t>
            </a:r>
          </a:p>
          <a:p>
            <a:pPr lvl="1"/>
            <a:endParaRPr lang="nb-NO" sz="1400" dirty="0">
              <a:latin typeface="Tahoma" panose="020B0604030504040204" pitchFamily="34" charset="0"/>
              <a:ea typeface="Tahoma" panose="020B0604030504040204" pitchFamily="34" charset="0"/>
              <a:cs typeface="Tahoma" panose="020B0604030504040204" pitchFamily="34" charset="0"/>
            </a:endParaRPr>
          </a:p>
          <a:p>
            <a:pPr lvl="1"/>
            <a:endParaRPr lang="nb-NO" sz="1400" dirty="0">
              <a:latin typeface="Tahoma" panose="020B0604030504040204" pitchFamily="34" charset="0"/>
              <a:ea typeface="Tahoma" panose="020B0604030504040204" pitchFamily="34" charset="0"/>
              <a:cs typeface="Tahoma" panose="020B0604030504040204" pitchFamily="34" charset="0"/>
            </a:endParaRPr>
          </a:p>
          <a:p>
            <a:pPr lvl="1"/>
            <a:endParaRPr lang="nb-NO" sz="2000" dirty="0">
              <a:latin typeface="Tahoma" panose="020B0604030504040204" pitchFamily="34" charset="0"/>
              <a:ea typeface="Tahoma" panose="020B0604030504040204" pitchFamily="34" charset="0"/>
              <a:cs typeface="Tahoma" panose="020B0604030504040204" pitchFamily="34" charset="0"/>
            </a:endParaRPr>
          </a:p>
          <a:p>
            <a:pPr lvl="1"/>
            <a:endParaRPr lang="nb-NO" sz="2000" b="1" dirty="0">
              <a:latin typeface="Tahoma" panose="020B0604030504040204" pitchFamily="34" charset="0"/>
              <a:ea typeface="Tahoma" panose="020B0604030504040204" pitchFamily="34" charset="0"/>
              <a:cs typeface="Tahoma" panose="020B0604030504040204" pitchFamily="34" charset="0"/>
            </a:endParaRPr>
          </a:p>
          <a:p>
            <a:endParaRPr lang="nb-NO" sz="2000" dirty="0">
              <a:latin typeface="Tahoma" panose="020B0604030504040204" pitchFamily="34" charset="0"/>
              <a:ea typeface="Tahoma" panose="020B0604030504040204" pitchFamily="34" charset="0"/>
              <a:cs typeface="Tahoma" panose="020B0604030504040204" pitchFamily="34" charset="0"/>
            </a:endParaRPr>
          </a:p>
          <a:p>
            <a:pPr lvl="1"/>
            <a:endParaRPr lang="nb-NO" sz="2000" b="1" dirty="0">
              <a:latin typeface="Tahoma" panose="020B0604030504040204" pitchFamily="34" charset="0"/>
              <a:ea typeface="Tahoma" panose="020B0604030504040204" pitchFamily="34" charset="0"/>
              <a:cs typeface="Tahoma" panose="020B0604030504040204" pitchFamily="34" charset="0"/>
            </a:endParaRPr>
          </a:p>
          <a:p>
            <a:pPr lvl="1"/>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2" descr="Concepts - Storage in Azure Kubernetes Services (AKS) - Azure Kubernetes  Service | Microsoft Learn">
            <a:extLst>
              <a:ext uri="{FF2B5EF4-FFF2-40B4-BE49-F238E27FC236}">
                <a16:creationId xmlns:a16="http://schemas.microsoft.com/office/drawing/2014/main" id="{747D01E8-F167-F45E-FC17-471F7C750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720" y="1352706"/>
            <a:ext cx="3141788" cy="236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ckup and restore a Kubernetes cluster with Velero - FourCo IT Services">
            <a:extLst>
              <a:ext uri="{FF2B5EF4-FFF2-40B4-BE49-F238E27FC236}">
                <a16:creationId xmlns:a16="http://schemas.microsoft.com/office/drawing/2014/main" id="{E65A754B-FD58-5190-3155-E71A0815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645" y="3646520"/>
            <a:ext cx="7343775"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F3FE5A6-31E5-D5E5-E13B-AE7CD2A5D40B}"/>
              </a:ext>
            </a:extLst>
          </p:cNvPr>
          <p:cNvSpPr/>
          <p:nvPr/>
        </p:nvSpPr>
        <p:spPr>
          <a:xfrm>
            <a:off x="8846947" y="4014321"/>
            <a:ext cx="2867258" cy="959273"/>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b="1" dirty="0" err="1">
                <a:solidFill>
                  <a:schemeClr val="bg1"/>
                </a:solidFill>
                <a:latin typeface="Tahoma" panose="020B0604030504040204" pitchFamily="34" charset="0"/>
                <a:ea typeface="Tahoma" panose="020B0604030504040204" pitchFamily="34" charset="0"/>
                <a:cs typeface="Tahoma" panose="020B0604030504040204" pitchFamily="34" charset="0"/>
              </a:rPr>
              <a:t>ubestr</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can be used to benchmark CSI drivers</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TekstSylinder 6">
            <a:extLst>
              <a:ext uri="{FF2B5EF4-FFF2-40B4-BE49-F238E27FC236}">
                <a16:creationId xmlns:a16="http://schemas.microsoft.com/office/drawing/2014/main" id="{B136D334-084A-D2DD-E38D-084B5B56C183}"/>
              </a:ext>
            </a:extLst>
          </p:cNvPr>
          <p:cNvSpPr txBox="1"/>
          <p:nvPr/>
        </p:nvSpPr>
        <p:spPr>
          <a:xfrm>
            <a:off x="2934613" y="5867562"/>
            <a:ext cx="6132136" cy="646331"/>
          </a:xfrm>
          <a:prstGeom prst="rect">
            <a:avLst/>
          </a:prstGeom>
          <a:noFill/>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hlinkClick r:id="rId4"/>
              </a:rPr>
              <a:t>Back up Azure Kubernetes Service (AKS) using Azure Backup - Azure Backup | Microsoft Learn</a:t>
            </a:r>
            <a:endParaRPr lang="nb-NO"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217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Pod Security Admission (PSA)</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18650" y="1308414"/>
            <a:ext cx="10749412" cy="4772972"/>
          </a:xfrm>
        </p:spPr>
        <p:txBody>
          <a:bodyPr>
            <a:normAutofit/>
          </a:bodyPr>
          <a:lstStyle/>
          <a:p>
            <a:r>
              <a:rPr lang="nb-NO" sz="2000" b="1">
                <a:latin typeface="Tahoma" panose="020B0604030504040204" pitchFamily="34" charset="0"/>
                <a:ea typeface="Tahoma" panose="020B0604030504040204" pitchFamily="34" charset="0"/>
                <a:cs typeface="Tahoma" panose="020B0604030504040204" pitchFamily="34" charset="0"/>
              </a:rPr>
              <a:t>Better </a:t>
            </a:r>
            <a:r>
              <a:rPr lang="nb-NO" sz="2000" b="1" err="1">
                <a:latin typeface="Tahoma" panose="020B0604030504040204" pitchFamily="34" charset="0"/>
                <a:ea typeface="Tahoma" panose="020B0604030504040204" pitchFamily="34" charset="0"/>
                <a:cs typeface="Tahoma" panose="020B0604030504040204" pitchFamily="34" charset="0"/>
              </a:rPr>
              <a:t>default</a:t>
            </a:r>
            <a:r>
              <a:rPr lang="nb-NO" sz="2000" b="1">
                <a:latin typeface="Tahoma" panose="020B0604030504040204" pitchFamily="34" charset="0"/>
                <a:ea typeface="Tahoma" panose="020B0604030504040204" pitchFamily="34" charset="0"/>
                <a:cs typeface="Tahoma" panose="020B0604030504040204" pitchFamily="34" charset="0"/>
              </a:rPr>
              <a:t> </a:t>
            </a:r>
            <a:r>
              <a:rPr lang="nb-NO" sz="2000" b="1" err="1">
                <a:latin typeface="Tahoma" panose="020B0604030504040204" pitchFamily="34" charset="0"/>
                <a:ea typeface="Tahoma" panose="020B0604030504040204" pitchFamily="34" charset="0"/>
                <a:cs typeface="Tahoma" panose="020B0604030504040204" pitchFamily="34" charset="0"/>
              </a:rPr>
              <a:t>isolation</a:t>
            </a:r>
            <a:r>
              <a:rPr lang="nb-NO" sz="2000" b="1">
                <a:latin typeface="Tahoma" panose="020B0604030504040204" pitchFamily="34" charset="0"/>
                <a:ea typeface="Tahoma" panose="020B0604030504040204" pitchFamily="34" charset="0"/>
                <a:cs typeface="Tahoma" panose="020B0604030504040204" pitchFamily="34" charset="0"/>
              </a:rPr>
              <a:t> on containers</a:t>
            </a:r>
            <a:endParaRPr lang="nb-NO" sz="2000" b="1" dirty="0">
              <a:latin typeface="Tahoma" panose="020B0604030504040204" pitchFamily="34" charset="0"/>
              <a:ea typeface="Tahoma" panose="020B0604030504040204" pitchFamily="34" charset="0"/>
              <a:cs typeface="Tahoma" panose="020B0604030504040204" pitchFamily="34" charset="0"/>
            </a:endParaRPr>
          </a:p>
          <a:p>
            <a:r>
              <a:rPr lang="nb-NO" sz="2000" b="1" err="1">
                <a:latin typeface="Tahoma" panose="020B0604030504040204" pitchFamily="34" charset="0"/>
                <a:ea typeface="Tahoma" panose="020B0604030504040204" pitchFamily="34" charset="0"/>
                <a:cs typeface="Tahoma" panose="020B0604030504040204" pitchFamily="34" charset="0"/>
              </a:rPr>
              <a:t>Can</a:t>
            </a:r>
            <a:r>
              <a:rPr lang="nb-NO" sz="2000" b="1">
                <a:latin typeface="Tahoma" panose="020B0604030504040204" pitchFamily="34" charset="0"/>
                <a:ea typeface="Tahoma" panose="020B0604030504040204" pitchFamily="34" charset="0"/>
                <a:cs typeface="Tahoma" panose="020B0604030504040204" pitchFamily="34" charset="0"/>
              </a:rPr>
              <a:t> </a:t>
            </a:r>
            <a:r>
              <a:rPr lang="nb-NO" sz="2000" b="1" err="1">
                <a:latin typeface="Tahoma" panose="020B0604030504040204" pitchFamily="34" charset="0"/>
                <a:ea typeface="Tahoma" panose="020B0604030504040204" pitchFamily="34" charset="0"/>
                <a:cs typeface="Tahoma" panose="020B0604030504040204" pitchFamily="34" charset="0"/>
              </a:rPr>
              <a:t>define</a:t>
            </a:r>
            <a:r>
              <a:rPr lang="nb-NO" sz="2000" b="1">
                <a:latin typeface="Tahoma" panose="020B0604030504040204" pitchFamily="34" charset="0"/>
                <a:ea typeface="Tahoma" panose="020B0604030504040204" pitchFamily="34" charset="0"/>
                <a:cs typeface="Tahoma" panose="020B0604030504040204" pitchFamily="34" charset="0"/>
              </a:rPr>
              <a:t> different </a:t>
            </a:r>
            <a:r>
              <a:rPr lang="nb-NO" sz="2000" b="1" err="1">
                <a:latin typeface="Tahoma" panose="020B0604030504040204" pitchFamily="34" charset="0"/>
                <a:ea typeface="Tahoma" panose="020B0604030504040204" pitchFamily="34" charset="0"/>
                <a:cs typeface="Tahoma" panose="020B0604030504040204" pitchFamily="34" charset="0"/>
              </a:rPr>
              <a:t>levels</a:t>
            </a:r>
            <a:endParaRPr lang="nb-NO" sz="2000" b="1" dirty="0">
              <a:latin typeface="Tahoma" panose="020B0604030504040204" pitchFamily="34" charset="0"/>
              <a:ea typeface="Tahoma" panose="020B0604030504040204" pitchFamily="34" charset="0"/>
              <a:cs typeface="Tahoma" panose="020B0604030504040204" pitchFamily="34" charset="0"/>
            </a:endParaRPr>
          </a:p>
          <a:p>
            <a:r>
              <a:rPr lang="nb-NO" sz="2000" b="1">
                <a:latin typeface="Tahoma" panose="020B0604030504040204" pitchFamily="34" charset="0"/>
                <a:ea typeface="Tahoma" panose="020B0604030504040204" pitchFamily="34" charset="0"/>
                <a:cs typeface="Tahoma" panose="020B0604030504040204" pitchFamily="34" charset="0"/>
              </a:rPr>
              <a:t>Three </a:t>
            </a:r>
            <a:r>
              <a:rPr lang="nb-NO" sz="2000" b="1" err="1">
                <a:latin typeface="Tahoma" panose="020B0604030504040204" pitchFamily="34" charset="0"/>
                <a:ea typeface="Tahoma" panose="020B0604030504040204" pitchFamily="34" charset="0"/>
                <a:cs typeface="Tahoma" panose="020B0604030504040204" pitchFamily="34" charset="0"/>
              </a:rPr>
              <a:t>built</a:t>
            </a:r>
            <a:r>
              <a:rPr lang="nb-NO" sz="2000" b="1">
                <a:latin typeface="Tahoma" panose="020B0604030504040204" pitchFamily="34" charset="0"/>
                <a:ea typeface="Tahoma" panose="020B0604030504040204" pitchFamily="34" charset="0"/>
                <a:cs typeface="Tahoma" panose="020B0604030504040204" pitchFamily="34" charset="0"/>
              </a:rPr>
              <a:t>-in </a:t>
            </a:r>
            <a:r>
              <a:rPr lang="nb-NO" sz="2000" b="1" err="1">
                <a:latin typeface="Tahoma" panose="020B0604030504040204" pitchFamily="34" charset="0"/>
                <a:ea typeface="Tahoma" panose="020B0604030504040204" pitchFamily="34" charset="0"/>
                <a:cs typeface="Tahoma" panose="020B0604030504040204" pitchFamily="34" charset="0"/>
              </a:rPr>
              <a:t>levels</a:t>
            </a:r>
            <a:endParaRPr lang="nb-NO" sz="2000" b="1">
              <a:latin typeface="Tahoma" panose="020B0604030504040204" pitchFamily="34" charset="0"/>
              <a:ea typeface="Tahoma" panose="020B0604030504040204" pitchFamily="34" charset="0"/>
              <a:cs typeface="Tahoma" panose="020B0604030504040204" pitchFamily="34" charset="0"/>
            </a:endParaRPr>
          </a:p>
          <a:p>
            <a:pPr lvl="1"/>
            <a:r>
              <a:rPr lang="nb-NO" sz="2000" err="1">
                <a:latin typeface="Tahoma" panose="020B0604030504040204" pitchFamily="34" charset="0"/>
                <a:ea typeface="Tahoma" panose="020B0604030504040204" pitchFamily="34" charset="0"/>
                <a:cs typeface="Tahoma" panose="020B0604030504040204" pitchFamily="34" charset="0"/>
              </a:rPr>
              <a:t>Example</a:t>
            </a:r>
            <a:r>
              <a:rPr lang="nb-NO" sz="2000" dirty="0">
                <a:latin typeface="Tahoma" panose="020B0604030504040204" pitchFamily="34" charset="0"/>
                <a:ea typeface="Tahoma" panose="020B0604030504040204" pitchFamily="34" charset="0"/>
                <a:cs typeface="Tahoma" panose="020B0604030504040204" pitchFamily="34" charset="0"/>
              </a:rPr>
              <a:t>: </a:t>
            </a:r>
            <a:r>
              <a:rPr lang="nb-NO" sz="2000" err="1">
                <a:latin typeface="Tahoma" panose="020B0604030504040204" pitchFamily="34" charset="0"/>
                <a:ea typeface="Tahoma" panose="020B0604030504040204" pitchFamily="34" charset="0"/>
                <a:cs typeface="Tahoma" panose="020B0604030504040204" pitchFamily="34" charset="0"/>
              </a:rPr>
              <a:t>Privileged</a:t>
            </a:r>
            <a:r>
              <a:rPr lang="nb-NO" sz="2000" dirty="0">
                <a:latin typeface="Tahoma" panose="020B0604030504040204" pitchFamily="34" charset="0"/>
                <a:ea typeface="Tahoma" panose="020B0604030504040204" pitchFamily="34" charset="0"/>
                <a:cs typeface="Tahoma" panose="020B0604030504040204" pitchFamily="34" charset="0"/>
              </a:rPr>
              <a:t> </a:t>
            </a:r>
            <a:r>
              <a:rPr lang="nb-NO" sz="2000" err="1">
                <a:latin typeface="Tahoma" panose="020B0604030504040204" pitchFamily="34" charset="0"/>
                <a:ea typeface="Tahoma" panose="020B0604030504040204" pitchFamily="34" charset="0"/>
                <a:cs typeface="Tahoma" panose="020B0604030504040204" pitchFamily="34" charset="0"/>
              </a:rPr>
              <a:t>gives</a:t>
            </a:r>
            <a:r>
              <a:rPr lang="nb-NO" sz="2000">
                <a:latin typeface="Tahoma" panose="020B0604030504040204" pitchFamily="34" charset="0"/>
                <a:ea typeface="Tahoma" panose="020B0604030504040204" pitchFamily="34" charset="0"/>
                <a:cs typeface="Tahoma" panose="020B0604030504040204" pitchFamily="34" charset="0"/>
              </a:rPr>
              <a:t> </a:t>
            </a:r>
            <a:r>
              <a:rPr lang="nb-NO" sz="2000" err="1">
                <a:latin typeface="Tahoma" panose="020B0604030504040204" pitchFamily="34" charset="0"/>
                <a:ea typeface="Tahoma" panose="020B0604030504040204" pitchFamily="34" charset="0"/>
                <a:cs typeface="Tahoma" panose="020B0604030504040204" pitchFamily="34" charset="0"/>
              </a:rPr>
              <a:t>no</a:t>
            </a:r>
            <a:r>
              <a:rPr lang="nb-NO" sz="2000">
                <a:latin typeface="Tahoma" panose="020B0604030504040204" pitchFamily="34" charset="0"/>
                <a:ea typeface="Tahoma" panose="020B0604030504040204" pitchFamily="34" charset="0"/>
                <a:cs typeface="Tahoma" panose="020B0604030504040204" pitchFamily="34" charset="0"/>
              </a:rPr>
              <a:t> limits</a:t>
            </a:r>
            <a:endParaRPr lang="nb-NO" sz="2000" dirty="0">
              <a:latin typeface="Tahoma" panose="020B0604030504040204" pitchFamily="34" charset="0"/>
              <a:ea typeface="Tahoma" panose="020B0604030504040204" pitchFamily="34" charset="0"/>
              <a:cs typeface="Tahoma" panose="020B0604030504040204" pitchFamily="34" charset="0"/>
            </a:endParaRPr>
          </a:p>
          <a:p>
            <a:pPr lvl="1"/>
            <a:r>
              <a:rPr lang="nb-NO" sz="2000" err="1">
                <a:latin typeface="Tahoma" panose="020B0604030504040204" pitchFamily="34" charset="0"/>
                <a:ea typeface="Tahoma" panose="020B0604030504040204" pitchFamily="34" charset="0"/>
                <a:cs typeface="Tahoma" panose="020B0604030504040204" pitchFamily="34" charset="0"/>
              </a:rPr>
              <a:t>Can</a:t>
            </a:r>
            <a:r>
              <a:rPr lang="nb-NO" sz="2000">
                <a:latin typeface="Tahoma" panose="020B0604030504040204" pitchFamily="34" charset="0"/>
                <a:ea typeface="Tahoma" panose="020B0604030504040204" pitchFamily="34" charset="0"/>
                <a:cs typeface="Tahoma" panose="020B0604030504040204" pitchFamily="34" charset="0"/>
              </a:rPr>
              <a:t> be </a:t>
            </a:r>
            <a:r>
              <a:rPr lang="nb-NO" sz="2000" err="1">
                <a:latin typeface="Tahoma" panose="020B0604030504040204" pitchFamily="34" charset="0"/>
                <a:ea typeface="Tahoma" panose="020B0604030504040204" pitchFamily="34" charset="0"/>
                <a:cs typeface="Tahoma" panose="020B0604030504040204" pitchFamily="34" charset="0"/>
              </a:rPr>
              <a:t>defined</a:t>
            </a:r>
            <a:r>
              <a:rPr lang="nb-NO" sz="2000">
                <a:latin typeface="Tahoma" panose="020B0604030504040204" pitchFamily="34" charset="0"/>
                <a:ea typeface="Tahoma" panose="020B0604030504040204" pitchFamily="34" charset="0"/>
                <a:cs typeface="Tahoma" panose="020B0604030504040204" pitchFamily="34" charset="0"/>
              </a:rPr>
              <a:t> on</a:t>
            </a:r>
            <a:r>
              <a:rPr lang="nb-NO" sz="2000" dirty="0">
                <a:latin typeface="Tahoma" panose="020B0604030504040204" pitchFamily="34" charset="0"/>
                <a:ea typeface="Tahoma" panose="020B0604030504040204" pitchFamily="34" charset="0"/>
                <a:cs typeface="Tahoma" panose="020B0604030504040204" pitchFamily="34" charset="0"/>
              </a:rPr>
              <a:t> </a:t>
            </a:r>
            <a:r>
              <a:rPr lang="nb-NO" sz="2000" err="1">
                <a:latin typeface="Tahoma" panose="020B0604030504040204" pitchFamily="34" charset="0"/>
                <a:ea typeface="Tahoma" panose="020B0604030504040204" pitchFamily="34" charset="0"/>
                <a:cs typeface="Tahoma" panose="020B0604030504040204" pitchFamily="34" charset="0"/>
              </a:rPr>
              <a:t>namespace</a:t>
            </a:r>
            <a:r>
              <a:rPr lang="nb-NO" sz="2000">
                <a:latin typeface="Tahoma" panose="020B0604030504040204" pitchFamily="34" charset="0"/>
                <a:ea typeface="Tahoma" panose="020B0604030504040204" pitchFamily="34" charset="0"/>
                <a:cs typeface="Tahoma" panose="020B0604030504040204" pitchFamily="34" charset="0"/>
              </a:rPr>
              <a:t> level</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F9969A15-3A8D-5C1E-43AF-690BFDCBAB9E}"/>
              </a:ext>
            </a:extLst>
          </p:cNvPr>
          <p:cNvSpPr/>
          <p:nvPr/>
        </p:nvSpPr>
        <p:spPr>
          <a:xfrm>
            <a:off x="7068064" y="3839943"/>
            <a:ext cx="323146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Pod Security Standards</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DB891EDF-9325-082F-4722-E20D4A26E0C3}"/>
              </a:ext>
            </a:extLst>
          </p:cNvPr>
          <p:cNvSpPr/>
          <p:nvPr/>
        </p:nvSpPr>
        <p:spPr>
          <a:xfrm>
            <a:off x="7934624" y="4315722"/>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privileged</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8207A662-B110-7135-1262-8E3465F1E719}"/>
              </a:ext>
            </a:extLst>
          </p:cNvPr>
          <p:cNvSpPr/>
          <p:nvPr/>
        </p:nvSpPr>
        <p:spPr>
          <a:xfrm>
            <a:off x="9644061" y="4315722"/>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baseline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Rounded Corners 8">
            <a:extLst>
              <a:ext uri="{FF2B5EF4-FFF2-40B4-BE49-F238E27FC236}">
                <a16:creationId xmlns:a16="http://schemas.microsoft.com/office/drawing/2014/main" id="{0C900935-157C-4244-9A96-9F31054B19BF}"/>
              </a:ext>
            </a:extLst>
          </p:cNvPr>
          <p:cNvSpPr/>
          <p:nvPr/>
        </p:nvSpPr>
        <p:spPr>
          <a:xfrm>
            <a:off x="6227805" y="4315722"/>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restricted</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5138AA6F-2291-A8F0-CEED-AF7C95FAE5E1}"/>
              </a:ext>
            </a:extLst>
          </p:cNvPr>
          <p:cNvSpPr/>
          <p:nvPr/>
        </p:nvSpPr>
        <p:spPr>
          <a:xfrm>
            <a:off x="7022755" y="3021227"/>
            <a:ext cx="3231465" cy="654908"/>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Namespace</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2082F1F1-6D1F-A3B5-AEEA-5686FF971281}"/>
              </a:ext>
            </a:extLst>
          </p:cNvPr>
          <p:cNvSpPr/>
          <p:nvPr/>
        </p:nvSpPr>
        <p:spPr>
          <a:xfrm>
            <a:off x="7022755" y="2575435"/>
            <a:ext cx="323146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Policy Modes</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93379CCD-6034-85BE-1D73-13BF78B67609}"/>
              </a:ext>
            </a:extLst>
          </p:cNvPr>
          <p:cNvSpPr/>
          <p:nvPr/>
        </p:nvSpPr>
        <p:spPr>
          <a:xfrm>
            <a:off x="9644061" y="2120339"/>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enforce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Rounded Corners 12">
            <a:extLst>
              <a:ext uri="{FF2B5EF4-FFF2-40B4-BE49-F238E27FC236}">
                <a16:creationId xmlns:a16="http://schemas.microsoft.com/office/drawing/2014/main" id="{281ABAE2-636C-EAB0-FD57-67289D259F59}"/>
              </a:ext>
            </a:extLst>
          </p:cNvPr>
          <p:cNvSpPr/>
          <p:nvPr/>
        </p:nvSpPr>
        <p:spPr>
          <a:xfrm>
            <a:off x="7934624" y="2120339"/>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audit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FFF48862-A8DE-3B9C-0E9A-B25ABA232EB2}"/>
              </a:ext>
            </a:extLst>
          </p:cNvPr>
          <p:cNvSpPr/>
          <p:nvPr/>
        </p:nvSpPr>
        <p:spPr>
          <a:xfrm>
            <a:off x="6227805" y="2110257"/>
            <a:ext cx="1633795"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warn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8B05203A-9CAF-08FA-0CD4-19AE72E0BCD6}"/>
              </a:ext>
            </a:extLst>
          </p:cNvPr>
          <p:cNvSpPr txBox="1"/>
          <p:nvPr/>
        </p:nvSpPr>
        <p:spPr>
          <a:xfrm>
            <a:off x="663045" y="3625023"/>
            <a:ext cx="6128950" cy="2031325"/>
          </a:xfrm>
          <a:prstGeom prst="rect">
            <a:avLst/>
          </a:prstGeom>
          <a:noFill/>
        </p:spPr>
        <p:txBody>
          <a:bodyPr wrap="square">
            <a:spAutoFit/>
          </a:bodyPr>
          <a:lstStyle/>
          <a:p>
            <a:r>
              <a:rPr lang="en-US" b="1" dirty="0" err="1">
                <a:solidFill>
                  <a:srgbClr val="00B0F0"/>
                </a:solidFill>
                <a:latin typeface="Tahoma" panose="020B0604030504040204" pitchFamily="34" charset="0"/>
                <a:ea typeface="Tahoma" panose="020B0604030504040204" pitchFamily="34" charset="0"/>
                <a:cs typeface="Tahoma" panose="020B0604030504040204" pitchFamily="34" charset="0"/>
              </a:rPr>
              <a:t>kubectl</a:t>
            </a: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 label </a:t>
            </a:r>
            <a:r>
              <a:rPr lang="en-US" dirty="0">
                <a:latin typeface="Tahoma" panose="020B0604030504040204" pitchFamily="34" charset="0"/>
                <a:ea typeface="Tahoma" panose="020B0604030504040204" pitchFamily="34" charset="0"/>
                <a:cs typeface="Tahoma" panose="020B0604030504040204" pitchFamily="34" charset="0"/>
              </a:rPr>
              <a:t>--overwrite ns test-privileged pod-security.kubernetes.io/</a:t>
            </a:r>
            <a:r>
              <a:rPr lang="en-US" b="1" dirty="0">
                <a:latin typeface="Tahoma" panose="020B0604030504040204" pitchFamily="34" charset="0"/>
                <a:ea typeface="Tahoma" panose="020B0604030504040204" pitchFamily="34" charset="0"/>
                <a:cs typeface="Tahoma" panose="020B0604030504040204" pitchFamily="34" charset="0"/>
              </a:rPr>
              <a:t>enforce=privileged </a:t>
            </a:r>
            <a:r>
              <a:rPr lang="en-US" dirty="0">
                <a:latin typeface="Tahoma" panose="020B0604030504040204" pitchFamily="34" charset="0"/>
                <a:ea typeface="Tahoma" panose="020B0604030504040204" pitchFamily="34" charset="0"/>
                <a:cs typeface="Tahoma" panose="020B0604030504040204" pitchFamily="34" charset="0"/>
              </a:rPr>
              <a:t>pod-security.kubernetes.io/</a:t>
            </a:r>
            <a:r>
              <a:rPr lang="en-US" b="1" dirty="0">
                <a:latin typeface="Tahoma" panose="020B0604030504040204" pitchFamily="34" charset="0"/>
                <a:ea typeface="Tahoma" panose="020B0604030504040204" pitchFamily="34" charset="0"/>
                <a:cs typeface="Tahoma" panose="020B0604030504040204" pitchFamily="34" charset="0"/>
              </a:rPr>
              <a:t>warn=privileged</a:t>
            </a:r>
          </a:p>
          <a:p>
            <a:endParaRPr lang="en-US" b="1" dirty="0">
              <a:latin typeface="Tahoma" panose="020B0604030504040204" pitchFamily="34" charset="0"/>
              <a:ea typeface="Tahoma" panose="020B0604030504040204" pitchFamily="34" charset="0"/>
              <a:cs typeface="Tahoma" panose="020B0604030504040204" pitchFamily="34" charset="0"/>
            </a:endParaRPr>
          </a:p>
          <a:p>
            <a:r>
              <a:rPr lang="en-US" b="1" dirty="0" err="1">
                <a:solidFill>
                  <a:srgbClr val="00B0F0"/>
                </a:solidFill>
                <a:latin typeface="Tahoma" panose="020B0604030504040204" pitchFamily="34" charset="0"/>
                <a:ea typeface="Tahoma" panose="020B0604030504040204" pitchFamily="34" charset="0"/>
                <a:cs typeface="Tahoma" panose="020B0604030504040204" pitchFamily="34" charset="0"/>
              </a:rPr>
              <a:t>kubectl</a:t>
            </a: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 label </a:t>
            </a:r>
            <a:r>
              <a:rPr lang="en-US" dirty="0">
                <a:latin typeface="Tahoma" panose="020B0604030504040204" pitchFamily="34" charset="0"/>
                <a:ea typeface="Tahoma" panose="020B0604030504040204" pitchFamily="34" charset="0"/>
                <a:cs typeface="Tahoma" panose="020B0604030504040204" pitchFamily="34" charset="0"/>
              </a:rPr>
              <a:t>--overwrite ns test-restricted pod-security.kubernetes.io/</a:t>
            </a:r>
            <a:r>
              <a:rPr lang="en-US" b="1" dirty="0">
                <a:latin typeface="Tahoma" panose="020B0604030504040204" pitchFamily="34" charset="0"/>
                <a:ea typeface="Tahoma" panose="020B0604030504040204" pitchFamily="34" charset="0"/>
                <a:cs typeface="Tahoma" panose="020B0604030504040204" pitchFamily="34" charset="0"/>
              </a:rPr>
              <a:t>enforce=restricted </a:t>
            </a:r>
            <a:r>
              <a:rPr lang="en-US" dirty="0">
                <a:latin typeface="Tahoma" panose="020B0604030504040204" pitchFamily="34" charset="0"/>
                <a:ea typeface="Tahoma" panose="020B0604030504040204" pitchFamily="34" charset="0"/>
                <a:cs typeface="Tahoma" panose="020B0604030504040204" pitchFamily="34" charset="0"/>
              </a:rPr>
              <a:t>pod-security.kubernetes.io/</a:t>
            </a:r>
            <a:r>
              <a:rPr lang="en-US" b="1" dirty="0">
                <a:latin typeface="Tahoma" panose="020B0604030504040204" pitchFamily="34" charset="0"/>
                <a:ea typeface="Tahoma" panose="020B0604030504040204" pitchFamily="34" charset="0"/>
                <a:cs typeface="Tahoma" panose="020B0604030504040204" pitchFamily="34" charset="0"/>
              </a:rPr>
              <a:t>warn=restricted</a:t>
            </a:r>
          </a:p>
        </p:txBody>
      </p:sp>
    </p:spTree>
    <p:extLst>
      <p:ext uri="{BB962C8B-B14F-4D97-AF65-F5344CB8AC3E}">
        <p14:creationId xmlns:p14="http://schemas.microsoft.com/office/powerpoint/2010/main" val="60408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54F22D-4E96-59E3-0A67-6336E705F490}"/>
              </a:ext>
            </a:extLst>
          </p:cNvPr>
          <p:cNvPicPr>
            <a:picLocks noChangeAspect="1"/>
          </p:cNvPicPr>
          <p:nvPr/>
        </p:nvPicPr>
        <p:blipFill>
          <a:blip r:embed="rId2"/>
          <a:stretch>
            <a:fillRect/>
          </a:stretch>
        </p:blipFill>
        <p:spPr>
          <a:xfrm>
            <a:off x="1364078" y="138797"/>
            <a:ext cx="8628333" cy="6172465"/>
          </a:xfrm>
          <a:prstGeom prst="rect">
            <a:avLst/>
          </a:prstGeom>
        </p:spPr>
      </p:pic>
    </p:spTree>
    <p:extLst>
      <p:ext uri="{BB962C8B-B14F-4D97-AF65-F5344CB8AC3E}">
        <p14:creationId xmlns:p14="http://schemas.microsoft.com/office/powerpoint/2010/main" val="3721305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Encryption and Container Isolation</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58C6858A-3ABE-7F0B-816C-DEE0DA44B9AC}"/>
              </a:ext>
            </a:extLst>
          </p:cNvPr>
          <p:cNvPicPr>
            <a:picLocks noChangeAspect="1"/>
          </p:cNvPicPr>
          <p:nvPr/>
        </p:nvPicPr>
        <p:blipFill>
          <a:blip r:embed="rId2"/>
          <a:stretch>
            <a:fillRect/>
          </a:stretch>
        </p:blipFill>
        <p:spPr>
          <a:xfrm>
            <a:off x="4536909" y="1979660"/>
            <a:ext cx="3647020" cy="3291001"/>
          </a:xfrm>
          <a:prstGeom prst="rect">
            <a:avLst/>
          </a:prstGeom>
        </p:spPr>
      </p:pic>
      <p:sp>
        <p:nvSpPr>
          <p:cNvPr id="15" name="Rectangle: Rounded Corners 14">
            <a:extLst>
              <a:ext uri="{FF2B5EF4-FFF2-40B4-BE49-F238E27FC236}">
                <a16:creationId xmlns:a16="http://schemas.microsoft.com/office/drawing/2014/main" id="{56CC5318-3389-8A26-A647-2B9969DA1AB2}"/>
              </a:ext>
            </a:extLst>
          </p:cNvPr>
          <p:cNvSpPr/>
          <p:nvPr/>
        </p:nvSpPr>
        <p:spPr>
          <a:xfrm>
            <a:off x="4608244" y="5207540"/>
            <a:ext cx="3485169" cy="9144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Uses Hardware technology from AMD to encrypt everything in runtime</a:t>
            </a:r>
          </a:p>
        </p:txBody>
      </p:sp>
      <p:sp>
        <p:nvSpPr>
          <p:cNvPr id="17" name="Rectangle: Rounded Corners 16">
            <a:extLst>
              <a:ext uri="{FF2B5EF4-FFF2-40B4-BE49-F238E27FC236}">
                <a16:creationId xmlns:a16="http://schemas.microsoft.com/office/drawing/2014/main" id="{B7EEA67A-294E-31CC-1963-85888CD2D932}"/>
              </a:ext>
            </a:extLst>
          </p:cNvPr>
          <p:cNvSpPr/>
          <p:nvPr/>
        </p:nvSpPr>
        <p:spPr>
          <a:xfrm>
            <a:off x="4536909" y="1364212"/>
            <a:ext cx="3647020" cy="82127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Confidental Computing Available in Azure</a:t>
            </a:r>
          </a:p>
        </p:txBody>
      </p:sp>
      <p:pic>
        <p:nvPicPr>
          <p:cNvPr id="4098" name="Picture 2" descr="gVisor Security Basics - Part 1 - gVisor">
            <a:extLst>
              <a:ext uri="{FF2B5EF4-FFF2-40B4-BE49-F238E27FC236}">
                <a16:creationId xmlns:a16="http://schemas.microsoft.com/office/drawing/2014/main" id="{2964A011-BDFA-EB6E-01AA-B6F422586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9" y="2317201"/>
            <a:ext cx="3676195" cy="18981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AC441E02-4A35-17A6-109A-80D3F6B948FB}"/>
              </a:ext>
            </a:extLst>
          </p:cNvPr>
          <p:cNvSpPr/>
          <p:nvPr/>
        </p:nvSpPr>
        <p:spPr>
          <a:xfrm>
            <a:off x="625084" y="1364211"/>
            <a:ext cx="3770248" cy="89939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gVisor -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emulates</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 OS-Kernel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calls</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 to </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reduce </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the risk of container escape</a:t>
            </a:r>
          </a:p>
        </p:txBody>
      </p:sp>
      <p:sp>
        <p:nvSpPr>
          <p:cNvPr id="2" name="Rectangle: Rounded Corners 1">
            <a:extLst>
              <a:ext uri="{FF2B5EF4-FFF2-40B4-BE49-F238E27FC236}">
                <a16:creationId xmlns:a16="http://schemas.microsoft.com/office/drawing/2014/main" id="{5C8D3121-5010-85A9-F14A-D5042408AC9D}"/>
              </a:ext>
            </a:extLst>
          </p:cNvPr>
          <p:cNvSpPr/>
          <p:nvPr/>
        </p:nvSpPr>
        <p:spPr>
          <a:xfrm>
            <a:off x="625084" y="4389513"/>
            <a:ext cx="3770248" cy="487287"/>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Not supported in AKS... Yet..</a:t>
            </a:r>
          </a:p>
        </p:txBody>
      </p:sp>
      <p:sp>
        <p:nvSpPr>
          <p:cNvPr id="6" name="Rectangle: Rounded Corners 5">
            <a:extLst>
              <a:ext uri="{FF2B5EF4-FFF2-40B4-BE49-F238E27FC236}">
                <a16:creationId xmlns:a16="http://schemas.microsoft.com/office/drawing/2014/main" id="{ABC468C4-7835-CBF6-7134-CE67456D864E}"/>
              </a:ext>
            </a:extLst>
          </p:cNvPr>
          <p:cNvSpPr/>
          <p:nvPr/>
        </p:nvSpPr>
        <p:spPr>
          <a:xfrm>
            <a:off x="8482519" y="5207539"/>
            <a:ext cx="3319798" cy="9144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Each</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container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its</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own</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lightweight</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VM (</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in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preview</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AKS)</a:t>
            </a:r>
            <a:endParaRPr lang="nb-NO"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E8438B64-900C-8BB2-06AE-69735B2EF449}"/>
              </a:ext>
            </a:extLst>
          </p:cNvPr>
          <p:cNvSpPr/>
          <p:nvPr/>
        </p:nvSpPr>
        <p:spPr>
          <a:xfrm>
            <a:off x="8418863" y="1364211"/>
            <a:ext cx="3473969" cy="82127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Kata</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VM’s</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preview</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 on AKS)</a:t>
            </a:r>
            <a:endParaRPr lang="nb-NO"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Bilde 7">
            <a:extLst>
              <a:ext uri="{FF2B5EF4-FFF2-40B4-BE49-F238E27FC236}">
                <a16:creationId xmlns:a16="http://schemas.microsoft.com/office/drawing/2014/main" id="{F2C8D041-036A-3883-E49C-7F4102A16BAD}"/>
              </a:ext>
            </a:extLst>
          </p:cNvPr>
          <p:cNvPicPr>
            <a:picLocks noChangeAspect="1"/>
          </p:cNvPicPr>
          <p:nvPr/>
        </p:nvPicPr>
        <p:blipFill>
          <a:blip r:embed="rId4"/>
          <a:stretch>
            <a:fillRect/>
          </a:stretch>
        </p:blipFill>
        <p:spPr>
          <a:xfrm>
            <a:off x="8555647" y="2263605"/>
            <a:ext cx="3200400" cy="2724150"/>
          </a:xfrm>
          <a:prstGeom prst="rect">
            <a:avLst/>
          </a:prstGeom>
        </p:spPr>
      </p:pic>
    </p:spTree>
    <p:extLst>
      <p:ext uri="{BB962C8B-B14F-4D97-AF65-F5344CB8AC3E}">
        <p14:creationId xmlns:p14="http://schemas.microsoft.com/office/powerpoint/2010/main" val="233450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Container Registry </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Placeholder 4">
            <a:extLst>
              <a:ext uri="{FF2B5EF4-FFF2-40B4-BE49-F238E27FC236}">
                <a16:creationId xmlns:a16="http://schemas.microsoft.com/office/drawing/2014/main" id="{7F21E34D-EC07-8AD8-5474-20D83FB715C9}"/>
              </a:ext>
            </a:extLst>
          </p:cNvPr>
          <p:cNvSpPr txBox="1">
            <a:spLocks/>
          </p:cNvSpPr>
          <p:nvPr/>
        </p:nvSpPr>
        <p:spPr>
          <a:xfrm>
            <a:off x="871050" y="1460814"/>
            <a:ext cx="10749412" cy="4772972"/>
          </a:xfrm>
          <a:prstGeom prst="rect">
            <a:avLst/>
          </a:prstGeom>
        </p:spPr>
        <p:txBody>
          <a:bodyPr vert="horz" lIns="75600" tIns="75600" rIns="75600" bIns="75600" rtlCol="0">
            <a:normAutofit/>
          </a:bodyPr>
          <a:lstStyle>
            <a:lvl1pPr marL="265113" indent="-265113" algn="l" defTabSz="914400" rtl="0" eaLnBrk="1" latinLnBrk="0" hangingPunct="1">
              <a:lnSpc>
                <a:spcPct val="100000"/>
              </a:lnSpc>
              <a:spcBef>
                <a:spcPts val="600"/>
              </a:spcBef>
              <a:buClr>
                <a:schemeClr val="tx1"/>
              </a:buClr>
              <a:buSzPct val="100000"/>
              <a:buFont typeface="Arial" panose="020B0604020202020204" pitchFamily="34" charset="0"/>
              <a:buChar char="•"/>
              <a:defRPr sz="1800" b="0" kern="1200">
                <a:solidFill>
                  <a:schemeClr val="tx1"/>
                </a:solidFill>
                <a:latin typeface="+mn-lt"/>
                <a:ea typeface="+mn-ea"/>
                <a:cs typeface="+mn-cs"/>
              </a:defRPr>
            </a:lvl1pPr>
            <a:lvl2pPr marL="541338" indent="-276225" algn="l" defTabSz="914400" rtl="0" eaLnBrk="1" latinLnBrk="0" hangingPunct="1">
              <a:lnSpc>
                <a:spcPct val="100000"/>
              </a:lnSpc>
              <a:spcBef>
                <a:spcPts val="600"/>
              </a:spcBef>
              <a:buClr>
                <a:schemeClr val="accent1"/>
              </a:buClr>
              <a:buSzPct val="100000"/>
              <a:buFont typeface="Arial" panose="020B0604020202020204" pitchFamily="34" charset="0"/>
              <a:buChar char="•"/>
              <a:defRPr sz="1800" b="0" kern="1200">
                <a:solidFill>
                  <a:schemeClr val="tx1"/>
                </a:solidFill>
                <a:latin typeface="+mn-lt"/>
                <a:ea typeface="+mn-ea"/>
                <a:cs typeface="+mn-cs"/>
              </a:defRPr>
            </a:lvl2pPr>
            <a:lvl3pPr marL="1004888" indent="-285750" algn="l" defTabSz="914400" rtl="0" eaLnBrk="1" latinLnBrk="0" hangingPunct="1">
              <a:lnSpc>
                <a:spcPct val="100000"/>
              </a:lnSpc>
              <a:spcBef>
                <a:spcPts val="600"/>
              </a:spcBef>
              <a:buClr>
                <a:schemeClr val="tx1"/>
              </a:buClr>
              <a:buSzPct val="80000"/>
              <a:buFont typeface="Arial" panose="020B0604020202020204" pitchFamily="34" charset="0"/>
              <a:buChar char="•"/>
              <a:defRPr sz="1400" b="0" kern="1200">
                <a:solidFill>
                  <a:schemeClr val="tx1"/>
                </a:solidFill>
                <a:latin typeface="+mn-lt"/>
                <a:ea typeface="+mn-ea"/>
                <a:cs typeface="+mn-cs"/>
              </a:defRPr>
            </a:lvl3pPr>
            <a:lvl4pPr marL="1065213" indent="-171450" algn="l" defTabSz="914400" rtl="0" eaLnBrk="1" latinLnBrk="0" hangingPunct="1">
              <a:lnSpc>
                <a:spcPct val="100000"/>
              </a:lnSpc>
              <a:spcBef>
                <a:spcPts val="600"/>
              </a:spcBef>
              <a:buSzPct val="80000"/>
              <a:buFont typeface="Arial" panose="020B0604020202020204" pitchFamily="34" charset="0"/>
              <a:buChar char="•"/>
              <a:defRPr sz="1200" b="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b="1" dirty="0">
                <a:latin typeface="Tahoma" panose="020B0604030504040204" pitchFamily="34" charset="0"/>
                <a:ea typeface="Tahoma" panose="020B0604030504040204" pitchFamily="34" charset="0"/>
                <a:cs typeface="Tahoma" panose="020B0604030504040204" pitchFamily="34" charset="0"/>
              </a:rPr>
              <a:t>Many are using base image with heavy footprint</a:t>
            </a:r>
          </a:p>
          <a:p>
            <a:pPr lvl="1"/>
            <a:r>
              <a:rPr lang="nb-NO" dirty="0">
                <a:latin typeface="Tahoma" panose="020B0604030504040204" pitchFamily="34" charset="0"/>
                <a:ea typeface="Tahoma" panose="020B0604030504040204" pitchFamily="34" charset="0"/>
                <a:cs typeface="Tahoma" panose="020B0604030504040204" pitchFamily="34" charset="0"/>
              </a:rPr>
              <a:t>Small changes required such as just changing to slim</a:t>
            </a:r>
          </a:p>
          <a:p>
            <a:r>
              <a:rPr lang="nb-NO" b="1" dirty="0">
                <a:latin typeface="Tahoma" panose="020B0604030504040204" pitchFamily="34" charset="0"/>
                <a:ea typeface="Tahoma" panose="020B0604030504040204" pitchFamily="34" charset="0"/>
                <a:cs typeface="Tahoma" panose="020B0604030504040204" pitchFamily="34" charset="0"/>
              </a:rPr>
              <a:t>Private vs Public Image repository</a:t>
            </a:r>
          </a:p>
          <a:p>
            <a:r>
              <a:rPr lang="nb-NO" b="1" dirty="0">
                <a:latin typeface="Tahoma" panose="020B0604030504040204" pitchFamily="34" charset="0"/>
                <a:ea typeface="Tahoma" panose="020B0604030504040204" pitchFamily="34" charset="0"/>
                <a:cs typeface="Tahoma" panose="020B0604030504040204" pitchFamily="34" charset="0"/>
              </a:rPr>
              <a:t>Same principles apply in regard to access control</a:t>
            </a:r>
          </a:p>
          <a:p>
            <a:r>
              <a:rPr lang="nb-NO" b="1" dirty="0">
                <a:latin typeface="Tahoma" panose="020B0604030504040204" pitchFamily="34" charset="0"/>
                <a:ea typeface="Tahoma" panose="020B0604030504040204" pitchFamily="34" charset="0"/>
                <a:cs typeface="Tahoma" panose="020B0604030504040204" pitchFamily="34" charset="0"/>
              </a:rPr>
              <a:t>Only allow «approved» images</a:t>
            </a:r>
          </a:p>
          <a:p>
            <a:r>
              <a:rPr lang="nb-NO" b="1" dirty="0">
                <a:latin typeface="Tahoma" panose="020B0604030504040204" pitchFamily="34" charset="0"/>
                <a:ea typeface="Tahoma" panose="020B0604030504040204" pitchFamily="34" charset="0"/>
                <a:cs typeface="Tahoma" panose="020B0604030504040204" pitchFamily="34" charset="0"/>
              </a:rPr>
              <a:t>Image scanning mechanisms to detect vulnerabilities</a:t>
            </a:r>
          </a:p>
          <a:p>
            <a:pPr lvl="1"/>
            <a:r>
              <a:rPr lang="nb-NO" b="1" dirty="0">
                <a:latin typeface="Tahoma" panose="020B0604030504040204" pitchFamily="34" charset="0"/>
                <a:ea typeface="Tahoma" panose="020B0604030504040204" pitchFamily="34" charset="0"/>
                <a:cs typeface="Tahoma" panose="020B0604030504040204" pitchFamily="34" charset="0"/>
              </a:rPr>
              <a:t>Azure Defender for Containers</a:t>
            </a:r>
          </a:p>
          <a:p>
            <a:pPr lvl="1"/>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146" name="Picture 2" descr="container security - comparison of two Debian-based images for Python 3.x&#10;">
            <a:extLst>
              <a:ext uri="{FF2B5EF4-FFF2-40B4-BE49-F238E27FC236}">
                <a16:creationId xmlns:a16="http://schemas.microsoft.com/office/drawing/2014/main" id="{C99614D8-4149-589D-2177-91B201588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681" y="1346672"/>
            <a:ext cx="4170932" cy="296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7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Secret Management</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18650" y="1308414"/>
            <a:ext cx="10749412" cy="4772972"/>
          </a:xfrm>
        </p:spPr>
        <p:txBody>
          <a:bodyPr>
            <a:normAutofit/>
          </a:bodyPr>
          <a:lstStyle/>
          <a:p>
            <a:pPr lvl="1"/>
            <a:endParaRPr lang="nb-NO" sz="1600" dirty="0">
              <a:latin typeface="Tahoma" panose="020B0604030504040204" pitchFamily="34" charset="0"/>
              <a:ea typeface="Tahoma" panose="020B0604030504040204" pitchFamily="34" charset="0"/>
              <a:cs typeface="Tahoma" panose="020B0604030504040204" pitchFamily="34" charset="0"/>
            </a:endParaRPr>
          </a:p>
          <a:p>
            <a:pPr lvl="1"/>
            <a:endParaRPr lang="nb-NO" sz="1600" dirty="0">
              <a:latin typeface="Tahoma" panose="020B0604030504040204" pitchFamily="34" charset="0"/>
              <a:ea typeface="Tahoma" panose="020B0604030504040204" pitchFamily="34" charset="0"/>
              <a:cs typeface="Tahoma" panose="020B0604030504040204" pitchFamily="34" charset="0"/>
            </a:endParaRPr>
          </a:p>
          <a:p>
            <a:pPr lvl="1"/>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pPr lvl="1"/>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563EDEA-093A-141D-1B56-BF5697A8100C}"/>
              </a:ext>
            </a:extLst>
          </p:cNvPr>
          <p:cNvPicPr>
            <a:picLocks noChangeAspect="1"/>
          </p:cNvPicPr>
          <p:nvPr/>
        </p:nvPicPr>
        <p:blipFill>
          <a:blip r:embed="rId2"/>
          <a:stretch>
            <a:fillRect/>
          </a:stretch>
        </p:blipFill>
        <p:spPr>
          <a:xfrm>
            <a:off x="642551" y="1644736"/>
            <a:ext cx="8053998" cy="1307335"/>
          </a:xfrm>
          <a:prstGeom prst="rect">
            <a:avLst/>
          </a:prstGeom>
        </p:spPr>
      </p:pic>
      <p:sp>
        <p:nvSpPr>
          <p:cNvPr id="6" name="Rectangle: Rounded Corners 5">
            <a:extLst>
              <a:ext uri="{FF2B5EF4-FFF2-40B4-BE49-F238E27FC236}">
                <a16:creationId xmlns:a16="http://schemas.microsoft.com/office/drawing/2014/main" id="{6ABCD5FC-9730-3292-CA0E-0977D88CD720}"/>
              </a:ext>
            </a:extLst>
          </p:cNvPr>
          <p:cNvSpPr/>
          <p:nvPr/>
        </p:nvSpPr>
        <p:spPr>
          <a:xfrm>
            <a:off x="8781767" y="1154146"/>
            <a:ext cx="2370141" cy="28562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Database </a:t>
            </a:r>
            <a:r>
              <a:rPr lang="nb-NO" sz="1600" b="1">
                <a:solidFill>
                  <a:schemeClr val="bg1"/>
                </a:solidFill>
                <a:latin typeface="Tahoma" panose="020B0604030504040204" pitchFamily="34" charset="0"/>
                <a:ea typeface="Tahoma" panose="020B0604030504040204" pitchFamily="34" charset="0"/>
                <a:cs typeface="Tahoma" panose="020B0604030504040204" pitchFamily="34" charset="0"/>
              </a:rPr>
              <a:t>access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09492DDF-2B48-3294-C76D-B157E1358EA5}"/>
              </a:ext>
            </a:extLst>
          </p:cNvPr>
          <p:cNvSpPr/>
          <p:nvPr/>
        </p:nvSpPr>
        <p:spPr>
          <a:xfrm>
            <a:off x="8775588" y="1485718"/>
            <a:ext cx="2370141" cy="28562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err="1">
                <a:solidFill>
                  <a:schemeClr val="bg1"/>
                </a:solidFill>
                <a:latin typeface="Tahoma" panose="020B0604030504040204" pitchFamily="34" charset="0"/>
                <a:ea typeface="Tahoma" panose="020B0604030504040204" pitchFamily="34" charset="0"/>
                <a:cs typeface="Tahoma" panose="020B0604030504040204" pitchFamily="34" charset="0"/>
              </a:rPr>
              <a:t>Filesystem</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521E5AF6-8D9D-C098-B142-5C834E5C0AD1}"/>
              </a:ext>
            </a:extLst>
          </p:cNvPr>
          <p:cNvSpPr/>
          <p:nvPr/>
        </p:nvSpPr>
        <p:spPr>
          <a:xfrm>
            <a:off x="8781767" y="1829648"/>
            <a:ext cx="2370141" cy="28562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Cloud </a:t>
            </a:r>
            <a:r>
              <a:rPr lang="nb-NO" sz="1600" b="1" err="1">
                <a:solidFill>
                  <a:schemeClr val="bg1"/>
                </a:solidFill>
                <a:latin typeface="Tahoma" panose="020B0604030504040204" pitchFamily="34" charset="0"/>
                <a:ea typeface="Tahoma" panose="020B0604030504040204" pitchFamily="34" charset="0"/>
                <a:cs typeface="Tahoma" panose="020B0604030504040204" pitchFamily="34" charset="0"/>
              </a:rPr>
              <a:t>enviroment</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Frame 9">
            <a:extLst>
              <a:ext uri="{FF2B5EF4-FFF2-40B4-BE49-F238E27FC236}">
                <a16:creationId xmlns:a16="http://schemas.microsoft.com/office/drawing/2014/main" id="{3CFC35A2-0A4C-C7C9-C867-788DA380D736}"/>
              </a:ext>
            </a:extLst>
          </p:cNvPr>
          <p:cNvSpPr/>
          <p:nvPr/>
        </p:nvSpPr>
        <p:spPr>
          <a:xfrm>
            <a:off x="518984" y="1581666"/>
            <a:ext cx="8093675" cy="889686"/>
          </a:xfrm>
          <a:prstGeom prst="frame">
            <a:avLst/>
          </a:prstGeom>
          <a:solidFill>
            <a:srgbClr val="C00000"/>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 Placeholder 4">
            <a:extLst>
              <a:ext uri="{FF2B5EF4-FFF2-40B4-BE49-F238E27FC236}">
                <a16:creationId xmlns:a16="http://schemas.microsoft.com/office/drawing/2014/main" id="{C141EC7B-EF64-A462-0FD3-714536F88E60}"/>
              </a:ext>
            </a:extLst>
          </p:cNvPr>
          <p:cNvSpPr txBox="1">
            <a:spLocks/>
          </p:cNvSpPr>
          <p:nvPr/>
        </p:nvSpPr>
        <p:spPr>
          <a:xfrm>
            <a:off x="376881" y="2952071"/>
            <a:ext cx="10749412" cy="4772972"/>
          </a:xfrm>
          <a:prstGeom prst="rect">
            <a:avLst/>
          </a:prstGeom>
        </p:spPr>
        <p:txBody>
          <a:bodyPr vert="horz" lIns="75600" tIns="75600" rIns="75600" bIns="75600" rtlCol="0">
            <a:normAutofit/>
          </a:bodyPr>
          <a:lstStyle>
            <a:lvl1pPr marL="265113" indent="-265113" algn="l" defTabSz="914400" rtl="0" eaLnBrk="1" latinLnBrk="0" hangingPunct="1">
              <a:lnSpc>
                <a:spcPct val="100000"/>
              </a:lnSpc>
              <a:spcBef>
                <a:spcPts val="600"/>
              </a:spcBef>
              <a:buClr>
                <a:schemeClr val="tx1"/>
              </a:buClr>
              <a:buSzPct val="100000"/>
              <a:buFont typeface="Arial" panose="020B0604020202020204" pitchFamily="34" charset="0"/>
              <a:buChar char="•"/>
              <a:defRPr sz="1800" b="0" kern="1200">
                <a:solidFill>
                  <a:schemeClr val="tx1"/>
                </a:solidFill>
                <a:latin typeface="+mn-lt"/>
                <a:ea typeface="+mn-ea"/>
                <a:cs typeface="+mn-cs"/>
              </a:defRPr>
            </a:lvl1pPr>
            <a:lvl2pPr marL="541338" indent="-276225" algn="l" defTabSz="914400" rtl="0" eaLnBrk="1" latinLnBrk="0" hangingPunct="1">
              <a:lnSpc>
                <a:spcPct val="100000"/>
              </a:lnSpc>
              <a:spcBef>
                <a:spcPts val="600"/>
              </a:spcBef>
              <a:buClr>
                <a:schemeClr val="accent1"/>
              </a:buClr>
              <a:buSzPct val="100000"/>
              <a:buFont typeface="Arial" panose="020B0604020202020204" pitchFamily="34" charset="0"/>
              <a:buChar char="•"/>
              <a:defRPr sz="1800" b="0" kern="1200">
                <a:solidFill>
                  <a:schemeClr val="tx1"/>
                </a:solidFill>
                <a:latin typeface="+mn-lt"/>
                <a:ea typeface="+mn-ea"/>
                <a:cs typeface="+mn-cs"/>
              </a:defRPr>
            </a:lvl2pPr>
            <a:lvl3pPr marL="1004888" indent="-285750" algn="l" defTabSz="914400" rtl="0" eaLnBrk="1" latinLnBrk="0" hangingPunct="1">
              <a:lnSpc>
                <a:spcPct val="100000"/>
              </a:lnSpc>
              <a:spcBef>
                <a:spcPts val="600"/>
              </a:spcBef>
              <a:buClr>
                <a:schemeClr val="tx1"/>
              </a:buClr>
              <a:buSzPct val="80000"/>
              <a:buFont typeface="Arial" panose="020B0604020202020204" pitchFamily="34" charset="0"/>
              <a:buChar char="•"/>
              <a:defRPr sz="1400" b="0" kern="1200">
                <a:solidFill>
                  <a:schemeClr val="tx1"/>
                </a:solidFill>
                <a:latin typeface="+mn-lt"/>
                <a:ea typeface="+mn-ea"/>
                <a:cs typeface="+mn-cs"/>
              </a:defRPr>
            </a:lvl3pPr>
            <a:lvl4pPr marL="1065213" indent="-171450" algn="l" defTabSz="914400" rtl="0" eaLnBrk="1" latinLnBrk="0" hangingPunct="1">
              <a:lnSpc>
                <a:spcPct val="100000"/>
              </a:lnSpc>
              <a:spcBef>
                <a:spcPts val="600"/>
              </a:spcBef>
              <a:buSzPct val="80000"/>
              <a:buFont typeface="Arial" panose="020B0604020202020204" pitchFamily="34" charset="0"/>
              <a:buChar char="•"/>
              <a:defRPr sz="1200" b="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b="1" dirty="0">
                <a:solidFill>
                  <a:srgbClr val="00B0F0"/>
                </a:solidFill>
                <a:latin typeface="Tahoma" panose="020B0604030504040204" pitchFamily="34" charset="0"/>
                <a:ea typeface="Tahoma" panose="020B0604030504040204" pitchFamily="34" charset="0"/>
                <a:cs typeface="Tahoma" panose="020B0604030504040204" pitchFamily="34" charset="0"/>
              </a:rPr>
              <a:t>Etcd has no built-in versioning or backup</a:t>
            </a:r>
          </a:p>
          <a:p>
            <a:pPr lvl="1"/>
            <a:r>
              <a:rPr lang="nb-NO" b="1" dirty="0">
                <a:solidFill>
                  <a:srgbClr val="00B0F0"/>
                </a:solidFill>
                <a:latin typeface="Tahoma" panose="020B0604030504040204" pitchFamily="34" charset="0"/>
                <a:ea typeface="Tahoma" panose="020B0604030504040204" pitchFamily="34" charset="0"/>
                <a:cs typeface="Tahoma" panose="020B0604030504040204" pitchFamily="34" charset="0"/>
              </a:rPr>
              <a:t>Data is not encrypted at rest by default</a:t>
            </a:r>
          </a:p>
          <a:p>
            <a:pPr lvl="1"/>
            <a:r>
              <a:rPr lang="nb-NO" dirty="0">
                <a:latin typeface="Tahoma" panose="020B0604030504040204" pitchFamily="34" charset="0"/>
                <a:ea typeface="Tahoma" panose="020B0604030504040204" pitchFamily="34" charset="0"/>
                <a:cs typeface="Tahoma" panose="020B0604030504040204" pitchFamily="34" charset="0"/>
              </a:rPr>
              <a:t>Recommendation is external Kubernetes Secret Operator</a:t>
            </a:r>
          </a:p>
          <a:p>
            <a:pPr lvl="1"/>
            <a:r>
              <a:rPr lang="nb-NO" dirty="0">
                <a:latin typeface="Tahoma" panose="020B0604030504040204" pitchFamily="34" charset="0"/>
                <a:ea typeface="Tahoma" panose="020B0604030504040204" pitchFamily="34" charset="0"/>
                <a:cs typeface="Tahoma" panose="020B0604030504040204" pitchFamily="34" charset="0"/>
              </a:rPr>
              <a:t>Move secrets out of Kubernetes and the containers</a:t>
            </a:r>
          </a:p>
          <a:p>
            <a:pPr lvl="1"/>
            <a:r>
              <a:rPr lang="nb-NO" dirty="0">
                <a:latin typeface="Tahoma" panose="020B0604030504040204" pitchFamily="34" charset="0"/>
                <a:ea typeface="Tahoma" panose="020B0604030504040204" pitchFamily="34" charset="0"/>
                <a:cs typeface="Tahoma" panose="020B0604030504040204" pitchFamily="34" charset="0"/>
              </a:rPr>
              <a:t>Secret CSI driver for storing credentials for containers</a:t>
            </a:r>
          </a:p>
          <a:p>
            <a:pPr lvl="2"/>
            <a:endParaRPr lang="nb-NO" sz="1200" dirty="0">
              <a:latin typeface="Tahoma" panose="020B0604030504040204" pitchFamily="34" charset="0"/>
              <a:ea typeface="Tahoma" panose="020B0604030504040204" pitchFamily="34" charset="0"/>
              <a:cs typeface="Tahoma" panose="020B0604030504040204" pitchFamily="34" charset="0"/>
            </a:endParaRPr>
          </a:p>
          <a:p>
            <a:pPr lvl="1"/>
            <a:endParaRPr lang="nb-NO" sz="1600" dirty="0">
              <a:latin typeface="Tahoma" panose="020B0604030504040204" pitchFamily="34" charset="0"/>
              <a:ea typeface="Tahoma" panose="020B0604030504040204" pitchFamily="34" charset="0"/>
              <a:cs typeface="Tahoma" panose="020B0604030504040204" pitchFamily="34" charset="0"/>
            </a:endParaRPr>
          </a:p>
          <a:p>
            <a:pPr lvl="1"/>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pPr lvl="1"/>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14C9DC93-5BBF-1F71-4195-326227D7AF48}"/>
              </a:ext>
            </a:extLst>
          </p:cNvPr>
          <p:cNvSpPr/>
          <p:nvPr/>
        </p:nvSpPr>
        <p:spPr>
          <a:xfrm>
            <a:off x="8781767" y="2173580"/>
            <a:ext cx="2370141" cy="28562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a:solidFill>
                  <a:schemeClr val="bg1"/>
                </a:solidFill>
                <a:latin typeface="Tahoma" panose="020B0604030504040204" pitchFamily="34" charset="0"/>
                <a:ea typeface="Tahoma" panose="020B0604030504040204" pitchFamily="34" charset="0"/>
                <a:cs typeface="Tahoma" panose="020B0604030504040204" pitchFamily="34" charset="0"/>
              </a:rPr>
              <a:t>Service </a:t>
            </a:r>
            <a:r>
              <a:rPr lang="nb-NO" sz="1600" b="1" err="1">
                <a:solidFill>
                  <a:schemeClr val="bg1"/>
                </a:solidFill>
                <a:latin typeface="Tahoma" panose="020B0604030504040204" pitchFamily="34" charset="0"/>
                <a:ea typeface="Tahoma" panose="020B0604030504040204" pitchFamily="34" charset="0"/>
                <a:cs typeface="Tahoma" panose="020B0604030504040204" pitchFamily="34" charset="0"/>
              </a:rPr>
              <a:t>Accounts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Rounded Corners 12">
            <a:extLst>
              <a:ext uri="{FF2B5EF4-FFF2-40B4-BE49-F238E27FC236}">
                <a16:creationId xmlns:a16="http://schemas.microsoft.com/office/drawing/2014/main" id="{41619C7C-8DD5-D00F-C962-17E287F1877F}"/>
              </a:ext>
            </a:extLst>
          </p:cNvPr>
          <p:cNvSpPr/>
          <p:nvPr/>
        </p:nvSpPr>
        <p:spPr>
          <a:xfrm>
            <a:off x="8781767" y="2530022"/>
            <a:ext cx="2370141" cy="285625"/>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1600" b="1" err="1">
                <a:solidFill>
                  <a:schemeClr val="bg1"/>
                </a:solidFill>
                <a:latin typeface="Tahoma" panose="020B0604030504040204" pitchFamily="34" charset="0"/>
                <a:ea typeface="Tahoma" panose="020B0604030504040204" pitchFamily="34" charset="0"/>
                <a:cs typeface="Tahoma" panose="020B0604030504040204" pitchFamily="34" charset="0"/>
              </a:rPr>
              <a:t>Certificates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How to use AWS Secrets &amp; Configuration Provider with your Kubernetes Secrets  Store CSI driver | AWS Security Blog">
            <a:extLst>
              <a:ext uri="{FF2B5EF4-FFF2-40B4-BE49-F238E27FC236}">
                <a16:creationId xmlns:a16="http://schemas.microsoft.com/office/drawing/2014/main" id="{02A603B1-82EF-A740-D882-4025172F8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523" y="4431893"/>
            <a:ext cx="4922043" cy="16494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CDCA3BC-33CF-76CD-E2B7-1257B0410417}"/>
              </a:ext>
            </a:extLst>
          </p:cNvPr>
          <p:cNvPicPr>
            <a:picLocks noChangeAspect="1"/>
          </p:cNvPicPr>
          <p:nvPr/>
        </p:nvPicPr>
        <p:blipFill>
          <a:blip r:embed="rId4"/>
          <a:stretch>
            <a:fillRect/>
          </a:stretch>
        </p:blipFill>
        <p:spPr>
          <a:xfrm>
            <a:off x="562232" y="4788245"/>
            <a:ext cx="6330028" cy="1278924"/>
          </a:xfrm>
          <a:prstGeom prst="rect">
            <a:avLst/>
          </a:prstGeom>
        </p:spPr>
      </p:pic>
      <p:sp>
        <p:nvSpPr>
          <p:cNvPr id="2" name="Rectangle: Rounded Corners 1">
            <a:extLst>
              <a:ext uri="{FF2B5EF4-FFF2-40B4-BE49-F238E27FC236}">
                <a16:creationId xmlns:a16="http://schemas.microsoft.com/office/drawing/2014/main" id="{DCEC8C16-A535-5F0C-B054-6C8926855197}"/>
              </a:ext>
            </a:extLst>
          </p:cNvPr>
          <p:cNvSpPr/>
          <p:nvPr/>
        </p:nvSpPr>
        <p:spPr>
          <a:xfrm>
            <a:off x="1197685" y="5953209"/>
            <a:ext cx="4754327" cy="324964"/>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Supported for Secret Store CSI</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06229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2EA005-3509-1364-7C7E-82C799C56C6D}"/>
              </a:ext>
            </a:extLst>
          </p:cNvPr>
          <p:cNvSpPr>
            <a:spLocks noGrp="1"/>
          </p:cNvSpPr>
          <p:nvPr>
            <p:ph type="body" sz="quarter" idx="10"/>
          </p:nvPr>
        </p:nvSpPr>
        <p:spPr>
          <a:xfrm>
            <a:off x="523596" y="1355019"/>
            <a:ext cx="10749412" cy="4345867"/>
          </a:xfrm>
        </p:spPr>
        <p:txBody>
          <a:bodyPr>
            <a:normAutofit/>
          </a:bodyPr>
          <a:lstStyle/>
          <a:p>
            <a:r>
              <a:rPr lang="nb-NO" sz="2000" dirty="0">
                <a:latin typeface="Tahoma" panose="020B0604030504040204" pitchFamily="34" charset="0"/>
                <a:ea typeface="Tahoma" panose="020B0604030504040204" pitchFamily="34" charset="0"/>
                <a:cs typeface="Tahoma" panose="020B0604030504040204" pitchFamily="34" charset="0"/>
              </a:rPr>
              <a:t>Safe authentication between </a:t>
            </a:r>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container</a:t>
            </a:r>
            <a:r>
              <a:rPr lang="nb-NO" sz="2000" dirty="0">
                <a:latin typeface="Tahoma" panose="020B0604030504040204" pitchFamily="34" charset="0"/>
                <a:ea typeface="Tahoma" panose="020B0604030504040204" pitchFamily="34" charset="0"/>
                <a:cs typeface="Tahoma" panose="020B0604030504040204" pitchFamily="34" charset="0"/>
              </a:rPr>
              <a:t> to </a:t>
            </a:r>
            <a:r>
              <a:rPr lang="nb-NO" sz="2000" b="1" dirty="0">
                <a:solidFill>
                  <a:srgbClr val="00B0F0"/>
                </a:solidFill>
                <a:latin typeface="Tahoma" panose="020B0604030504040204" pitchFamily="34" charset="0"/>
                <a:ea typeface="Tahoma" panose="020B0604030504040204" pitchFamily="34" charset="0"/>
                <a:cs typeface="Tahoma" panose="020B0604030504040204" pitchFamily="34" charset="0"/>
              </a:rPr>
              <a:t>PaaS services</a:t>
            </a:r>
          </a:p>
          <a:p>
            <a:r>
              <a:rPr lang="nb-NO" sz="2000" dirty="0">
                <a:latin typeface="Tahoma" panose="020B0604030504040204" pitchFamily="34" charset="0"/>
                <a:ea typeface="Tahoma" panose="020B0604030504040204" pitchFamily="34" charset="0"/>
                <a:cs typeface="Tahoma" panose="020B0604030504040204" pitchFamily="34" charset="0"/>
              </a:rPr>
              <a:t>Supported by Google and Microsoft</a:t>
            </a:r>
          </a:p>
          <a:p>
            <a:r>
              <a:rPr lang="nb-NO" sz="2000" dirty="0">
                <a:latin typeface="Tahoma" panose="020B0604030504040204" pitchFamily="34" charset="0"/>
                <a:ea typeface="Tahoma" panose="020B0604030504040204" pitchFamily="34" charset="0"/>
                <a:cs typeface="Tahoma" panose="020B0604030504040204" pitchFamily="34" charset="0"/>
              </a:rPr>
              <a:t>Federate authentication trough OpenID Connect</a:t>
            </a:r>
          </a:p>
          <a:p>
            <a:r>
              <a:rPr lang="nb-NO" sz="2000" dirty="0">
                <a:latin typeface="Tahoma" panose="020B0604030504040204" pitchFamily="34" charset="0"/>
                <a:ea typeface="Tahoma" panose="020B0604030504040204" pitchFamily="34" charset="0"/>
                <a:cs typeface="Tahoma" panose="020B0604030504040204" pitchFamily="34" charset="0"/>
              </a:rPr>
              <a:t>Avoid use of keys at all! </a:t>
            </a:r>
          </a:p>
          <a:p>
            <a:endParaRPr lang="nb-NO" sz="2000" dirty="0">
              <a:latin typeface="Tahoma" panose="020B0604030504040204" pitchFamily="34" charset="0"/>
              <a:ea typeface="Tahoma" panose="020B0604030504040204" pitchFamily="34" charset="0"/>
              <a:cs typeface="Tahoma" panose="020B0604030504040204" pitchFamily="34" charset="0"/>
            </a:endParaRPr>
          </a:p>
          <a:p>
            <a:pPr lvl="1"/>
            <a:endParaRPr lang="nb-NO" sz="2000" dirty="0">
              <a:solidFill>
                <a:srgbClr val="32ABD0"/>
              </a:solidFill>
              <a:latin typeface="Tahoma" panose="020B0604030504040204" pitchFamily="34" charset="0"/>
              <a:ea typeface="Tahoma" panose="020B0604030504040204" pitchFamily="34" charset="0"/>
              <a:cs typeface="Tahoma" panose="020B0604030504040204" pitchFamily="34" charset="0"/>
            </a:endParaRPr>
          </a:p>
          <a:p>
            <a:pPr lvl="1"/>
            <a:endParaRPr lang="nb-NO" sz="2000" dirty="0">
              <a:solidFill>
                <a:srgbClr val="32ABD0"/>
              </a:solidFill>
              <a:latin typeface="Tahoma" panose="020B0604030504040204" pitchFamily="34" charset="0"/>
              <a:ea typeface="Tahoma" panose="020B0604030504040204" pitchFamily="34" charset="0"/>
              <a:cs typeface="Tahoma" panose="020B0604030504040204" pitchFamily="34" charset="0"/>
            </a:endParaRPr>
          </a:p>
          <a:p>
            <a:endParaRPr lang="en-US" sz="2000" b="1" dirty="0">
              <a:solidFill>
                <a:srgbClr val="32ABD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ABCC9AF0-8DD7-E97A-8713-E12872393D59}"/>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Workload Identity + Trusted Access (Preview)</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Enable keyless access to GCP with workload Identity Federation | Google  Cloud Blog">
            <a:extLst>
              <a:ext uri="{FF2B5EF4-FFF2-40B4-BE49-F238E27FC236}">
                <a16:creationId xmlns:a16="http://schemas.microsoft.com/office/drawing/2014/main" id="{17E7931C-09E7-379D-27FB-E2765FC97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72" y="3074342"/>
            <a:ext cx="7649395" cy="25936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7">
            <a:extLst>
              <a:ext uri="{FF2B5EF4-FFF2-40B4-BE49-F238E27FC236}">
                <a16:creationId xmlns:a16="http://schemas.microsoft.com/office/drawing/2014/main" id="{860E4F0F-AF81-E252-2BEA-690D584A5C13}"/>
              </a:ext>
            </a:extLst>
          </p:cNvPr>
          <p:cNvSpPr/>
          <p:nvPr/>
        </p:nvSpPr>
        <p:spPr>
          <a:xfrm>
            <a:off x="8521830" y="3429000"/>
            <a:ext cx="3399143" cy="183403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Trusted</a:t>
            </a: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 Access in </a:t>
            </a: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preview</a:t>
            </a: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 - </a:t>
            </a:r>
          </a:p>
          <a:p>
            <a:pPr algn="ctr"/>
            <a:r>
              <a:rPr lang="nb-NO">
                <a:solidFill>
                  <a:schemeClr val="bg1"/>
                </a:solidFill>
                <a:latin typeface="Tahoma" panose="020B0604030504040204" pitchFamily="34" charset="0"/>
                <a:ea typeface="Tahoma" panose="020B0604030504040204" pitchFamily="34" charset="0"/>
                <a:cs typeface="Tahoma" panose="020B0604030504040204" pitchFamily="34" charset="0"/>
              </a:rPr>
              <a:t>Azure Services to </a:t>
            </a:r>
            <a:r>
              <a:rPr lang="nb-NO" err="1">
                <a:solidFill>
                  <a:schemeClr val="bg1"/>
                </a:solidFill>
                <a:latin typeface="Tahoma" panose="020B0604030504040204" pitchFamily="34" charset="0"/>
                <a:ea typeface="Tahoma" panose="020B0604030504040204" pitchFamily="34" charset="0"/>
                <a:cs typeface="Tahoma" panose="020B0604030504040204" pitchFamily="34" charset="0"/>
              </a:rPr>
              <a:t>authenticate</a:t>
            </a:r>
            <a:r>
              <a:rPr lang="nb-NO">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1"/>
                </a:solidFill>
                <a:latin typeface="Tahoma" panose="020B0604030504040204" pitchFamily="34" charset="0"/>
                <a:ea typeface="Tahoma" panose="020B0604030504040204" pitchFamily="34" charset="0"/>
                <a:cs typeface="Tahoma" panose="020B0604030504040204" pitchFamily="34" charset="0"/>
              </a:rPr>
              <a:t>securely</a:t>
            </a:r>
            <a:r>
              <a:rPr lang="nb-NO">
                <a:solidFill>
                  <a:schemeClr val="bg1"/>
                </a:solidFill>
                <a:latin typeface="Tahoma" panose="020B0604030504040204" pitchFamily="34" charset="0"/>
                <a:ea typeface="Tahoma" panose="020B0604030504040204" pitchFamily="34" charset="0"/>
                <a:cs typeface="Tahoma" panose="020B0604030504040204" pitchFamily="34" charset="0"/>
              </a:rPr>
              <a:t> to AKS based services</a:t>
            </a:r>
            <a:endParaRPr lang="en-US">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1720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83FAB-9F39-1700-CF44-C6F0CC8BABAB}"/>
              </a:ext>
            </a:extLst>
          </p:cNvPr>
          <p:cNvSpPr>
            <a:spLocks noGrp="1"/>
          </p:cNvSpPr>
          <p:nvPr>
            <p:ph type="body" sz="quarter" idx="10"/>
          </p:nvPr>
        </p:nvSpPr>
        <p:spPr>
          <a:xfrm>
            <a:off x="721229" y="1377546"/>
            <a:ext cx="10749412" cy="4538931"/>
          </a:xfrm>
        </p:spPr>
        <p:txBody>
          <a:bodyPr>
            <a:normAutofit fontScale="85000" lnSpcReduction="10000"/>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CNI = </a:t>
            </a:r>
            <a:r>
              <a:rPr lang="en-US" dirty="0">
                <a:latin typeface="Tahoma" panose="020B0604030504040204" pitchFamily="34" charset="0"/>
                <a:ea typeface="Tahoma" panose="020B0604030504040204" pitchFamily="34" charset="0"/>
                <a:cs typeface="Tahoma" panose="020B0604030504040204" pitchFamily="34" charset="0"/>
              </a:rPr>
              <a:t>Network integration between Kubernetes and the underlying network</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CRD</a:t>
            </a:r>
            <a:r>
              <a:rPr lang="en-US" sz="20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Custom Resource Definition (</a:t>
            </a:r>
            <a:r>
              <a:rPr lang="en-US" dirty="0" err="1">
                <a:latin typeface="Tahoma" panose="020B0604030504040204" pitchFamily="34" charset="0"/>
                <a:ea typeface="Tahoma" panose="020B0604030504040204" pitchFamily="34" charset="0"/>
                <a:cs typeface="Tahoma" panose="020B0604030504040204" pitchFamily="34" charset="0"/>
              </a:rPr>
              <a:t>Utvidelse</a:t>
            </a:r>
            <a:r>
              <a:rPr lang="en-US" dirty="0">
                <a:latin typeface="Tahoma" panose="020B0604030504040204" pitchFamily="34" charset="0"/>
                <a:ea typeface="Tahoma" panose="020B0604030504040204" pitchFamily="34" charset="0"/>
                <a:cs typeface="Tahoma" panose="020B0604030504040204" pitchFamily="34" charset="0"/>
              </a:rPr>
              <a:t> med </a:t>
            </a:r>
            <a:r>
              <a:rPr lang="en-US" dirty="0" err="1">
                <a:latin typeface="Tahoma" panose="020B0604030504040204" pitchFamily="34" charset="0"/>
                <a:ea typeface="Tahoma" panose="020B0604030504040204" pitchFamily="34" charset="0"/>
                <a:cs typeface="Tahoma" panose="020B0604030504040204" pitchFamily="34" charset="0"/>
              </a:rPr>
              <a:t>ressurser</a:t>
            </a:r>
            <a:r>
              <a:rPr lang="en-US" dirty="0">
                <a:latin typeface="Tahoma" panose="020B0604030504040204" pitchFamily="34" charset="0"/>
                <a:ea typeface="Tahoma" panose="020B0604030504040204" pitchFamily="34" charset="0"/>
                <a:cs typeface="Tahoma" panose="020B0604030504040204" pitchFamily="34" charset="0"/>
              </a:rPr>
              <a:t> I Kubernetes </a:t>
            </a:r>
            <a:r>
              <a:rPr lang="en-US" dirty="0" err="1">
                <a:latin typeface="Tahoma" panose="020B0604030504040204" pitchFamily="34" charset="0"/>
                <a:ea typeface="Tahoma" panose="020B0604030504040204" pitchFamily="34" charset="0"/>
                <a:cs typeface="Tahoma" panose="020B0604030504040204" pitchFamily="34" charset="0"/>
              </a:rPr>
              <a:t>APIet</a:t>
            </a:r>
            <a:r>
              <a:rPr lang="en-US" dirty="0">
                <a:latin typeface="Tahoma" panose="020B0604030504040204" pitchFamily="34" charset="0"/>
                <a:ea typeface="Tahoma" panose="020B0604030504040204" pitchFamily="34" charset="0"/>
                <a:cs typeface="Tahoma" panose="020B0604030504040204" pitchFamily="34" charset="0"/>
              </a:rPr>
              <a:t>) </a:t>
            </a:r>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Network Policies = </a:t>
            </a:r>
            <a:r>
              <a:rPr lang="en-US" dirty="0">
                <a:latin typeface="Tahoma" panose="020B0604030504040204" pitchFamily="34" charset="0"/>
                <a:ea typeface="Tahoma" panose="020B0604030504040204" pitchFamily="34" charset="0"/>
                <a:cs typeface="Tahoma" panose="020B0604030504040204" pitchFamily="34" charset="0"/>
              </a:rPr>
              <a:t>Lag ¾ Firewall mechanisms – Controlled via CNI</a:t>
            </a:r>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Services = </a:t>
            </a:r>
            <a:r>
              <a:rPr lang="en-US" dirty="0">
                <a:latin typeface="Tahoma" panose="020B0604030504040204" pitchFamily="34" charset="0"/>
                <a:ea typeface="Tahoma" panose="020B0604030504040204" pitchFamily="34" charset="0"/>
                <a:cs typeface="Tahoma" panose="020B0604030504040204" pitchFamily="34" charset="0"/>
              </a:rPr>
              <a:t>Exposing of a service in a pod</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Ingress / Gateway API = </a:t>
            </a:r>
            <a:r>
              <a:rPr lang="en-US" dirty="0">
                <a:latin typeface="Tahoma" panose="020B0604030504040204" pitchFamily="34" charset="0"/>
                <a:ea typeface="Tahoma" panose="020B0604030504040204" pitchFamily="34" charset="0"/>
                <a:cs typeface="Tahoma" panose="020B0604030504040204" pitchFamily="34" charset="0"/>
              </a:rPr>
              <a:t>Entry to the different services (trough layer 7)</a:t>
            </a:r>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IP Tables = </a:t>
            </a:r>
            <a:r>
              <a:rPr lang="en-US" dirty="0">
                <a:latin typeface="Tahoma" panose="020B0604030504040204" pitchFamily="34" charset="0"/>
                <a:ea typeface="Tahoma" panose="020B0604030504040204" pitchFamily="34" charset="0"/>
                <a:cs typeface="Tahoma" panose="020B0604030504040204" pitchFamily="34" charset="0"/>
              </a:rPr>
              <a:t>packet filter in the OS kernel and controls much of the network logic in k8s</a:t>
            </a:r>
            <a:endParaRPr lang="en-US"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b="1" dirty="0" err="1">
                <a:latin typeface="Tahoma" panose="020B0604030504040204" pitchFamily="34" charset="0"/>
                <a:ea typeface="Tahoma" panose="020B0604030504040204" pitchFamily="34" charset="0"/>
                <a:cs typeface="Tahoma" panose="020B0604030504040204" pitchFamily="34" charset="0"/>
              </a:rPr>
              <a:t>eBFP</a:t>
            </a:r>
            <a:r>
              <a:rPr lang="en-US" sz="2000" b="1" dirty="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rPr>
              <a:t>Mini applications running as a sandbox package in the OS kernel</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Kubernetes Nettverk - some acronyms</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7769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131D0-743A-4DD0-900B-8EA9B6DDEFDC}"/>
              </a:ext>
            </a:extLst>
          </p:cNvPr>
          <p:cNvSpPr>
            <a:spLocks noGrp="1"/>
          </p:cNvSpPr>
          <p:nvPr>
            <p:ph type="title"/>
          </p:nvPr>
        </p:nvSpPr>
        <p:spPr/>
        <p:txBody>
          <a:bodyPr>
            <a:noAutofit/>
          </a:bodyPr>
          <a:lstStyle/>
          <a:p>
            <a:r>
              <a:rPr lang="nb-NO" sz="4000" b="1" dirty="0">
                <a:latin typeface="Tahoma" panose="020B0604030504040204" pitchFamily="34" charset="0"/>
                <a:ea typeface="Tahoma" panose="020B0604030504040204" pitchFamily="34" charset="0"/>
                <a:cs typeface="Tahoma" panose="020B0604030504040204" pitchFamily="34" charset="0"/>
              </a:rPr>
              <a:t>Network Policies</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2863802B-438F-E688-6F08-3892EEA15B97}"/>
              </a:ext>
            </a:extLst>
          </p:cNvPr>
          <p:cNvSpPr>
            <a:spLocks noGrp="1"/>
          </p:cNvSpPr>
          <p:nvPr>
            <p:ph type="body" sz="quarter" idx="10"/>
          </p:nvPr>
        </p:nvSpPr>
        <p:spPr>
          <a:xfrm>
            <a:off x="718650" y="1308414"/>
            <a:ext cx="10749412" cy="4772972"/>
          </a:xfrm>
        </p:spPr>
        <p:txBody>
          <a:bodyPr>
            <a:normAutofit/>
          </a:bodyPr>
          <a:lstStyle/>
          <a:p>
            <a:pPr lvl="1"/>
            <a:endParaRPr lang="nb-NO" sz="1600" dirty="0">
              <a:latin typeface="Tahoma" panose="020B0604030504040204" pitchFamily="34" charset="0"/>
              <a:ea typeface="Tahoma" panose="020B0604030504040204" pitchFamily="34" charset="0"/>
              <a:cs typeface="Tahoma" panose="020B0604030504040204" pitchFamily="34" charset="0"/>
            </a:endParaRPr>
          </a:p>
          <a:p>
            <a:pPr lvl="1"/>
            <a:endParaRPr lang="nb-NO" sz="1600" dirty="0">
              <a:latin typeface="Tahoma" panose="020B0604030504040204" pitchFamily="34" charset="0"/>
              <a:ea typeface="Tahoma" panose="020B0604030504040204" pitchFamily="34" charset="0"/>
              <a:cs typeface="Tahoma" panose="020B0604030504040204" pitchFamily="34" charset="0"/>
            </a:endParaRPr>
          </a:p>
          <a:p>
            <a:pPr lvl="1"/>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endParaRPr lang="nb-NO" dirty="0">
              <a:latin typeface="Tahoma" panose="020B0604030504040204" pitchFamily="34" charset="0"/>
              <a:ea typeface="Tahoma" panose="020B0604030504040204" pitchFamily="34" charset="0"/>
              <a:cs typeface="Tahoma" panose="020B0604030504040204" pitchFamily="34" charset="0"/>
            </a:endParaRPr>
          </a:p>
          <a:p>
            <a:pPr lvl="1"/>
            <a:endParaRPr lang="nb-NO" b="1" dirty="0">
              <a:latin typeface="Tahoma" panose="020B0604030504040204" pitchFamily="34" charset="0"/>
              <a:ea typeface="Tahoma" panose="020B0604030504040204" pitchFamily="34" charset="0"/>
              <a:cs typeface="Tahoma" panose="020B0604030504040204" pitchFamily="34" charset="0"/>
            </a:endParaRPr>
          </a:p>
          <a:p>
            <a:pPr lvl="1"/>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2" name="Text Placeholder 1">
            <a:extLst>
              <a:ext uri="{FF2B5EF4-FFF2-40B4-BE49-F238E27FC236}">
                <a16:creationId xmlns:a16="http://schemas.microsoft.com/office/drawing/2014/main" id="{8331B12C-B7DA-ABEA-5A3D-C109C218FD12}"/>
              </a:ext>
            </a:extLst>
          </p:cNvPr>
          <p:cNvSpPr txBox="1">
            <a:spLocks/>
          </p:cNvSpPr>
          <p:nvPr/>
        </p:nvSpPr>
        <p:spPr>
          <a:xfrm>
            <a:off x="721229" y="1377546"/>
            <a:ext cx="10749412" cy="4538931"/>
          </a:xfrm>
          <a:prstGeom prst="rect">
            <a:avLst/>
          </a:prstGeom>
        </p:spPr>
        <p:txBody>
          <a:bodyPr vert="horz" lIns="75600" tIns="75600" rIns="75600" bIns="75600" rtlCol="0">
            <a:normAutofit/>
          </a:bodyPr>
          <a:lstStyle>
            <a:lvl1pPr marL="265113" indent="-265113" algn="l" defTabSz="914400" rtl="0" eaLnBrk="1" latinLnBrk="0" hangingPunct="1">
              <a:lnSpc>
                <a:spcPct val="100000"/>
              </a:lnSpc>
              <a:spcBef>
                <a:spcPts val="600"/>
              </a:spcBef>
              <a:buClr>
                <a:schemeClr val="tx1"/>
              </a:buClr>
              <a:buSzPct val="100000"/>
              <a:buFont typeface="Arial" panose="020B0604020202020204" pitchFamily="34" charset="0"/>
              <a:buChar char="•"/>
              <a:defRPr sz="1800" b="0" kern="1200">
                <a:solidFill>
                  <a:schemeClr val="tx1"/>
                </a:solidFill>
                <a:latin typeface="+mn-lt"/>
                <a:ea typeface="+mn-ea"/>
                <a:cs typeface="+mn-cs"/>
              </a:defRPr>
            </a:lvl1pPr>
            <a:lvl2pPr marL="541338" indent="-276225" algn="l" defTabSz="914400" rtl="0" eaLnBrk="1" latinLnBrk="0" hangingPunct="1">
              <a:lnSpc>
                <a:spcPct val="100000"/>
              </a:lnSpc>
              <a:spcBef>
                <a:spcPts val="600"/>
              </a:spcBef>
              <a:buClr>
                <a:schemeClr val="accent1"/>
              </a:buClr>
              <a:buSzPct val="100000"/>
              <a:buFont typeface="Arial" panose="020B0604020202020204" pitchFamily="34" charset="0"/>
              <a:buChar char="•"/>
              <a:defRPr sz="1800" b="0" kern="1200">
                <a:solidFill>
                  <a:schemeClr val="tx1"/>
                </a:solidFill>
                <a:latin typeface="+mn-lt"/>
                <a:ea typeface="+mn-ea"/>
                <a:cs typeface="+mn-cs"/>
              </a:defRPr>
            </a:lvl2pPr>
            <a:lvl3pPr marL="1004888" indent="-285750" algn="l" defTabSz="914400" rtl="0" eaLnBrk="1" latinLnBrk="0" hangingPunct="1">
              <a:lnSpc>
                <a:spcPct val="100000"/>
              </a:lnSpc>
              <a:spcBef>
                <a:spcPts val="600"/>
              </a:spcBef>
              <a:buClr>
                <a:schemeClr val="tx1"/>
              </a:buClr>
              <a:buSzPct val="80000"/>
              <a:buFont typeface="Arial" panose="020B0604020202020204" pitchFamily="34" charset="0"/>
              <a:buChar char="•"/>
              <a:defRPr sz="1400" b="0" kern="1200">
                <a:solidFill>
                  <a:schemeClr val="tx1"/>
                </a:solidFill>
                <a:latin typeface="+mn-lt"/>
                <a:ea typeface="+mn-ea"/>
                <a:cs typeface="+mn-cs"/>
              </a:defRPr>
            </a:lvl3pPr>
            <a:lvl4pPr marL="1065213" indent="-171450" algn="l" defTabSz="914400" rtl="0" eaLnBrk="1" latinLnBrk="0" hangingPunct="1">
              <a:lnSpc>
                <a:spcPct val="100000"/>
              </a:lnSpc>
              <a:spcBef>
                <a:spcPts val="600"/>
              </a:spcBef>
              <a:buSzPct val="80000"/>
              <a:buFont typeface="Arial" panose="020B0604020202020204" pitchFamily="34" charset="0"/>
              <a:buChar char="•"/>
              <a:defRPr sz="1200" b="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Traffic control on layer ¾	</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IP, Port, Protocol, Pod label</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By default everything in Kubernetes is open</a:t>
            </a:r>
            <a:endParaRPr lang="en-US"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Require a CNI that can control traffic</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Calico, </a:t>
            </a:r>
            <a:r>
              <a:rPr lang="en-US" dirty="0" err="1">
                <a:latin typeface="Tahoma" panose="020B0604030504040204" pitchFamily="34" charset="0"/>
                <a:ea typeface="Tahoma" panose="020B0604030504040204" pitchFamily="34" charset="0"/>
                <a:cs typeface="Tahoma" panose="020B0604030504040204" pitchFamily="34" charset="0"/>
              </a:rPr>
              <a:t>WeaveNet</a:t>
            </a:r>
            <a:r>
              <a:rPr lang="en-US" dirty="0">
                <a:latin typeface="Tahoma" panose="020B0604030504040204" pitchFamily="34" charset="0"/>
                <a:ea typeface="Tahoma" panose="020B0604030504040204" pitchFamily="34" charset="0"/>
                <a:cs typeface="Tahoma" panose="020B0604030504040204" pitchFamily="34" charset="0"/>
              </a:rPr>
              <a:t>, Azure CNI, GKE CNI, Cilium (</a:t>
            </a:r>
            <a:r>
              <a:rPr lang="en-US" dirty="0" err="1">
                <a:latin typeface="Tahoma" panose="020B0604030504040204" pitchFamily="34" charset="0"/>
                <a:ea typeface="Tahoma" panose="020B0604030504040204" pitchFamily="34" charset="0"/>
                <a:cs typeface="Tahoma" panose="020B0604030504040204" pitchFamily="34" charset="0"/>
              </a:rPr>
              <a:t>eBFP</a:t>
            </a:r>
            <a:r>
              <a:rPr lang="en-US" dirty="0">
                <a:latin typeface="Tahoma" panose="020B0604030504040204" pitchFamily="34" charset="0"/>
                <a:ea typeface="Tahoma" panose="020B0604030504040204" pitchFamily="34" charset="0"/>
                <a:cs typeface="Tahoma" panose="020B0604030504040204" pitchFamily="34" charset="0"/>
              </a:rPr>
              <a:t>)</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Flannel (does not support Network Policies)</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Traffic flow controlled via YAML configuration</a:t>
            </a:r>
          </a:p>
        </p:txBody>
      </p:sp>
      <p:sp>
        <p:nvSpPr>
          <p:cNvPr id="8" name="TextBox 7">
            <a:extLst>
              <a:ext uri="{FF2B5EF4-FFF2-40B4-BE49-F238E27FC236}">
                <a16:creationId xmlns:a16="http://schemas.microsoft.com/office/drawing/2014/main" id="{16784C68-26DC-5A5F-7274-95F34E093CA3}"/>
              </a:ext>
            </a:extLst>
          </p:cNvPr>
          <p:cNvSpPr txBox="1"/>
          <p:nvPr/>
        </p:nvSpPr>
        <p:spPr>
          <a:xfrm>
            <a:off x="7748109" y="970009"/>
            <a:ext cx="3201416" cy="5447645"/>
          </a:xfrm>
          <a:prstGeom prst="rect">
            <a:avLst/>
          </a:prstGeom>
          <a:noFill/>
        </p:spPr>
        <p:txBody>
          <a:bodyPr wrap="square">
            <a:spAutoFit/>
          </a:bodyPr>
          <a:lstStyle/>
          <a:p>
            <a:r>
              <a:rPr lang="en-US" sz="1200" dirty="0" err="1">
                <a:latin typeface="Tahoma" panose="020B0604030504040204" pitchFamily="34" charset="0"/>
                <a:ea typeface="Tahoma" panose="020B0604030504040204" pitchFamily="34" charset="0"/>
                <a:cs typeface="Tahoma" panose="020B0604030504040204" pitchFamily="34" charset="0"/>
              </a:rPr>
              <a:t>apiVersion</a:t>
            </a:r>
            <a:r>
              <a:rPr lang="en-US" sz="1200" dirty="0">
                <a:latin typeface="Tahoma" panose="020B0604030504040204" pitchFamily="34" charset="0"/>
                <a:ea typeface="Tahoma" panose="020B0604030504040204" pitchFamily="34" charset="0"/>
                <a:cs typeface="Tahoma" panose="020B0604030504040204" pitchFamily="34" charset="0"/>
              </a:rPr>
              <a:t>: networking.k8s.io/v1</a:t>
            </a:r>
          </a:p>
          <a:p>
            <a:r>
              <a:rPr lang="en-US" sz="1200" b="1" dirty="0">
                <a:latin typeface="Tahoma" panose="020B0604030504040204" pitchFamily="34" charset="0"/>
                <a:ea typeface="Tahoma" panose="020B0604030504040204" pitchFamily="34" charset="0"/>
                <a:cs typeface="Tahoma" panose="020B0604030504040204" pitchFamily="34" charset="0"/>
              </a:rPr>
              <a:t>kind: </a:t>
            </a:r>
            <a:r>
              <a:rPr lang="en-US" sz="1200" b="1" dirty="0" err="1">
                <a:latin typeface="Tahoma" panose="020B0604030504040204" pitchFamily="34" charset="0"/>
                <a:ea typeface="Tahoma" panose="020B0604030504040204" pitchFamily="34" charset="0"/>
                <a:cs typeface="Tahoma" panose="020B0604030504040204" pitchFamily="34" charset="0"/>
              </a:rPr>
              <a:t>NetworkPolicy</a:t>
            </a:r>
            <a:endParaRPr lang="en-US" sz="1200" b="1"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metadata:</a:t>
            </a:r>
          </a:p>
          <a:p>
            <a:r>
              <a:rPr lang="en-US" sz="1200" dirty="0">
                <a:latin typeface="Tahoma" panose="020B0604030504040204" pitchFamily="34" charset="0"/>
                <a:ea typeface="Tahoma" panose="020B0604030504040204" pitchFamily="34" charset="0"/>
                <a:cs typeface="Tahoma" panose="020B0604030504040204" pitchFamily="34" charset="0"/>
              </a:rPr>
              <a:t>  name: frontend-to-</a:t>
            </a:r>
            <a:r>
              <a:rPr lang="en-US" sz="1200" dirty="0" err="1">
                <a:latin typeface="Tahoma" panose="020B0604030504040204" pitchFamily="34" charset="0"/>
                <a:ea typeface="Tahoma" panose="020B0604030504040204" pitchFamily="34" charset="0"/>
                <a:cs typeface="Tahoma" panose="020B0604030504040204" pitchFamily="34" charset="0"/>
              </a:rPr>
              <a:t>sqldatabase</a:t>
            </a: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  namespace: default</a:t>
            </a:r>
          </a:p>
          <a:p>
            <a:r>
              <a:rPr lang="en-US" sz="1200" dirty="0">
                <a:latin typeface="Tahoma" panose="020B0604030504040204" pitchFamily="34" charset="0"/>
                <a:ea typeface="Tahoma" panose="020B0604030504040204" pitchFamily="34" charset="0"/>
                <a:cs typeface="Tahoma" panose="020B0604030504040204" pitchFamily="34" charset="0"/>
              </a:rPr>
              <a:t>spec:</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podSelector</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matchLabels</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b="1" dirty="0">
                <a:latin typeface="Tahoma" panose="020B0604030504040204" pitchFamily="34" charset="0"/>
                <a:ea typeface="Tahoma" panose="020B0604030504040204" pitchFamily="34" charset="0"/>
                <a:cs typeface="Tahoma" panose="020B0604030504040204" pitchFamily="34" charset="0"/>
              </a:rPr>
              <a:t>      app: </a:t>
            </a:r>
            <a:r>
              <a:rPr lang="en-US" sz="1200" b="1" dirty="0" err="1">
                <a:latin typeface="Tahoma" panose="020B0604030504040204" pitchFamily="34" charset="0"/>
                <a:ea typeface="Tahoma" panose="020B0604030504040204" pitchFamily="34" charset="0"/>
                <a:cs typeface="Tahoma" panose="020B0604030504040204" pitchFamily="34" charset="0"/>
              </a:rPr>
              <a:t>sqldatabase</a:t>
            </a:r>
            <a:endParaRPr lang="en-US" sz="1200" b="1"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policyTypes</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 Ingress</a:t>
            </a:r>
          </a:p>
          <a:p>
            <a:r>
              <a:rPr lang="en-US" sz="1200" dirty="0">
                <a:latin typeface="Tahoma" panose="020B0604030504040204" pitchFamily="34" charset="0"/>
                <a:ea typeface="Tahoma" panose="020B0604030504040204" pitchFamily="34" charset="0"/>
                <a:cs typeface="Tahoma" panose="020B0604030504040204" pitchFamily="34" charset="0"/>
              </a:rPr>
              <a:t>  - Egress</a:t>
            </a:r>
          </a:p>
          <a:p>
            <a:r>
              <a:rPr lang="en-US" sz="1200" dirty="0">
                <a:latin typeface="Tahoma" panose="020B0604030504040204" pitchFamily="34" charset="0"/>
                <a:ea typeface="Tahoma" panose="020B0604030504040204" pitchFamily="34" charset="0"/>
                <a:cs typeface="Tahoma" panose="020B0604030504040204" pitchFamily="34" charset="0"/>
              </a:rPr>
              <a:t>  ingress:</a:t>
            </a:r>
          </a:p>
          <a:p>
            <a:r>
              <a:rPr lang="en-US" sz="1200" dirty="0">
                <a:latin typeface="Tahoma" panose="020B0604030504040204" pitchFamily="34" charset="0"/>
                <a:ea typeface="Tahoma" panose="020B0604030504040204" pitchFamily="34" charset="0"/>
                <a:cs typeface="Tahoma" panose="020B0604030504040204" pitchFamily="34" charset="0"/>
              </a:rPr>
              <a:t>  - from:</a:t>
            </a:r>
          </a:p>
          <a:p>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ipBlock</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b="1" dirty="0" err="1">
                <a:latin typeface="Tahoma" panose="020B0604030504040204" pitchFamily="34" charset="0"/>
                <a:ea typeface="Tahoma" panose="020B0604030504040204" pitchFamily="34" charset="0"/>
                <a:cs typeface="Tahoma" panose="020B0604030504040204" pitchFamily="34" charset="0"/>
              </a:rPr>
              <a:t>cidr</a:t>
            </a:r>
            <a:r>
              <a:rPr lang="en-US" sz="1200" b="1" dirty="0">
                <a:latin typeface="Tahoma" panose="020B0604030504040204" pitchFamily="34" charset="0"/>
                <a:ea typeface="Tahoma" panose="020B0604030504040204" pitchFamily="34" charset="0"/>
                <a:cs typeface="Tahoma" panose="020B0604030504040204" pitchFamily="34" charset="0"/>
              </a:rPr>
              <a:t>: 172.17.0.0/16</a:t>
            </a:r>
          </a:p>
          <a:p>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namespaceSelector</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matchLabels</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project: </a:t>
            </a:r>
            <a:r>
              <a:rPr lang="en-US" sz="1200" dirty="0" err="1">
                <a:latin typeface="Tahoma" panose="020B0604030504040204" pitchFamily="34" charset="0"/>
                <a:ea typeface="Tahoma" panose="020B0604030504040204" pitchFamily="34" charset="0"/>
                <a:cs typeface="Tahoma" panose="020B0604030504040204" pitchFamily="34" charset="0"/>
              </a:rPr>
              <a:t>myproject</a:t>
            </a: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podSelector</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matchLabels</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b="1" dirty="0">
                <a:latin typeface="Tahoma" panose="020B0604030504040204" pitchFamily="34" charset="0"/>
                <a:ea typeface="Tahoma" panose="020B0604030504040204" pitchFamily="34" charset="0"/>
                <a:cs typeface="Tahoma" panose="020B0604030504040204" pitchFamily="34" charset="0"/>
              </a:rPr>
              <a:t>          role: frontend</a:t>
            </a:r>
          </a:p>
          <a:p>
            <a:r>
              <a:rPr lang="en-US" sz="1200" dirty="0">
                <a:latin typeface="Tahoma" panose="020B0604030504040204" pitchFamily="34" charset="0"/>
                <a:ea typeface="Tahoma" panose="020B0604030504040204" pitchFamily="34" charset="0"/>
                <a:cs typeface="Tahoma" panose="020B0604030504040204" pitchFamily="34" charset="0"/>
              </a:rPr>
              <a:t>  egress:</a:t>
            </a:r>
          </a:p>
          <a:p>
            <a:r>
              <a:rPr lang="en-US" sz="1200" dirty="0">
                <a:latin typeface="Tahoma" panose="020B0604030504040204" pitchFamily="34" charset="0"/>
                <a:ea typeface="Tahoma" panose="020B0604030504040204" pitchFamily="34" charset="0"/>
                <a:cs typeface="Tahoma" panose="020B0604030504040204" pitchFamily="34" charset="0"/>
              </a:rPr>
              <a:t>  - to:</a:t>
            </a:r>
          </a:p>
          <a:p>
            <a:r>
              <a:rPr lang="en-US" sz="1200" dirty="0">
                <a:latin typeface="Tahoma" panose="020B0604030504040204" pitchFamily="34" charset="0"/>
                <a:ea typeface="Tahoma" panose="020B0604030504040204" pitchFamily="34" charset="0"/>
                <a:cs typeface="Tahoma" panose="020B0604030504040204" pitchFamily="34" charset="0"/>
              </a:rPr>
              <a:t>    - </a:t>
            </a:r>
            <a:r>
              <a:rPr lang="en-US" sz="1200" dirty="0" err="1">
                <a:latin typeface="Tahoma" panose="020B0604030504040204" pitchFamily="34" charset="0"/>
                <a:ea typeface="Tahoma" panose="020B0604030504040204" pitchFamily="34" charset="0"/>
                <a:cs typeface="Tahoma" panose="020B0604030504040204" pitchFamily="34" charset="0"/>
              </a:rPr>
              <a:t>ipBlock</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b="1" dirty="0" err="1">
                <a:latin typeface="Tahoma" panose="020B0604030504040204" pitchFamily="34" charset="0"/>
                <a:ea typeface="Tahoma" panose="020B0604030504040204" pitchFamily="34" charset="0"/>
                <a:cs typeface="Tahoma" panose="020B0604030504040204" pitchFamily="34" charset="0"/>
              </a:rPr>
              <a:t>cidr</a:t>
            </a:r>
            <a:r>
              <a:rPr lang="en-US" sz="1200" b="1" dirty="0">
                <a:latin typeface="Tahoma" panose="020B0604030504040204" pitchFamily="34" charset="0"/>
                <a:ea typeface="Tahoma" panose="020B0604030504040204" pitchFamily="34" charset="0"/>
                <a:cs typeface="Tahoma" panose="020B0604030504040204" pitchFamily="34" charset="0"/>
              </a:rPr>
              <a:t>: 10.0.0.0/24</a:t>
            </a:r>
          </a:p>
          <a:p>
            <a:r>
              <a:rPr lang="en-US" sz="1200" b="1" dirty="0">
                <a:latin typeface="Tahoma" panose="020B0604030504040204" pitchFamily="34" charset="0"/>
                <a:ea typeface="Tahoma" panose="020B0604030504040204" pitchFamily="34" charset="0"/>
                <a:cs typeface="Tahoma" panose="020B0604030504040204" pitchFamily="34" charset="0"/>
              </a:rPr>
              <a:t>    ports:</a:t>
            </a:r>
          </a:p>
          <a:p>
            <a:r>
              <a:rPr lang="en-US" sz="1200" b="1" dirty="0">
                <a:latin typeface="Tahoma" panose="020B0604030504040204" pitchFamily="34" charset="0"/>
                <a:ea typeface="Tahoma" panose="020B0604030504040204" pitchFamily="34" charset="0"/>
                <a:cs typeface="Tahoma" panose="020B0604030504040204" pitchFamily="34" charset="0"/>
              </a:rPr>
              <a:t>    - protocol: TCP</a:t>
            </a:r>
          </a:p>
          <a:p>
            <a:r>
              <a:rPr lang="en-US" sz="1200" b="1" dirty="0">
                <a:latin typeface="Tahoma" panose="020B0604030504040204" pitchFamily="34" charset="0"/>
                <a:ea typeface="Tahoma" panose="020B0604030504040204" pitchFamily="34" charset="0"/>
                <a:cs typeface="Tahoma" panose="020B0604030504040204" pitchFamily="34" charset="0"/>
              </a:rPr>
              <a:t>      port: 5978</a:t>
            </a:r>
          </a:p>
        </p:txBody>
      </p:sp>
      <p:sp>
        <p:nvSpPr>
          <p:cNvPr id="9" name="Rectangle: Rounded Corners 8">
            <a:extLst>
              <a:ext uri="{FF2B5EF4-FFF2-40B4-BE49-F238E27FC236}">
                <a16:creationId xmlns:a16="http://schemas.microsoft.com/office/drawing/2014/main" id="{813FA522-5BC6-77DB-6722-4752E9AF2F9E}"/>
              </a:ext>
            </a:extLst>
          </p:cNvPr>
          <p:cNvSpPr/>
          <p:nvPr/>
        </p:nvSpPr>
        <p:spPr>
          <a:xfrm>
            <a:off x="9836846" y="2412129"/>
            <a:ext cx="1633795" cy="27546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Target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CCD8A86-EC4A-9B44-CD17-4D0D97A1383E}"/>
              </a:ext>
            </a:extLst>
          </p:cNvPr>
          <p:cNvSpPr/>
          <p:nvPr/>
        </p:nvSpPr>
        <p:spPr>
          <a:xfrm>
            <a:off x="9697995" y="4776389"/>
            <a:ext cx="1633795" cy="27546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Source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0432F6D4-8736-1398-3826-FB23DB61DFF8}"/>
              </a:ext>
            </a:extLst>
          </p:cNvPr>
          <p:cNvSpPr/>
          <p:nvPr/>
        </p:nvSpPr>
        <p:spPr>
          <a:xfrm>
            <a:off x="9697995" y="5561041"/>
            <a:ext cx="1633795" cy="617588"/>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Target IP og Port</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164147D3-046E-BE17-012E-825C3DF609C5}"/>
              </a:ext>
            </a:extLst>
          </p:cNvPr>
          <p:cNvSpPr/>
          <p:nvPr/>
        </p:nvSpPr>
        <p:spPr>
          <a:xfrm>
            <a:off x="9785360" y="3724004"/>
            <a:ext cx="1633795" cy="27546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Source IP</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Rounded Corners 14">
            <a:extLst>
              <a:ext uri="{FF2B5EF4-FFF2-40B4-BE49-F238E27FC236}">
                <a16:creationId xmlns:a16="http://schemas.microsoft.com/office/drawing/2014/main" id="{3A972BEB-A6AA-0506-C664-F82F1E3B2484}"/>
              </a:ext>
            </a:extLst>
          </p:cNvPr>
          <p:cNvSpPr/>
          <p:nvPr/>
        </p:nvSpPr>
        <p:spPr>
          <a:xfrm>
            <a:off x="1773196" y="5105274"/>
            <a:ext cx="5058032" cy="1122531"/>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Some</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free</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tools</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to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visualize</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flow</a:t>
            </a:r>
            <a:b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https://orca.tufin.io/netpol/</a:t>
            </a:r>
          </a:p>
          <a:p>
            <a:r>
              <a:rPr lang="nb-NO" sz="1600" dirty="0">
                <a:solidFill>
                  <a:schemeClr val="bg1"/>
                </a:solidFill>
                <a:latin typeface="Tahoma" panose="020B0604030504040204" pitchFamily="34" charset="0"/>
                <a:ea typeface="Tahoma" panose="020B0604030504040204" pitchFamily="34" charset="0"/>
                <a:cs typeface="Tahoma" panose="020B0604030504040204" pitchFamily="34" charset="0"/>
              </a:rPr>
              <a:t>https://artturik.github.io/network-policy-viewer/</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25894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83FAB-9F39-1700-CF44-C6F0CC8BABAB}"/>
              </a:ext>
            </a:extLst>
          </p:cNvPr>
          <p:cNvSpPr>
            <a:spLocks noGrp="1"/>
          </p:cNvSpPr>
          <p:nvPr>
            <p:ph type="body" sz="quarter" idx="10"/>
          </p:nvPr>
        </p:nvSpPr>
        <p:spPr>
          <a:xfrm>
            <a:off x="720182" y="1587610"/>
            <a:ext cx="11159929" cy="4976223"/>
          </a:xfrm>
        </p:spPr>
        <p:txBody>
          <a:bodyPr>
            <a:normAutofit/>
          </a:bodyPr>
          <a:lstStyle/>
          <a:p>
            <a:r>
              <a:rPr lang="en-US" sz="2400" b="1"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Allows us to provide the following features in the platform</a:t>
            </a:r>
          </a:p>
          <a:p>
            <a:pPr lvl="1"/>
            <a:endParaRPr lang="en-US" sz="20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a:p>
            <a:pPr lvl="1"/>
            <a:endParaRPr lang="en-US" sz="2400" b="1"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2400" b="1" dirty="0" err="1">
                <a:solidFill>
                  <a:srgbClr val="00B0F0"/>
                </a:solidFill>
                <a:latin typeface="Tahoma" panose="020B0604030504040204" pitchFamily="34" charset="0"/>
                <a:ea typeface="Tahoma" panose="020B0604030504040204" pitchFamily="34" charset="0"/>
                <a:cs typeface="Tahoma" panose="020B0604030504040204" pitchFamily="34" charset="0"/>
              </a:rPr>
              <a:t>Visibilty</a:t>
            </a:r>
            <a:r>
              <a:rPr lang="en-US" sz="2400" b="1" dirty="0">
                <a:solidFill>
                  <a:srgbClr val="00B0F0"/>
                </a:solidFill>
                <a:latin typeface="Tahoma" panose="020B0604030504040204" pitchFamily="34" charset="0"/>
                <a:ea typeface="Tahoma" panose="020B0604030504040204" pitchFamily="34" charset="0"/>
                <a:cs typeface="Tahoma" panose="020B0604030504040204" pitchFamily="34" charset="0"/>
              </a:rPr>
              <a:t> (L7)</a:t>
            </a:r>
          </a:p>
          <a:p>
            <a:pPr lvl="1"/>
            <a:r>
              <a:rPr lang="en-US" sz="2400" b="1" dirty="0">
                <a:solidFill>
                  <a:srgbClr val="00B0F0"/>
                </a:solidFill>
                <a:latin typeface="Tahoma" panose="020B0604030504040204" pitchFamily="34" charset="0"/>
                <a:ea typeface="Tahoma" panose="020B0604030504040204" pitchFamily="34" charset="0"/>
                <a:cs typeface="Tahoma" panose="020B0604030504040204" pitchFamily="34" charset="0"/>
              </a:rPr>
              <a:t>Security (L7)</a:t>
            </a:r>
          </a:p>
          <a:p>
            <a:pPr lvl="1"/>
            <a:r>
              <a:rPr lang="en-US" sz="2400" b="1" dirty="0">
                <a:solidFill>
                  <a:srgbClr val="00B0F0"/>
                </a:solidFill>
                <a:latin typeface="Tahoma" panose="020B0604030504040204" pitchFamily="34" charset="0"/>
                <a:ea typeface="Tahoma" panose="020B0604030504040204" pitchFamily="34" charset="0"/>
                <a:cs typeface="Tahoma" panose="020B0604030504040204" pitchFamily="34" charset="0"/>
              </a:rPr>
              <a:t>Traffic shaping</a:t>
            </a:r>
          </a:p>
          <a:p>
            <a:pPr marL="265113" lvl="1" indent="0">
              <a:buNone/>
            </a:pPr>
            <a:endParaRPr lang="en-US" sz="2000"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endParaRPr>
          </a:p>
          <a:p>
            <a:endParaRPr lang="en-US" sz="2400" b="1" dirty="0">
              <a:latin typeface="Tahoma" panose="020B0604030504040204" pitchFamily="34" charset="0"/>
              <a:ea typeface="Tahoma" panose="020B0604030504040204" pitchFamily="34" charset="0"/>
              <a:cs typeface="Tahoma" panose="020B0604030504040204" pitchFamily="34" charset="0"/>
            </a:endParaRPr>
          </a:p>
          <a:p>
            <a:r>
              <a:rPr lang="en-US" sz="2400" b="1" dirty="0">
                <a:latin typeface="Tahoma" panose="020B0604030504040204" pitchFamily="34" charset="0"/>
                <a:ea typeface="Tahoma" panose="020B0604030504040204" pitchFamily="34" charset="0"/>
                <a:cs typeface="Tahoma" panose="020B0604030504040204" pitchFamily="34" charset="0"/>
              </a:rPr>
              <a:t>Moving this functionality out of the application layer and into the platform</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p:txBody>
          <a:bodyPr>
            <a:noAutofit/>
          </a:bodyPr>
          <a:lstStyle/>
          <a:p>
            <a:r>
              <a:rPr lang="nb-NO" sz="4000" b="1" dirty="0">
                <a:latin typeface="Tahoma" panose="020B0604030504040204" pitchFamily="34" charset="0"/>
                <a:ea typeface="Tahoma" panose="020B0604030504040204" pitchFamily="34" charset="0"/>
                <a:cs typeface="Tahoma" panose="020B0604030504040204" pitchFamily="34" charset="0"/>
              </a:rPr>
              <a:t>Service Mesh</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a:extLst>
              <a:ext uri="{FF2B5EF4-FFF2-40B4-BE49-F238E27FC236}">
                <a16:creationId xmlns:a16="http://schemas.microsoft.com/office/drawing/2014/main" id="{461E4C36-6740-2066-806C-01975D5B7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961" y="2187243"/>
            <a:ext cx="6915055" cy="1782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32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p:txBody>
          <a:bodyPr>
            <a:noAutofit/>
          </a:bodyPr>
          <a:lstStyle/>
          <a:p>
            <a:r>
              <a:rPr lang="nb-NO" sz="4000" b="1" dirty="0">
                <a:latin typeface="Tahoma" panose="020B0604030504040204" pitchFamily="34" charset="0"/>
                <a:ea typeface="Tahoma" panose="020B0604030504040204" pitchFamily="34" charset="0"/>
                <a:cs typeface="Tahoma" panose="020B0604030504040204" pitchFamily="34" charset="0"/>
              </a:rPr>
              <a:t>Service Mesh - Architecture</a:t>
            </a:r>
            <a:endParaRPr lang="en-US" sz="40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4" descr="NSX Service Mesh">
            <a:extLst>
              <a:ext uri="{FF2B5EF4-FFF2-40B4-BE49-F238E27FC236}">
                <a16:creationId xmlns:a16="http://schemas.microsoft.com/office/drawing/2014/main" id="{B5673772-20F7-D0C8-B44B-94805D2AF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77" y="1643081"/>
            <a:ext cx="6223082" cy="2922742"/>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a:extLst>
              <a:ext uri="{FF2B5EF4-FFF2-40B4-BE49-F238E27FC236}">
                <a16:creationId xmlns:a16="http://schemas.microsoft.com/office/drawing/2014/main" id="{5A5F4B74-B662-6C74-DD5B-8F61FA7F718D}"/>
              </a:ext>
            </a:extLst>
          </p:cNvPr>
          <p:cNvSpPr>
            <a:spLocks noGrp="1"/>
          </p:cNvSpPr>
          <p:nvPr>
            <p:ph type="body" sz="quarter" idx="10"/>
          </p:nvPr>
        </p:nvSpPr>
        <p:spPr>
          <a:xfrm>
            <a:off x="392729" y="1365188"/>
            <a:ext cx="10749412" cy="4538931"/>
          </a:xfrm>
        </p:spPr>
        <p:txBody>
          <a:bodyPr>
            <a:normAutofit fontScale="77500" lnSpcReduction="20000"/>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Different features and architecture </a:t>
            </a:r>
            <a:br>
              <a:rPr lang="en-US" sz="2000" b="1" dirty="0">
                <a:latin typeface="Tahoma" panose="020B0604030504040204" pitchFamily="34" charset="0"/>
                <a:ea typeface="Tahoma" panose="020B0604030504040204" pitchFamily="34" charset="0"/>
                <a:cs typeface="Tahoma" panose="020B0604030504040204" pitchFamily="34" charset="0"/>
              </a:rPr>
            </a:br>
            <a:r>
              <a:rPr lang="en-US" sz="2000" b="1" dirty="0">
                <a:latin typeface="Tahoma" panose="020B0604030504040204" pitchFamily="34" charset="0"/>
                <a:ea typeface="Tahoma" panose="020B0604030504040204" pitchFamily="34" charset="0"/>
                <a:cs typeface="Tahoma" panose="020B0604030504040204" pitchFamily="34" charset="0"/>
              </a:rPr>
              <a:t>depending on vendor</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Sidecar proxy or use of </a:t>
            </a:r>
            <a:r>
              <a:rPr lang="en-US" sz="2000" b="1" dirty="0" err="1">
                <a:latin typeface="Tahoma" panose="020B0604030504040204" pitchFamily="34" charset="0"/>
                <a:ea typeface="Tahoma" panose="020B0604030504040204" pitchFamily="34" charset="0"/>
                <a:cs typeface="Tahoma" panose="020B0604030504040204" pitchFamily="34" charset="0"/>
              </a:rPr>
              <a:t>eBFP</a:t>
            </a:r>
            <a:endParaRPr lang="en-US" sz="2000" b="1"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Cilium use </a:t>
            </a:r>
            <a:r>
              <a:rPr lang="en-US" dirty="0" err="1">
                <a:latin typeface="Tahoma" panose="020B0604030504040204" pitchFamily="34" charset="0"/>
                <a:ea typeface="Tahoma" panose="020B0604030504040204" pitchFamily="34" charset="0"/>
                <a:cs typeface="Tahoma" panose="020B0604030504040204" pitchFamily="34" charset="0"/>
              </a:rPr>
              <a:t>eBFP</a:t>
            </a:r>
            <a:endParaRPr lang="en-US"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Istio use iptables</a:t>
            </a:r>
          </a:p>
          <a:p>
            <a:pPr lvl="1">
              <a:lnSpc>
                <a:spcPct val="150000"/>
              </a:lnSpc>
            </a:pPr>
            <a:r>
              <a:rPr lang="en-US" dirty="0">
                <a:latin typeface="Tahoma" panose="020B0604030504040204" pitchFamily="34" charset="0"/>
                <a:ea typeface="Tahoma" panose="020B0604030504040204" pitchFamily="34" charset="0"/>
                <a:cs typeface="Tahoma" panose="020B0604030504040204" pitchFamily="34" charset="0"/>
              </a:rPr>
              <a:t>Provides for instance </a:t>
            </a:r>
            <a:r>
              <a:rPr lang="en-US" dirty="0" err="1">
                <a:latin typeface="Tahoma" panose="020B0604030504040204" pitchFamily="34" charset="0"/>
                <a:ea typeface="Tahoma" panose="020B0604030504040204" pitchFamily="34" charset="0"/>
                <a:cs typeface="Tahoma" panose="020B0604030504040204" pitchFamily="34" charset="0"/>
              </a:rPr>
              <a:t>mTLS</a:t>
            </a:r>
            <a:r>
              <a:rPr lang="en-US" dirty="0">
                <a:latin typeface="Tahoma" panose="020B0604030504040204" pitchFamily="34" charset="0"/>
                <a:ea typeface="Tahoma" panose="020B0604030504040204" pitchFamily="34" charset="0"/>
                <a:cs typeface="Tahoma" panose="020B0604030504040204" pitchFamily="34" charset="0"/>
              </a:rPr>
              <a:t> on service-to-service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Provides visibility into the network tier</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Layer 7 network policies</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Service Mesh architecture will soon be </a:t>
            </a:r>
            <a:br>
              <a:rPr lang="en-US" sz="2000" b="1" dirty="0">
                <a:latin typeface="Tahoma" panose="020B0604030504040204" pitchFamily="34" charset="0"/>
                <a:ea typeface="Tahoma" panose="020B0604030504040204" pitchFamily="34" charset="0"/>
                <a:cs typeface="Tahoma" panose="020B0604030504040204" pitchFamily="34" charset="0"/>
              </a:rPr>
            </a:br>
            <a:r>
              <a:rPr lang="en-US" sz="2000" b="1" dirty="0">
                <a:latin typeface="Tahoma" panose="020B0604030504040204" pitchFamily="34" charset="0"/>
                <a:ea typeface="Tahoma" panose="020B0604030504040204" pitchFamily="34" charset="0"/>
                <a:cs typeface="Tahoma" panose="020B0604030504040204" pitchFamily="34" charset="0"/>
              </a:rPr>
              <a:t>replaced with a new architecture</a:t>
            </a:r>
          </a:p>
        </p:txBody>
      </p:sp>
      <p:sp>
        <p:nvSpPr>
          <p:cNvPr id="8" name="Rectangle: Rounded Corners 7">
            <a:extLst>
              <a:ext uri="{FF2B5EF4-FFF2-40B4-BE49-F238E27FC236}">
                <a16:creationId xmlns:a16="http://schemas.microsoft.com/office/drawing/2014/main" id="{7CC64195-5717-35F0-74B1-6F57A9851E64}"/>
              </a:ext>
            </a:extLst>
          </p:cNvPr>
          <p:cNvSpPr/>
          <p:nvPr/>
        </p:nvSpPr>
        <p:spPr>
          <a:xfrm>
            <a:off x="7131625" y="4693128"/>
            <a:ext cx="4075050" cy="904483"/>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Architecture based upon Isitio which uses Envoy as a sidecar proxy</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7593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83FAB-9F39-1700-CF44-C6F0CC8BABAB}"/>
              </a:ext>
            </a:extLst>
          </p:cNvPr>
          <p:cNvSpPr>
            <a:spLocks noGrp="1"/>
          </p:cNvSpPr>
          <p:nvPr>
            <p:ph type="body" sz="quarter" idx="10"/>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https://linkerd.devstats.cncf.io/</a:t>
            </a:r>
          </a:p>
        </p:txBody>
      </p:sp>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a:xfrm>
            <a:off x="2681237" y="645109"/>
            <a:ext cx="10751504" cy="546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Some Service Mesh alternatives</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4">
            <a:extLst>
              <a:ext uri="{FF2B5EF4-FFF2-40B4-BE49-F238E27FC236}">
                <a16:creationId xmlns:a16="http://schemas.microsoft.com/office/drawing/2014/main" id="{361CD4D4-B969-7725-004B-A79613E0C899}"/>
              </a:ext>
            </a:extLst>
          </p:cNvPr>
          <p:cNvGraphicFramePr>
            <a:graphicFrameLocks noGrp="1"/>
          </p:cNvGraphicFramePr>
          <p:nvPr>
            <p:extLst>
              <p:ext uri="{D42A27DB-BD31-4B8C-83A1-F6EECF244321}">
                <p14:modId xmlns:p14="http://schemas.microsoft.com/office/powerpoint/2010/main" val="2603684295"/>
              </p:ext>
            </p:extLst>
          </p:nvPr>
        </p:nvGraphicFramePr>
        <p:xfrm>
          <a:off x="141403" y="1279504"/>
          <a:ext cx="11651217" cy="4348480"/>
        </p:xfrm>
        <a:graphic>
          <a:graphicData uri="http://schemas.openxmlformats.org/drawingml/2006/table">
            <a:tbl>
              <a:tblPr firstRow="1" bandRow="1">
                <a:tableStyleId>{5C22544A-7EE6-4342-B048-85BDC9FD1C3A}</a:tableStyleId>
              </a:tblPr>
              <a:tblGrid>
                <a:gridCol w="1734531">
                  <a:extLst>
                    <a:ext uri="{9D8B030D-6E8A-4147-A177-3AD203B41FA5}">
                      <a16:colId xmlns:a16="http://schemas.microsoft.com/office/drawing/2014/main" val="917591136"/>
                    </a:ext>
                  </a:extLst>
                </a:gridCol>
                <a:gridCol w="752108">
                  <a:extLst>
                    <a:ext uri="{9D8B030D-6E8A-4147-A177-3AD203B41FA5}">
                      <a16:colId xmlns:a16="http://schemas.microsoft.com/office/drawing/2014/main" val="1987380416"/>
                    </a:ext>
                  </a:extLst>
                </a:gridCol>
                <a:gridCol w="1178350">
                  <a:extLst>
                    <a:ext uri="{9D8B030D-6E8A-4147-A177-3AD203B41FA5}">
                      <a16:colId xmlns:a16="http://schemas.microsoft.com/office/drawing/2014/main" val="2409404714"/>
                    </a:ext>
                  </a:extLst>
                </a:gridCol>
                <a:gridCol w="1279132">
                  <a:extLst>
                    <a:ext uri="{9D8B030D-6E8A-4147-A177-3AD203B41FA5}">
                      <a16:colId xmlns:a16="http://schemas.microsoft.com/office/drawing/2014/main" val="1849184604"/>
                    </a:ext>
                  </a:extLst>
                </a:gridCol>
                <a:gridCol w="1790782">
                  <a:extLst>
                    <a:ext uri="{9D8B030D-6E8A-4147-A177-3AD203B41FA5}">
                      <a16:colId xmlns:a16="http://schemas.microsoft.com/office/drawing/2014/main" val="2624386760"/>
                    </a:ext>
                  </a:extLst>
                </a:gridCol>
                <a:gridCol w="1679625">
                  <a:extLst>
                    <a:ext uri="{9D8B030D-6E8A-4147-A177-3AD203B41FA5}">
                      <a16:colId xmlns:a16="http://schemas.microsoft.com/office/drawing/2014/main" val="3409472927"/>
                    </a:ext>
                  </a:extLst>
                </a:gridCol>
                <a:gridCol w="1790648">
                  <a:extLst>
                    <a:ext uri="{9D8B030D-6E8A-4147-A177-3AD203B41FA5}">
                      <a16:colId xmlns:a16="http://schemas.microsoft.com/office/drawing/2014/main" val="1283232979"/>
                    </a:ext>
                  </a:extLst>
                </a:gridCol>
                <a:gridCol w="1446041">
                  <a:extLst>
                    <a:ext uri="{9D8B030D-6E8A-4147-A177-3AD203B41FA5}">
                      <a16:colId xmlns:a16="http://schemas.microsoft.com/office/drawing/2014/main" val="4156011733"/>
                    </a:ext>
                  </a:extLst>
                </a:gridCol>
              </a:tblGrid>
              <a:tr h="370840">
                <a:tc>
                  <a:txBody>
                    <a:bodyPr/>
                    <a:lstStyle/>
                    <a:p>
                      <a:r>
                        <a:rPr lang="nb-NO" sz="1600"/>
                        <a:t>Features</a:t>
                      </a:r>
                      <a:endParaRPr lang="en-US" sz="1600"/>
                    </a:p>
                  </a:txBody>
                  <a:tcPr>
                    <a:solidFill>
                      <a:srgbClr val="C00000"/>
                    </a:solidFill>
                  </a:tcPr>
                </a:tc>
                <a:tc>
                  <a:txBody>
                    <a:bodyPr/>
                    <a:lstStyle/>
                    <a:p>
                      <a:r>
                        <a:rPr lang="nb-NO" sz="1600" dirty="0"/>
                        <a:t>Istio</a:t>
                      </a:r>
                      <a:endParaRPr lang="en-US" sz="1600" dirty="0"/>
                    </a:p>
                  </a:txBody>
                  <a:tcPr>
                    <a:solidFill>
                      <a:srgbClr val="C00000"/>
                    </a:solidFill>
                  </a:tcPr>
                </a:tc>
                <a:tc>
                  <a:txBody>
                    <a:bodyPr/>
                    <a:lstStyle/>
                    <a:p>
                      <a:r>
                        <a:rPr lang="nb-NO" sz="1600" dirty="0"/>
                        <a:t>Linkerd</a:t>
                      </a:r>
                      <a:endParaRPr lang="en-US" sz="1600" dirty="0"/>
                    </a:p>
                  </a:txBody>
                  <a:tcPr>
                    <a:solidFill>
                      <a:srgbClr val="C00000"/>
                    </a:solidFill>
                  </a:tcPr>
                </a:tc>
                <a:tc>
                  <a:txBody>
                    <a:bodyPr/>
                    <a:lstStyle/>
                    <a:p>
                      <a:r>
                        <a:rPr lang="nb-NO" sz="1600" dirty="0"/>
                        <a:t>Hashicorp Consul</a:t>
                      </a:r>
                      <a:endParaRPr lang="en-US" sz="1600" dirty="0"/>
                    </a:p>
                  </a:txBody>
                  <a:tcPr>
                    <a:solidFill>
                      <a:srgbClr val="C00000"/>
                    </a:solidFill>
                  </a:tcPr>
                </a:tc>
                <a:tc>
                  <a:txBody>
                    <a:bodyPr/>
                    <a:lstStyle/>
                    <a:p>
                      <a:r>
                        <a:rPr lang="nb-NO" sz="1600" dirty="0"/>
                        <a:t>Traefik Mesh</a:t>
                      </a:r>
                      <a:endParaRPr lang="en-US" sz="1600" dirty="0"/>
                    </a:p>
                  </a:txBody>
                  <a:tcPr>
                    <a:solidFill>
                      <a:srgbClr val="C00000"/>
                    </a:solidFill>
                  </a:tcPr>
                </a:tc>
                <a:tc>
                  <a:txBody>
                    <a:bodyPr/>
                    <a:lstStyle/>
                    <a:p>
                      <a:r>
                        <a:rPr lang="nb-NO" sz="1600" dirty="0"/>
                        <a:t>Kuma (fra Kong)</a:t>
                      </a:r>
                      <a:endParaRPr lang="en-US" sz="1600" dirty="0"/>
                    </a:p>
                  </a:txBody>
                  <a:tcPr>
                    <a:solidFill>
                      <a:srgbClr val="C00000"/>
                    </a:solidFill>
                  </a:tcPr>
                </a:tc>
                <a:tc>
                  <a:txBody>
                    <a:bodyPr/>
                    <a:lstStyle/>
                    <a:p>
                      <a:r>
                        <a:rPr lang="nb-NO" sz="1600" dirty="0"/>
                        <a:t>Open Service Mesh</a:t>
                      </a:r>
                      <a:endParaRPr lang="en-US" sz="1600" dirty="0"/>
                    </a:p>
                  </a:txBody>
                  <a:tcPr>
                    <a:solidFill>
                      <a:srgbClr val="C00000"/>
                    </a:solidFill>
                  </a:tcPr>
                </a:tc>
                <a:tc>
                  <a:txBody>
                    <a:bodyPr/>
                    <a:lstStyle/>
                    <a:p>
                      <a:r>
                        <a:rPr lang="nb-NO" sz="1600" dirty="0"/>
                        <a:t>VMware Tanzu</a:t>
                      </a:r>
                      <a:endParaRPr lang="en-US" sz="1600" dirty="0"/>
                    </a:p>
                  </a:txBody>
                  <a:tcPr>
                    <a:solidFill>
                      <a:srgbClr val="C00000"/>
                    </a:solidFill>
                  </a:tcPr>
                </a:tc>
                <a:extLst>
                  <a:ext uri="{0D108BD9-81ED-4DB2-BD59-A6C34878D82A}">
                    <a16:rowId xmlns:a16="http://schemas.microsoft.com/office/drawing/2014/main" val="3062628603"/>
                  </a:ext>
                </a:extLst>
              </a:tr>
              <a:tr h="370840">
                <a:tc>
                  <a:txBody>
                    <a:bodyPr/>
                    <a:lstStyle/>
                    <a:p>
                      <a:r>
                        <a:rPr lang="nb-NO" sz="1500" b="1"/>
                        <a:t>Proxy component</a:t>
                      </a:r>
                      <a:endParaRPr lang="en-US" sz="1500" b="1"/>
                    </a:p>
                  </a:txBody>
                  <a:tcPr/>
                </a:tc>
                <a:tc>
                  <a:txBody>
                    <a:bodyPr/>
                    <a:lstStyle/>
                    <a:p>
                      <a:r>
                        <a:rPr lang="nb-NO" sz="1500" dirty="0"/>
                        <a:t>Envoy</a:t>
                      </a:r>
                      <a:endParaRPr lang="en-US" sz="1500" dirty="0"/>
                    </a:p>
                  </a:txBody>
                  <a:tcPr/>
                </a:tc>
                <a:tc>
                  <a:txBody>
                    <a:bodyPr/>
                    <a:lstStyle/>
                    <a:p>
                      <a:r>
                        <a:rPr lang="nb-NO" sz="1500" dirty="0"/>
                        <a:t>Linkerd2-proxy</a:t>
                      </a:r>
                      <a:endParaRPr lang="en-US" sz="1500" dirty="0"/>
                    </a:p>
                  </a:txBody>
                  <a:tcPr/>
                </a:tc>
                <a:tc>
                  <a:txBody>
                    <a:bodyPr/>
                    <a:lstStyle/>
                    <a:p>
                      <a:r>
                        <a:rPr lang="nb-NO" sz="1500" dirty="0"/>
                        <a:t>Envoy</a:t>
                      </a:r>
                      <a:endParaRPr lang="en-US" sz="1500" dirty="0"/>
                    </a:p>
                  </a:txBody>
                  <a:tcPr/>
                </a:tc>
                <a:tc>
                  <a:txBody>
                    <a:bodyPr/>
                    <a:lstStyle/>
                    <a:p>
                      <a:r>
                        <a:rPr lang="nb-NO" sz="1500" dirty="0"/>
                        <a:t>Egen</a:t>
                      </a:r>
                      <a:endParaRPr lang="en-US" sz="1500" dirty="0"/>
                    </a:p>
                  </a:txBody>
                  <a:tcPr/>
                </a:tc>
                <a:tc>
                  <a:txBody>
                    <a:bodyPr/>
                    <a:lstStyle/>
                    <a:p>
                      <a:r>
                        <a:rPr lang="nb-NO" sz="1500" dirty="0"/>
                        <a:t>Envoy</a:t>
                      </a:r>
                      <a:endParaRPr lang="en-US" sz="1500" dirty="0"/>
                    </a:p>
                  </a:txBody>
                  <a:tcPr/>
                </a:tc>
                <a:tc>
                  <a:txBody>
                    <a:bodyPr/>
                    <a:lstStyle/>
                    <a:p>
                      <a:r>
                        <a:rPr lang="nb-NO" sz="1500" dirty="0"/>
                        <a:t>Envoy</a:t>
                      </a:r>
                      <a:endParaRPr lang="en-US" sz="1500" dirty="0"/>
                    </a:p>
                  </a:txBody>
                  <a:tcPr/>
                </a:tc>
                <a:tc>
                  <a:txBody>
                    <a:bodyPr/>
                    <a:lstStyle/>
                    <a:p>
                      <a:r>
                        <a:rPr lang="nb-NO" sz="1500" dirty="0"/>
                        <a:t>Envoy</a:t>
                      </a:r>
                      <a:endParaRPr lang="en-US" sz="1500" dirty="0"/>
                    </a:p>
                  </a:txBody>
                  <a:tcPr/>
                </a:tc>
                <a:extLst>
                  <a:ext uri="{0D108BD9-81ED-4DB2-BD59-A6C34878D82A}">
                    <a16:rowId xmlns:a16="http://schemas.microsoft.com/office/drawing/2014/main" val="3944769194"/>
                  </a:ext>
                </a:extLst>
              </a:tr>
              <a:tr h="370840">
                <a:tc>
                  <a:txBody>
                    <a:bodyPr/>
                    <a:lstStyle/>
                    <a:p>
                      <a:r>
                        <a:rPr lang="nb-NO" sz="1500" b="1" dirty="0"/>
                        <a:t>Sidecar Proxy</a:t>
                      </a:r>
                      <a:endParaRPr lang="en-US" sz="1500" b="1"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extLst>
                  <a:ext uri="{0D108BD9-81ED-4DB2-BD59-A6C34878D82A}">
                    <a16:rowId xmlns:a16="http://schemas.microsoft.com/office/drawing/2014/main" val="2077034692"/>
                  </a:ext>
                </a:extLst>
              </a:tr>
              <a:tr h="185420">
                <a:tc>
                  <a:txBody>
                    <a:bodyPr/>
                    <a:lstStyle/>
                    <a:p>
                      <a:r>
                        <a:rPr lang="nb-NO" sz="1500" b="1" dirty="0"/>
                        <a:t>Container-VM</a:t>
                      </a:r>
                      <a:endParaRPr lang="en-US" sz="1500" b="1" dirty="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No</a:t>
                      </a:r>
                      <a:endParaRPr lang="en-US" sz="1500"/>
                    </a:p>
                  </a:txBody>
                  <a:tcPr/>
                </a:tc>
                <a:extLst>
                  <a:ext uri="{0D108BD9-81ED-4DB2-BD59-A6C34878D82A}">
                    <a16:rowId xmlns:a16="http://schemas.microsoft.com/office/drawing/2014/main" val="1424804039"/>
                  </a:ext>
                </a:extLst>
              </a:tr>
              <a:tr h="185420">
                <a:tc>
                  <a:txBody>
                    <a:bodyPr/>
                    <a:lstStyle/>
                    <a:p>
                      <a:r>
                        <a:rPr lang="nb-NO" sz="1500" b="1" dirty="0"/>
                        <a:t>MultiCluster</a:t>
                      </a:r>
                      <a:endParaRPr lang="en-US" sz="1500" b="1"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Yes</a:t>
                      </a:r>
                      <a:endParaRPr lang="en-US" sz="1500"/>
                    </a:p>
                  </a:txBody>
                  <a:tcPr/>
                </a:tc>
                <a:tc>
                  <a:txBody>
                    <a:bodyPr/>
                    <a:lstStyle/>
                    <a:p>
                      <a:endParaRPr lang="en-US" sz="1500" dirty="0"/>
                    </a:p>
                  </a:txBody>
                  <a:tcPr/>
                </a:tc>
                <a:tc>
                  <a:txBody>
                    <a:bodyPr/>
                    <a:lstStyle/>
                    <a:p>
                      <a:r>
                        <a:rPr lang="nb-NO" sz="1500"/>
                        <a:t>Yes</a:t>
                      </a:r>
                      <a:endParaRPr lang="en-US" sz="1500"/>
                    </a:p>
                  </a:txBody>
                  <a:tcPr/>
                </a:tc>
                <a:extLst>
                  <a:ext uri="{0D108BD9-81ED-4DB2-BD59-A6C34878D82A}">
                    <a16:rowId xmlns:a16="http://schemas.microsoft.com/office/drawing/2014/main" val="4221051095"/>
                  </a:ext>
                </a:extLst>
              </a:tr>
              <a:tr h="185420">
                <a:tc>
                  <a:txBody>
                    <a:bodyPr/>
                    <a:lstStyle/>
                    <a:p>
                      <a:r>
                        <a:rPr lang="nb-NO" sz="1500" b="1" dirty="0"/>
                        <a:t>BYO Ingress</a:t>
                      </a:r>
                      <a:endParaRPr lang="en-US" sz="1500" b="1" dirty="0"/>
                    </a:p>
                  </a:txBody>
                  <a:tcPr/>
                </a:tc>
                <a:tc>
                  <a:txBody>
                    <a:bodyPr/>
                    <a:lstStyle/>
                    <a:p>
                      <a:r>
                        <a:rPr lang="nb-NO" sz="1500" dirty="0"/>
                        <a:t>Gateway</a:t>
                      </a:r>
                      <a:endParaRPr lang="en-US" sz="1500"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Wel..</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extLst>
                  <a:ext uri="{0D108BD9-81ED-4DB2-BD59-A6C34878D82A}">
                    <a16:rowId xmlns:a16="http://schemas.microsoft.com/office/drawing/2014/main" val="1080837083"/>
                  </a:ext>
                </a:extLst>
              </a:tr>
              <a:tr h="242441">
                <a:tc>
                  <a:txBody>
                    <a:bodyPr/>
                    <a:lstStyle/>
                    <a:p>
                      <a:r>
                        <a:rPr lang="nb-NO" sz="1500" b="1" dirty="0"/>
                        <a:t>Dashboard</a:t>
                      </a:r>
                      <a:endParaRPr lang="en-US" sz="1500" b="1" dirty="0"/>
                    </a:p>
                  </a:txBody>
                  <a:tcPr/>
                </a:tc>
                <a:tc>
                  <a:txBody>
                    <a:bodyPr/>
                    <a:lstStyle/>
                    <a:p>
                      <a:r>
                        <a:rPr lang="nb-NO" sz="1500" dirty="0"/>
                        <a:t>Kiali</a:t>
                      </a:r>
                      <a:endParaRPr lang="en-US" sz="1500"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dirty="0"/>
                        <a:t>Traefik Hub</a:t>
                      </a:r>
                      <a:endParaRPr lang="en-US" sz="1500" dirty="0"/>
                    </a:p>
                  </a:txBody>
                  <a:tcPr/>
                </a:tc>
                <a:tc>
                  <a:txBody>
                    <a:bodyPr/>
                    <a:lstStyle/>
                    <a:p>
                      <a:endParaRPr lang="en-US" sz="1500" dirty="0"/>
                    </a:p>
                  </a:txBody>
                  <a:tcPr/>
                </a:tc>
                <a:tc>
                  <a:txBody>
                    <a:bodyPr/>
                    <a:lstStyle/>
                    <a:p>
                      <a:r>
                        <a:rPr lang="nb-NO" sz="1500" dirty="0"/>
                        <a:t>Azure Monitor</a:t>
                      </a:r>
                      <a:endParaRPr lang="en-US" sz="1500" dirty="0"/>
                    </a:p>
                  </a:txBody>
                  <a:tcPr/>
                </a:tc>
                <a:tc>
                  <a:txBody>
                    <a:bodyPr/>
                    <a:lstStyle/>
                    <a:p>
                      <a:r>
                        <a:rPr lang="nb-NO" sz="1500" dirty="0"/>
                        <a:t>Tanzu Mission Control</a:t>
                      </a:r>
                      <a:endParaRPr lang="en-US" sz="1500" dirty="0"/>
                    </a:p>
                  </a:txBody>
                  <a:tcPr/>
                </a:tc>
                <a:extLst>
                  <a:ext uri="{0D108BD9-81ED-4DB2-BD59-A6C34878D82A}">
                    <a16:rowId xmlns:a16="http://schemas.microsoft.com/office/drawing/2014/main" val="1225798733"/>
                  </a:ext>
                </a:extLst>
              </a:tr>
              <a:tr h="370840">
                <a:tc>
                  <a:txBody>
                    <a:bodyPr/>
                    <a:lstStyle/>
                    <a:p>
                      <a:r>
                        <a:rPr lang="nb-NO" sz="1500" b="1" dirty="0"/>
                        <a:t>mTLS </a:t>
                      </a:r>
                      <a:endParaRPr lang="en-US" sz="1500" b="1"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en-US" sz="1500"/>
                        <a:t>Yes</a:t>
                      </a:r>
                    </a:p>
                  </a:txBody>
                  <a:tcPr/>
                </a:tc>
                <a:extLst>
                  <a:ext uri="{0D108BD9-81ED-4DB2-BD59-A6C34878D82A}">
                    <a16:rowId xmlns:a16="http://schemas.microsoft.com/office/drawing/2014/main" val="2078673950"/>
                  </a:ext>
                </a:extLst>
              </a:tr>
              <a:tr h="370840">
                <a:tc>
                  <a:txBody>
                    <a:bodyPr/>
                    <a:lstStyle/>
                    <a:p>
                      <a:r>
                        <a:rPr lang="nb-NO" sz="1500" b="1" dirty="0"/>
                        <a:t>Traffic Kontroll</a:t>
                      </a:r>
                      <a:endParaRPr lang="en-US" sz="1500" b="1" dirty="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extLst>
                  <a:ext uri="{0D108BD9-81ED-4DB2-BD59-A6C34878D82A}">
                    <a16:rowId xmlns:a16="http://schemas.microsoft.com/office/drawing/2014/main" val="3682670924"/>
                  </a:ext>
                </a:extLst>
              </a:tr>
              <a:tr h="370840">
                <a:tc>
                  <a:txBody>
                    <a:bodyPr/>
                    <a:lstStyle/>
                    <a:p>
                      <a:r>
                        <a:rPr lang="nb-NO" sz="1500" b="1" dirty="0"/>
                        <a:t>HTTP/3</a:t>
                      </a:r>
                      <a:endParaRPr lang="en-US" sz="1500" b="1" dirty="0"/>
                    </a:p>
                  </a:txBody>
                  <a:tcPr/>
                </a:tc>
                <a:tc>
                  <a:txBody>
                    <a:bodyPr/>
                    <a:lstStyle/>
                    <a:p>
                      <a:r>
                        <a:rPr lang="nb-NO" sz="1500"/>
                        <a:t>Yes</a:t>
                      </a:r>
                      <a:endParaRPr lang="en-US" sz="1500"/>
                    </a:p>
                  </a:txBody>
                  <a:tcPr/>
                </a:tc>
                <a:tc>
                  <a:txBody>
                    <a:bodyPr/>
                    <a:lstStyle/>
                    <a:p>
                      <a:r>
                        <a:rPr lang="nb-NO" sz="1500"/>
                        <a:t>No</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endParaRPr lang="en-US" sz="1500"/>
                    </a:p>
                  </a:txBody>
                  <a:tcPr/>
                </a:tc>
                <a:tc>
                  <a:txBody>
                    <a:bodyPr/>
                    <a:lstStyle/>
                    <a:p>
                      <a:r>
                        <a:rPr lang="nb-NO" sz="1500"/>
                        <a:t>Yes</a:t>
                      </a:r>
                    </a:p>
                  </a:txBody>
                  <a:tcPr/>
                </a:tc>
                <a:tc>
                  <a:txBody>
                    <a:bodyPr/>
                    <a:lstStyle/>
                    <a:p>
                      <a:r>
                        <a:rPr lang="nb-NO" sz="1500" dirty="0"/>
                        <a:t>Yes</a:t>
                      </a:r>
                    </a:p>
                  </a:txBody>
                  <a:tcPr/>
                </a:tc>
                <a:extLst>
                  <a:ext uri="{0D108BD9-81ED-4DB2-BD59-A6C34878D82A}">
                    <a16:rowId xmlns:a16="http://schemas.microsoft.com/office/drawing/2014/main" val="2925257444"/>
                  </a:ext>
                </a:extLst>
              </a:tr>
            </a:tbl>
          </a:graphicData>
        </a:graphic>
      </p:graphicFrame>
    </p:spTree>
    <p:extLst>
      <p:ext uri="{BB962C8B-B14F-4D97-AF65-F5344CB8AC3E}">
        <p14:creationId xmlns:p14="http://schemas.microsoft.com/office/powerpoint/2010/main" val="1938967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a:xfrm>
            <a:off x="2143718" y="638931"/>
            <a:ext cx="10751504" cy="546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Security Monitoring of Kubernetes</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Rounded Corners 1">
            <a:extLst>
              <a:ext uri="{FF2B5EF4-FFF2-40B4-BE49-F238E27FC236}">
                <a16:creationId xmlns:a16="http://schemas.microsoft.com/office/drawing/2014/main" id="{2586808B-D6E3-0B5F-6816-592DDCF5D234}"/>
              </a:ext>
            </a:extLst>
          </p:cNvPr>
          <p:cNvSpPr/>
          <p:nvPr/>
        </p:nvSpPr>
        <p:spPr>
          <a:xfrm>
            <a:off x="5057512" y="2227637"/>
            <a:ext cx="3231465" cy="654908"/>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Kubernetes Audit Policy</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12EE6286-3E78-AE6D-D476-CAC9C83CDE71}"/>
              </a:ext>
            </a:extLst>
          </p:cNvPr>
          <p:cNvSpPr/>
          <p:nvPr/>
        </p:nvSpPr>
        <p:spPr>
          <a:xfrm>
            <a:off x="2730611" y="3124775"/>
            <a:ext cx="1935774" cy="40548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Audit Level</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A996091-A2BF-68A0-A75D-7C1D44B06910}"/>
              </a:ext>
            </a:extLst>
          </p:cNvPr>
          <p:cNvSpPr txBox="1"/>
          <p:nvPr/>
        </p:nvSpPr>
        <p:spPr>
          <a:xfrm>
            <a:off x="2730611" y="3487407"/>
            <a:ext cx="2302420" cy="1200329"/>
          </a:xfrm>
          <a:prstGeom prst="rect">
            <a:avLst/>
          </a:prstGeom>
          <a:noFill/>
        </p:spPr>
        <p:txBody>
          <a:bodyPr wrap="square" rtlCol="0">
            <a:spAutoFit/>
          </a:bodyPr>
          <a:lstStyle/>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None</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Metadata</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Request</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RequestResponse</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a:extLst>
              <a:ext uri="{FF2B5EF4-FFF2-40B4-BE49-F238E27FC236}">
                <a16:creationId xmlns:a16="http://schemas.microsoft.com/office/drawing/2014/main" id="{F1878D6B-BC2F-0B36-7BF9-28693ED90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918" y="1310681"/>
            <a:ext cx="836356" cy="8119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EDBF301-1EA7-DA2B-872A-A3E53B933819}"/>
              </a:ext>
            </a:extLst>
          </p:cNvPr>
          <p:cNvPicPr>
            <a:picLocks noChangeAspect="1"/>
          </p:cNvPicPr>
          <p:nvPr/>
        </p:nvPicPr>
        <p:blipFill>
          <a:blip r:embed="rId3"/>
          <a:stretch>
            <a:fillRect/>
          </a:stretch>
        </p:blipFill>
        <p:spPr>
          <a:xfrm>
            <a:off x="3135609" y="1353930"/>
            <a:ext cx="1163426" cy="811923"/>
          </a:xfrm>
          <a:prstGeom prst="rect">
            <a:avLst/>
          </a:prstGeom>
        </p:spPr>
      </p:pic>
      <p:cxnSp>
        <p:nvCxnSpPr>
          <p:cNvPr id="13" name="Straight Arrow Connector 12">
            <a:extLst>
              <a:ext uri="{FF2B5EF4-FFF2-40B4-BE49-F238E27FC236}">
                <a16:creationId xmlns:a16="http://schemas.microsoft.com/office/drawing/2014/main" id="{596572F2-1097-E1F2-342E-789795486AD8}"/>
              </a:ext>
            </a:extLst>
          </p:cNvPr>
          <p:cNvCxnSpPr>
            <a:cxnSpLocks/>
            <a:stCxn id="2" idx="1"/>
            <a:endCxn id="4" idx="0"/>
          </p:cNvCxnSpPr>
          <p:nvPr/>
        </p:nvCxnSpPr>
        <p:spPr>
          <a:xfrm rot="10800000" flipV="1">
            <a:off x="3698498" y="2555091"/>
            <a:ext cx="1359014" cy="569684"/>
          </a:xfrm>
          <a:prstGeom prst="bentConnector2">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2A1F4E65-F949-867D-9F9D-1FFBC408DBE2}"/>
              </a:ext>
            </a:extLst>
          </p:cNvPr>
          <p:cNvSpPr/>
          <p:nvPr/>
        </p:nvSpPr>
        <p:spPr>
          <a:xfrm>
            <a:off x="4299035" y="1402492"/>
            <a:ext cx="1834978" cy="670685"/>
          </a:xfrm>
          <a:prstGeom prst="right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solidFill>
                  <a:schemeClr val="bg1"/>
                </a:solidFill>
                <a:latin typeface="Tahoma" panose="020B0604030504040204" pitchFamily="34" charset="0"/>
                <a:ea typeface="Tahoma" panose="020B0604030504040204" pitchFamily="34" charset="0"/>
                <a:cs typeface="Tahoma" panose="020B0604030504040204" pitchFamily="34" charset="0"/>
              </a:rPr>
              <a:t>Kubectl apply -f</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D8FFD3B5-E2C6-6824-4A1E-C4EF4F65CC67}"/>
              </a:ext>
            </a:extLst>
          </p:cNvPr>
          <p:cNvSpPr txBox="1"/>
          <p:nvPr/>
        </p:nvSpPr>
        <p:spPr>
          <a:xfrm>
            <a:off x="4977708" y="3028034"/>
            <a:ext cx="3443421" cy="3539430"/>
          </a:xfrm>
          <a:prstGeom prst="rect">
            <a:avLst/>
          </a:prstGeom>
          <a:solidFill>
            <a:schemeClr val="bg2"/>
          </a:solidFill>
        </p:spPr>
        <p:txBody>
          <a:bodyPr wrap="square">
            <a:spAutoFit/>
          </a:bodyPr>
          <a:lstStyle/>
          <a:p>
            <a:r>
              <a:rPr lang="en-US" sz="1600" b="1" i="0" dirty="0" err="1">
                <a:solidFill>
                  <a:srgbClr val="292929"/>
                </a:solidFill>
                <a:effectLst/>
                <a:latin typeface="Tahoma" panose="020B0604030504040204" pitchFamily="34" charset="0"/>
                <a:ea typeface="Tahoma" panose="020B0604030504040204" pitchFamily="34" charset="0"/>
                <a:cs typeface="Tahoma" panose="020B0604030504040204" pitchFamily="34" charset="0"/>
              </a:rPr>
              <a:t>apiVersion</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audit.k8s.io/v1</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kind</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Policy</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err="1">
                <a:solidFill>
                  <a:srgbClr val="292929"/>
                </a:solidFill>
                <a:effectLst/>
                <a:latin typeface="Tahoma" panose="020B0604030504040204" pitchFamily="34" charset="0"/>
                <a:ea typeface="Tahoma" panose="020B0604030504040204" pitchFamily="34" charset="0"/>
                <a:cs typeface="Tahoma" panose="020B0604030504040204" pitchFamily="34" charset="0"/>
              </a:rPr>
              <a:t>omitStages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0" i="0" dirty="0" err="1">
                <a:solidFill>
                  <a:srgbClr val="292929"/>
                </a:solidFill>
                <a:effectLst/>
                <a:latin typeface="Tahoma" panose="020B0604030504040204" pitchFamily="34" charset="0"/>
                <a:ea typeface="Tahoma" panose="020B0604030504040204" pitchFamily="34" charset="0"/>
                <a:cs typeface="Tahoma" panose="020B0604030504040204" pitchFamily="34" charset="0"/>
              </a:rPr>
              <a:t>RequestReceived</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rules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level</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0" i="0" dirty="0" err="1">
                <a:solidFill>
                  <a:srgbClr val="292929"/>
                </a:solidFill>
                <a:effectLst/>
                <a:latin typeface="Tahoma" panose="020B0604030504040204" pitchFamily="34" charset="0"/>
                <a:ea typeface="Tahoma" panose="020B0604030504040204" pitchFamily="34" charset="0"/>
                <a:cs typeface="Tahoma" panose="020B0604030504040204" pitchFamily="34" charset="0"/>
              </a:rPr>
              <a:t>RequestResponse</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resources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group</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resources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["pods"]</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level</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Metadata</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resources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group</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br>
              <a:rPr lang="en-US" sz="1600" dirty="0">
                <a:latin typeface="Tahoma" panose="020B0604030504040204" pitchFamily="34" charset="0"/>
                <a:ea typeface="Tahoma" panose="020B0604030504040204" pitchFamily="34" charset="0"/>
                <a:cs typeface="Tahoma" panose="020B0604030504040204" pitchFamily="34" charset="0"/>
              </a:rPr>
            </a:br>
            <a:r>
              <a:rPr lang="en-US" sz="1600" b="1"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resources</a:t>
            </a:r>
            <a:r>
              <a:rPr lang="en-US" sz="1600" b="0" i="0" dirty="0">
                <a:solidFill>
                  <a:srgbClr val="292929"/>
                </a:solidFill>
                <a:effectLst/>
                <a:latin typeface="Tahoma" panose="020B0604030504040204" pitchFamily="34" charset="0"/>
                <a:ea typeface="Tahoma" panose="020B0604030504040204" pitchFamily="34" charset="0"/>
                <a:cs typeface="Tahoma" panose="020B0604030504040204" pitchFamily="34" charset="0"/>
              </a:rPr>
              <a:t>: ["pods/log", "pods/status"]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Rounded Corners 19">
            <a:extLst>
              <a:ext uri="{FF2B5EF4-FFF2-40B4-BE49-F238E27FC236}">
                <a16:creationId xmlns:a16="http://schemas.microsoft.com/office/drawing/2014/main" id="{CB9F3F8B-8DFB-1692-CF60-AA71488203D8}"/>
              </a:ext>
            </a:extLst>
          </p:cNvPr>
          <p:cNvSpPr/>
          <p:nvPr/>
        </p:nvSpPr>
        <p:spPr>
          <a:xfrm>
            <a:off x="9129452" y="3646042"/>
            <a:ext cx="2283935" cy="44153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Log </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service</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Arrow Connector 12">
            <a:extLst>
              <a:ext uri="{FF2B5EF4-FFF2-40B4-BE49-F238E27FC236}">
                <a16:creationId xmlns:a16="http://schemas.microsoft.com/office/drawing/2014/main" id="{7D3031C7-30E0-A018-FEDA-1C28549BAFEF}"/>
              </a:ext>
            </a:extLst>
          </p:cNvPr>
          <p:cNvCxnSpPr>
            <a:cxnSpLocks/>
            <a:stCxn id="2" idx="3"/>
            <a:endCxn id="20" idx="1"/>
          </p:cNvCxnSpPr>
          <p:nvPr/>
        </p:nvCxnSpPr>
        <p:spPr>
          <a:xfrm>
            <a:off x="8288977" y="2555091"/>
            <a:ext cx="840475" cy="131171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9C6D7F0-4F07-28DD-C4FA-6ECF3657590F}"/>
              </a:ext>
            </a:extLst>
          </p:cNvPr>
          <p:cNvSpPr txBox="1"/>
          <p:nvPr/>
        </p:nvSpPr>
        <p:spPr>
          <a:xfrm>
            <a:off x="9491984" y="4108905"/>
            <a:ext cx="2302420" cy="1200329"/>
          </a:xfrm>
          <a:prstGeom prst="rect">
            <a:avLst/>
          </a:prstGeom>
          <a:noFill/>
        </p:spPr>
        <p:txBody>
          <a:bodyPr wrap="square" rtlCol="0">
            <a:spAutoFit/>
          </a:bodyPr>
          <a:lstStyle/>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Splunk</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Sentinel</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ELK</a:t>
            </a:r>
          </a:p>
          <a:p>
            <a:pPr marL="285750" indent="-285750">
              <a:buFont typeface="Arial" panose="020B0604020202020204" pitchFamily="34" charset="0"/>
              <a:buChar char="•"/>
            </a:pPr>
            <a:r>
              <a:rPr lang="nb-NO" dirty="0">
                <a:latin typeface="Tahoma" panose="020B0604030504040204" pitchFamily="34" charset="0"/>
                <a:ea typeface="Tahoma" panose="020B0604030504040204" pitchFamily="34" charset="0"/>
                <a:cs typeface="Tahoma" panose="020B0604030504040204" pitchFamily="34" charset="0"/>
              </a:rPr>
              <a:t>Loki</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9" name="Rectangle: Rounded Corners 28">
            <a:extLst>
              <a:ext uri="{FF2B5EF4-FFF2-40B4-BE49-F238E27FC236}">
                <a16:creationId xmlns:a16="http://schemas.microsoft.com/office/drawing/2014/main" id="{BD8897DB-50F7-F437-15A9-2F8ABAF47D61}"/>
              </a:ext>
            </a:extLst>
          </p:cNvPr>
          <p:cNvSpPr/>
          <p:nvPr/>
        </p:nvSpPr>
        <p:spPr>
          <a:xfrm>
            <a:off x="458972" y="1418269"/>
            <a:ext cx="2061806" cy="654908"/>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Kubernetes API </a:t>
            </a:r>
            <a:r>
              <a:rPr lang="nb-NO" b="1" err="1">
                <a:solidFill>
                  <a:schemeClr val="bg1"/>
                </a:solidFill>
                <a:latin typeface="Tahoma" panose="020B0604030504040204" pitchFamily="34" charset="0"/>
                <a:ea typeface="Tahoma" panose="020B0604030504040204" pitchFamily="34" charset="0"/>
                <a:cs typeface="Tahoma" panose="020B0604030504040204" pitchFamily="34" charset="0"/>
              </a:rPr>
              <a:t>monitoring</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Rounded Corners 29">
            <a:extLst>
              <a:ext uri="{FF2B5EF4-FFF2-40B4-BE49-F238E27FC236}">
                <a16:creationId xmlns:a16="http://schemas.microsoft.com/office/drawing/2014/main" id="{8232119E-9449-1F70-CC86-BDA4A7F7BD0B}"/>
              </a:ext>
            </a:extLst>
          </p:cNvPr>
          <p:cNvSpPr/>
          <p:nvPr/>
        </p:nvSpPr>
        <p:spPr>
          <a:xfrm>
            <a:off x="458972" y="2227637"/>
            <a:ext cx="2061806" cy="654908"/>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DNS Logs </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from</a:t>
            </a: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 CoreDNS</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Rounded Corners 30">
            <a:extLst>
              <a:ext uri="{FF2B5EF4-FFF2-40B4-BE49-F238E27FC236}">
                <a16:creationId xmlns:a16="http://schemas.microsoft.com/office/drawing/2014/main" id="{BD4E8310-502D-5747-2CCE-AA0CB29503DD}"/>
              </a:ext>
            </a:extLst>
          </p:cNvPr>
          <p:cNvSpPr/>
          <p:nvPr/>
        </p:nvSpPr>
        <p:spPr>
          <a:xfrm>
            <a:off x="458972" y="3003322"/>
            <a:ext cx="2061806" cy="654908"/>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Host </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logs</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C3EBFBDF-6BDB-CFE1-267B-2D378FCF2E90}"/>
              </a:ext>
            </a:extLst>
          </p:cNvPr>
          <p:cNvSpPr/>
          <p:nvPr/>
        </p:nvSpPr>
        <p:spPr>
          <a:xfrm>
            <a:off x="458972" y="3794191"/>
            <a:ext cx="2061806" cy="654908"/>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CNI </a:t>
            </a:r>
            <a:r>
              <a:rPr lang="nb-NO" b="1">
                <a:solidFill>
                  <a:schemeClr val="bg1"/>
                </a:solidFill>
                <a:latin typeface="Tahoma" panose="020B0604030504040204" pitchFamily="34" charset="0"/>
                <a:ea typeface="Tahoma" panose="020B0604030504040204" pitchFamily="34" charset="0"/>
                <a:cs typeface="Tahoma" panose="020B0604030504040204" pitchFamily="34" charset="0"/>
              </a:rPr>
              <a:t>logs</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TekstSylinder 6">
            <a:extLst>
              <a:ext uri="{FF2B5EF4-FFF2-40B4-BE49-F238E27FC236}">
                <a16:creationId xmlns:a16="http://schemas.microsoft.com/office/drawing/2014/main" id="{960B6C51-874B-3948-9528-B97D886F715B}"/>
              </a:ext>
            </a:extLst>
          </p:cNvPr>
          <p:cNvSpPr txBox="1"/>
          <p:nvPr/>
        </p:nvSpPr>
        <p:spPr>
          <a:xfrm>
            <a:off x="465558" y="4878164"/>
            <a:ext cx="4051856" cy="923330"/>
          </a:xfrm>
          <a:prstGeom prst="rect">
            <a:avLst/>
          </a:prstGeom>
          <a:noFill/>
        </p:spPr>
        <p:txBody>
          <a:bodyPr wrap="square">
            <a:spAutoFit/>
          </a:bodyPr>
          <a:lstStyle/>
          <a:p>
            <a:r>
              <a:rPr lang="nb-NO" b="1" dirty="0">
                <a:latin typeface="Tahoma" panose="020B0604030504040204" pitchFamily="34" charset="0"/>
                <a:ea typeface="Tahoma" panose="020B0604030504040204" pitchFamily="34" charset="0"/>
                <a:cs typeface="Tahoma" panose="020B0604030504040204" pitchFamily="34" charset="0"/>
                <a:hlinkClick r:id="rId4"/>
              </a:rPr>
              <a:t>Customize Azure Kubernetes Service Diagnostics for Azure Log Analytics - msandbu.org</a:t>
            </a:r>
            <a:endParaRPr lang="nb-NO"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334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23F75-59BB-EF23-360A-83D17B0D4AED}"/>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249EEAA3-9F23-BE10-8593-C87EB2A3374D}"/>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65923087-60AA-FA0B-1B6E-375E4377ED15}"/>
              </a:ext>
            </a:extLst>
          </p:cNvPr>
          <p:cNvPicPr>
            <a:picLocks noChangeAspect="1"/>
          </p:cNvPicPr>
          <p:nvPr/>
        </p:nvPicPr>
        <p:blipFill>
          <a:blip r:embed="rId2"/>
          <a:stretch>
            <a:fillRect/>
          </a:stretch>
        </p:blipFill>
        <p:spPr>
          <a:xfrm>
            <a:off x="35584" y="1207345"/>
            <a:ext cx="12002820" cy="3675740"/>
          </a:xfrm>
          <a:prstGeom prst="rect">
            <a:avLst/>
          </a:prstGeom>
        </p:spPr>
      </p:pic>
    </p:spTree>
    <p:extLst>
      <p:ext uri="{BB962C8B-B14F-4D97-AF65-F5344CB8AC3E}">
        <p14:creationId xmlns:p14="http://schemas.microsoft.com/office/powerpoint/2010/main" val="3548954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C9AF0-8DD7-E97A-8713-E12872393D59}"/>
              </a:ext>
            </a:extLst>
          </p:cNvPr>
          <p:cNvSpPr>
            <a:spLocks noGrp="1"/>
          </p:cNvSpPr>
          <p:nvPr>
            <p:ph type="title"/>
          </p:nvPr>
        </p:nvSpPr>
        <p:spPr>
          <a:xfrm>
            <a:off x="3746542" y="819459"/>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Enterprise products</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9218" name="Picture 2" descr="Snyk Strengthens Prioritization Capabilities to Increase Developer  Efficiency and Reduce Risk">
            <a:extLst>
              <a:ext uri="{FF2B5EF4-FFF2-40B4-BE49-F238E27FC236}">
                <a16:creationId xmlns:a16="http://schemas.microsoft.com/office/drawing/2014/main" id="{C231169B-6693-DF8E-396E-B2642EE03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24" y="1411813"/>
            <a:ext cx="2604725" cy="13623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onarQube - Eclipsepedia">
            <a:extLst>
              <a:ext uri="{FF2B5EF4-FFF2-40B4-BE49-F238E27FC236}">
                <a16:creationId xmlns:a16="http://schemas.microsoft.com/office/drawing/2014/main" id="{749CD950-CBD9-2216-0BF6-BFFD97368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889" y="1759590"/>
            <a:ext cx="2749363" cy="7223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2CCDE84-2CAF-64FB-6684-D21DA51D3BED}"/>
              </a:ext>
            </a:extLst>
          </p:cNvPr>
          <p:cNvPicPr>
            <a:picLocks noChangeAspect="1"/>
          </p:cNvPicPr>
          <p:nvPr/>
        </p:nvPicPr>
        <p:blipFill>
          <a:blip r:embed="rId4"/>
          <a:stretch>
            <a:fillRect/>
          </a:stretch>
        </p:blipFill>
        <p:spPr>
          <a:xfrm>
            <a:off x="6566266" y="1544641"/>
            <a:ext cx="2331015" cy="938881"/>
          </a:xfrm>
          <a:prstGeom prst="rect">
            <a:avLst/>
          </a:prstGeom>
        </p:spPr>
      </p:pic>
      <p:pic>
        <p:nvPicPr>
          <p:cNvPr id="9230" name="Picture 14" descr="Security Tools for Containers, Kubernetes, and Cloud – Sysdig">
            <a:extLst>
              <a:ext uri="{FF2B5EF4-FFF2-40B4-BE49-F238E27FC236}">
                <a16:creationId xmlns:a16="http://schemas.microsoft.com/office/drawing/2014/main" id="{7846C35F-7466-6D37-5C58-50B9F7037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2231" y="1411813"/>
            <a:ext cx="2431676" cy="12766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85C886-8E38-923E-CEA9-4D8C182AE406}"/>
              </a:ext>
            </a:extLst>
          </p:cNvPr>
          <p:cNvSpPr/>
          <p:nvPr/>
        </p:nvSpPr>
        <p:spPr>
          <a:xfrm>
            <a:off x="655022" y="2840477"/>
            <a:ext cx="2516195" cy="343612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Code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development</a:t>
            </a:r>
            <a:endPar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Securing</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dependencies</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Container </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Image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Scanning</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IaC</a:t>
            </a:r>
            <a:endParaRPr lang="en-US"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B719629-AE26-3A00-5EAD-DF4B41376B47}"/>
              </a:ext>
            </a:extLst>
          </p:cNvPr>
          <p:cNvSpPr/>
          <p:nvPr/>
        </p:nvSpPr>
        <p:spPr>
          <a:xfrm>
            <a:off x="3596017" y="2840477"/>
            <a:ext cx="2516195" cy="343612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Code Development</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IaC</a:t>
            </a:r>
            <a:endParaRPr lang="en-US"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A11C405-75D1-7975-4C9E-6FDAE2B5C96B}"/>
              </a:ext>
            </a:extLst>
          </p:cNvPr>
          <p:cNvSpPr/>
          <p:nvPr/>
        </p:nvSpPr>
        <p:spPr>
          <a:xfrm>
            <a:off x="6566266" y="2840477"/>
            <a:ext cx="2516195" cy="343612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Cloud </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and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Kubernetes</a:t>
            </a: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Security Posture</a:t>
            </a: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Code Development</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Securing</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Pipelines</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IaC</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Vulnerability</a:t>
            </a: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Management</a:t>
            </a:r>
          </a:p>
        </p:txBody>
      </p:sp>
      <p:sp>
        <p:nvSpPr>
          <p:cNvPr id="6" name="Rectangle 5">
            <a:extLst>
              <a:ext uri="{FF2B5EF4-FFF2-40B4-BE49-F238E27FC236}">
                <a16:creationId xmlns:a16="http://schemas.microsoft.com/office/drawing/2014/main" id="{50A79D00-8608-9D44-39D1-84A7F79BC917}"/>
              </a:ext>
            </a:extLst>
          </p:cNvPr>
          <p:cNvSpPr/>
          <p:nvPr/>
        </p:nvSpPr>
        <p:spPr>
          <a:xfrm>
            <a:off x="9377560" y="2840477"/>
            <a:ext cx="2516195" cy="343612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Cloud </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and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Kubernetes</a:t>
            </a: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Security Posture</a:t>
            </a: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Code Development</a:t>
            </a: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Securing</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Pipelines</a:t>
            </a: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Secure</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IaC</a:t>
            </a:r>
            <a:endPar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Vulnerability</a:t>
            </a:r>
            <a:r>
              <a:rPr lang="nb-NO">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Management</a:t>
            </a:r>
          </a:p>
        </p:txBody>
      </p:sp>
    </p:spTree>
    <p:extLst>
      <p:ext uri="{BB962C8B-B14F-4D97-AF65-F5344CB8AC3E}">
        <p14:creationId xmlns:p14="http://schemas.microsoft.com/office/powerpoint/2010/main" val="464818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0BA3F2-A36C-BEDB-8716-A04319D7D5E8}"/>
              </a:ext>
            </a:extLst>
          </p:cNvPr>
          <p:cNvSpPr>
            <a:spLocks noGrp="1"/>
          </p:cNvSpPr>
          <p:nvPr>
            <p:ph type="title"/>
          </p:nvPr>
        </p:nvSpPr>
        <p:spPr>
          <a:xfrm>
            <a:off x="524983" y="583325"/>
            <a:ext cx="10751504" cy="546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So where to start? </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B70AEA55-1F28-55C4-31F1-0925096F9891}"/>
              </a:ext>
            </a:extLst>
          </p:cNvPr>
          <p:cNvSpPr/>
          <p:nvPr/>
        </p:nvSpPr>
        <p:spPr>
          <a:xfrm>
            <a:off x="1413808" y="1583048"/>
            <a:ext cx="2779366" cy="363977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Private Cluster</a:t>
            </a: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Identity based access</a:t>
            </a: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Security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scanning</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for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vulnerabilities</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and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dependencies</a:t>
            </a: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Simple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network</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Policies</a:t>
            </a: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Control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of</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versioning</a:t>
            </a:r>
            <a:endParaRPr lang="en-US"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B152E759-6EE9-9ACD-E32D-8D20E2CD9FBF}"/>
              </a:ext>
            </a:extLst>
          </p:cNvPr>
          <p:cNvSpPr/>
          <p:nvPr/>
        </p:nvSpPr>
        <p:spPr>
          <a:xfrm>
            <a:off x="1296419" y="1241886"/>
            <a:ext cx="3001789" cy="457201"/>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Basic Mechanisms</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F6CC413F-41CE-2D75-E37D-BE62C5522AA7}"/>
              </a:ext>
            </a:extLst>
          </p:cNvPr>
          <p:cNvSpPr/>
          <p:nvPr/>
        </p:nvSpPr>
        <p:spPr>
          <a:xfrm>
            <a:off x="4564781" y="1583048"/>
            <a:ext cx="2798805" cy="363977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Workload Identity</a:t>
            </a: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Security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Monitoring</a:t>
            </a:r>
            <a:endPar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External</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Secret Management</a:t>
            </a: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Proper Network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Policies</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based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upon</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Zero-trust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principles</a:t>
            </a:r>
            <a:endPar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GitOps</a:t>
            </a:r>
            <a:endPar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Identity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control</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using</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SCIM</a:t>
            </a:r>
            <a:endParaRPr lang="en-US"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35C91563-D0E4-FA9C-4347-CAC64759C364}"/>
              </a:ext>
            </a:extLst>
          </p:cNvPr>
          <p:cNvSpPr/>
          <p:nvPr/>
        </p:nvSpPr>
        <p:spPr>
          <a:xfrm>
            <a:off x="4470776" y="1241886"/>
            <a:ext cx="3064918" cy="457201"/>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Next level of maturity</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AB2D8193-BB38-17E1-1F35-7B40272EBCDA}"/>
              </a:ext>
            </a:extLst>
          </p:cNvPr>
          <p:cNvSpPr/>
          <p:nvPr/>
        </p:nvSpPr>
        <p:spPr>
          <a:xfrm>
            <a:off x="7877549" y="1583048"/>
            <a:ext cx="2779366" cy="3639778"/>
          </a:xfrm>
          <a:prstGeom prst="rect">
            <a:avLst/>
          </a:prstGeom>
          <a:solidFill>
            <a:schemeClr val="bg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Service Mesh</a:t>
            </a:r>
          </a:p>
          <a:p>
            <a:pPr marL="285750" indent="-285750" algn="ctr">
              <a:buFont typeface="Wingdings" panose="05000000000000000000" pitchFamily="2" charset="2"/>
              <a:buChar char="ü"/>
            </a:pP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Backup</a:t>
            </a:r>
          </a:p>
          <a:p>
            <a:pPr marL="285750" indent="-285750" algn="ctr">
              <a:buFont typeface="Wingdings" panose="05000000000000000000" pitchFamily="2" charset="2"/>
              <a:buChar char="ü"/>
            </a:pP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Kubebench</a:t>
            </a:r>
            <a:r>
              <a:rPr lang="nb-NO"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(CIS, NIST validering) </a:t>
            </a:r>
          </a:p>
          <a:p>
            <a:pPr marL="285750" indent="-285750" algn="ctr">
              <a:buFont typeface="Wingdings" panose="05000000000000000000" pitchFamily="2" charset="2"/>
              <a:buChar char="ü"/>
            </a:pP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Confidential</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Computing or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Kata</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VM</a:t>
            </a: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Use</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of</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enterprise</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commersial</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producuts</a:t>
            </a:r>
            <a:endPar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ctr">
              <a:buFont typeface="Wingdings" panose="05000000000000000000" pitchFamily="2" charset="2"/>
              <a:buChar char="ü"/>
            </a:pPr>
            <a:r>
              <a:rPr lang="nb-NO" b="1"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Falco</a:t>
            </a: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t>
            </a:r>
            <a:r>
              <a:rPr lang="nb-NO"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Tetragon</a:t>
            </a:r>
            <a:endParaRPr lang="en-US"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Rounded Corners 8">
            <a:extLst>
              <a:ext uri="{FF2B5EF4-FFF2-40B4-BE49-F238E27FC236}">
                <a16:creationId xmlns:a16="http://schemas.microsoft.com/office/drawing/2014/main" id="{1BF3584D-BD90-905D-5A4B-10CCB16AA1CA}"/>
              </a:ext>
            </a:extLst>
          </p:cNvPr>
          <p:cNvSpPr/>
          <p:nvPr/>
        </p:nvSpPr>
        <p:spPr>
          <a:xfrm>
            <a:off x="7753976" y="1241886"/>
            <a:ext cx="3001789" cy="457201"/>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Per use-case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D603DFAB-1213-9572-5BB0-E77BFD956E7B}"/>
              </a:ext>
            </a:extLst>
          </p:cNvPr>
          <p:cNvSpPr/>
          <p:nvPr/>
        </p:nvSpPr>
        <p:spPr>
          <a:xfrm>
            <a:off x="1413808" y="5341800"/>
            <a:ext cx="2884400" cy="804476"/>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Build</a:t>
            </a: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understanding</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CF16E56B-36B0-827B-DEC4-DFA1197AF5DC}"/>
              </a:ext>
            </a:extLst>
          </p:cNvPr>
          <p:cNvSpPr/>
          <p:nvPr/>
        </p:nvSpPr>
        <p:spPr>
          <a:xfrm>
            <a:off x="4517486" y="5341800"/>
            <a:ext cx="2955079" cy="804476"/>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Train </a:t>
            </a: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the</a:t>
            </a:r>
            <a:r>
              <a:rPr lang="nb-NO" sz="24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nb-NO" sz="2400" b="1" err="1">
                <a:solidFill>
                  <a:schemeClr val="bg1"/>
                </a:solidFill>
                <a:latin typeface="Tahoma" panose="020B0604030504040204" pitchFamily="34" charset="0"/>
                <a:ea typeface="Tahoma" panose="020B0604030504040204" pitchFamily="34" charset="0"/>
                <a:cs typeface="Tahoma" panose="020B0604030504040204" pitchFamily="34" charset="0"/>
              </a:rPr>
              <a:t>developers</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1CDE2488-D09D-EE4D-44D2-C8DB6111C22C}"/>
              </a:ext>
            </a:extLst>
          </p:cNvPr>
          <p:cNvSpPr/>
          <p:nvPr/>
        </p:nvSpPr>
        <p:spPr>
          <a:xfrm>
            <a:off x="7827523" y="5341800"/>
            <a:ext cx="2829392" cy="804476"/>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Start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with</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simple </a:t>
            </a:r>
            <a:r>
              <a:rPr lang="nb-NO" sz="2000" b="1" err="1">
                <a:solidFill>
                  <a:schemeClr val="bg1"/>
                </a:solidFill>
                <a:latin typeface="Tahoma" panose="020B0604030504040204" pitchFamily="34" charset="0"/>
                <a:ea typeface="Tahoma" panose="020B0604030504040204" pitchFamily="34" charset="0"/>
                <a:cs typeface="Tahoma" panose="020B0604030504040204" pitchFamily="34" charset="0"/>
              </a:rPr>
              <a:t>achiveable</a:t>
            </a: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 goals</a:t>
            </a:r>
            <a:endParaRPr lang="en-US" sz="20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746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49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41B423-062E-875B-29B8-40406D88D7FA}"/>
              </a:ext>
            </a:extLst>
          </p:cNvPr>
          <p:cNvPicPr>
            <a:picLocks noChangeAspect="1"/>
          </p:cNvPicPr>
          <p:nvPr/>
        </p:nvPicPr>
        <p:blipFill>
          <a:blip r:embed="rId2"/>
          <a:stretch>
            <a:fillRect/>
          </a:stretch>
        </p:blipFill>
        <p:spPr>
          <a:xfrm>
            <a:off x="4840702" y="915531"/>
            <a:ext cx="7049311" cy="1730286"/>
          </a:xfrm>
          <a:prstGeom prst="rect">
            <a:avLst/>
          </a:prstGeom>
        </p:spPr>
      </p:pic>
      <p:pic>
        <p:nvPicPr>
          <p:cNvPr id="6" name="Picture 2" descr="No alternative text description for this image">
            <a:extLst>
              <a:ext uri="{FF2B5EF4-FFF2-40B4-BE49-F238E27FC236}">
                <a16:creationId xmlns:a16="http://schemas.microsoft.com/office/drawing/2014/main" id="{1498DCF8-C89D-9A87-4E3A-AC771BE34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854" y="2633303"/>
            <a:ext cx="6382344" cy="26748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F446C8-FCC0-6538-E4FD-C8F64834AA3D}"/>
              </a:ext>
            </a:extLst>
          </p:cNvPr>
          <p:cNvSpPr txBox="1"/>
          <p:nvPr/>
        </p:nvSpPr>
        <p:spPr>
          <a:xfrm>
            <a:off x="5105747" y="5326009"/>
            <a:ext cx="6423344" cy="830997"/>
          </a:xfrm>
          <a:prstGeom prst="rect">
            <a:avLst/>
          </a:prstGeom>
          <a:noFill/>
        </p:spPr>
        <p:txBody>
          <a:bodyPr wrap="square" rtlCol="0">
            <a:spAutoFit/>
          </a:bodyPr>
          <a:lstStyle/>
          <a:p>
            <a:pPr algn="ctr"/>
            <a:r>
              <a:rPr lang="nb-NO" sz="2400" b="1" dirty="0">
                <a:latin typeface="Tahoma" panose="020B0604030504040204" pitchFamily="34" charset="0"/>
                <a:ea typeface="Tahoma" panose="020B0604030504040204" pitchFamily="34" charset="0"/>
                <a:cs typeface="Tahoma" panose="020B0604030504040204" pitchFamily="34" charset="0"/>
              </a:rPr>
              <a:t>The number of vulnerabilities from </a:t>
            </a:r>
            <a:br>
              <a:rPr lang="nb-NO" sz="2400" b="1" dirty="0">
                <a:latin typeface="Tahoma" panose="020B0604030504040204" pitchFamily="34" charset="0"/>
                <a:ea typeface="Tahoma" panose="020B0604030504040204" pitchFamily="34" charset="0"/>
                <a:cs typeface="Tahoma" panose="020B0604030504040204" pitchFamily="34" charset="0"/>
              </a:rPr>
            </a:br>
            <a:r>
              <a:rPr lang="nb-NO" sz="2400" b="1" dirty="0">
                <a:latin typeface="Tahoma" panose="020B0604030504040204" pitchFamily="34" charset="0"/>
                <a:ea typeface="Tahoma" panose="020B0604030504040204" pitchFamily="34" charset="0"/>
                <a:cs typeface="Tahoma" panose="020B0604030504040204" pitchFamily="34" charset="0"/>
              </a:rPr>
              <a:t>2008 – 2022</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9E180D4A-4A39-103C-6F71-9752F4CC1E9F}"/>
              </a:ext>
            </a:extLst>
          </p:cNvPr>
          <p:cNvPicPr>
            <a:picLocks noChangeAspect="1"/>
          </p:cNvPicPr>
          <p:nvPr/>
        </p:nvPicPr>
        <p:blipFill>
          <a:blip r:embed="rId4"/>
          <a:stretch>
            <a:fillRect/>
          </a:stretch>
        </p:blipFill>
        <p:spPr>
          <a:xfrm>
            <a:off x="292628" y="2248998"/>
            <a:ext cx="4359498" cy="2958231"/>
          </a:xfrm>
          <a:prstGeom prst="rect">
            <a:avLst/>
          </a:prstGeom>
        </p:spPr>
      </p:pic>
      <p:sp>
        <p:nvSpPr>
          <p:cNvPr id="10" name="Rectangle: Rounded Corners 9">
            <a:extLst>
              <a:ext uri="{FF2B5EF4-FFF2-40B4-BE49-F238E27FC236}">
                <a16:creationId xmlns:a16="http://schemas.microsoft.com/office/drawing/2014/main" id="{1A1D07CB-5607-9E57-94F9-25578605C556}"/>
              </a:ext>
            </a:extLst>
          </p:cNvPr>
          <p:cNvSpPr/>
          <p:nvPr/>
        </p:nvSpPr>
        <p:spPr>
          <a:xfrm>
            <a:off x="853608" y="1310326"/>
            <a:ext cx="3072652" cy="105542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400" b="1" dirty="0">
                <a:solidFill>
                  <a:schemeClr val="bg1"/>
                </a:solidFill>
                <a:latin typeface="Tahoma" panose="020B0604030504040204" pitchFamily="34" charset="0"/>
                <a:ea typeface="Tahoma" panose="020B0604030504040204" pitchFamily="34" charset="0"/>
                <a:cs typeface="Tahoma" panose="020B0604030504040204" pitchFamily="34" charset="0"/>
              </a:rPr>
              <a:t>From the NSM Risk report 2023</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65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3D4799-767F-5F4F-AD83-A0A85AB1FEFE}"/>
              </a:ext>
            </a:extLst>
          </p:cNvPr>
          <p:cNvSpPr>
            <a:spLocks noGrp="1"/>
          </p:cNvSpPr>
          <p:nvPr>
            <p:ph type="title"/>
          </p:nvPr>
        </p:nvSpPr>
        <p:spPr>
          <a:xfrm>
            <a:off x="700793" y="282932"/>
            <a:ext cx="10751503" cy="750017"/>
          </a:xfrm>
        </p:spPr>
        <p:txBody>
          <a:bodyPr>
            <a:normAutofit/>
          </a:bodyPr>
          <a:lstStyle/>
          <a:p>
            <a:pPr algn="ctr"/>
            <a:r>
              <a:rPr lang="en-GB" sz="3600" b="1" dirty="0">
                <a:latin typeface="Tahoma" panose="020B0604030504040204" pitchFamily="34" charset="0"/>
                <a:ea typeface="Tahoma" panose="020B0604030504040204" pitchFamily="34" charset="0"/>
                <a:cs typeface="Tahoma" panose="020B0604030504040204" pitchFamily="34" charset="0"/>
              </a:rPr>
              <a:t>Attack vectors</a:t>
            </a:r>
          </a:p>
        </p:txBody>
      </p:sp>
      <p:sp>
        <p:nvSpPr>
          <p:cNvPr id="125" name="Rektangel: avrundede hjørner 53">
            <a:extLst>
              <a:ext uri="{FF2B5EF4-FFF2-40B4-BE49-F238E27FC236}">
                <a16:creationId xmlns:a16="http://schemas.microsoft.com/office/drawing/2014/main" id="{A6AC7082-7687-D446-A6DB-D01FCFB04A64}"/>
              </a:ext>
            </a:extLst>
          </p:cNvPr>
          <p:cNvSpPr/>
          <p:nvPr/>
        </p:nvSpPr>
        <p:spPr>
          <a:xfrm>
            <a:off x="4247747" y="1684588"/>
            <a:ext cx="3118254" cy="491790"/>
          </a:xfrm>
          <a:prstGeom prst="roundRect">
            <a:avLst>
              <a:gd name="adj" fmla="val 4668"/>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Vulnerabilities</a:t>
            </a:r>
          </a:p>
        </p:txBody>
      </p:sp>
      <p:sp>
        <p:nvSpPr>
          <p:cNvPr id="138" name="Rektangel: avrundede hjørner 92">
            <a:extLst>
              <a:ext uri="{FF2B5EF4-FFF2-40B4-BE49-F238E27FC236}">
                <a16:creationId xmlns:a16="http://schemas.microsoft.com/office/drawing/2014/main" id="{E9C8BA68-E65E-5446-AD8A-E63063501B41}"/>
              </a:ext>
            </a:extLst>
          </p:cNvPr>
          <p:cNvSpPr/>
          <p:nvPr/>
        </p:nvSpPr>
        <p:spPr>
          <a:xfrm>
            <a:off x="2014237" y="4546437"/>
            <a:ext cx="1294156" cy="548148"/>
          </a:xfrm>
          <a:prstGeom prst="roundRect">
            <a:avLst>
              <a:gd name="adj" fmla="val 9027"/>
            </a:avLst>
          </a:prstGeom>
          <a:solidFill>
            <a:srgbClr val="C000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Email</a:t>
            </a:r>
          </a:p>
        </p:txBody>
      </p:sp>
      <p:sp>
        <p:nvSpPr>
          <p:cNvPr id="139" name="Rektangel: avrundede hjørner 93">
            <a:extLst>
              <a:ext uri="{FF2B5EF4-FFF2-40B4-BE49-F238E27FC236}">
                <a16:creationId xmlns:a16="http://schemas.microsoft.com/office/drawing/2014/main" id="{5B2CC7C2-0162-C346-A7F6-D460740C5DA4}"/>
              </a:ext>
            </a:extLst>
          </p:cNvPr>
          <p:cNvSpPr/>
          <p:nvPr/>
        </p:nvSpPr>
        <p:spPr>
          <a:xfrm>
            <a:off x="5128054" y="4436598"/>
            <a:ext cx="2221861" cy="479979"/>
          </a:xfrm>
          <a:prstGeom prst="roundRect">
            <a:avLst>
              <a:gd name="adj" fmla="val 775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User information hijacked</a:t>
            </a:r>
          </a:p>
        </p:txBody>
      </p:sp>
      <p:grpSp>
        <p:nvGrpSpPr>
          <p:cNvPr id="141" name="Group 1245">
            <a:extLst>
              <a:ext uri="{FF2B5EF4-FFF2-40B4-BE49-F238E27FC236}">
                <a16:creationId xmlns:a16="http://schemas.microsoft.com/office/drawing/2014/main" id="{3498CB96-C7A1-D74C-A8DD-6DC7896FC957}"/>
              </a:ext>
            </a:extLst>
          </p:cNvPr>
          <p:cNvGrpSpPr>
            <a:grpSpLocks noChangeAspect="1"/>
          </p:cNvGrpSpPr>
          <p:nvPr/>
        </p:nvGrpSpPr>
        <p:grpSpPr>
          <a:xfrm>
            <a:off x="2368206" y="5286958"/>
            <a:ext cx="514410" cy="773504"/>
            <a:chOff x="2559051" y="11390313"/>
            <a:chExt cx="431801" cy="649288"/>
          </a:xfrm>
        </p:grpSpPr>
        <p:sp>
          <p:nvSpPr>
            <p:cNvPr id="142" name="Freeform 663">
              <a:extLst>
                <a:ext uri="{FF2B5EF4-FFF2-40B4-BE49-F238E27FC236}">
                  <a16:creationId xmlns:a16="http://schemas.microsoft.com/office/drawing/2014/main" id="{2F32CB35-E062-7641-A8A4-032EFCA58440}"/>
                </a:ext>
              </a:extLst>
            </p:cNvPr>
            <p:cNvSpPr>
              <a:spLocks noEditPoints="1"/>
            </p:cNvSpPr>
            <p:nvPr/>
          </p:nvSpPr>
          <p:spPr bwMode="auto">
            <a:xfrm>
              <a:off x="2601914" y="11390313"/>
              <a:ext cx="373063" cy="361950"/>
            </a:xfrm>
            <a:custGeom>
              <a:avLst/>
              <a:gdLst>
                <a:gd name="T0" fmla="*/ 407 w 895"/>
                <a:gd name="T1" fmla="*/ 871 h 871"/>
                <a:gd name="T2" fmla="*/ 65 w 895"/>
                <a:gd name="T3" fmla="*/ 540 h 871"/>
                <a:gd name="T4" fmla="*/ 67 w 895"/>
                <a:gd name="T5" fmla="*/ 221 h 871"/>
                <a:gd name="T6" fmla="*/ 397 w 895"/>
                <a:gd name="T7" fmla="*/ 0 h 871"/>
                <a:gd name="T8" fmla="*/ 816 w 895"/>
                <a:gd name="T9" fmla="*/ 17 h 871"/>
                <a:gd name="T10" fmla="*/ 835 w 895"/>
                <a:gd name="T11" fmla="*/ 30 h 871"/>
                <a:gd name="T12" fmla="*/ 749 w 895"/>
                <a:gd name="T13" fmla="*/ 550 h 871"/>
                <a:gd name="T14" fmla="*/ 692 w 895"/>
                <a:gd name="T15" fmla="*/ 731 h 871"/>
                <a:gd name="T16" fmla="*/ 407 w 895"/>
                <a:gd name="T17" fmla="*/ 871 h 871"/>
                <a:gd name="T18" fmla="*/ 397 w 895"/>
                <a:gd name="T19" fmla="*/ 46 h 871"/>
                <a:gd name="T20" fmla="*/ 109 w 895"/>
                <a:gd name="T21" fmla="*/ 242 h 871"/>
                <a:gd name="T22" fmla="*/ 110 w 895"/>
                <a:gd name="T23" fmla="*/ 526 h 871"/>
                <a:gd name="T24" fmla="*/ 111 w 895"/>
                <a:gd name="T25" fmla="*/ 534 h 871"/>
                <a:gd name="T26" fmla="*/ 407 w 895"/>
                <a:gd name="T27" fmla="*/ 824 h 871"/>
                <a:gd name="T28" fmla="*/ 623 w 895"/>
                <a:gd name="T29" fmla="*/ 744 h 871"/>
                <a:gd name="T30" fmla="*/ 703 w 895"/>
                <a:gd name="T31" fmla="*/ 547 h 871"/>
                <a:gd name="T32" fmla="*/ 704 w 895"/>
                <a:gd name="T33" fmla="*/ 536 h 871"/>
                <a:gd name="T34" fmla="*/ 798 w 895"/>
                <a:gd name="T35" fmla="*/ 63 h 871"/>
                <a:gd name="T36" fmla="*/ 397 w 895"/>
                <a:gd name="T37" fmla="*/ 4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5" h="871">
                  <a:moveTo>
                    <a:pt x="407" y="871"/>
                  </a:moveTo>
                  <a:cubicBezTo>
                    <a:pt x="95" y="871"/>
                    <a:pt x="67" y="580"/>
                    <a:pt x="65" y="540"/>
                  </a:cubicBezTo>
                  <a:cubicBezTo>
                    <a:pt x="55" y="512"/>
                    <a:pt x="0" y="354"/>
                    <a:pt x="67" y="221"/>
                  </a:cubicBezTo>
                  <a:cubicBezTo>
                    <a:pt x="140" y="78"/>
                    <a:pt x="257" y="0"/>
                    <a:pt x="397" y="0"/>
                  </a:cubicBezTo>
                  <a:cubicBezTo>
                    <a:pt x="527" y="0"/>
                    <a:pt x="813" y="17"/>
                    <a:pt x="816" y="17"/>
                  </a:cubicBezTo>
                  <a:cubicBezTo>
                    <a:pt x="824" y="18"/>
                    <a:pt x="832" y="23"/>
                    <a:pt x="835" y="30"/>
                  </a:cubicBezTo>
                  <a:cubicBezTo>
                    <a:pt x="895" y="155"/>
                    <a:pt x="769" y="496"/>
                    <a:pt x="749" y="550"/>
                  </a:cubicBezTo>
                  <a:cubicBezTo>
                    <a:pt x="749" y="583"/>
                    <a:pt x="737" y="662"/>
                    <a:pt x="692" y="731"/>
                  </a:cubicBezTo>
                  <a:cubicBezTo>
                    <a:pt x="651" y="795"/>
                    <a:pt x="568" y="871"/>
                    <a:pt x="407" y="871"/>
                  </a:cubicBezTo>
                  <a:close/>
                  <a:moveTo>
                    <a:pt x="397" y="46"/>
                  </a:moveTo>
                  <a:cubicBezTo>
                    <a:pt x="273" y="46"/>
                    <a:pt x="174" y="114"/>
                    <a:pt x="109" y="242"/>
                  </a:cubicBezTo>
                  <a:cubicBezTo>
                    <a:pt x="46" y="366"/>
                    <a:pt x="109" y="524"/>
                    <a:pt x="110" y="526"/>
                  </a:cubicBezTo>
                  <a:cubicBezTo>
                    <a:pt x="111" y="529"/>
                    <a:pt x="111" y="531"/>
                    <a:pt x="111" y="534"/>
                  </a:cubicBezTo>
                  <a:cubicBezTo>
                    <a:pt x="112" y="546"/>
                    <a:pt x="120" y="824"/>
                    <a:pt x="407" y="824"/>
                  </a:cubicBezTo>
                  <a:cubicBezTo>
                    <a:pt x="499" y="824"/>
                    <a:pt x="572" y="797"/>
                    <a:pt x="623" y="744"/>
                  </a:cubicBezTo>
                  <a:cubicBezTo>
                    <a:pt x="699" y="665"/>
                    <a:pt x="703" y="555"/>
                    <a:pt x="703" y="547"/>
                  </a:cubicBezTo>
                  <a:cubicBezTo>
                    <a:pt x="702" y="544"/>
                    <a:pt x="703" y="540"/>
                    <a:pt x="704" y="536"/>
                  </a:cubicBezTo>
                  <a:cubicBezTo>
                    <a:pt x="742" y="437"/>
                    <a:pt x="830" y="167"/>
                    <a:pt x="798" y="63"/>
                  </a:cubicBezTo>
                  <a:cubicBezTo>
                    <a:pt x="738" y="59"/>
                    <a:pt x="509" y="46"/>
                    <a:pt x="397" y="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43" name="Freeform 664">
              <a:extLst>
                <a:ext uri="{FF2B5EF4-FFF2-40B4-BE49-F238E27FC236}">
                  <a16:creationId xmlns:a16="http://schemas.microsoft.com/office/drawing/2014/main" id="{08F46BA5-C2E1-F243-8963-D00C8BD41FAE}"/>
                </a:ext>
              </a:extLst>
            </p:cNvPr>
            <p:cNvSpPr>
              <a:spLocks/>
            </p:cNvSpPr>
            <p:nvPr/>
          </p:nvSpPr>
          <p:spPr bwMode="auto">
            <a:xfrm>
              <a:off x="2836864" y="11780838"/>
              <a:ext cx="153988" cy="258763"/>
            </a:xfrm>
            <a:custGeom>
              <a:avLst/>
              <a:gdLst>
                <a:gd name="T0" fmla="*/ 344 w 369"/>
                <a:gd name="T1" fmla="*/ 624 h 624"/>
                <a:gd name="T2" fmla="*/ 321 w 369"/>
                <a:gd name="T3" fmla="*/ 601 h 624"/>
                <a:gd name="T4" fmla="*/ 321 w 369"/>
                <a:gd name="T5" fmla="*/ 297 h 624"/>
                <a:gd name="T6" fmla="*/ 263 w 369"/>
                <a:gd name="T7" fmla="*/ 158 h 624"/>
                <a:gd name="T8" fmla="*/ 18 w 369"/>
                <a:gd name="T9" fmla="*/ 48 h 624"/>
                <a:gd name="T10" fmla="*/ 5 w 369"/>
                <a:gd name="T11" fmla="*/ 17 h 624"/>
                <a:gd name="T12" fmla="*/ 36 w 369"/>
                <a:gd name="T13" fmla="*/ 5 h 624"/>
                <a:gd name="T14" fmla="*/ 285 w 369"/>
                <a:gd name="T15" fmla="*/ 117 h 624"/>
                <a:gd name="T16" fmla="*/ 367 w 369"/>
                <a:gd name="T17" fmla="*/ 298 h 624"/>
                <a:gd name="T18" fmla="*/ 367 w 369"/>
                <a:gd name="T19" fmla="*/ 601 h 624"/>
                <a:gd name="T20" fmla="*/ 344 w 369"/>
                <a:gd name="T21"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24">
                  <a:moveTo>
                    <a:pt x="344" y="624"/>
                  </a:moveTo>
                  <a:cubicBezTo>
                    <a:pt x="331" y="624"/>
                    <a:pt x="321" y="614"/>
                    <a:pt x="321" y="601"/>
                  </a:cubicBezTo>
                  <a:cubicBezTo>
                    <a:pt x="321" y="297"/>
                    <a:pt x="321" y="297"/>
                    <a:pt x="321" y="297"/>
                  </a:cubicBezTo>
                  <a:cubicBezTo>
                    <a:pt x="321" y="296"/>
                    <a:pt x="322" y="191"/>
                    <a:pt x="263" y="158"/>
                  </a:cubicBezTo>
                  <a:cubicBezTo>
                    <a:pt x="192" y="119"/>
                    <a:pt x="20" y="48"/>
                    <a:pt x="18" y="48"/>
                  </a:cubicBezTo>
                  <a:cubicBezTo>
                    <a:pt x="6" y="43"/>
                    <a:pt x="0" y="29"/>
                    <a:pt x="5" y="17"/>
                  </a:cubicBezTo>
                  <a:cubicBezTo>
                    <a:pt x="10" y="5"/>
                    <a:pt x="24" y="0"/>
                    <a:pt x="36" y="5"/>
                  </a:cubicBezTo>
                  <a:cubicBezTo>
                    <a:pt x="43" y="8"/>
                    <a:pt x="212" y="77"/>
                    <a:pt x="285" y="117"/>
                  </a:cubicBezTo>
                  <a:cubicBezTo>
                    <a:pt x="369" y="164"/>
                    <a:pt x="367" y="293"/>
                    <a:pt x="367" y="298"/>
                  </a:cubicBezTo>
                  <a:cubicBezTo>
                    <a:pt x="367" y="601"/>
                    <a:pt x="367" y="601"/>
                    <a:pt x="367" y="601"/>
                  </a:cubicBezTo>
                  <a:cubicBezTo>
                    <a:pt x="367" y="614"/>
                    <a:pt x="357" y="624"/>
                    <a:pt x="344" y="62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44" name="Freeform 665">
              <a:extLst>
                <a:ext uri="{FF2B5EF4-FFF2-40B4-BE49-F238E27FC236}">
                  <a16:creationId xmlns:a16="http://schemas.microsoft.com/office/drawing/2014/main" id="{02AE16EB-E2A4-7D4F-9545-3780CAA8CCF4}"/>
                </a:ext>
              </a:extLst>
            </p:cNvPr>
            <p:cNvSpPr>
              <a:spLocks/>
            </p:cNvSpPr>
            <p:nvPr/>
          </p:nvSpPr>
          <p:spPr bwMode="auto">
            <a:xfrm>
              <a:off x="2687639" y="11712576"/>
              <a:ext cx="169863" cy="146050"/>
            </a:xfrm>
            <a:custGeom>
              <a:avLst/>
              <a:gdLst>
                <a:gd name="T0" fmla="*/ 202 w 410"/>
                <a:gd name="T1" fmla="*/ 350 h 350"/>
                <a:gd name="T2" fmla="*/ 5 w 410"/>
                <a:gd name="T3" fmla="*/ 199 h 350"/>
                <a:gd name="T4" fmla="*/ 17 w 410"/>
                <a:gd name="T5" fmla="*/ 169 h 350"/>
                <a:gd name="T6" fmla="*/ 48 w 410"/>
                <a:gd name="T7" fmla="*/ 181 h 350"/>
                <a:gd name="T8" fmla="*/ 202 w 410"/>
                <a:gd name="T9" fmla="*/ 303 h 350"/>
                <a:gd name="T10" fmla="*/ 364 w 410"/>
                <a:gd name="T11" fmla="*/ 185 h 350"/>
                <a:gd name="T12" fmla="*/ 364 w 410"/>
                <a:gd name="T13" fmla="*/ 24 h 350"/>
                <a:gd name="T14" fmla="*/ 387 w 410"/>
                <a:gd name="T15" fmla="*/ 0 h 350"/>
                <a:gd name="T16" fmla="*/ 410 w 410"/>
                <a:gd name="T17" fmla="*/ 24 h 350"/>
                <a:gd name="T18" fmla="*/ 410 w 410"/>
                <a:gd name="T19" fmla="*/ 190 h 350"/>
                <a:gd name="T20" fmla="*/ 408 w 410"/>
                <a:gd name="T21" fmla="*/ 200 h 350"/>
                <a:gd name="T22" fmla="*/ 202 w 410"/>
                <a:gd name="T23"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350">
                  <a:moveTo>
                    <a:pt x="202" y="350"/>
                  </a:moveTo>
                  <a:cubicBezTo>
                    <a:pt x="69" y="350"/>
                    <a:pt x="7" y="205"/>
                    <a:pt x="5" y="199"/>
                  </a:cubicBezTo>
                  <a:cubicBezTo>
                    <a:pt x="0" y="187"/>
                    <a:pt x="5" y="174"/>
                    <a:pt x="17" y="169"/>
                  </a:cubicBezTo>
                  <a:cubicBezTo>
                    <a:pt x="29" y="164"/>
                    <a:pt x="43" y="169"/>
                    <a:pt x="48" y="181"/>
                  </a:cubicBezTo>
                  <a:cubicBezTo>
                    <a:pt x="48" y="182"/>
                    <a:pt x="100" y="303"/>
                    <a:pt x="202" y="303"/>
                  </a:cubicBezTo>
                  <a:cubicBezTo>
                    <a:pt x="299" y="303"/>
                    <a:pt x="353" y="206"/>
                    <a:pt x="364" y="185"/>
                  </a:cubicBezTo>
                  <a:cubicBezTo>
                    <a:pt x="364" y="24"/>
                    <a:pt x="364" y="24"/>
                    <a:pt x="364" y="24"/>
                  </a:cubicBezTo>
                  <a:cubicBezTo>
                    <a:pt x="364" y="11"/>
                    <a:pt x="374" y="0"/>
                    <a:pt x="387" y="0"/>
                  </a:cubicBezTo>
                  <a:cubicBezTo>
                    <a:pt x="400" y="0"/>
                    <a:pt x="410" y="11"/>
                    <a:pt x="410" y="24"/>
                  </a:cubicBezTo>
                  <a:cubicBezTo>
                    <a:pt x="410" y="190"/>
                    <a:pt x="410" y="190"/>
                    <a:pt x="410" y="190"/>
                  </a:cubicBezTo>
                  <a:cubicBezTo>
                    <a:pt x="410" y="193"/>
                    <a:pt x="409" y="197"/>
                    <a:pt x="408" y="200"/>
                  </a:cubicBezTo>
                  <a:cubicBezTo>
                    <a:pt x="405" y="206"/>
                    <a:pt x="340" y="350"/>
                    <a:pt x="202" y="3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45" name="Freeform 666">
              <a:extLst>
                <a:ext uri="{FF2B5EF4-FFF2-40B4-BE49-F238E27FC236}">
                  <a16:creationId xmlns:a16="http://schemas.microsoft.com/office/drawing/2014/main" id="{4982D5B0-95BB-EF4A-AA49-F32B5BB50D76}"/>
                </a:ext>
              </a:extLst>
            </p:cNvPr>
            <p:cNvSpPr>
              <a:spLocks/>
            </p:cNvSpPr>
            <p:nvPr/>
          </p:nvSpPr>
          <p:spPr bwMode="auto">
            <a:xfrm>
              <a:off x="2722564" y="11479213"/>
              <a:ext cx="128588" cy="46038"/>
            </a:xfrm>
            <a:custGeom>
              <a:avLst/>
              <a:gdLst>
                <a:gd name="T0" fmla="*/ 283 w 309"/>
                <a:gd name="T1" fmla="*/ 110 h 110"/>
                <a:gd name="T2" fmla="*/ 270 w 309"/>
                <a:gd name="T3" fmla="*/ 106 h 110"/>
                <a:gd name="T4" fmla="*/ 24 w 309"/>
                <a:gd name="T5" fmla="*/ 49 h 110"/>
                <a:gd name="T6" fmla="*/ 0 w 309"/>
                <a:gd name="T7" fmla="*/ 27 h 110"/>
                <a:gd name="T8" fmla="*/ 23 w 309"/>
                <a:gd name="T9" fmla="*/ 3 h 110"/>
                <a:gd name="T10" fmla="*/ 295 w 309"/>
                <a:gd name="T11" fmla="*/ 67 h 110"/>
                <a:gd name="T12" fmla="*/ 302 w 309"/>
                <a:gd name="T13" fmla="*/ 99 h 110"/>
                <a:gd name="T14" fmla="*/ 283 w 309"/>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10">
                  <a:moveTo>
                    <a:pt x="283" y="110"/>
                  </a:moveTo>
                  <a:cubicBezTo>
                    <a:pt x="278" y="110"/>
                    <a:pt x="274" y="109"/>
                    <a:pt x="270" y="106"/>
                  </a:cubicBezTo>
                  <a:cubicBezTo>
                    <a:pt x="178" y="47"/>
                    <a:pt x="26" y="50"/>
                    <a:pt x="24" y="49"/>
                  </a:cubicBezTo>
                  <a:cubicBezTo>
                    <a:pt x="11" y="50"/>
                    <a:pt x="1" y="39"/>
                    <a:pt x="0" y="27"/>
                  </a:cubicBezTo>
                  <a:cubicBezTo>
                    <a:pt x="0" y="14"/>
                    <a:pt x="10" y="3"/>
                    <a:pt x="23" y="3"/>
                  </a:cubicBezTo>
                  <a:cubicBezTo>
                    <a:pt x="30" y="2"/>
                    <a:pt x="192" y="0"/>
                    <a:pt x="295" y="67"/>
                  </a:cubicBezTo>
                  <a:cubicBezTo>
                    <a:pt x="306" y="74"/>
                    <a:pt x="309" y="88"/>
                    <a:pt x="302" y="99"/>
                  </a:cubicBezTo>
                  <a:cubicBezTo>
                    <a:pt x="298" y="106"/>
                    <a:pt x="290" y="110"/>
                    <a:pt x="283" y="11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146" name="Freeform 667">
              <a:extLst>
                <a:ext uri="{FF2B5EF4-FFF2-40B4-BE49-F238E27FC236}">
                  <a16:creationId xmlns:a16="http://schemas.microsoft.com/office/drawing/2014/main" id="{6FD05969-ECC5-F541-8CFB-8F734A426879}"/>
                </a:ext>
              </a:extLst>
            </p:cNvPr>
            <p:cNvSpPr>
              <a:spLocks/>
            </p:cNvSpPr>
            <p:nvPr/>
          </p:nvSpPr>
          <p:spPr bwMode="auto">
            <a:xfrm>
              <a:off x="2559051" y="11715751"/>
              <a:ext cx="150813" cy="323850"/>
            </a:xfrm>
            <a:custGeom>
              <a:avLst/>
              <a:gdLst>
                <a:gd name="T0" fmla="*/ 26 w 366"/>
                <a:gd name="T1" fmla="*/ 780 h 780"/>
                <a:gd name="T2" fmla="*/ 3 w 366"/>
                <a:gd name="T3" fmla="*/ 757 h 780"/>
                <a:gd name="T4" fmla="*/ 3 w 366"/>
                <a:gd name="T5" fmla="*/ 453 h 780"/>
                <a:gd name="T6" fmla="*/ 85 w 366"/>
                <a:gd name="T7" fmla="*/ 273 h 780"/>
                <a:gd name="T8" fmla="*/ 320 w 366"/>
                <a:gd name="T9" fmla="*/ 167 h 780"/>
                <a:gd name="T10" fmla="*/ 320 w 366"/>
                <a:gd name="T11" fmla="*/ 23 h 780"/>
                <a:gd name="T12" fmla="*/ 343 w 366"/>
                <a:gd name="T13" fmla="*/ 0 h 780"/>
                <a:gd name="T14" fmla="*/ 366 w 366"/>
                <a:gd name="T15" fmla="*/ 23 h 780"/>
                <a:gd name="T16" fmla="*/ 366 w 366"/>
                <a:gd name="T17" fmla="*/ 182 h 780"/>
                <a:gd name="T18" fmla="*/ 352 w 366"/>
                <a:gd name="T19" fmla="*/ 204 h 780"/>
                <a:gd name="T20" fmla="*/ 107 w 366"/>
                <a:gd name="T21" fmla="*/ 314 h 780"/>
                <a:gd name="T22" fmla="*/ 49 w 366"/>
                <a:gd name="T23" fmla="*/ 453 h 780"/>
                <a:gd name="T24" fmla="*/ 49 w 366"/>
                <a:gd name="T25" fmla="*/ 757 h 780"/>
                <a:gd name="T26" fmla="*/ 26 w 366"/>
                <a:gd name="T2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80">
                  <a:moveTo>
                    <a:pt x="26" y="780"/>
                  </a:moveTo>
                  <a:cubicBezTo>
                    <a:pt x="13" y="780"/>
                    <a:pt x="3" y="770"/>
                    <a:pt x="3" y="757"/>
                  </a:cubicBezTo>
                  <a:cubicBezTo>
                    <a:pt x="3" y="453"/>
                    <a:pt x="3" y="453"/>
                    <a:pt x="3" y="453"/>
                  </a:cubicBezTo>
                  <a:cubicBezTo>
                    <a:pt x="3" y="449"/>
                    <a:pt x="0" y="320"/>
                    <a:pt x="85" y="273"/>
                  </a:cubicBezTo>
                  <a:cubicBezTo>
                    <a:pt x="146" y="240"/>
                    <a:pt x="276" y="185"/>
                    <a:pt x="320" y="167"/>
                  </a:cubicBezTo>
                  <a:cubicBezTo>
                    <a:pt x="320" y="23"/>
                    <a:pt x="320" y="23"/>
                    <a:pt x="320" y="23"/>
                  </a:cubicBezTo>
                  <a:cubicBezTo>
                    <a:pt x="320" y="10"/>
                    <a:pt x="330" y="0"/>
                    <a:pt x="343" y="0"/>
                  </a:cubicBezTo>
                  <a:cubicBezTo>
                    <a:pt x="356" y="0"/>
                    <a:pt x="366" y="10"/>
                    <a:pt x="366" y="23"/>
                  </a:cubicBezTo>
                  <a:cubicBezTo>
                    <a:pt x="366" y="182"/>
                    <a:pt x="366" y="182"/>
                    <a:pt x="366" y="182"/>
                  </a:cubicBezTo>
                  <a:cubicBezTo>
                    <a:pt x="366" y="192"/>
                    <a:pt x="361" y="200"/>
                    <a:pt x="352" y="204"/>
                  </a:cubicBezTo>
                  <a:cubicBezTo>
                    <a:pt x="350" y="204"/>
                    <a:pt x="178" y="275"/>
                    <a:pt x="107" y="314"/>
                  </a:cubicBezTo>
                  <a:cubicBezTo>
                    <a:pt x="48" y="347"/>
                    <a:pt x="49" y="452"/>
                    <a:pt x="49" y="453"/>
                  </a:cubicBezTo>
                  <a:cubicBezTo>
                    <a:pt x="49" y="757"/>
                    <a:pt x="49" y="757"/>
                    <a:pt x="49" y="757"/>
                  </a:cubicBezTo>
                  <a:cubicBezTo>
                    <a:pt x="49" y="770"/>
                    <a:pt x="39" y="780"/>
                    <a:pt x="26" y="7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grpSp>
      <p:grpSp>
        <p:nvGrpSpPr>
          <p:cNvPr id="201" name="Group 1246">
            <a:extLst>
              <a:ext uri="{FF2B5EF4-FFF2-40B4-BE49-F238E27FC236}">
                <a16:creationId xmlns:a16="http://schemas.microsoft.com/office/drawing/2014/main" id="{48304CFF-D918-914E-ACA9-1F81F8907151}"/>
              </a:ext>
            </a:extLst>
          </p:cNvPr>
          <p:cNvGrpSpPr>
            <a:grpSpLocks noChangeAspect="1"/>
          </p:cNvGrpSpPr>
          <p:nvPr/>
        </p:nvGrpSpPr>
        <p:grpSpPr>
          <a:xfrm>
            <a:off x="3147032" y="5305329"/>
            <a:ext cx="518189" cy="752700"/>
            <a:chOff x="4191001" y="11407776"/>
            <a:chExt cx="434975" cy="631825"/>
          </a:xfrm>
        </p:grpSpPr>
        <p:sp>
          <p:nvSpPr>
            <p:cNvPr id="202" name="Freeform 673">
              <a:extLst>
                <a:ext uri="{FF2B5EF4-FFF2-40B4-BE49-F238E27FC236}">
                  <a16:creationId xmlns:a16="http://schemas.microsoft.com/office/drawing/2014/main" id="{C82299F8-6D74-6E4D-A3D5-2330A2746D0C}"/>
                </a:ext>
              </a:extLst>
            </p:cNvPr>
            <p:cNvSpPr>
              <a:spLocks noEditPoints="1"/>
            </p:cNvSpPr>
            <p:nvPr/>
          </p:nvSpPr>
          <p:spPr bwMode="auto">
            <a:xfrm>
              <a:off x="4302126" y="11566526"/>
              <a:ext cx="95250" cy="82550"/>
            </a:xfrm>
            <a:custGeom>
              <a:avLst/>
              <a:gdLst>
                <a:gd name="T0" fmla="*/ 115 w 231"/>
                <a:gd name="T1" fmla="*/ 200 h 200"/>
                <a:gd name="T2" fmla="*/ 0 w 231"/>
                <a:gd name="T3" fmla="*/ 84 h 200"/>
                <a:gd name="T4" fmla="*/ 115 w 231"/>
                <a:gd name="T5" fmla="*/ 0 h 200"/>
                <a:gd name="T6" fmla="*/ 231 w 231"/>
                <a:gd name="T7" fmla="*/ 84 h 200"/>
                <a:gd name="T8" fmla="*/ 115 w 231"/>
                <a:gd name="T9" fmla="*/ 200 h 200"/>
                <a:gd name="T10" fmla="*/ 115 w 231"/>
                <a:gd name="T11" fmla="*/ 47 h 200"/>
                <a:gd name="T12" fmla="*/ 47 w 231"/>
                <a:gd name="T13" fmla="*/ 84 h 200"/>
                <a:gd name="T14" fmla="*/ 115 w 231"/>
                <a:gd name="T15" fmla="*/ 153 h 200"/>
                <a:gd name="T16" fmla="*/ 184 w 231"/>
                <a:gd name="T17" fmla="*/ 84 h 200"/>
                <a:gd name="T18" fmla="*/ 115 w 231"/>
                <a:gd name="T1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00">
                  <a:moveTo>
                    <a:pt x="115" y="200"/>
                  </a:moveTo>
                  <a:cubicBezTo>
                    <a:pt x="52" y="200"/>
                    <a:pt x="0" y="148"/>
                    <a:pt x="0" y="84"/>
                  </a:cubicBezTo>
                  <a:cubicBezTo>
                    <a:pt x="0" y="14"/>
                    <a:pt x="18" y="0"/>
                    <a:pt x="115" y="0"/>
                  </a:cubicBezTo>
                  <a:cubicBezTo>
                    <a:pt x="212" y="0"/>
                    <a:pt x="231" y="14"/>
                    <a:pt x="231" y="84"/>
                  </a:cubicBezTo>
                  <a:cubicBezTo>
                    <a:pt x="231" y="148"/>
                    <a:pt x="179" y="200"/>
                    <a:pt x="115" y="200"/>
                  </a:cubicBezTo>
                  <a:close/>
                  <a:moveTo>
                    <a:pt x="115" y="47"/>
                  </a:moveTo>
                  <a:cubicBezTo>
                    <a:pt x="47" y="47"/>
                    <a:pt x="47" y="47"/>
                    <a:pt x="47" y="84"/>
                  </a:cubicBezTo>
                  <a:cubicBezTo>
                    <a:pt x="47" y="122"/>
                    <a:pt x="77" y="153"/>
                    <a:pt x="115" y="153"/>
                  </a:cubicBezTo>
                  <a:cubicBezTo>
                    <a:pt x="153" y="153"/>
                    <a:pt x="184" y="122"/>
                    <a:pt x="184" y="84"/>
                  </a:cubicBezTo>
                  <a:cubicBezTo>
                    <a:pt x="184" y="47"/>
                    <a:pt x="184" y="47"/>
                    <a:pt x="115" y="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3" name="Freeform 674">
              <a:extLst>
                <a:ext uri="{FF2B5EF4-FFF2-40B4-BE49-F238E27FC236}">
                  <a16:creationId xmlns:a16="http://schemas.microsoft.com/office/drawing/2014/main" id="{6B751724-0FFA-4B4E-9D50-C68179A6C9AA}"/>
                </a:ext>
              </a:extLst>
            </p:cNvPr>
            <p:cNvSpPr>
              <a:spLocks noEditPoints="1"/>
            </p:cNvSpPr>
            <p:nvPr/>
          </p:nvSpPr>
          <p:spPr bwMode="auto">
            <a:xfrm>
              <a:off x="4418014" y="11566526"/>
              <a:ext cx="95250" cy="82550"/>
            </a:xfrm>
            <a:custGeom>
              <a:avLst/>
              <a:gdLst>
                <a:gd name="T0" fmla="*/ 115 w 231"/>
                <a:gd name="T1" fmla="*/ 200 h 200"/>
                <a:gd name="T2" fmla="*/ 0 w 231"/>
                <a:gd name="T3" fmla="*/ 84 h 200"/>
                <a:gd name="T4" fmla="*/ 115 w 231"/>
                <a:gd name="T5" fmla="*/ 0 h 200"/>
                <a:gd name="T6" fmla="*/ 231 w 231"/>
                <a:gd name="T7" fmla="*/ 84 h 200"/>
                <a:gd name="T8" fmla="*/ 115 w 231"/>
                <a:gd name="T9" fmla="*/ 200 h 200"/>
                <a:gd name="T10" fmla="*/ 115 w 231"/>
                <a:gd name="T11" fmla="*/ 47 h 200"/>
                <a:gd name="T12" fmla="*/ 47 w 231"/>
                <a:gd name="T13" fmla="*/ 84 h 200"/>
                <a:gd name="T14" fmla="*/ 115 w 231"/>
                <a:gd name="T15" fmla="*/ 153 h 200"/>
                <a:gd name="T16" fmla="*/ 184 w 231"/>
                <a:gd name="T17" fmla="*/ 84 h 200"/>
                <a:gd name="T18" fmla="*/ 115 w 231"/>
                <a:gd name="T19" fmla="*/ 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00">
                  <a:moveTo>
                    <a:pt x="115" y="200"/>
                  </a:moveTo>
                  <a:cubicBezTo>
                    <a:pt x="52" y="200"/>
                    <a:pt x="0" y="148"/>
                    <a:pt x="0" y="84"/>
                  </a:cubicBezTo>
                  <a:cubicBezTo>
                    <a:pt x="0" y="14"/>
                    <a:pt x="18" y="0"/>
                    <a:pt x="115" y="0"/>
                  </a:cubicBezTo>
                  <a:cubicBezTo>
                    <a:pt x="212" y="0"/>
                    <a:pt x="231" y="14"/>
                    <a:pt x="231" y="84"/>
                  </a:cubicBezTo>
                  <a:cubicBezTo>
                    <a:pt x="231" y="148"/>
                    <a:pt x="179" y="200"/>
                    <a:pt x="115" y="200"/>
                  </a:cubicBezTo>
                  <a:close/>
                  <a:moveTo>
                    <a:pt x="115" y="47"/>
                  </a:moveTo>
                  <a:cubicBezTo>
                    <a:pt x="47" y="47"/>
                    <a:pt x="47" y="47"/>
                    <a:pt x="47" y="84"/>
                  </a:cubicBezTo>
                  <a:cubicBezTo>
                    <a:pt x="47" y="122"/>
                    <a:pt x="77" y="153"/>
                    <a:pt x="115" y="153"/>
                  </a:cubicBezTo>
                  <a:cubicBezTo>
                    <a:pt x="153" y="153"/>
                    <a:pt x="184" y="122"/>
                    <a:pt x="184" y="84"/>
                  </a:cubicBezTo>
                  <a:cubicBezTo>
                    <a:pt x="184" y="47"/>
                    <a:pt x="184" y="47"/>
                    <a:pt x="115" y="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4" name="Freeform 675">
              <a:extLst>
                <a:ext uri="{FF2B5EF4-FFF2-40B4-BE49-F238E27FC236}">
                  <a16:creationId xmlns:a16="http://schemas.microsoft.com/office/drawing/2014/main" id="{E38C293D-504C-2149-9288-0699AD775081}"/>
                </a:ext>
              </a:extLst>
            </p:cNvPr>
            <p:cNvSpPr>
              <a:spLocks/>
            </p:cNvSpPr>
            <p:nvPr/>
          </p:nvSpPr>
          <p:spPr bwMode="auto">
            <a:xfrm>
              <a:off x="4486276" y="11558588"/>
              <a:ext cx="63500" cy="31750"/>
            </a:xfrm>
            <a:custGeom>
              <a:avLst/>
              <a:gdLst>
                <a:gd name="T0" fmla="*/ 26 w 152"/>
                <a:gd name="T1" fmla="*/ 76 h 76"/>
                <a:gd name="T2" fmla="*/ 3 w 152"/>
                <a:gd name="T3" fmla="*/ 59 h 76"/>
                <a:gd name="T4" fmla="*/ 20 w 152"/>
                <a:gd name="T5" fmla="*/ 31 h 76"/>
                <a:gd name="T6" fmla="*/ 120 w 152"/>
                <a:gd name="T7" fmla="*/ 3 h 76"/>
                <a:gd name="T8" fmla="*/ 148 w 152"/>
                <a:gd name="T9" fmla="*/ 20 h 76"/>
                <a:gd name="T10" fmla="*/ 132 w 152"/>
                <a:gd name="T11" fmla="*/ 48 h 76"/>
                <a:gd name="T12" fmla="*/ 32 w 152"/>
                <a:gd name="T13" fmla="*/ 76 h 76"/>
                <a:gd name="T14" fmla="*/ 26 w 15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6">
                  <a:moveTo>
                    <a:pt x="26" y="76"/>
                  </a:moveTo>
                  <a:cubicBezTo>
                    <a:pt x="15" y="76"/>
                    <a:pt x="6" y="70"/>
                    <a:pt x="3" y="59"/>
                  </a:cubicBezTo>
                  <a:cubicBezTo>
                    <a:pt x="0" y="47"/>
                    <a:pt x="7" y="34"/>
                    <a:pt x="20" y="31"/>
                  </a:cubicBezTo>
                  <a:cubicBezTo>
                    <a:pt x="120" y="3"/>
                    <a:pt x="120" y="3"/>
                    <a:pt x="120" y="3"/>
                  </a:cubicBezTo>
                  <a:cubicBezTo>
                    <a:pt x="132" y="0"/>
                    <a:pt x="145" y="7"/>
                    <a:pt x="148" y="20"/>
                  </a:cubicBezTo>
                  <a:cubicBezTo>
                    <a:pt x="152" y="32"/>
                    <a:pt x="144" y="45"/>
                    <a:pt x="132" y="48"/>
                  </a:cubicBezTo>
                  <a:cubicBezTo>
                    <a:pt x="32" y="76"/>
                    <a:pt x="32" y="76"/>
                    <a:pt x="32" y="76"/>
                  </a:cubicBezTo>
                  <a:cubicBezTo>
                    <a:pt x="30" y="76"/>
                    <a:pt x="28" y="76"/>
                    <a:pt x="26" y="7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5" name="Freeform 676">
              <a:extLst>
                <a:ext uri="{FF2B5EF4-FFF2-40B4-BE49-F238E27FC236}">
                  <a16:creationId xmlns:a16="http://schemas.microsoft.com/office/drawing/2014/main" id="{8B12CE99-0A06-DB4E-8D8A-64161491517C}"/>
                </a:ext>
              </a:extLst>
            </p:cNvPr>
            <p:cNvSpPr>
              <a:spLocks/>
            </p:cNvSpPr>
            <p:nvPr/>
          </p:nvSpPr>
          <p:spPr bwMode="auto">
            <a:xfrm>
              <a:off x="4378326" y="11591926"/>
              <a:ext cx="58738" cy="19050"/>
            </a:xfrm>
            <a:custGeom>
              <a:avLst/>
              <a:gdLst>
                <a:gd name="T0" fmla="*/ 117 w 141"/>
                <a:gd name="T1" fmla="*/ 47 h 47"/>
                <a:gd name="T2" fmla="*/ 23 w 141"/>
                <a:gd name="T3" fmla="*/ 47 h 47"/>
                <a:gd name="T4" fmla="*/ 0 w 141"/>
                <a:gd name="T5" fmla="*/ 23 h 47"/>
                <a:gd name="T6" fmla="*/ 23 w 141"/>
                <a:gd name="T7" fmla="*/ 0 h 47"/>
                <a:gd name="T8" fmla="*/ 117 w 141"/>
                <a:gd name="T9" fmla="*/ 0 h 47"/>
                <a:gd name="T10" fmla="*/ 141 w 141"/>
                <a:gd name="T11" fmla="*/ 23 h 47"/>
                <a:gd name="T12" fmla="*/ 117 w 141"/>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141" h="47">
                  <a:moveTo>
                    <a:pt x="117" y="47"/>
                  </a:moveTo>
                  <a:cubicBezTo>
                    <a:pt x="23" y="47"/>
                    <a:pt x="23" y="47"/>
                    <a:pt x="23" y="47"/>
                  </a:cubicBezTo>
                  <a:cubicBezTo>
                    <a:pt x="10" y="47"/>
                    <a:pt x="0" y="36"/>
                    <a:pt x="0" y="23"/>
                  </a:cubicBezTo>
                  <a:cubicBezTo>
                    <a:pt x="0" y="11"/>
                    <a:pt x="10" y="0"/>
                    <a:pt x="23" y="0"/>
                  </a:cubicBezTo>
                  <a:cubicBezTo>
                    <a:pt x="117" y="0"/>
                    <a:pt x="117" y="0"/>
                    <a:pt x="117" y="0"/>
                  </a:cubicBezTo>
                  <a:cubicBezTo>
                    <a:pt x="130" y="0"/>
                    <a:pt x="141" y="11"/>
                    <a:pt x="141" y="23"/>
                  </a:cubicBezTo>
                  <a:cubicBezTo>
                    <a:pt x="141" y="36"/>
                    <a:pt x="130" y="47"/>
                    <a:pt x="117" y="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7" name="Freeform 677">
              <a:extLst>
                <a:ext uri="{FF2B5EF4-FFF2-40B4-BE49-F238E27FC236}">
                  <a16:creationId xmlns:a16="http://schemas.microsoft.com/office/drawing/2014/main" id="{0EC77861-E009-1649-9F38-183C3348D744}"/>
                </a:ext>
              </a:extLst>
            </p:cNvPr>
            <p:cNvSpPr>
              <a:spLocks/>
            </p:cNvSpPr>
            <p:nvPr/>
          </p:nvSpPr>
          <p:spPr bwMode="auto">
            <a:xfrm>
              <a:off x="4324351" y="11710988"/>
              <a:ext cx="19050" cy="79375"/>
            </a:xfrm>
            <a:custGeom>
              <a:avLst/>
              <a:gdLst>
                <a:gd name="T0" fmla="*/ 23 w 46"/>
                <a:gd name="T1" fmla="*/ 192 h 192"/>
                <a:gd name="T2" fmla="*/ 0 w 46"/>
                <a:gd name="T3" fmla="*/ 169 h 192"/>
                <a:gd name="T4" fmla="*/ 0 w 46"/>
                <a:gd name="T5" fmla="*/ 23 h 192"/>
                <a:gd name="T6" fmla="*/ 23 w 46"/>
                <a:gd name="T7" fmla="*/ 0 h 192"/>
                <a:gd name="T8" fmla="*/ 46 w 46"/>
                <a:gd name="T9" fmla="*/ 23 h 192"/>
                <a:gd name="T10" fmla="*/ 46 w 46"/>
                <a:gd name="T11" fmla="*/ 169 h 192"/>
                <a:gd name="T12" fmla="*/ 23 w 46"/>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46" h="192">
                  <a:moveTo>
                    <a:pt x="23" y="192"/>
                  </a:moveTo>
                  <a:cubicBezTo>
                    <a:pt x="10" y="192"/>
                    <a:pt x="0" y="182"/>
                    <a:pt x="0" y="169"/>
                  </a:cubicBezTo>
                  <a:cubicBezTo>
                    <a:pt x="0" y="23"/>
                    <a:pt x="0" y="23"/>
                    <a:pt x="0" y="23"/>
                  </a:cubicBezTo>
                  <a:cubicBezTo>
                    <a:pt x="0" y="10"/>
                    <a:pt x="10" y="0"/>
                    <a:pt x="23" y="0"/>
                  </a:cubicBezTo>
                  <a:cubicBezTo>
                    <a:pt x="36" y="0"/>
                    <a:pt x="46" y="10"/>
                    <a:pt x="46" y="23"/>
                  </a:cubicBezTo>
                  <a:cubicBezTo>
                    <a:pt x="46" y="169"/>
                    <a:pt x="46" y="169"/>
                    <a:pt x="46" y="169"/>
                  </a:cubicBezTo>
                  <a:cubicBezTo>
                    <a:pt x="46" y="182"/>
                    <a:pt x="36" y="192"/>
                    <a:pt x="23" y="192"/>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8" name="Freeform 678">
              <a:extLst>
                <a:ext uri="{FF2B5EF4-FFF2-40B4-BE49-F238E27FC236}">
                  <a16:creationId xmlns:a16="http://schemas.microsoft.com/office/drawing/2014/main" id="{94405EAA-1646-6247-8F6B-89AA64C70F11}"/>
                </a:ext>
              </a:extLst>
            </p:cNvPr>
            <p:cNvSpPr>
              <a:spLocks/>
            </p:cNvSpPr>
            <p:nvPr/>
          </p:nvSpPr>
          <p:spPr bwMode="auto">
            <a:xfrm>
              <a:off x="4473576" y="11707813"/>
              <a:ext cx="152400" cy="320675"/>
            </a:xfrm>
            <a:custGeom>
              <a:avLst/>
              <a:gdLst>
                <a:gd name="T0" fmla="*/ 340 w 366"/>
                <a:gd name="T1" fmla="*/ 773 h 773"/>
                <a:gd name="T2" fmla="*/ 317 w 366"/>
                <a:gd name="T3" fmla="*/ 750 h 773"/>
                <a:gd name="T4" fmla="*/ 317 w 366"/>
                <a:gd name="T5" fmla="*/ 446 h 773"/>
                <a:gd name="T6" fmla="*/ 259 w 366"/>
                <a:gd name="T7" fmla="*/ 307 h 773"/>
                <a:gd name="T8" fmla="*/ 14 w 366"/>
                <a:gd name="T9" fmla="*/ 196 h 773"/>
                <a:gd name="T10" fmla="*/ 0 w 366"/>
                <a:gd name="T11" fmla="*/ 175 h 773"/>
                <a:gd name="T12" fmla="*/ 0 w 366"/>
                <a:gd name="T13" fmla="*/ 23 h 773"/>
                <a:gd name="T14" fmla="*/ 23 w 366"/>
                <a:gd name="T15" fmla="*/ 0 h 773"/>
                <a:gd name="T16" fmla="*/ 46 w 366"/>
                <a:gd name="T17" fmla="*/ 23 h 773"/>
                <a:gd name="T18" fmla="*/ 46 w 366"/>
                <a:gd name="T19" fmla="*/ 159 h 773"/>
                <a:gd name="T20" fmla="*/ 281 w 366"/>
                <a:gd name="T21" fmla="*/ 266 h 773"/>
                <a:gd name="T22" fmla="*/ 363 w 366"/>
                <a:gd name="T23" fmla="*/ 447 h 773"/>
                <a:gd name="T24" fmla="*/ 363 w 366"/>
                <a:gd name="T25" fmla="*/ 750 h 773"/>
                <a:gd name="T26" fmla="*/ 340 w 366"/>
                <a:gd name="T27" fmla="*/ 77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773">
                  <a:moveTo>
                    <a:pt x="340" y="773"/>
                  </a:moveTo>
                  <a:cubicBezTo>
                    <a:pt x="327" y="773"/>
                    <a:pt x="317" y="763"/>
                    <a:pt x="317" y="750"/>
                  </a:cubicBezTo>
                  <a:cubicBezTo>
                    <a:pt x="317" y="446"/>
                    <a:pt x="317" y="446"/>
                    <a:pt x="317" y="446"/>
                  </a:cubicBezTo>
                  <a:cubicBezTo>
                    <a:pt x="317" y="444"/>
                    <a:pt x="318" y="339"/>
                    <a:pt x="259" y="307"/>
                  </a:cubicBezTo>
                  <a:cubicBezTo>
                    <a:pt x="188" y="268"/>
                    <a:pt x="16" y="197"/>
                    <a:pt x="14" y="196"/>
                  </a:cubicBezTo>
                  <a:cubicBezTo>
                    <a:pt x="5" y="193"/>
                    <a:pt x="0" y="184"/>
                    <a:pt x="0" y="175"/>
                  </a:cubicBezTo>
                  <a:cubicBezTo>
                    <a:pt x="0" y="23"/>
                    <a:pt x="0" y="23"/>
                    <a:pt x="0" y="23"/>
                  </a:cubicBezTo>
                  <a:cubicBezTo>
                    <a:pt x="0" y="10"/>
                    <a:pt x="10" y="0"/>
                    <a:pt x="23" y="0"/>
                  </a:cubicBezTo>
                  <a:cubicBezTo>
                    <a:pt x="36" y="0"/>
                    <a:pt x="46" y="10"/>
                    <a:pt x="46" y="23"/>
                  </a:cubicBezTo>
                  <a:cubicBezTo>
                    <a:pt x="46" y="159"/>
                    <a:pt x="46" y="159"/>
                    <a:pt x="46" y="159"/>
                  </a:cubicBezTo>
                  <a:cubicBezTo>
                    <a:pt x="90" y="177"/>
                    <a:pt x="220" y="232"/>
                    <a:pt x="281" y="266"/>
                  </a:cubicBezTo>
                  <a:cubicBezTo>
                    <a:pt x="366" y="312"/>
                    <a:pt x="363" y="441"/>
                    <a:pt x="363" y="447"/>
                  </a:cubicBezTo>
                  <a:cubicBezTo>
                    <a:pt x="363" y="750"/>
                    <a:pt x="363" y="750"/>
                    <a:pt x="363" y="750"/>
                  </a:cubicBezTo>
                  <a:cubicBezTo>
                    <a:pt x="363" y="763"/>
                    <a:pt x="353" y="773"/>
                    <a:pt x="340" y="773"/>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09" name="Freeform 679">
              <a:extLst>
                <a:ext uri="{FF2B5EF4-FFF2-40B4-BE49-F238E27FC236}">
                  <a16:creationId xmlns:a16="http://schemas.microsoft.com/office/drawing/2014/main" id="{B1EFE303-28C2-8B4A-893D-D12718984F63}"/>
                </a:ext>
              </a:extLst>
            </p:cNvPr>
            <p:cNvSpPr>
              <a:spLocks/>
            </p:cNvSpPr>
            <p:nvPr/>
          </p:nvSpPr>
          <p:spPr bwMode="auto">
            <a:xfrm>
              <a:off x="4322764" y="11769726"/>
              <a:ext cx="171450" cy="58738"/>
            </a:xfrm>
            <a:custGeom>
              <a:avLst/>
              <a:gdLst>
                <a:gd name="T0" fmla="*/ 203 w 413"/>
                <a:gd name="T1" fmla="*/ 141 h 141"/>
                <a:gd name="T2" fmla="*/ 7 w 413"/>
                <a:gd name="T3" fmla="*/ 39 h 141"/>
                <a:gd name="T4" fmla="*/ 14 w 413"/>
                <a:gd name="T5" fmla="*/ 7 h 141"/>
                <a:gd name="T6" fmla="*/ 46 w 413"/>
                <a:gd name="T7" fmla="*/ 14 h 141"/>
                <a:gd name="T8" fmla="*/ 203 w 413"/>
                <a:gd name="T9" fmla="*/ 94 h 141"/>
                <a:gd name="T10" fmla="*/ 368 w 413"/>
                <a:gd name="T11" fmla="*/ 14 h 141"/>
                <a:gd name="T12" fmla="*/ 400 w 413"/>
                <a:gd name="T13" fmla="*/ 8 h 141"/>
                <a:gd name="T14" fmla="*/ 406 w 413"/>
                <a:gd name="T15" fmla="*/ 40 h 141"/>
                <a:gd name="T16" fmla="*/ 203 w 41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3" h="141">
                  <a:moveTo>
                    <a:pt x="203" y="141"/>
                  </a:moveTo>
                  <a:cubicBezTo>
                    <a:pt x="72" y="141"/>
                    <a:pt x="9" y="43"/>
                    <a:pt x="7" y="39"/>
                  </a:cubicBezTo>
                  <a:cubicBezTo>
                    <a:pt x="0" y="28"/>
                    <a:pt x="3" y="14"/>
                    <a:pt x="14" y="7"/>
                  </a:cubicBezTo>
                  <a:cubicBezTo>
                    <a:pt x="25" y="0"/>
                    <a:pt x="39" y="4"/>
                    <a:pt x="46" y="14"/>
                  </a:cubicBezTo>
                  <a:cubicBezTo>
                    <a:pt x="48" y="18"/>
                    <a:pt x="98" y="94"/>
                    <a:pt x="203" y="94"/>
                  </a:cubicBezTo>
                  <a:cubicBezTo>
                    <a:pt x="312" y="94"/>
                    <a:pt x="365" y="17"/>
                    <a:pt x="368" y="14"/>
                  </a:cubicBezTo>
                  <a:cubicBezTo>
                    <a:pt x="375" y="3"/>
                    <a:pt x="389" y="0"/>
                    <a:pt x="400" y="8"/>
                  </a:cubicBezTo>
                  <a:cubicBezTo>
                    <a:pt x="411" y="15"/>
                    <a:pt x="413" y="29"/>
                    <a:pt x="406" y="40"/>
                  </a:cubicBezTo>
                  <a:cubicBezTo>
                    <a:pt x="403" y="44"/>
                    <a:pt x="337" y="141"/>
                    <a:pt x="203" y="141"/>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10" name="Freeform 680">
              <a:extLst>
                <a:ext uri="{FF2B5EF4-FFF2-40B4-BE49-F238E27FC236}">
                  <a16:creationId xmlns:a16="http://schemas.microsoft.com/office/drawing/2014/main" id="{15ED9EBF-AF89-DB4B-BF91-CC4EADEC2A58}"/>
                </a:ext>
              </a:extLst>
            </p:cNvPr>
            <p:cNvSpPr>
              <a:spLocks/>
            </p:cNvSpPr>
            <p:nvPr/>
          </p:nvSpPr>
          <p:spPr bwMode="auto">
            <a:xfrm>
              <a:off x="4191001" y="11707813"/>
              <a:ext cx="152400" cy="320675"/>
            </a:xfrm>
            <a:custGeom>
              <a:avLst/>
              <a:gdLst>
                <a:gd name="T0" fmla="*/ 25 w 365"/>
                <a:gd name="T1" fmla="*/ 773 h 773"/>
                <a:gd name="T2" fmla="*/ 2 w 365"/>
                <a:gd name="T3" fmla="*/ 750 h 773"/>
                <a:gd name="T4" fmla="*/ 2 w 365"/>
                <a:gd name="T5" fmla="*/ 446 h 773"/>
                <a:gd name="T6" fmla="*/ 84 w 365"/>
                <a:gd name="T7" fmla="*/ 266 h 773"/>
                <a:gd name="T8" fmla="*/ 319 w 365"/>
                <a:gd name="T9" fmla="*/ 159 h 773"/>
                <a:gd name="T10" fmla="*/ 319 w 365"/>
                <a:gd name="T11" fmla="*/ 23 h 773"/>
                <a:gd name="T12" fmla="*/ 342 w 365"/>
                <a:gd name="T13" fmla="*/ 0 h 773"/>
                <a:gd name="T14" fmla="*/ 365 w 365"/>
                <a:gd name="T15" fmla="*/ 23 h 773"/>
                <a:gd name="T16" fmla="*/ 365 w 365"/>
                <a:gd name="T17" fmla="*/ 175 h 773"/>
                <a:gd name="T18" fmla="*/ 351 w 365"/>
                <a:gd name="T19" fmla="*/ 196 h 773"/>
                <a:gd name="T20" fmla="*/ 106 w 365"/>
                <a:gd name="T21" fmla="*/ 307 h 773"/>
                <a:gd name="T22" fmla="*/ 48 w 365"/>
                <a:gd name="T23" fmla="*/ 446 h 773"/>
                <a:gd name="T24" fmla="*/ 48 w 365"/>
                <a:gd name="T25" fmla="*/ 750 h 773"/>
                <a:gd name="T26" fmla="*/ 25 w 365"/>
                <a:gd name="T27" fmla="*/ 77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773">
                  <a:moveTo>
                    <a:pt x="25" y="773"/>
                  </a:moveTo>
                  <a:cubicBezTo>
                    <a:pt x="12" y="773"/>
                    <a:pt x="2" y="763"/>
                    <a:pt x="2" y="750"/>
                  </a:cubicBezTo>
                  <a:cubicBezTo>
                    <a:pt x="2" y="446"/>
                    <a:pt x="2" y="446"/>
                    <a:pt x="2" y="446"/>
                  </a:cubicBezTo>
                  <a:cubicBezTo>
                    <a:pt x="2" y="441"/>
                    <a:pt x="0" y="312"/>
                    <a:pt x="84" y="266"/>
                  </a:cubicBezTo>
                  <a:cubicBezTo>
                    <a:pt x="146" y="232"/>
                    <a:pt x="275" y="177"/>
                    <a:pt x="319" y="159"/>
                  </a:cubicBezTo>
                  <a:cubicBezTo>
                    <a:pt x="319" y="23"/>
                    <a:pt x="319" y="23"/>
                    <a:pt x="319" y="23"/>
                  </a:cubicBezTo>
                  <a:cubicBezTo>
                    <a:pt x="319" y="10"/>
                    <a:pt x="329" y="0"/>
                    <a:pt x="342" y="0"/>
                  </a:cubicBezTo>
                  <a:cubicBezTo>
                    <a:pt x="355" y="0"/>
                    <a:pt x="365" y="10"/>
                    <a:pt x="365" y="23"/>
                  </a:cubicBezTo>
                  <a:cubicBezTo>
                    <a:pt x="365" y="175"/>
                    <a:pt x="365" y="175"/>
                    <a:pt x="365" y="175"/>
                  </a:cubicBezTo>
                  <a:cubicBezTo>
                    <a:pt x="365" y="184"/>
                    <a:pt x="360" y="193"/>
                    <a:pt x="351" y="196"/>
                  </a:cubicBezTo>
                  <a:cubicBezTo>
                    <a:pt x="349" y="197"/>
                    <a:pt x="177" y="268"/>
                    <a:pt x="106" y="307"/>
                  </a:cubicBezTo>
                  <a:cubicBezTo>
                    <a:pt x="47" y="339"/>
                    <a:pt x="48" y="444"/>
                    <a:pt x="48" y="446"/>
                  </a:cubicBezTo>
                  <a:cubicBezTo>
                    <a:pt x="48" y="750"/>
                    <a:pt x="48" y="750"/>
                    <a:pt x="48" y="750"/>
                  </a:cubicBezTo>
                  <a:cubicBezTo>
                    <a:pt x="48" y="763"/>
                    <a:pt x="38" y="773"/>
                    <a:pt x="25" y="773"/>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11" name="Freeform 681">
              <a:extLst>
                <a:ext uri="{FF2B5EF4-FFF2-40B4-BE49-F238E27FC236}">
                  <a16:creationId xmlns:a16="http://schemas.microsoft.com/office/drawing/2014/main" id="{38061141-29C7-C148-8080-552032D20026}"/>
                </a:ext>
              </a:extLst>
            </p:cNvPr>
            <p:cNvSpPr>
              <a:spLocks noEditPoints="1"/>
            </p:cNvSpPr>
            <p:nvPr/>
          </p:nvSpPr>
          <p:spPr bwMode="auto">
            <a:xfrm>
              <a:off x="4257676" y="11407776"/>
              <a:ext cx="301625" cy="341313"/>
            </a:xfrm>
            <a:custGeom>
              <a:avLst/>
              <a:gdLst>
                <a:gd name="T0" fmla="*/ 363 w 725"/>
                <a:gd name="T1" fmla="*/ 820 h 820"/>
                <a:gd name="T2" fmla="*/ 0 w 725"/>
                <a:gd name="T3" fmla="*/ 458 h 820"/>
                <a:gd name="T4" fmla="*/ 0 w 725"/>
                <a:gd name="T5" fmla="*/ 362 h 820"/>
                <a:gd name="T6" fmla="*/ 363 w 725"/>
                <a:gd name="T7" fmla="*/ 0 h 820"/>
                <a:gd name="T8" fmla="*/ 725 w 725"/>
                <a:gd name="T9" fmla="*/ 362 h 820"/>
                <a:gd name="T10" fmla="*/ 725 w 725"/>
                <a:gd name="T11" fmla="*/ 458 h 820"/>
                <a:gd name="T12" fmla="*/ 363 w 725"/>
                <a:gd name="T13" fmla="*/ 820 h 820"/>
                <a:gd name="T14" fmla="*/ 363 w 725"/>
                <a:gd name="T15" fmla="*/ 47 h 820"/>
                <a:gd name="T16" fmla="*/ 47 w 725"/>
                <a:gd name="T17" fmla="*/ 362 h 820"/>
                <a:gd name="T18" fmla="*/ 47 w 725"/>
                <a:gd name="T19" fmla="*/ 458 h 820"/>
                <a:gd name="T20" fmla="*/ 363 w 725"/>
                <a:gd name="T21" fmla="*/ 773 h 820"/>
                <a:gd name="T22" fmla="*/ 678 w 725"/>
                <a:gd name="T23" fmla="*/ 458 h 820"/>
                <a:gd name="T24" fmla="*/ 678 w 725"/>
                <a:gd name="T25" fmla="*/ 362 h 820"/>
                <a:gd name="T26" fmla="*/ 363 w 725"/>
                <a:gd name="T27" fmla="*/ 47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5" h="820">
                  <a:moveTo>
                    <a:pt x="363" y="820"/>
                  </a:moveTo>
                  <a:cubicBezTo>
                    <a:pt x="163" y="820"/>
                    <a:pt x="0" y="658"/>
                    <a:pt x="0" y="458"/>
                  </a:cubicBezTo>
                  <a:cubicBezTo>
                    <a:pt x="0" y="362"/>
                    <a:pt x="0" y="362"/>
                    <a:pt x="0" y="362"/>
                  </a:cubicBezTo>
                  <a:cubicBezTo>
                    <a:pt x="0" y="163"/>
                    <a:pt x="163" y="0"/>
                    <a:pt x="363" y="0"/>
                  </a:cubicBezTo>
                  <a:cubicBezTo>
                    <a:pt x="562" y="0"/>
                    <a:pt x="725" y="163"/>
                    <a:pt x="725" y="362"/>
                  </a:cubicBezTo>
                  <a:cubicBezTo>
                    <a:pt x="725" y="458"/>
                    <a:pt x="725" y="458"/>
                    <a:pt x="725" y="458"/>
                  </a:cubicBezTo>
                  <a:cubicBezTo>
                    <a:pt x="725" y="658"/>
                    <a:pt x="562" y="820"/>
                    <a:pt x="363" y="820"/>
                  </a:cubicBezTo>
                  <a:close/>
                  <a:moveTo>
                    <a:pt x="363" y="47"/>
                  </a:moveTo>
                  <a:cubicBezTo>
                    <a:pt x="189" y="47"/>
                    <a:pt x="47" y="188"/>
                    <a:pt x="47" y="362"/>
                  </a:cubicBezTo>
                  <a:cubicBezTo>
                    <a:pt x="47" y="458"/>
                    <a:pt x="47" y="458"/>
                    <a:pt x="47" y="458"/>
                  </a:cubicBezTo>
                  <a:cubicBezTo>
                    <a:pt x="47" y="632"/>
                    <a:pt x="189" y="773"/>
                    <a:pt x="363" y="773"/>
                  </a:cubicBezTo>
                  <a:cubicBezTo>
                    <a:pt x="537" y="773"/>
                    <a:pt x="678" y="632"/>
                    <a:pt x="678" y="458"/>
                  </a:cubicBezTo>
                  <a:cubicBezTo>
                    <a:pt x="678" y="362"/>
                    <a:pt x="678" y="362"/>
                    <a:pt x="678" y="362"/>
                  </a:cubicBezTo>
                  <a:cubicBezTo>
                    <a:pt x="678" y="188"/>
                    <a:pt x="537" y="47"/>
                    <a:pt x="363" y="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12" name="Freeform 682">
              <a:extLst>
                <a:ext uri="{FF2B5EF4-FFF2-40B4-BE49-F238E27FC236}">
                  <a16:creationId xmlns:a16="http://schemas.microsoft.com/office/drawing/2014/main" id="{9D5665DC-FFE1-1C4D-9657-895BBB5F432F}"/>
                </a:ext>
              </a:extLst>
            </p:cNvPr>
            <p:cNvSpPr>
              <a:spLocks/>
            </p:cNvSpPr>
            <p:nvPr/>
          </p:nvSpPr>
          <p:spPr bwMode="auto">
            <a:xfrm>
              <a:off x="4260851" y="11560176"/>
              <a:ext cx="63500" cy="31750"/>
            </a:xfrm>
            <a:custGeom>
              <a:avLst/>
              <a:gdLst>
                <a:gd name="T0" fmla="*/ 126 w 152"/>
                <a:gd name="T1" fmla="*/ 77 h 77"/>
                <a:gd name="T2" fmla="*/ 120 w 152"/>
                <a:gd name="T3" fmla="*/ 76 h 77"/>
                <a:gd name="T4" fmla="*/ 20 w 152"/>
                <a:gd name="T5" fmla="*/ 48 h 77"/>
                <a:gd name="T6" fmla="*/ 4 w 152"/>
                <a:gd name="T7" fmla="*/ 20 h 77"/>
                <a:gd name="T8" fmla="*/ 32 w 152"/>
                <a:gd name="T9" fmla="*/ 4 h 77"/>
                <a:gd name="T10" fmla="*/ 132 w 152"/>
                <a:gd name="T11" fmla="*/ 31 h 77"/>
                <a:gd name="T12" fmla="*/ 149 w 152"/>
                <a:gd name="T13" fmla="*/ 59 h 77"/>
                <a:gd name="T14" fmla="*/ 126 w 152"/>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7">
                  <a:moveTo>
                    <a:pt x="126" y="77"/>
                  </a:moveTo>
                  <a:cubicBezTo>
                    <a:pt x="124" y="77"/>
                    <a:pt x="122" y="76"/>
                    <a:pt x="120" y="76"/>
                  </a:cubicBezTo>
                  <a:cubicBezTo>
                    <a:pt x="20" y="48"/>
                    <a:pt x="20" y="48"/>
                    <a:pt x="20" y="48"/>
                  </a:cubicBezTo>
                  <a:cubicBezTo>
                    <a:pt x="8" y="45"/>
                    <a:pt x="0" y="32"/>
                    <a:pt x="4" y="20"/>
                  </a:cubicBezTo>
                  <a:cubicBezTo>
                    <a:pt x="7" y="8"/>
                    <a:pt x="20" y="0"/>
                    <a:pt x="32" y="4"/>
                  </a:cubicBezTo>
                  <a:cubicBezTo>
                    <a:pt x="132" y="31"/>
                    <a:pt x="132" y="31"/>
                    <a:pt x="132" y="31"/>
                  </a:cubicBezTo>
                  <a:cubicBezTo>
                    <a:pt x="145" y="34"/>
                    <a:pt x="152" y="47"/>
                    <a:pt x="149" y="59"/>
                  </a:cubicBezTo>
                  <a:cubicBezTo>
                    <a:pt x="146" y="70"/>
                    <a:pt x="137" y="77"/>
                    <a:pt x="126" y="7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13" name="Freeform 683">
              <a:extLst>
                <a:ext uri="{FF2B5EF4-FFF2-40B4-BE49-F238E27FC236}">
                  <a16:creationId xmlns:a16="http://schemas.microsoft.com/office/drawing/2014/main" id="{BC39AE74-5927-5740-B6DC-D93FCCD05690}"/>
                </a:ext>
              </a:extLst>
            </p:cNvPr>
            <p:cNvSpPr>
              <a:spLocks/>
            </p:cNvSpPr>
            <p:nvPr/>
          </p:nvSpPr>
          <p:spPr bwMode="auto">
            <a:xfrm>
              <a:off x="4289426" y="11784013"/>
              <a:ext cx="128588" cy="95250"/>
            </a:xfrm>
            <a:custGeom>
              <a:avLst/>
              <a:gdLst>
                <a:gd name="T0" fmla="*/ 60 w 310"/>
                <a:gd name="T1" fmla="*/ 229 h 229"/>
                <a:gd name="T2" fmla="*/ 51 w 310"/>
                <a:gd name="T3" fmla="*/ 227 h 229"/>
                <a:gd name="T4" fmla="*/ 37 w 310"/>
                <a:gd name="T5" fmla="*/ 210 h 229"/>
                <a:gd name="T6" fmla="*/ 2 w 310"/>
                <a:gd name="T7" fmla="*/ 30 h 229"/>
                <a:gd name="T8" fmla="*/ 20 w 310"/>
                <a:gd name="T9" fmla="*/ 3 h 229"/>
                <a:gd name="T10" fmla="*/ 48 w 310"/>
                <a:gd name="T11" fmla="*/ 21 h 229"/>
                <a:gd name="T12" fmla="*/ 77 w 310"/>
                <a:gd name="T13" fmla="*/ 170 h 229"/>
                <a:gd name="T14" fmla="*/ 272 w 310"/>
                <a:gd name="T15" fmla="*/ 61 h 229"/>
                <a:gd name="T16" fmla="*/ 304 w 310"/>
                <a:gd name="T17" fmla="*/ 70 h 229"/>
                <a:gd name="T18" fmla="*/ 295 w 310"/>
                <a:gd name="T19" fmla="*/ 102 h 229"/>
                <a:gd name="T20" fmla="*/ 72 w 310"/>
                <a:gd name="T21" fmla="*/ 226 h 229"/>
                <a:gd name="T22" fmla="*/ 60 w 310"/>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229">
                  <a:moveTo>
                    <a:pt x="60" y="229"/>
                  </a:moveTo>
                  <a:cubicBezTo>
                    <a:pt x="57" y="229"/>
                    <a:pt x="54" y="228"/>
                    <a:pt x="51" y="227"/>
                  </a:cubicBezTo>
                  <a:cubicBezTo>
                    <a:pt x="44" y="224"/>
                    <a:pt x="39" y="218"/>
                    <a:pt x="37" y="210"/>
                  </a:cubicBezTo>
                  <a:cubicBezTo>
                    <a:pt x="2" y="30"/>
                    <a:pt x="2" y="30"/>
                    <a:pt x="2" y="30"/>
                  </a:cubicBezTo>
                  <a:cubicBezTo>
                    <a:pt x="0" y="18"/>
                    <a:pt x="8" y="5"/>
                    <a:pt x="20" y="3"/>
                  </a:cubicBezTo>
                  <a:cubicBezTo>
                    <a:pt x="33" y="0"/>
                    <a:pt x="45" y="9"/>
                    <a:pt x="48" y="21"/>
                  </a:cubicBezTo>
                  <a:cubicBezTo>
                    <a:pt x="77" y="170"/>
                    <a:pt x="77" y="170"/>
                    <a:pt x="77" y="170"/>
                  </a:cubicBezTo>
                  <a:cubicBezTo>
                    <a:pt x="272" y="61"/>
                    <a:pt x="272" y="61"/>
                    <a:pt x="272" y="61"/>
                  </a:cubicBezTo>
                  <a:cubicBezTo>
                    <a:pt x="283" y="55"/>
                    <a:pt x="298" y="59"/>
                    <a:pt x="304" y="70"/>
                  </a:cubicBezTo>
                  <a:cubicBezTo>
                    <a:pt x="310" y="81"/>
                    <a:pt x="306" y="95"/>
                    <a:pt x="295" y="102"/>
                  </a:cubicBezTo>
                  <a:cubicBezTo>
                    <a:pt x="72" y="226"/>
                    <a:pt x="72" y="226"/>
                    <a:pt x="72" y="226"/>
                  </a:cubicBezTo>
                  <a:cubicBezTo>
                    <a:pt x="68" y="228"/>
                    <a:pt x="64" y="229"/>
                    <a:pt x="60" y="229"/>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17" name="Freeform 684">
              <a:extLst>
                <a:ext uri="{FF2B5EF4-FFF2-40B4-BE49-F238E27FC236}">
                  <a16:creationId xmlns:a16="http://schemas.microsoft.com/office/drawing/2014/main" id="{D0C8B351-CDB2-4A44-AC03-87FCA987C58E}"/>
                </a:ext>
              </a:extLst>
            </p:cNvPr>
            <p:cNvSpPr>
              <a:spLocks/>
            </p:cNvSpPr>
            <p:nvPr/>
          </p:nvSpPr>
          <p:spPr bwMode="auto">
            <a:xfrm>
              <a:off x="4394201" y="11788776"/>
              <a:ext cx="128588" cy="95250"/>
            </a:xfrm>
            <a:custGeom>
              <a:avLst/>
              <a:gdLst>
                <a:gd name="T0" fmla="*/ 250 w 311"/>
                <a:gd name="T1" fmla="*/ 229 h 229"/>
                <a:gd name="T2" fmla="*/ 238 w 311"/>
                <a:gd name="T3" fmla="*/ 226 h 229"/>
                <a:gd name="T4" fmla="*/ 15 w 311"/>
                <a:gd name="T5" fmla="*/ 101 h 229"/>
                <a:gd name="T6" fmla="*/ 6 w 311"/>
                <a:gd name="T7" fmla="*/ 69 h 229"/>
                <a:gd name="T8" fmla="*/ 38 w 311"/>
                <a:gd name="T9" fmla="*/ 61 h 229"/>
                <a:gd name="T10" fmla="*/ 233 w 311"/>
                <a:gd name="T11" fmla="*/ 169 h 229"/>
                <a:gd name="T12" fmla="*/ 262 w 311"/>
                <a:gd name="T13" fmla="*/ 21 h 229"/>
                <a:gd name="T14" fmla="*/ 290 w 311"/>
                <a:gd name="T15" fmla="*/ 2 h 229"/>
                <a:gd name="T16" fmla="*/ 308 w 311"/>
                <a:gd name="T17" fmla="*/ 30 h 229"/>
                <a:gd name="T18" fmla="*/ 273 w 311"/>
                <a:gd name="T19" fmla="*/ 210 h 229"/>
                <a:gd name="T20" fmla="*/ 260 w 311"/>
                <a:gd name="T21" fmla="*/ 226 h 229"/>
                <a:gd name="T22" fmla="*/ 250 w 311"/>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1" h="229">
                  <a:moveTo>
                    <a:pt x="250" y="229"/>
                  </a:moveTo>
                  <a:cubicBezTo>
                    <a:pt x="246" y="229"/>
                    <a:pt x="242" y="228"/>
                    <a:pt x="238" y="226"/>
                  </a:cubicBezTo>
                  <a:cubicBezTo>
                    <a:pt x="15" y="101"/>
                    <a:pt x="15" y="101"/>
                    <a:pt x="15" y="101"/>
                  </a:cubicBezTo>
                  <a:cubicBezTo>
                    <a:pt x="4" y="95"/>
                    <a:pt x="0" y="81"/>
                    <a:pt x="6" y="69"/>
                  </a:cubicBezTo>
                  <a:cubicBezTo>
                    <a:pt x="12" y="58"/>
                    <a:pt x="27" y="54"/>
                    <a:pt x="38" y="61"/>
                  </a:cubicBezTo>
                  <a:cubicBezTo>
                    <a:pt x="233" y="169"/>
                    <a:pt x="233" y="169"/>
                    <a:pt x="233" y="169"/>
                  </a:cubicBezTo>
                  <a:cubicBezTo>
                    <a:pt x="262" y="21"/>
                    <a:pt x="262" y="21"/>
                    <a:pt x="262" y="21"/>
                  </a:cubicBezTo>
                  <a:cubicBezTo>
                    <a:pt x="265" y="8"/>
                    <a:pt x="277" y="0"/>
                    <a:pt x="290" y="2"/>
                  </a:cubicBezTo>
                  <a:cubicBezTo>
                    <a:pt x="302" y="5"/>
                    <a:pt x="311" y="17"/>
                    <a:pt x="308" y="30"/>
                  </a:cubicBezTo>
                  <a:cubicBezTo>
                    <a:pt x="273" y="210"/>
                    <a:pt x="273" y="210"/>
                    <a:pt x="273" y="210"/>
                  </a:cubicBezTo>
                  <a:cubicBezTo>
                    <a:pt x="271" y="217"/>
                    <a:pt x="266" y="223"/>
                    <a:pt x="260" y="226"/>
                  </a:cubicBezTo>
                  <a:cubicBezTo>
                    <a:pt x="256" y="228"/>
                    <a:pt x="253" y="229"/>
                    <a:pt x="250" y="229"/>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20" name="Freeform 685">
              <a:extLst>
                <a:ext uri="{FF2B5EF4-FFF2-40B4-BE49-F238E27FC236}">
                  <a16:creationId xmlns:a16="http://schemas.microsoft.com/office/drawing/2014/main" id="{C793C17C-FA38-9C4D-BF38-EE8557CF2F8A}"/>
                </a:ext>
              </a:extLst>
            </p:cNvPr>
            <p:cNvSpPr>
              <a:spLocks/>
            </p:cNvSpPr>
            <p:nvPr/>
          </p:nvSpPr>
          <p:spPr bwMode="auto">
            <a:xfrm>
              <a:off x="4394201" y="11853863"/>
              <a:ext cx="20638" cy="185738"/>
            </a:xfrm>
            <a:custGeom>
              <a:avLst/>
              <a:gdLst>
                <a:gd name="T0" fmla="*/ 23 w 47"/>
                <a:gd name="T1" fmla="*/ 447 h 447"/>
                <a:gd name="T2" fmla="*/ 0 w 47"/>
                <a:gd name="T3" fmla="*/ 424 h 447"/>
                <a:gd name="T4" fmla="*/ 0 w 47"/>
                <a:gd name="T5" fmla="*/ 23 h 447"/>
                <a:gd name="T6" fmla="*/ 23 w 47"/>
                <a:gd name="T7" fmla="*/ 0 h 447"/>
                <a:gd name="T8" fmla="*/ 47 w 47"/>
                <a:gd name="T9" fmla="*/ 23 h 447"/>
                <a:gd name="T10" fmla="*/ 47 w 47"/>
                <a:gd name="T11" fmla="*/ 424 h 447"/>
                <a:gd name="T12" fmla="*/ 23 w 47"/>
                <a:gd name="T13" fmla="*/ 447 h 447"/>
              </a:gdLst>
              <a:ahLst/>
              <a:cxnLst>
                <a:cxn ang="0">
                  <a:pos x="T0" y="T1"/>
                </a:cxn>
                <a:cxn ang="0">
                  <a:pos x="T2" y="T3"/>
                </a:cxn>
                <a:cxn ang="0">
                  <a:pos x="T4" y="T5"/>
                </a:cxn>
                <a:cxn ang="0">
                  <a:pos x="T6" y="T7"/>
                </a:cxn>
                <a:cxn ang="0">
                  <a:pos x="T8" y="T9"/>
                </a:cxn>
                <a:cxn ang="0">
                  <a:pos x="T10" y="T11"/>
                </a:cxn>
                <a:cxn ang="0">
                  <a:pos x="T12" y="T13"/>
                </a:cxn>
              </a:cxnLst>
              <a:rect l="0" t="0" r="r" b="b"/>
              <a:pathLst>
                <a:path w="47" h="447">
                  <a:moveTo>
                    <a:pt x="23" y="447"/>
                  </a:moveTo>
                  <a:cubicBezTo>
                    <a:pt x="11" y="447"/>
                    <a:pt x="0" y="437"/>
                    <a:pt x="0" y="424"/>
                  </a:cubicBezTo>
                  <a:cubicBezTo>
                    <a:pt x="0" y="23"/>
                    <a:pt x="0" y="23"/>
                    <a:pt x="0" y="23"/>
                  </a:cubicBezTo>
                  <a:cubicBezTo>
                    <a:pt x="0" y="10"/>
                    <a:pt x="11" y="0"/>
                    <a:pt x="23" y="0"/>
                  </a:cubicBezTo>
                  <a:cubicBezTo>
                    <a:pt x="36" y="0"/>
                    <a:pt x="47" y="10"/>
                    <a:pt x="47" y="23"/>
                  </a:cubicBezTo>
                  <a:cubicBezTo>
                    <a:pt x="47" y="424"/>
                    <a:pt x="47" y="424"/>
                    <a:pt x="47" y="424"/>
                  </a:cubicBezTo>
                  <a:cubicBezTo>
                    <a:pt x="47" y="437"/>
                    <a:pt x="36" y="447"/>
                    <a:pt x="23" y="4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grpSp>
      <p:grpSp>
        <p:nvGrpSpPr>
          <p:cNvPr id="234" name="Group 233">
            <a:extLst>
              <a:ext uri="{FF2B5EF4-FFF2-40B4-BE49-F238E27FC236}">
                <a16:creationId xmlns:a16="http://schemas.microsoft.com/office/drawing/2014/main" id="{7EEA118A-605A-DA43-A820-B5C2ED75F5B2}"/>
              </a:ext>
            </a:extLst>
          </p:cNvPr>
          <p:cNvGrpSpPr>
            <a:grpSpLocks noChangeAspect="1"/>
          </p:cNvGrpSpPr>
          <p:nvPr/>
        </p:nvGrpSpPr>
        <p:grpSpPr>
          <a:xfrm>
            <a:off x="1628965" y="5318690"/>
            <a:ext cx="517814" cy="740538"/>
            <a:chOff x="10847388" y="9572625"/>
            <a:chExt cx="442913" cy="633413"/>
          </a:xfrm>
        </p:grpSpPr>
        <p:sp>
          <p:nvSpPr>
            <p:cNvPr id="235" name="Freeform 1084">
              <a:extLst>
                <a:ext uri="{FF2B5EF4-FFF2-40B4-BE49-F238E27FC236}">
                  <a16:creationId xmlns:a16="http://schemas.microsoft.com/office/drawing/2014/main" id="{8F802EB4-3F76-1F42-8DC6-9124ECC7792E}"/>
                </a:ext>
              </a:extLst>
            </p:cNvPr>
            <p:cNvSpPr>
              <a:spLocks/>
            </p:cNvSpPr>
            <p:nvPr/>
          </p:nvSpPr>
          <p:spPr bwMode="auto">
            <a:xfrm>
              <a:off x="10853738" y="9698038"/>
              <a:ext cx="65088" cy="320675"/>
            </a:xfrm>
            <a:custGeom>
              <a:avLst/>
              <a:gdLst>
                <a:gd name="T0" fmla="*/ 76 w 159"/>
                <a:gd name="T1" fmla="*/ 774 h 774"/>
                <a:gd name="T2" fmla="*/ 53 w 159"/>
                <a:gd name="T3" fmla="*/ 751 h 774"/>
                <a:gd name="T4" fmla="*/ 53 w 159"/>
                <a:gd name="T5" fmla="*/ 709 h 774"/>
                <a:gd name="T6" fmla="*/ 74 w 159"/>
                <a:gd name="T7" fmla="*/ 603 h 774"/>
                <a:gd name="T8" fmla="*/ 89 w 159"/>
                <a:gd name="T9" fmla="*/ 574 h 774"/>
                <a:gd name="T10" fmla="*/ 52 w 159"/>
                <a:gd name="T11" fmla="*/ 471 h 774"/>
                <a:gd name="T12" fmla="*/ 23 w 159"/>
                <a:gd name="T13" fmla="*/ 428 h 774"/>
                <a:gd name="T14" fmla="*/ 46 w 159"/>
                <a:gd name="T15" fmla="*/ 201 h 774"/>
                <a:gd name="T16" fmla="*/ 87 w 159"/>
                <a:gd name="T17" fmla="*/ 20 h 774"/>
                <a:gd name="T18" fmla="*/ 115 w 159"/>
                <a:gd name="T19" fmla="*/ 2 h 774"/>
                <a:gd name="T20" fmla="*/ 133 w 159"/>
                <a:gd name="T21" fmla="*/ 30 h 774"/>
                <a:gd name="T22" fmla="*/ 91 w 159"/>
                <a:gd name="T23" fmla="*/ 212 h 774"/>
                <a:gd name="T24" fmla="*/ 65 w 159"/>
                <a:gd name="T25" fmla="*/ 408 h 774"/>
                <a:gd name="T26" fmla="*/ 89 w 159"/>
                <a:gd name="T27" fmla="*/ 444 h 774"/>
                <a:gd name="T28" fmla="*/ 130 w 159"/>
                <a:gd name="T29" fmla="*/ 595 h 774"/>
                <a:gd name="T30" fmla="*/ 115 w 159"/>
                <a:gd name="T31" fmla="*/ 624 h 774"/>
                <a:gd name="T32" fmla="*/ 99 w 159"/>
                <a:gd name="T33" fmla="*/ 709 h 774"/>
                <a:gd name="T34" fmla="*/ 99 w 159"/>
                <a:gd name="T35" fmla="*/ 751 h 774"/>
                <a:gd name="T36" fmla="*/ 76 w 159"/>
                <a:gd name="T3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774">
                  <a:moveTo>
                    <a:pt x="76" y="774"/>
                  </a:moveTo>
                  <a:cubicBezTo>
                    <a:pt x="63" y="774"/>
                    <a:pt x="53" y="764"/>
                    <a:pt x="53" y="751"/>
                  </a:cubicBezTo>
                  <a:cubicBezTo>
                    <a:pt x="53" y="734"/>
                    <a:pt x="53" y="721"/>
                    <a:pt x="53" y="709"/>
                  </a:cubicBezTo>
                  <a:cubicBezTo>
                    <a:pt x="52" y="648"/>
                    <a:pt x="52" y="643"/>
                    <a:pt x="74" y="603"/>
                  </a:cubicBezTo>
                  <a:cubicBezTo>
                    <a:pt x="78" y="595"/>
                    <a:pt x="83" y="586"/>
                    <a:pt x="89" y="574"/>
                  </a:cubicBezTo>
                  <a:cubicBezTo>
                    <a:pt x="103" y="545"/>
                    <a:pt x="83" y="513"/>
                    <a:pt x="52" y="471"/>
                  </a:cubicBezTo>
                  <a:cubicBezTo>
                    <a:pt x="40" y="456"/>
                    <a:pt x="30" y="442"/>
                    <a:pt x="23" y="428"/>
                  </a:cubicBezTo>
                  <a:cubicBezTo>
                    <a:pt x="0" y="380"/>
                    <a:pt x="18" y="309"/>
                    <a:pt x="46" y="201"/>
                  </a:cubicBezTo>
                  <a:cubicBezTo>
                    <a:pt x="59" y="149"/>
                    <a:pt x="73" y="90"/>
                    <a:pt x="87" y="20"/>
                  </a:cubicBezTo>
                  <a:cubicBezTo>
                    <a:pt x="90" y="8"/>
                    <a:pt x="102" y="0"/>
                    <a:pt x="115" y="2"/>
                  </a:cubicBezTo>
                  <a:cubicBezTo>
                    <a:pt x="127" y="5"/>
                    <a:pt x="135" y="17"/>
                    <a:pt x="133" y="30"/>
                  </a:cubicBezTo>
                  <a:cubicBezTo>
                    <a:pt x="119" y="100"/>
                    <a:pt x="104" y="159"/>
                    <a:pt x="91" y="212"/>
                  </a:cubicBezTo>
                  <a:cubicBezTo>
                    <a:pt x="67" y="307"/>
                    <a:pt x="50" y="375"/>
                    <a:pt x="65" y="408"/>
                  </a:cubicBezTo>
                  <a:cubicBezTo>
                    <a:pt x="70" y="418"/>
                    <a:pt x="79" y="430"/>
                    <a:pt x="89" y="444"/>
                  </a:cubicBezTo>
                  <a:cubicBezTo>
                    <a:pt x="119" y="483"/>
                    <a:pt x="159" y="537"/>
                    <a:pt x="130" y="595"/>
                  </a:cubicBezTo>
                  <a:cubicBezTo>
                    <a:pt x="124" y="607"/>
                    <a:pt x="119" y="616"/>
                    <a:pt x="115" y="624"/>
                  </a:cubicBezTo>
                  <a:cubicBezTo>
                    <a:pt x="99" y="655"/>
                    <a:pt x="99" y="655"/>
                    <a:pt x="99" y="709"/>
                  </a:cubicBezTo>
                  <a:cubicBezTo>
                    <a:pt x="99" y="720"/>
                    <a:pt x="99" y="734"/>
                    <a:pt x="99" y="751"/>
                  </a:cubicBezTo>
                  <a:cubicBezTo>
                    <a:pt x="99" y="764"/>
                    <a:pt x="89" y="774"/>
                    <a:pt x="76" y="77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36" name="Freeform 1085">
              <a:extLst>
                <a:ext uri="{FF2B5EF4-FFF2-40B4-BE49-F238E27FC236}">
                  <a16:creationId xmlns:a16="http://schemas.microsoft.com/office/drawing/2014/main" id="{ADEC0D84-6307-AE4F-9645-982D3F2BD864}"/>
                </a:ext>
              </a:extLst>
            </p:cNvPr>
            <p:cNvSpPr>
              <a:spLocks/>
            </p:cNvSpPr>
            <p:nvPr/>
          </p:nvSpPr>
          <p:spPr bwMode="auto">
            <a:xfrm>
              <a:off x="10917238" y="9572625"/>
              <a:ext cx="373063" cy="454025"/>
            </a:xfrm>
            <a:custGeom>
              <a:avLst/>
              <a:gdLst>
                <a:gd name="T0" fmla="*/ 770 w 898"/>
                <a:gd name="T1" fmla="*/ 1095 h 1095"/>
                <a:gd name="T2" fmla="*/ 752 w 898"/>
                <a:gd name="T3" fmla="*/ 1086 h 1095"/>
                <a:gd name="T4" fmla="*/ 756 w 898"/>
                <a:gd name="T5" fmla="*/ 1054 h 1095"/>
                <a:gd name="T6" fmla="*/ 809 w 898"/>
                <a:gd name="T7" fmla="*/ 869 h 1095"/>
                <a:gd name="T8" fmla="*/ 663 w 898"/>
                <a:gd name="T9" fmla="*/ 330 h 1095"/>
                <a:gd name="T10" fmla="*/ 327 w 898"/>
                <a:gd name="T11" fmla="*/ 47 h 1095"/>
                <a:gd name="T12" fmla="*/ 44 w 898"/>
                <a:gd name="T13" fmla="*/ 193 h 1095"/>
                <a:gd name="T14" fmla="*/ 12 w 898"/>
                <a:gd name="T15" fmla="*/ 198 h 1095"/>
                <a:gd name="T16" fmla="*/ 7 w 898"/>
                <a:gd name="T17" fmla="*/ 165 h 1095"/>
                <a:gd name="T18" fmla="*/ 327 w 898"/>
                <a:gd name="T19" fmla="*/ 0 h 1095"/>
                <a:gd name="T20" fmla="*/ 710 w 898"/>
                <a:gd name="T21" fmla="*/ 326 h 1095"/>
                <a:gd name="T22" fmla="*/ 851 w 898"/>
                <a:gd name="T23" fmla="*/ 851 h 1095"/>
                <a:gd name="T24" fmla="*/ 785 w 898"/>
                <a:gd name="T25" fmla="*/ 1090 h 1095"/>
                <a:gd name="T26" fmla="*/ 770 w 898"/>
                <a:gd name="T27" fmla="*/ 1095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8" h="1095">
                  <a:moveTo>
                    <a:pt x="770" y="1095"/>
                  </a:moveTo>
                  <a:cubicBezTo>
                    <a:pt x="763" y="1095"/>
                    <a:pt x="757" y="1092"/>
                    <a:pt x="752" y="1086"/>
                  </a:cubicBezTo>
                  <a:cubicBezTo>
                    <a:pt x="744" y="1076"/>
                    <a:pt x="746" y="1062"/>
                    <a:pt x="756" y="1054"/>
                  </a:cubicBezTo>
                  <a:cubicBezTo>
                    <a:pt x="760" y="1051"/>
                    <a:pt x="853" y="974"/>
                    <a:pt x="809" y="869"/>
                  </a:cubicBezTo>
                  <a:cubicBezTo>
                    <a:pt x="728" y="677"/>
                    <a:pt x="679" y="496"/>
                    <a:pt x="663" y="330"/>
                  </a:cubicBezTo>
                  <a:cubicBezTo>
                    <a:pt x="649" y="185"/>
                    <a:pt x="486" y="47"/>
                    <a:pt x="327" y="47"/>
                  </a:cubicBezTo>
                  <a:cubicBezTo>
                    <a:pt x="221" y="47"/>
                    <a:pt x="113" y="103"/>
                    <a:pt x="44" y="193"/>
                  </a:cubicBezTo>
                  <a:cubicBezTo>
                    <a:pt x="37" y="203"/>
                    <a:pt x="22" y="205"/>
                    <a:pt x="12" y="198"/>
                  </a:cubicBezTo>
                  <a:cubicBezTo>
                    <a:pt x="2" y="190"/>
                    <a:pt x="0" y="175"/>
                    <a:pt x="7" y="165"/>
                  </a:cubicBezTo>
                  <a:cubicBezTo>
                    <a:pt x="84" y="64"/>
                    <a:pt x="207" y="0"/>
                    <a:pt x="327" y="0"/>
                  </a:cubicBezTo>
                  <a:cubicBezTo>
                    <a:pt x="508" y="0"/>
                    <a:pt x="694" y="159"/>
                    <a:pt x="710" y="326"/>
                  </a:cubicBezTo>
                  <a:cubicBezTo>
                    <a:pt x="725" y="487"/>
                    <a:pt x="773" y="664"/>
                    <a:pt x="851" y="851"/>
                  </a:cubicBezTo>
                  <a:cubicBezTo>
                    <a:pt x="898" y="961"/>
                    <a:pt x="828" y="1056"/>
                    <a:pt x="785" y="1090"/>
                  </a:cubicBezTo>
                  <a:cubicBezTo>
                    <a:pt x="780" y="1094"/>
                    <a:pt x="775" y="1095"/>
                    <a:pt x="770" y="1095"/>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37" name="Freeform 1086">
              <a:extLst>
                <a:ext uri="{FF2B5EF4-FFF2-40B4-BE49-F238E27FC236}">
                  <a16:creationId xmlns:a16="http://schemas.microsoft.com/office/drawing/2014/main" id="{3DDA2D1D-8D49-0548-B7D7-DE38C8FB6B2D}"/>
                </a:ext>
              </a:extLst>
            </p:cNvPr>
            <p:cNvSpPr>
              <a:spLocks/>
            </p:cNvSpPr>
            <p:nvPr/>
          </p:nvSpPr>
          <p:spPr bwMode="auto">
            <a:xfrm>
              <a:off x="10917238" y="9690100"/>
              <a:ext cx="273050" cy="236538"/>
            </a:xfrm>
            <a:custGeom>
              <a:avLst/>
              <a:gdLst>
                <a:gd name="T0" fmla="*/ 327 w 657"/>
                <a:gd name="T1" fmla="*/ 569 h 569"/>
                <a:gd name="T2" fmla="*/ 0 w 657"/>
                <a:gd name="T3" fmla="*/ 248 h 569"/>
                <a:gd name="T4" fmla="*/ 23 w 657"/>
                <a:gd name="T5" fmla="*/ 225 h 569"/>
                <a:gd name="T6" fmla="*/ 23 w 657"/>
                <a:gd name="T7" fmla="*/ 225 h 569"/>
                <a:gd name="T8" fmla="*/ 47 w 657"/>
                <a:gd name="T9" fmla="*/ 248 h 569"/>
                <a:gd name="T10" fmla="*/ 327 w 657"/>
                <a:gd name="T11" fmla="*/ 523 h 569"/>
                <a:gd name="T12" fmla="*/ 531 w 657"/>
                <a:gd name="T13" fmla="*/ 447 h 569"/>
                <a:gd name="T14" fmla="*/ 607 w 657"/>
                <a:gd name="T15" fmla="*/ 263 h 569"/>
                <a:gd name="T16" fmla="*/ 236 w 657"/>
                <a:gd name="T17" fmla="*/ 64 h 569"/>
                <a:gd name="T18" fmla="*/ 155 w 657"/>
                <a:gd name="T19" fmla="*/ 139 h 569"/>
                <a:gd name="T20" fmla="*/ 122 w 657"/>
                <a:gd name="T21" fmla="*/ 137 h 569"/>
                <a:gd name="T22" fmla="*/ 124 w 657"/>
                <a:gd name="T23" fmla="*/ 105 h 569"/>
                <a:gd name="T24" fmla="*/ 211 w 657"/>
                <a:gd name="T25" fmla="*/ 24 h 569"/>
                <a:gd name="T26" fmla="*/ 225 w 657"/>
                <a:gd name="T27" fmla="*/ 18 h 569"/>
                <a:gd name="T28" fmla="*/ 651 w 657"/>
                <a:gd name="T29" fmla="*/ 248 h 569"/>
                <a:gd name="T30" fmla="*/ 600 w 657"/>
                <a:gd name="T31" fmla="*/ 434 h 569"/>
                <a:gd name="T32" fmla="*/ 327 w 657"/>
                <a:gd name="T33" fmla="*/ 56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7" h="569">
                  <a:moveTo>
                    <a:pt x="327" y="569"/>
                  </a:moveTo>
                  <a:cubicBezTo>
                    <a:pt x="9" y="569"/>
                    <a:pt x="0" y="251"/>
                    <a:pt x="0" y="248"/>
                  </a:cubicBezTo>
                  <a:cubicBezTo>
                    <a:pt x="0" y="235"/>
                    <a:pt x="10" y="225"/>
                    <a:pt x="23" y="225"/>
                  </a:cubicBezTo>
                  <a:cubicBezTo>
                    <a:pt x="23" y="225"/>
                    <a:pt x="23" y="225"/>
                    <a:pt x="23" y="225"/>
                  </a:cubicBezTo>
                  <a:cubicBezTo>
                    <a:pt x="36" y="225"/>
                    <a:pt x="46" y="235"/>
                    <a:pt x="47" y="248"/>
                  </a:cubicBezTo>
                  <a:cubicBezTo>
                    <a:pt x="47" y="259"/>
                    <a:pt x="55" y="523"/>
                    <a:pt x="327" y="523"/>
                  </a:cubicBezTo>
                  <a:cubicBezTo>
                    <a:pt x="414" y="523"/>
                    <a:pt x="483" y="497"/>
                    <a:pt x="531" y="447"/>
                  </a:cubicBezTo>
                  <a:cubicBezTo>
                    <a:pt x="598" y="378"/>
                    <a:pt x="606" y="282"/>
                    <a:pt x="607" y="263"/>
                  </a:cubicBezTo>
                  <a:cubicBezTo>
                    <a:pt x="510" y="70"/>
                    <a:pt x="282" y="64"/>
                    <a:pt x="236" y="64"/>
                  </a:cubicBezTo>
                  <a:cubicBezTo>
                    <a:pt x="155" y="139"/>
                    <a:pt x="155" y="139"/>
                    <a:pt x="155" y="139"/>
                  </a:cubicBezTo>
                  <a:cubicBezTo>
                    <a:pt x="146" y="147"/>
                    <a:pt x="131" y="147"/>
                    <a:pt x="122" y="137"/>
                  </a:cubicBezTo>
                  <a:cubicBezTo>
                    <a:pt x="114" y="128"/>
                    <a:pt x="114" y="113"/>
                    <a:pt x="124" y="105"/>
                  </a:cubicBezTo>
                  <a:cubicBezTo>
                    <a:pt x="211" y="24"/>
                    <a:pt x="211" y="24"/>
                    <a:pt x="211" y="24"/>
                  </a:cubicBezTo>
                  <a:cubicBezTo>
                    <a:pt x="215" y="20"/>
                    <a:pt x="220" y="18"/>
                    <a:pt x="225" y="18"/>
                  </a:cubicBezTo>
                  <a:cubicBezTo>
                    <a:pt x="228" y="17"/>
                    <a:pt x="531" y="0"/>
                    <a:pt x="651" y="248"/>
                  </a:cubicBezTo>
                  <a:cubicBezTo>
                    <a:pt x="657" y="261"/>
                    <a:pt x="651" y="355"/>
                    <a:pt x="600" y="434"/>
                  </a:cubicBezTo>
                  <a:cubicBezTo>
                    <a:pt x="561" y="496"/>
                    <a:pt x="481" y="569"/>
                    <a:pt x="327" y="569"/>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38" name="Freeform 1087">
              <a:extLst>
                <a:ext uri="{FF2B5EF4-FFF2-40B4-BE49-F238E27FC236}">
                  <a16:creationId xmlns:a16="http://schemas.microsoft.com/office/drawing/2014/main" id="{76BFA8FC-9D8F-814B-9B8C-ED69D9E53208}"/>
                </a:ext>
              </a:extLst>
            </p:cNvPr>
            <p:cNvSpPr>
              <a:spLocks/>
            </p:cNvSpPr>
            <p:nvPr/>
          </p:nvSpPr>
          <p:spPr bwMode="auto">
            <a:xfrm>
              <a:off x="10847388" y="9894888"/>
              <a:ext cx="146050" cy="311150"/>
            </a:xfrm>
            <a:custGeom>
              <a:avLst/>
              <a:gdLst>
                <a:gd name="T0" fmla="*/ 26 w 351"/>
                <a:gd name="T1" fmla="*/ 751 h 751"/>
                <a:gd name="T2" fmla="*/ 3 w 351"/>
                <a:gd name="T3" fmla="*/ 728 h 751"/>
                <a:gd name="T4" fmla="*/ 3 w 351"/>
                <a:gd name="T5" fmla="*/ 427 h 751"/>
                <a:gd name="T6" fmla="*/ 81 w 351"/>
                <a:gd name="T7" fmla="*/ 255 h 751"/>
                <a:gd name="T8" fmla="*/ 304 w 351"/>
                <a:gd name="T9" fmla="*/ 141 h 751"/>
                <a:gd name="T10" fmla="*/ 304 w 351"/>
                <a:gd name="T11" fmla="*/ 23 h 751"/>
                <a:gd name="T12" fmla="*/ 327 w 351"/>
                <a:gd name="T13" fmla="*/ 0 h 751"/>
                <a:gd name="T14" fmla="*/ 351 w 351"/>
                <a:gd name="T15" fmla="*/ 23 h 751"/>
                <a:gd name="T16" fmla="*/ 351 w 351"/>
                <a:gd name="T17" fmla="*/ 155 h 751"/>
                <a:gd name="T18" fmla="*/ 338 w 351"/>
                <a:gd name="T19" fmla="*/ 176 h 751"/>
                <a:gd name="T20" fmla="*/ 103 w 351"/>
                <a:gd name="T21" fmla="*/ 295 h 751"/>
                <a:gd name="T22" fmla="*/ 49 w 351"/>
                <a:gd name="T23" fmla="*/ 426 h 751"/>
                <a:gd name="T24" fmla="*/ 49 w 351"/>
                <a:gd name="T25" fmla="*/ 728 h 751"/>
                <a:gd name="T26" fmla="*/ 26 w 351"/>
                <a:gd name="T27" fmla="*/ 7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1" h="751">
                  <a:moveTo>
                    <a:pt x="26" y="751"/>
                  </a:moveTo>
                  <a:cubicBezTo>
                    <a:pt x="13" y="751"/>
                    <a:pt x="3" y="740"/>
                    <a:pt x="3" y="728"/>
                  </a:cubicBezTo>
                  <a:cubicBezTo>
                    <a:pt x="3" y="427"/>
                    <a:pt x="3" y="427"/>
                    <a:pt x="3" y="427"/>
                  </a:cubicBezTo>
                  <a:cubicBezTo>
                    <a:pt x="2" y="422"/>
                    <a:pt x="0" y="299"/>
                    <a:pt x="81" y="255"/>
                  </a:cubicBezTo>
                  <a:cubicBezTo>
                    <a:pt x="140" y="223"/>
                    <a:pt x="264" y="161"/>
                    <a:pt x="304" y="141"/>
                  </a:cubicBezTo>
                  <a:cubicBezTo>
                    <a:pt x="304" y="23"/>
                    <a:pt x="304" y="23"/>
                    <a:pt x="304" y="23"/>
                  </a:cubicBezTo>
                  <a:cubicBezTo>
                    <a:pt x="304" y="11"/>
                    <a:pt x="315" y="0"/>
                    <a:pt x="327" y="0"/>
                  </a:cubicBezTo>
                  <a:cubicBezTo>
                    <a:pt x="340" y="0"/>
                    <a:pt x="351" y="11"/>
                    <a:pt x="351" y="23"/>
                  </a:cubicBezTo>
                  <a:cubicBezTo>
                    <a:pt x="351" y="155"/>
                    <a:pt x="351" y="155"/>
                    <a:pt x="351" y="155"/>
                  </a:cubicBezTo>
                  <a:cubicBezTo>
                    <a:pt x="351" y="164"/>
                    <a:pt x="346" y="172"/>
                    <a:pt x="338" y="176"/>
                  </a:cubicBezTo>
                  <a:cubicBezTo>
                    <a:pt x="336" y="177"/>
                    <a:pt x="172" y="258"/>
                    <a:pt x="103" y="295"/>
                  </a:cubicBezTo>
                  <a:cubicBezTo>
                    <a:pt x="47" y="326"/>
                    <a:pt x="49" y="425"/>
                    <a:pt x="49" y="426"/>
                  </a:cubicBezTo>
                  <a:cubicBezTo>
                    <a:pt x="49" y="728"/>
                    <a:pt x="49" y="728"/>
                    <a:pt x="49" y="728"/>
                  </a:cubicBezTo>
                  <a:cubicBezTo>
                    <a:pt x="49" y="740"/>
                    <a:pt x="39" y="751"/>
                    <a:pt x="26" y="751"/>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39" name="Freeform 1088">
              <a:extLst>
                <a:ext uri="{FF2B5EF4-FFF2-40B4-BE49-F238E27FC236}">
                  <a16:creationId xmlns:a16="http://schemas.microsoft.com/office/drawing/2014/main" id="{FDDF767A-5F9D-F245-BD1B-DA681168E140}"/>
                </a:ext>
              </a:extLst>
            </p:cNvPr>
            <p:cNvSpPr>
              <a:spLocks/>
            </p:cNvSpPr>
            <p:nvPr/>
          </p:nvSpPr>
          <p:spPr bwMode="auto">
            <a:xfrm>
              <a:off x="11115676" y="9893300"/>
              <a:ext cx="146050" cy="312738"/>
            </a:xfrm>
            <a:custGeom>
              <a:avLst/>
              <a:gdLst>
                <a:gd name="T0" fmla="*/ 325 w 351"/>
                <a:gd name="T1" fmla="*/ 754 h 754"/>
                <a:gd name="T2" fmla="*/ 302 w 351"/>
                <a:gd name="T3" fmla="*/ 731 h 754"/>
                <a:gd name="T4" fmla="*/ 302 w 351"/>
                <a:gd name="T5" fmla="*/ 427 h 754"/>
                <a:gd name="T6" fmla="*/ 247 w 351"/>
                <a:gd name="T7" fmla="*/ 295 h 754"/>
                <a:gd name="T8" fmla="*/ 14 w 351"/>
                <a:gd name="T9" fmla="*/ 182 h 754"/>
                <a:gd name="T10" fmla="*/ 0 w 351"/>
                <a:gd name="T11" fmla="*/ 160 h 754"/>
                <a:gd name="T12" fmla="*/ 0 w 351"/>
                <a:gd name="T13" fmla="*/ 23 h 754"/>
                <a:gd name="T14" fmla="*/ 24 w 351"/>
                <a:gd name="T15" fmla="*/ 0 h 754"/>
                <a:gd name="T16" fmla="*/ 47 w 351"/>
                <a:gd name="T17" fmla="*/ 23 h 754"/>
                <a:gd name="T18" fmla="*/ 47 w 351"/>
                <a:gd name="T19" fmla="*/ 146 h 754"/>
                <a:gd name="T20" fmla="*/ 270 w 351"/>
                <a:gd name="T21" fmla="*/ 254 h 754"/>
                <a:gd name="T22" fmla="*/ 348 w 351"/>
                <a:gd name="T23" fmla="*/ 427 h 754"/>
                <a:gd name="T24" fmla="*/ 348 w 351"/>
                <a:gd name="T25" fmla="*/ 731 h 754"/>
                <a:gd name="T26" fmla="*/ 325 w 351"/>
                <a:gd name="T27"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1" h="754">
                  <a:moveTo>
                    <a:pt x="325" y="754"/>
                  </a:moveTo>
                  <a:cubicBezTo>
                    <a:pt x="312" y="754"/>
                    <a:pt x="302" y="744"/>
                    <a:pt x="302" y="731"/>
                  </a:cubicBezTo>
                  <a:cubicBezTo>
                    <a:pt x="302" y="427"/>
                    <a:pt x="302" y="427"/>
                    <a:pt x="302" y="427"/>
                  </a:cubicBezTo>
                  <a:cubicBezTo>
                    <a:pt x="302" y="425"/>
                    <a:pt x="303" y="326"/>
                    <a:pt x="247" y="295"/>
                  </a:cubicBezTo>
                  <a:cubicBezTo>
                    <a:pt x="180" y="258"/>
                    <a:pt x="15" y="182"/>
                    <a:pt x="14" y="182"/>
                  </a:cubicBezTo>
                  <a:cubicBezTo>
                    <a:pt x="6" y="178"/>
                    <a:pt x="0" y="170"/>
                    <a:pt x="0" y="160"/>
                  </a:cubicBezTo>
                  <a:cubicBezTo>
                    <a:pt x="0" y="23"/>
                    <a:pt x="0" y="23"/>
                    <a:pt x="0" y="23"/>
                  </a:cubicBezTo>
                  <a:cubicBezTo>
                    <a:pt x="0" y="10"/>
                    <a:pt x="11" y="0"/>
                    <a:pt x="24" y="0"/>
                  </a:cubicBezTo>
                  <a:cubicBezTo>
                    <a:pt x="36" y="0"/>
                    <a:pt x="47" y="10"/>
                    <a:pt x="47" y="23"/>
                  </a:cubicBezTo>
                  <a:cubicBezTo>
                    <a:pt x="47" y="146"/>
                    <a:pt x="47" y="146"/>
                    <a:pt x="47" y="146"/>
                  </a:cubicBezTo>
                  <a:cubicBezTo>
                    <a:pt x="88" y="165"/>
                    <a:pt x="211" y="222"/>
                    <a:pt x="270" y="254"/>
                  </a:cubicBezTo>
                  <a:cubicBezTo>
                    <a:pt x="351" y="298"/>
                    <a:pt x="349" y="422"/>
                    <a:pt x="348" y="427"/>
                  </a:cubicBezTo>
                  <a:cubicBezTo>
                    <a:pt x="348" y="731"/>
                    <a:pt x="348" y="731"/>
                    <a:pt x="348" y="731"/>
                  </a:cubicBezTo>
                  <a:cubicBezTo>
                    <a:pt x="348" y="744"/>
                    <a:pt x="338" y="754"/>
                    <a:pt x="325" y="754"/>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40" name="Freeform 1089">
              <a:extLst>
                <a:ext uri="{FF2B5EF4-FFF2-40B4-BE49-F238E27FC236}">
                  <a16:creationId xmlns:a16="http://schemas.microsoft.com/office/drawing/2014/main" id="{81646443-CED0-524A-979A-797B1163F500}"/>
                </a:ext>
              </a:extLst>
            </p:cNvPr>
            <p:cNvSpPr>
              <a:spLocks/>
            </p:cNvSpPr>
            <p:nvPr/>
          </p:nvSpPr>
          <p:spPr bwMode="auto">
            <a:xfrm>
              <a:off x="10971213" y="9950450"/>
              <a:ext cx="165100" cy="76200"/>
            </a:xfrm>
            <a:custGeom>
              <a:avLst/>
              <a:gdLst>
                <a:gd name="T0" fmla="*/ 194 w 396"/>
                <a:gd name="T1" fmla="*/ 182 h 182"/>
                <a:gd name="T2" fmla="*/ 5 w 396"/>
                <a:gd name="T3" fmla="*/ 36 h 182"/>
                <a:gd name="T4" fmla="*/ 18 w 396"/>
                <a:gd name="T5" fmla="*/ 5 h 182"/>
                <a:gd name="T6" fmla="*/ 48 w 396"/>
                <a:gd name="T7" fmla="*/ 18 h 182"/>
                <a:gd name="T8" fmla="*/ 194 w 396"/>
                <a:gd name="T9" fmla="*/ 136 h 182"/>
                <a:gd name="T10" fmla="*/ 348 w 396"/>
                <a:gd name="T11" fmla="*/ 18 h 182"/>
                <a:gd name="T12" fmla="*/ 379 w 396"/>
                <a:gd name="T13" fmla="*/ 6 h 182"/>
                <a:gd name="T14" fmla="*/ 391 w 396"/>
                <a:gd name="T15" fmla="*/ 36 h 182"/>
                <a:gd name="T16" fmla="*/ 194 w 396"/>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2">
                  <a:moveTo>
                    <a:pt x="194" y="182"/>
                  </a:moveTo>
                  <a:cubicBezTo>
                    <a:pt x="67" y="182"/>
                    <a:pt x="7" y="42"/>
                    <a:pt x="5" y="36"/>
                  </a:cubicBezTo>
                  <a:cubicBezTo>
                    <a:pt x="0" y="24"/>
                    <a:pt x="6" y="10"/>
                    <a:pt x="18" y="5"/>
                  </a:cubicBezTo>
                  <a:cubicBezTo>
                    <a:pt x="29" y="1"/>
                    <a:pt x="43" y="6"/>
                    <a:pt x="48" y="18"/>
                  </a:cubicBezTo>
                  <a:cubicBezTo>
                    <a:pt x="48" y="19"/>
                    <a:pt x="98" y="136"/>
                    <a:pt x="194" y="136"/>
                  </a:cubicBezTo>
                  <a:cubicBezTo>
                    <a:pt x="295" y="136"/>
                    <a:pt x="348" y="19"/>
                    <a:pt x="348" y="18"/>
                  </a:cubicBezTo>
                  <a:cubicBezTo>
                    <a:pt x="353" y="6"/>
                    <a:pt x="367" y="0"/>
                    <a:pt x="379" y="6"/>
                  </a:cubicBezTo>
                  <a:cubicBezTo>
                    <a:pt x="391" y="11"/>
                    <a:pt x="396" y="24"/>
                    <a:pt x="391" y="36"/>
                  </a:cubicBezTo>
                  <a:cubicBezTo>
                    <a:pt x="388" y="42"/>
                    <a:pt x="326" y="182"/>
                    <a:pt x="194" y="182"/>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241" name="Freeform 1090">
              <a:extLst>
                <a:ext uri="{FF2B5EF4-FFF2-40B4-BE49-F238E27FC236}">
                  <a16:creationId xmlns:a16="http://schemas.microsoft.com/office/drawing/2014/main" id="{B6C569CF-12DF-EB4E-93EC-60FCB32BFE3E}"/>
                </a:ext>
              </a:extLst>
            </p:cNvPr>
            <p:cNvSpPr>
              <a:spLocks noEditPoints="1"/>
            </p:cNvSpPr>
            <p:nvPr/>
          </p:nvSpPr>
          <p:spPr bwMode="auto">
            <a:xfrm>
              <a:off x="11025188" y="10104438"/>
              <a:ext cx="68263" cy="68263"/>
            </a:xfrm>
            <a:custGeom>
              <a:avLst/>
              <a:gdLst>
                <a:gd name="T0" fmla="*/ 82 w 163"/>
                <a:gd name="T1" fmla="*/ 163 h 163"/>
                <a:gd name="T2" fmla="*/ 0 w 163"/>
                <a:gd name="T3" fmla="*/ 81 h 163"/>
                <a:gd name="T4" fmla="*/ 82 w 163"/>
                <a:gd name="T5" fmla="*/ 0 h 163"/>
                <a:gd name="T6" fmla="*/ 163 w 163"/>
                <a:gd name="T7" fmla="*/ 81 h 163"/>
                <a:gd name="T8" fmla="*/ 82 w 163"/>
                <a:gd name="T9" fmla="*/ 163 h 163"/>
                <a:gd name="T10" fmla="*/ 82 w 163"/>
                <a:gd name="T11" fmla="*/ 46 h 163"/>
                <a:gd name="T12" fmla="*/ 46 w 163"/>
                <a:gd name="T13" fmla="*/ 81 h 163"/>
                <a:gd name="T14" fmla="*/ 82 w 163"/>
                <a:gd name="T15" fmla="*/ 117 h 163"/>
                <a:gd name="T16" fmla="*/ 117 w 163"/>
                <a:gd name="T17" fmla="*/ 81 h 163"/>
                <a:gd name="T18" fmla="*/ 82 w 163"/>
                <a:gd name="T19" fmla="*/ 4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3">
                  <a:moveTo>
                    <a:pt x="82" y="163"/>
                  </a:moveTo>
                  <a:cubicBezTo>
                    <a:pt x="36" y="163"/>
                    <a:pt x="0" y="127"/>
                    <a:pt x="0" y="81"/>
                  </a:cubicBezTo>
                  <a:cubicBezTo>
                    <a:pt x="0" y="36"/>
                    <a:pt x="36" y="0"/>
                    <a:pt x="82" y="0"/>
                  </a:cubicBezTo>
                  <a:cubicBezTo>
                    <a:pt x="127" y="0"/>
                    <a:pt x="163" y="36"/>
                    <a:pt x="163" y="81"/>
                  </a:cubicBezTo>
                  <a:cubicBezTo>
                    <a:pt x="163" y="127"/>
                    <a:pt x="127" y="163"/>
                    <a:pt x="82" y="163"/>
                  </a:cubicBezTo>
                  <a:close/>
                  <a:moveTo>
                    <a:pt x="82" y="46"/>
                  </a:moveTo>
                  <a:cubicBezTo>
                    <a:pt x="62" y="46"/>
                    <a:pt x="46" y="62"/>
                    <a:pt x="46" y="81"/>
                  </a:cubicBezTo>
                  <a:cubicBezTo>
                    <a:pt x="46" y="101"/>
                    <a:pt x="62" y="117"/>
                    <a:pt x="82" y="117"/>
                  </a:cubicBezTo>
                  <a:cubicBezTo>
                    <a:pt x="101" y="117"/>
                    <a:pt x="117" y="101"/>
                    <a:pt x="117" y="81"/>
                  </a:cubicBezTo>
                  <a:cubicBezTo>
                    <a:pt x="117" y="62"/>
                    <a:pt x="101" y="46"/>
                    <a:pt x="82" y="4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solidFill>
                  <a:schemeClr val="accent5"/>
                </a:solidFill>
                <a:latin typeface="Tahoma" panose="020B0604030504040204" pitchFamily="34" charset="0"/>
                <a:ea typeface="Tahoma" panose="020B0604030504040204" pitchFamily="34" charset="0"/>
                <a:cs typeface="Tahoma" panose="020B0604030504040204" pitchFamily="34" charset="0"/>
              </a:endParaRPr>
            </a:p>
          </p:txBody>
        </p:sp>
      </p:grpSp>
      <p:sp>
        <p:nvSpPr>
          <p:cNvPr id="60" name="TekstSylinder 123">
            <a:extLst>
              <a:ext uri="{FF2B5EF4-FFF2-40B4-BE49-F238E27FC236}">
                <a16:creationId xmlns:a16="http://schemas.microsoft.com/office/drawing/2014/main" id="{A27DE30A-7A01-7448-924B-AB6F53C8E7A7}"/>
              </a:ext>
            </a:extLst>
          </p:cNvPr>
          <p:cNvSpPr txBox="1"/>
          <p:nvPr/>
        </p:nvSpPr>
        <p:spPr>
          <a:xfrm>
            <a:off x="1807341" y="6128920"/>
            <a:ext cx="1637289" cy="400110"/>
          </a:xfrm>
          <a:prstGeom prst="rect">
            <a:avLst/>
          </a:prstGeom>
          <a:noFill/>
        </p:spPr>
        <p:txBody>
          <a:bodyPr wrap="square" rtlCol="0">
            <a:spAutoFit/>
          </a:bodyPr>
          <a:lstStyle/>
          <a:p>
            <a:pPr algn="ctr"/>
            <a:r>
              <a:rPr lang="nb-NO" sz="2000" b="1" dirty="0">
                <a:latin typeface="Tahoma" panose="020B0604030504040204" pitchFamily="34" charset="0"/>
                <a:ea typeface="Tahoma" panose="020B0604030504040204" pitchFamily="34" charset="0"/>
                <a:cs typeface="Tahoma" panose="020B0604030504040204" pitchFamily="34" charset="0"/>
              </a:rPr>
              <a:t>Developers</a:t>
            </a:r>
          </a:p>
        </p:txBody>
      </p:sp>
      <p:sp>
        <p:nvSpPr>
          <p:cNvPr id="52" name="Rektangel: avrundede hjørner 53">
            <a:extLst>
              <a:ext uri="{FF2B5EF4-FFF2-40B4-BE49-F238E27FC236}">
                <a16:creationId xmlns:a16="http://schemas.microsoft.com/office/drawing/2014/main" id="{222F1874-2A27-4D2E-BD14-AF9AE10285DC}"/>
              </a:ext>
            </a:extLst>
          </p:cNvPr>
          <p:cNvSpPr/>
          <p:nvPr/>
        </p:nvSpPr>
        <p:spPr>
          <a:xfrm>
            <a:off x="4247745" y="2379057"/>
            <a:ext cx="3118255" cy="582523"/>
          </a:xfrm>
          <a:prstGeom prst="roundRect">
            <a:avLst>
              <a:gd name="adj" fmla="val 4668"/>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Misconfigured Services</a:t>
            </a:r>
          </a:p>
        </p:txBody>
      </p:sp>
      <p:sp>
        <p:nvSpPr>
          <p:cNvPr id="53" name="Rektangel: avrundede hjørner 53">
            <a:extLst>
              <a:ext uri="{FF2B5EF4-FFF2-40B4-BE49-F238E27FC236}">
                <a16:creationId xmlns:a16="http://schemas.microsoft.com/office/drawing/2014/main" id="{88912397-2549-4B26-8931-D68DA81B0057}"/>
              </a:ext>
            </a:extLst>
          </p:cNvPr>
          <p:cNvSpPr/>
          <p:nvPr/>
        </p:nvSpPr>
        <p:spPr>
          <a:xfrm>
            <a:off x="4247746" y="3110698"/>
            <a:ext cx="3101710" cy="491790"/>
          </a:xfrm>
          <a:prstGeom prst="roundRect">
            <a:avLst>
              <a:gd name="adj" fmla="val 4668"/>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DDoS-/DoS-attacks</a:t>
            </a:r>
          </a:p>
        </p:txBody>
      </p:sp>
      <p:sp>
        <p:nvSpPr>
          <p:cNvPr id="56" name="Rektangel: avrundede hjørner 92">
            <a:extLst>
              <a:ext uri="{FF2B5EF4-FFF2-40B4-BE49-F238E27FC236}">
                <a16:creationId xmlns:a16="http://schemas.microsoft.com/office/drawing/2014/main" id="{C56AD867-C6EB-434B-9DF3-3A9F9338834B}"/>
              </a:ext>
            </a:extLst>
          </p:cNvPr>
          <p:cNvSpPr/>
          <p:nvPr/>
        </p:nvSpPr>
        <p:spPr>
          <a:xfrm>
            <a:off x="3374312" y="4546437"/>
            <a:ext cx="1294156" cy="548148"/>
          </a:xfrm>
          <a:prstGeom prst="roundRect">
            <a:avLst>
              <a:gd name="adj" fmla="val 9027"/>
            </a:avLst>
          </a:prstGeom>
          <a:solidFill>
            <a:srgbClr val="C000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a:solidFill>
                  <a:schemeClr val="bg1"/>
                </a:solidFill>
                <a:latin typeface="Tahoma" panose="020B0604030504040204" pitchFamily="34" charset="0"/>
                <a:ea typeface="Tahoma" panose="020B0604030504040204" pitchFamily="34" charset="0"/>
                <a:cs typeface="Tahoma" panose="020B0604030504040204" pitchFamily="34" charset="0"/>
              </a:rPr>
              <a:t>Web</a:t>
            </a:r>
          </a:p>
        </p:txBody>
      </p:sp>
      <p:sp>
        <p:nvSpPr>
          <p:cNvPr id="62" name="Rektangel: avrundede hjørner 93">
            <a:extLst>
              <a:ext uri="{FF2B5EF4-FFF2-40B4-BE49-F238E27FC236}">
                <a16:creationId xmlns:a16="http://schemas.microsoft.com/office/drawing/2014/main" id="{96D05585-2197-4128-88AD-FAA3C876B6D6}"/>
              </a:ext>
            </a:extLst>
          </p:cNvPr>
          <p:cNvSpPr/>
          <p:nvPr/>
        </p:nvSpPr>
        <p:spPr>
          <a:xfrm>
            <a:off x="5183660" y="5121919"/>
            <a:ext cx="2155512" cy="461250"/>
          </a:xfrm>
          <a:prstGeom prst="roundRect">
            <a:avLst>
              <a:gd name="adj" fmla="val 775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Phishing</a:t>
            </a:r>
          </a:p>
        </p:txBody>
      </p:sp>
      <p:sp>
        <p:nvSpPr>
          <p:cNvPr id="85" name="Rektangel: avrundede hjørner 53">
            <a:extLst>
              <a:ext uri="{FF2B5EF4-FFF2-40B4-BE49-F238E27FC236}">
                <a16:creationId xmlns:a16="http://schemas.microsoft.com/office/drawing/2014/main" id="{D574CBAA-79AE-49F6-ABEC-7D926ADBC787}"/>
              </a:ext>
            </a:extLst>
          </p:cNvPr>
          <p:cNvSpPr/>
          <p:nvPr/>
        </p:nvSpPr>
        <p:spPr>
          <a:xfrm>
            <a:off x="8191500" y="2417345"/>
            <a:ext cx="2772221" cy="491790"/>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Public exposed services</a:t>
            </a:r>
          </a:p>
        </p:txBody>
      </p:sp>
      <p:sp>
        <p:nvSpPr>
          <p:cNvPr id="86" name="Høyre klammeparentes 106">
            <a:extLst>
              <a:ext uri="{FF2B5EF4-FFF2-40B4-BE49-F238E27FC236}">
                <a16:creationId xmlns:a16="http://schemas.microsoft.com/office/drawing/2014/main" id="{74454CB4-953F-4D4A-97A0-C79A2FB2E375}"/>
              </a:ext>
            </a:extLst>
          </p:cNvPr>
          <p:cNvSpPr/>
          <p:nvPr/>
        </p:nvSpPr>
        <p:spPr>
          <a:xfrm>
            <a:off x="7339171" y="1524001"/>
            <a:ext cx="681440" cy="4686300"/>
          </a:xfrm>
          <a:prstGeom prst="rightBrace">
            <a:avLst>
              <a:gd name="adj1" fmla="val 28977"/>
              <a:gd name="adj2" fmla="val 5077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latin typeface="Tahoma" panose="020B0604030504040204" pitchFamily="34" charset="0"/>
              <a:ea typeface="Tahoma" panose="020B0604030504040204" pitchFamily="34" charset="0"/>
              <a:cs typeface="Tahoma" panose="020B0604030504040204" pitchFamily="34" charset="0"/>
            </a:endParaRPr>
          </a:p>
        </p:txBody>
      </p:sp>
      <p:sp>
        <p:nvSpPr>
          <p:cNvPr id="87" name="Høyre klammeparentes 106">
            <a:extLst>
              <a:ext uri="{FF2B5EF4-FFF2-40B4-BE49-F238E27FC236}">
                <a16:creationId xmlns:a16="http://schemas.microsoft.com/office/drawing/2014/main" id="{A8D287A2-A983-409B-8973-E4BE9000F72E}"/>
              </a:ext>
            </a:extLst>
          </p:cNvPr>
          <p:cNvSpPr/>
          <p:nvPr/>
        </p:nvSpPr>
        <p:spPr>
          <a:xfrm>
            <a:off x="4567396" y="4067176"/>
            <a:ext cx="681440" cy="1953078"/>
          </a:xfrm>
          <a:prstGeom prst="rightBrace">
            <a:avLst>
              <a:gd name="adj1" fmla="val 28977"/>
              <a:gd name="adj2" fmla="val 5077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latin typeface="Tahoma" panose="020B0604030504040204" pitchFamily="34" charset="0"/>
              <a:ea typeface="Tahoma" panose="020B0604030504040204" pitchFamily="34" charset="0"/>
              <a:cs typeface="Tahoma" panose="020B0604030504040204" pitchFamily="34" charset="0"/>
            </a:endParaRPr>
          </a:p>
        </p:txBody>
      </p:sp>
      <p:sp>
        <p:nvSpPr>
          <p:cNvPr id="2" name="Rektangel: avrundede hjørner 92">
            <a:extLst>
              <a:ext uri="{FF2B5EF4-FFF2-40B4-BE49-F238E27FC236}">
                <a16:creationId xmlns:a16="http://schemas.microsoft.com/office/drawing/2014/main" id="{319DEFBA-5AD3-600E-A522-F4CF7C1FE80D}"/>
              </a:ext>
            </a:extLst>
          </p:cNvPr>
          <p:cNvSpPr/>
          <p:nvPr/>
        </p:nvSpPr>
        <p:spPr>
          <a:xfrm>
            <a:off x="473413" y="4546437"/>
            <a:ext cx="1477721" cy="548148"/>
          </a:xfrm>
          <a:prstGeom prst="roundRect">
            <a:avLst>
              <a:gd name="adj" fmla="val 9027"/>
            </a:avLst>
          </a:prstGeom>
          <a:solidFill>
            <a:srgbClr val="C000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dirty="0">
                <a:solidFill>
                  <a:schemeClr val="bg1"/>
                </a:solidFill>
                <a:latin typeface="Tahoma" panose="020B0604030504040204" pitchFamily="34" charset="0"/>
                <a:ea typeface="Tahoma" panose="020B0604030504040204" pitchFamily="34" charset="0"/>
                <a:cs typeface="Tahoma" panose="020B0604030504040204" pitchFamily="34" charset="0"/>
              </a:rPr>
              <a:t>Physical access</a:t>
            </a:r>
          </a:p>
        </p:txBody>
      </p:sp>
      <p:cxnSp>
        <p:nvCxnSpPr>
          <p:cNvPr id="5" name="Straight Arrow Connector 4">
            <a:extLst>
              <a:ext uri="{FF2B5EF4-FFF2-40B4-BE49-F238E27FC236}">
                <a16:creationId xmlns:a16="http://schemas.microsoft.com/office/drawing/2014/main" id="{4BD512B5-E7C9-9413-03D4-BDA4281FE8A1}"/>
              </a:ext>
            </a:extLst>
          </p:cNvPr>
          <p:cNvCxnSpPr>
            <a:cxnSpLocks/>
            <a:stCxn id="85" idx="1"/>
            <a:endCxn id="52" idx="3"/>
          </p:cNvCxnSpPr>
          <p:nvPr/>
        </p:nvCxnSpPr>
        <p:spPr>
          <a:xfrm flipH="1">
            <a:off x="7366000" y="2663240"/>
            <a:ext cx="825500" cy="7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ktangel: avrundede hjørner 53">
            <a:extLst>
              <a:ext uri="{FF2B5EF4-FFF2-40B4-BE49-F238E27FC236}">
                <a16:creationId xmlns:a16="http://schemas.microsoft.com/office/drawing/2014/main" id="{D77DECEC-2924-93BC-1DDF-CB5D67AC84ED}"/>
              </a:ext>
            </a:extLst>
          </p:cNvPr>
          <p:cNvSpPr/>
          <p:nvPr/>
        </p:nvSpPr>
        <p:spPr>
          <a:xfrm>
            <a:off x="8191500" y="1687453"/>
            <a:ext cx="2772221" cy="491790"/>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Vulnerabilities in external services</a:t>
            </a:r>
          </a:p>
        </p:txBody>
      </p:sp>
      <p:sp>
        <p:nvSpPr>
          <p:cNvPr id="7" name="Rektangel: avrundede hjørner 53">
            <a:extLst>
              <a:ext uri="{FF2B5EF4-FFF2-40B4-BE49-F238E27FC236}">
                <a16:creationId xmlns:a16="http://schemas.microsoft.com/office/drawing/2014/main" id="{BFAF7B24-2E4F-2B2C-6B1A-49E600005DC1}"/>
              </a:ext>
            </a:extLst>
          </p:cNvPr>
          <p:cNvSpPr/>
          <p:nvPr/>
        </p:nvSpPr>
        <p:spPr>
          <a:xfrm>
            <a:off x="8191500" y="3028545"/>
            <a:ext cx="2772221" cy="642025"/>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TCP SYN Flood / </a:t>
            </a:r>
            <a:b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HTTP GET/POST Flood</a:t>
            </a:r>
          </a:p>
        </p:txBody>
      </p:sp>
      <p:cxnSp>
        <p:nvCxnSpPr>
          <p:cNvPr id="9" name="Straight Arrow Connector 8">
            <a:extLst>
              <a:ext uri="{FF2B5EF4-FFF2-40B4-BE49-F238E27FC236}">
                <a16:creationId xmlns:a16="http://schemas.microsoft.com/office/drawing/2014/main" id="{755A31AD-EA56-E5ED-FB3C-4E41E21C9CBD}"/>
              </a:ext>
            </a:extLst>
          </p:cNvPr>
          <p:cNvCxnSpPr>
            <a:cxnSpLocks/>
            <a:stCxn id="7" idx="1"/>
            <a:endCxn id="53" idx="3"/>
          </p:cNvCxnSpPr>
          <p:nvPr/>
        </p:nvCxnSpPr>
        <p:spPr>
          <a:xfrm flipH="1">
            <a:off x="7349456" y="3349558"/>
            <a:ext cx="842044" cy="7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ktangel: avrundede hjørner 53">
            <a:extLst>
              <a:ext uri="{FF2B5EF4-FFF2-40B4-BE49-F238E27FC236}">
                <a16:creationId xmlns:a16="http://schemas.microsoft.com/office/drawing/2014/main" id="{6206651D-87B5-7B20-280B-0773EF71A92B}"/>
              </a:ext>
            </a:extLst>
          </p:cNvPr>
          <p:cNvSpPr/>
          <p:nvPr/>
        </p:nvSpPr>
        <p:spPr>
          <a:xfrm>
            <a:off x="8204200" y="4436598"/>
            <a:ext cx="2772221" cy="491790"/>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Credential Stuffing – MFA Fatigue </a:t>
            </a:r>
          </a:p>
        </p:txBody>
      </p:sp>
      <p:sp>
        <p:nvSpPr>
          <p:cNvPr id="12" name="Rektangel: avrundede hjørner 53">
            <a:extLst>
              <a:ext uri="{FF2B5EF4-FFF2-40B4-BE49-F238E27FC236}">
                <a16:creationId xmlns:a16="http://schemas.microsoft.com/office/drawing/2014/main" id="{38C0AE58-7949-6BCF-F9C9-546E7519E7E7}"/>
              </a:ext>
            </a:extLst>
          </p:cNvPr>
          <p:cNvSpPr/>
          <p:nvPr/>
        </p:nvSpPr>
        <p:spPr>
          <a:xfrm>
            <a:off x="8210550" y="5140453"/>
            <a:ext cx="2772221" cy="425484"/>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a:solidFill>
                  <a:schemeClr val="bg1"/>
                </a:solidFill>
                <a:latin typeface="Tahoma" panose="020B0604030504040204" pitchFamily="34" charset="0"/>
                <a:ea typeface="Tahoma" panose="020B0604030504040204" pitchFamily="34" charset="0"/>
                <a:cs typeface="Tahoma" panose="020B0604030504040204" pitchFamily="34" charset="0"/>
              </a:rPr>
              <a:t>Qbot / Icedid</a:t>
            </a:r>
          </a:p>
        </p:txBody>
      </p:sp>
      <p:cxnSp>
        <p:nvCxnSpPr>
          <p:cNvPr id="14" name="Straight Arrow Connector 13">
            <a:extLst>
              <a:ext uri="{FF2B5EF4-FFF2-40B4-BE49-F238E27FC236}">
                <a16:creationId xmlns:a16="http://schemas.microsoft.com/office/drawing/2014/main" id="{20FF0809-2C37-7E6F-CB84-7758D185EE06}"/>
              </a:ext>
            </a:extLst>
          </p:cNvPr>
          <p:cNvCxnSpPr>
            <a:cxnSpLocks/>
            <a:stCxn id="6" idx="1"/>
            <a:endCxn id="125" idx="3"/>
          </p:cNvCxnSpPr>
          <p:nvPr/>
        </p:nvCxnSpPr>
        <p:spPr>
          <a:xfrm flipH="1" flipV="1">
            <a:off x="7366001" y="1930483"/>
            <a:ext cx="825499" cy="2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DAC42D-CEB3-9837-0BEA-09DEE022A3BA}"/>
              </a:ext>
            </a:extLst>
          </p:cNvPr>
          <p:cNvCxnSpPr>
            <a:cxnSpLocks/>
            <a:stCxn id="10" idx="1"/>
            <a:endCxn id="139" idx="3"/>
          </p:cNvCxnSpPr>
          <p:nvPr/>
        </p:nvCxnSpPr>
        <p:spPr>
          <a:xfrm flipH="1" flipV="1">
            <a:off x="7349915" y="4676588"/>
            <a:ext cx="854285" cy="5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CF1818-E376-150F-CAEE-006589F1DE19}"/>
              </a:ext>
            </a:extLst>
          </p:cNvPr>
          <p:cNvCxnSpPr>
            <a:cxnSpLocks/>
            <a:stCxn id="12" idx="1"/>
            <a:endCxn id="62" idx="3"/>
          </p:cNvCxnSpPr>
          <p:nvPr/>
        </p:nvCxnSpPr>
        <p:spPr>
          <a:xfrm flipH="1" flipV="1">
            <a:off x="7339172" y="5352544"/>
            <a:ext cx="871378" cy="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ktangel: avrundede hjørner 93">
            <a:extLst>
              <a:ext uri="{FF2B5EF4-FFF2-40B4-BE49-F238E27FC236}">
                <a16:creationId xmlns:a16="http://schemas.microsoft.com/office/drawing/2014/main" id="{438FFF24-5389-0545-60A2-7CF872F21E3D}"/>
              </a:ext>
            </a:extLst>
          </p:cNvPr>
          <p:cNvSpPr/>
          <p:nvPr/>
        </p:nvSpPr>
        <p:spPr>
          <a:xfrm>
            <a:off x="5183660" y="5711939"/>
            <a:ext cx="2155511" cy="461250"/>
          </a:xfrm>
          <a:prstGeom prst="roundRect">
            <a:avLst>
              <a:gd name="adj" fmla="val 775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Drive-by download</a:t>
            </a:r>
          </a:p>
        </p:txBody>
      </p:sp>
      <p:sp>
        <p:nvSpPr>
          <p:cNvPr id="8" name="Rektangel: avrundede hjørner 53">
            <a:extLst>
              <a:ext uri="{FF2B5EF4-FFF2-40B4-BE49-F238E27FC236}">
                <a16:creationId xmlns:a16="http://schemas.microsoft.com/office/drawing/2014/main" id="{1EA40B0E-EE20-1DAA-430F-7DB5752E5010}"/>
              </a:ext>
            </a:extLst>
          </p:cNvPr>
          <p:cNvSpPr/>
          <p:nvPr/>
        </p:nvSpPr>
        <p:spPr>
          <a:xfrm>
            <a:off x="8204200" y="5720489"/>
            <a:ext cx="2772221" cy="468766"/>
          </a:xfrm>
          <a:prstGeom prst="roundRect">
            <a:avLst>
              <a:gd name="adj" fmla="val 4668"/>
            </a:avLst>
          </a:prstGeom>
          <a:solidFill>
            <a:schemeClr val="tx2"/>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a:solidFill>
                  <a:schemeClr val="bg1"/>
                </a:solidFill>
                <a:latin typeface="Tahoma" panose="020B0604030504040204" pitchFamily="34" charset="0"/>
                <a:ea typeface="Tahoma" panose="020B0604030504040204" pitchFamily="34" charset="0"/>
                <a:cs typeface="Tahoma" panose="020B0604030504040204" pitchFamily="34" charset="0"/>
              </a:rPr>
              <a:t>RedLineStealer / Vidar</a:t>
            </a:r>
          </a:p>
        </p:txBody>
      </p:sp>
      <p:sp>
        <p:nvSpPr>
          <p:cNvPr id="19" name="Rektangel: avrundede hjørner 92">
            <a:extLst>
              <a:ext uri="{FF2B5EF4-FFF2-40B4-BE49-F238E27FC236}">
                <a16:creationId xmlns:a16="http://schemas.microsoft.com/office/drawing/2014/main" id="{FEEB5E63-05FA-E11D-0A8F-F2CD6B018070}"/>
              </a:ext>
            </a:extLst>
          </p:cNvPr>
          <p:cNvSpPr/>
          <p:nvPr/>
        </p:nvSpPr>
        <p:spPr>
          <a:xfrm>
            <a:off x="2029851" y="4158051"/>
            <a:ext cx="2638617" cy="336052"/>
          </a:xfrm>
          <a:prstGeom prst="roundRect">
            <a:avLst>
              <a:gd name="adj" fmla="val 9027"/>
            </a:avLst>
          </a:prstGeom>
          <a:solidFill>
            <a:srgbClr val="C000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Collaboration</a:t>
            </a:r>
          </a:p>
        </p:txBody>
      </p:sp>
      <p:cxnSp>
        <p:nvCxnSpPr>
          <p:cNvPr id="21" name="Straight Arrow Connector 20">
            <a:extLst>
              <a:ext uri="{FF2B5EF4-FFF2-40B4-BE49-F238E27FC236}">
                <a16:creationId xmlns:a16="http://schemas.microsoft.com/office/drawing/2014/main" id="{CC0DE2E2-EAD0-62B9-8BBF-721E188592A4}"/>
              </a:ext>
            </a:extLst>
          </p:cNvPr>
          <p:cNvCxnSpPr>
            <a:cxnSpLocks/>
          </p:cNvCxnSpPr>
          <p:nvPr/>
        </p:nvCxnSpPr>
        <p:spPr>
          <a:xfrm flipH="1" flipV="1">
            <a:off x="7320122" y="5940930"/>
            <a:ext cx="871378" cy="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700D7A9C-E6C5-6A73-2ADB-362A1AE10C9F}"/>
              </a:ext>
            </a:extLst>
          </p:cNvPr>
          <p:cNvGrpSpPr/>
          <p:nvPr/>
        </p:nvGrpSpPr>
        <p:grpSpPr>
          <a:xfrm>
            <a:off x="2189602" y="1618415"/>
            <a:ext cx="1551849" cy="1900844"/>
            <a:chOff x="2282330" y="1946403"/>
            <a:chExt cx="1089161" cy="1527710"/>
          </a:xfrm>
        </p:grpSpPr>
        <p:sp>
          <p:nvSpPr>
            <p:cNvPr id="29" name="TekstSylinder 123">
              <a:extLst>
                <a:ext uri="{FF2B5EF4-FFF2-40B4-BE49-F238E27FC236}">
                  <a16:creationId xmlns:a16="http://schemas.microsoft.com/office/drawing/2014/main" id="{94992B13-1731-8A5D-4CEF-180614AF98FF}"/>
                </a:ext>
              </a:extLst>
            </p:cNvPr>
            <p:cNvSpPr txBox="1"/>
            <p:nvPr/>
          </p:nvSpPr>
          <p:spPr>
            <a:xfrm>
              <a:off x="2525382" y="3177281"/>
              <a:ext cx="623770" cy="296832"/>
            </a:xfrm>
            <a:prstGeom prst="rect">
              <a:avLst/>
            </a:prstGeom>
            <a:noFill/>
          </p:spPr>
          <p:txBody>
            <a:bodyPr wrap="square" rtlCol="0">
              <a:spAutoFit/>
            </a:bodyPr>
            <a:lstStyle/>
            <a:p>
              <a:pPr algn="ctr"/>
              <a:r>
                <a:rPr lang="nb-NO" b="1">
                  <a:latin typeface="Tahoma" panose="020B0604030504040204" pitchFamily="34" charset="0"/>
                  <a:ea typeface="Tahoma" panose="020B0604030504040204" pitchFamily="34" charset="0"/>
                  <a:cs typeface="Tahoma" panose="020B0604030504040204" pitchFamily="34" charset="0"/>
                </a:rPr>
                <a:t>IT</a:t>
              </a:r>
            </a:p>
          </p:txBody>
        </p:sp>
        <p:grpSp>
          <p:nvGrpSpPr>
            <p:cNvPr id="30" name="Group 29">
              <a:extLst>
                <a:ext uri="{FF2B5EF4-FFF2-40B4-BE49-F238E27FC236}">
                  <a16:creationId xmlns:a16="http://schemas.microsoft.com/office/drawing/2014/main" id="{6F9CDCEE-0F2E-3550-7F4E-63D1BB45A35E}"/>
                </a:ext>
              </a:extLst>
            </p:cNvPr>
            <p:cNvGrpSpPr>
              <a:grpSpLocks noChangeAspect="1"/>
            </p:cNvGrpSpPr>
            <p:nvPr/>
          </p:nvGrpSpPr>
          <p:grpSpPr>
            <a:xfrm>
              <a:off x="2282330" y="1946403"/>
              <a:ext cx="1089161" cy="1223007"/>
              <a:chOff x="19745326" y="3986213"/>
              <a:chExt cx="658813" cy="739775"/>
            </a:xfrm>
          </p:grpSpPr>
          <p:sp>
            <p:nvSpPr>
              <p:cNvPr id="31" name="Freeform 98">
                <a:extLst>
                  <a:ext uri="{FF2B5EF4-FFF2-40B4-BE49-F238E27FC236}">
                    <a16:creationId xmlns:a16="http://schemas.microsoft.com/office/drawing/2014/main" id="{9FC6258F-B939-813B-ED5D-D7BA9C8203F5}"/>
                  </a:ext>
                </a:extLst>
              </p:cNvPr>
              <p:cNvSpPr>
                <a:spLocks noEditPoints="1"/>
              </p:cNvSpPr>
              <p:nvPr/>
            </p:nvSpPr>
            <p:spPr bwMode="auto">
              <a:xfrm>
                <a:off x="19764376" y="4119563"/>
                <a:ext cx="101600" cy="101600"/>
              </a:xfrm>
              <a:custGeom>
                <a:avLst/>
                <a:gdLst>
                  <a:gd name="T0" fmla="*/ 121 w 243"/>
                  <a:gd name="T1" fmla="*/ 243 h 243"/>
                  <a:gd name="T2" fmla="*/ 0 w 243"/>
                  <a:gd name="T3" fmla="*/ 122 h 243"/>
                  <a:gd name="T4" fmla="*/ 121 w 243"/>
                  <a:gd name="T5" fmla="*/ 0 h 243"/>
                  <a:gd name="T6" fmla="*/ 243 w 243"/>
                  <a:gd name="T7" fmla="*/ 122 h 243"/>
                  <a:gd name="T8" fmla="*/ 121 w 243"/>
                  <a:gd name="T9" fmla="*/ 243 h 243"/>
                  <a:gd name="T10" fmla="*/ 121 w 243"/>
                  <a:gd name="T11" fmla="*/ 50 h 243"/>
                  <a:gd name="T12" fmla="*/ 50 w 243"/>
                  <a:gd name="T13" fmla="*/ 122 h 243"/>
                  <a:gd name="T14" fmla="*/ 121 w 243"/>
                  <a:gd name="T15" fmla="*/ 193 h 243"/>
                  <a:gd name="T16" fmla="*/ 193 w 243"/>
                  <a:gd name="T17" fmla="*/ 122 h 243"/>
                  <a:gd name="T18" fmla="*/ 121 w 243"/>
                  <a:gd name="T19" fmla="*/ 5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43">
                    <a:moveTo>
                      <a:pt x="121" y="243"/>
                    </a:moveTo>
                    <a:cubicBezTo>
                      <a:pt x="54" y="243"/>
                      <a:pt x="0" y="189"/>
                      <a:pt x="0" y="122"/>
                    </a:cubicBezTo>
                    <a:cubicBezTo>
                      <a:pt x="0" y="55"/>
                      <a:pt x="54" y="0"/>
                      <a:pt x="121" y="0"/>
                    </a:cubicBezTo>
                    <a:cubicBezTo>
                      <a:pt x="188" y="0"/>
                      <a:pt x="243" y="55"/>
                      <a:pt x="243" y="122"/>
                    </a:cubicBezTo>
                    <a:cubicBezTo>
                      <a:pt x="243" y="189"/>
                      <a:pt x="188" y="243"/>
                      <a:pt x="121" y="243"/>
                    </a:cubicBezTo>
                    <a:close/>
                    <a:moveTo>
                      <a:pt x="121" y="50"/>
                    </a:moveTo>
                    <a:cubicBezTo>
                      <a:pt x="82" y="50"/>
                      <a:pt x="50" y="82"/>
                      <a:pt x="50" y="122"/>
                    </a:cubicBezTo>
                    <a:cubicBezTo>
                      <a:pt x="50" y="161"/>
                      <a:pt x="82" y="193"/>
                      <a:pt x="121" y="193"/>
                    </a:cubicBezTo>
                    <a:cubicBezTo>
                      <a:pt x="161" y="193"/>
                      <a:pt x="193" y="161"/>
                      <a:pt x="193" y="122"/>
                    </a:cubicBezTo>
                    <a:cubicBezTo>
                      <a:pt x="193" y="82"/>
                      <a:pt x="161" y="50"/>
                      <a:pt x="121" y="50"/>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2" name="Freeform 99">
                <a:extLst>
                  <a:ext uri="{FF2B5EF4-FFF2-40B4-BE49-F238E27FC236}">
                    <a16:creationId xmlns:a16="http://schemas.microsoft.com/office/drawing/2014/main" id="{9C3DD2E5-1B24-C89A-2EAA-5865138B74BB}"/>
                  </a:ext>
                </a:extLst>
              </p:cNvPr>
              <p:cNvSpPr>
                <a:spLocks noEditPoints="1"/>
              </p:cNvSpPr>
              <p:nvPr/>
            </p:nvSpPr>
            <p:spPr bwMode="auto">
              <a:xfrm>
                <a:off x="20021551" y="3986213"/>
                <a:ext cx="101600" cy="101600"/>
              </a:xfrm>
              <a:custGeom>
                <a:avLst/>
                <a:gdLst>
                  <a:gd name="T0" fmla="*/ 122 w 243"/>
                  <a:gd name="T1" fmla="*/ 243 h 243"/>
                  <a:gd name="T2" fmla="*/ 0 w 243"/>
                  <a:gd name="T3" fmla="*/ 121 h 243"/>
                  <a:gd name="T4" fmla="*/ 122 w 243"/>
                  <a:gd name="T5" fmla="*/ 0 h 243"/>
                  <a:gd name="T6" fmla="*/ 243 w 243"/>
                  <a:gd name="T7" fmla="*/ 121 h 243"/>
                  <a:gd name="T8" fmla="*/ 122 w 243"/>
                  <a:gd name="T9" fmla="*/ 243 h 243"/>
                  <a:gd name="T10" fmla="*/ 122 w 243"/>
                  <a:gd name="T11" fmla="*/ 50 h 243"/>
                  <a:gd name="T12" fmla="*/ 50 w 243"/>
                  <a:gd name="T13" fmla="*/ 121 h 243"/>
                  <a:gd name="T14" fmla="*/ 122 w 243"/>
                  <a:gd name="T15" fmla="*/ 193 h 243"/>
                  <a:gd name="T16" fmla="*/ 193 w 243"/>
                  <a:gd name="T17" fmla="*/ 121 h 243"/>
                  <a:gd name="T18" fmla="*/ 122 w 243"/>
                  <a:gd name="T19" fmla="*/ 5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43">
                    <a:moveTo>
                      <a:pt x="122" y="243"/>
                    </a:moveTo>
                    <a:cubicBezTo>
                      <a:pt x="55" y="243"/>
                      <a:pt x="0" y="188"/>
                      <a:pt x="0" y="121"/>
                    </a:cubicBezTo>
                    <a:cubicBezTo>
                      <a:pt x="0" y="54"/>
                      <a:pt x="55" y="0"/>
                      <a:pt x="122" y="0"/>
                    </a:cubicBezTo>
                    <a:cubicBezTo>
                      <a:pt x="189" y="0"/>
                      <a:pt x="243" y="54"/>
                      <a:pt x="243" y="121"/>
                    </a:cubicBezTo>
                    <a:cubicBezTo>
                      <a:pt x="243" y="188"/>
                      <a:pt x="189" y="243"/>
                      <a:pt x="122" y="243"/>
                    </a:cubicBezTo>
                    <a:close/>
                    <a:moveTo>
                      <a:pt x="122" y="50"/>
                    </a:moveTo>
                    <a:cubicBezTo>
                      <a:pt x="82" y="50"/>
                      <a:pt x="50" y="82"/>
                      <a:pt x="50" y="121"/>
                    </a:cubicBezTo>
                    <a:cubicBezTo>
                      <a:pt x="50" y="160"/>
                      <a:pt x="82" y="193"/>
                      <a:pt x="122" y="193"/>
                    </a:cubicBezTo>
                    <a:cubicBezTo>
                      <a:pt x="161" y="193"/>
                      <a:pt x="193" y="160"/>
                      <a:pt x="193" y="121"/>
                    </a:cubicBezTo>
                    <a:cubicBezTo>
                      <a:pt x="193" y="82"/>
                      <a:pt x="161" y="50"/>
                      <a:pt x="122" y="50"/>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3" name="Freeform 100">
                <a:extLst>
                  <a:ext uri="{FF2B5EF4-FFF2-40B4-BE49-F238E27FC236}">
                    <a16:creationId xmlns:a16="http://schemas.microsoft.com/office/drawing/2014/main" id="{8EAE76B7-175D-10FD-59BB-65567A4BF51E}"/>
                  </a:ext>
                </a:extLst>
              </p:cNvPr>
              <p:cNvSpPr>
                <a:spLocks noEditPoints="1"/>
              </p:cNvSpPr>
              <p:nvPr/>
            </p:nvSpPr>
            <p:spPr bwMode="auto">
              <a:xfrm>
                <a:off x="20280313" y="4119563"/>
                <a:ext cx="100013" cy="101600"/>
              </a:xfrm>
              <a:custGeom>
                <a:avLst/>
                <a:gdLst>
                  <a:gd name="T0" fmla="*/ 121 w 243"/>
                  <a:gd name="T1" fmla="*/ 243 h 243"/>
                  <a:gd name="T2" fmla="*/ 0 w 243"/>
                  <a:gd name="T3" fmla="*/ 122 h 243"/>
                  <a:gd name="T4" fmla="*/ 121 w 243"/>
                  <a:gd name="T5" fmla="*/ 0 h 243"/>
                  <a:gd name="T6" fmla="*/ 243 w 243"/>
                  <a:gd name="T7" fmla="*/ 122 h 243"/>
                  <a:gd name="T8" fmla="*/ 121 w 243"/>
                  <a:gd name="T9" fmla="*/ 243 h 243"/>
                  <a:gd name="T10" fmla="*/ 121 w 243"/>
                  <a:gd name="T11" fmla="*/ 50 h 243"/>
                  <a:gd name="T12" fmla="*/ 50 w 243"/>
                  <a:gd name="T13" fmla="*/ 122 h 243"/>
                  <a:gd name="T14" fmla="*/ 121 w 243"/>
                  <a:gd name="T15" fmla="*/ 193 h 243"/>
                  <a:gd name="T16" fmla="*/ 193 w 243"/>
                  <a:gd name="T17" fmla="*/ 122 h 243"/>
                  <a:gd name="T18" fmla="*/ 121 w 243"/>
                  <a:gd name="T19" fmla="*/ 5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43">
                    <a:moveTo>
                      <a:pt x="121" y="243"/>
                    </a:moveTo>
                    <a:cubicBezTo>
                      <a:pt x="54" y="243"/>
                      <a:pt x="0" y="189"/>
                      <a:pt x="0" y="122"/>
                    </a:cubicBezTo>
                    <a:cubicBezTo>
                      <a:pt x="0" y="55"/>
                      <a:pt x="54" y="0"/>
                      <a:pt x="121" y="0"/>
                    </a:cubicBezTo>
                    <a:cubicBezTo>
                      <a:pt x="188" y="0"/>
                      <a:pt x="243" y="55"/>
                      <a:pt x="243" y="122"/>
                    </a:cubicBezTo>
                    <a:cubicBezTo>
                      <a:pt x="243" y="189"/>
                      <a:pt x="188" y="243"/>
                      <a:pt x="121" y="243"/>
                    </a:cubicBezTo>
                    <a:close/>
                    <a:moveTo>
                      <a:pt x="121" y="50"/>
                    </a:moveTo>
                    <a:cubicBezTo>
                      <a:pt x="82" y="50"/>
                      <a:pt x="50" y="82"/>
                      <a:pt x="50" y="122"/>
                    </a:cubicBezTo>
                    <a:cubicBezTo>
                      <a:pt x="50" y="161"/>
                      <a:pt x="82" y="193"/>
                      <a:pt x="121" y="193"/>
                    </a:cubicBezTo>
                    <a:cubicBezTo>
                      <a:pt x="161" y="193"/>
                      <a:pt x="193" y="161"/>
                      <a:pt x="193" y="122"/>
                    </a:cubicBezTo>
                    <a:cubicBezTo>
                      <a:pt x="193" y="82"/>
                      <a:pt x="161" y="50"/>
                      <a:pt x="121" y="50"/>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4" name="Freeform 101">
                <a:extLst>
                  <a:ext uri="{FF2B5EF4-FFF2-40B4-BE49-F238E27FC236}">
                    <a16:creationId xmlns:a16="http://schemas.microsoft.com/office/drawing/2014/main" id="{4C170A7A-3FF6-B1E4-E10C-1EC62C3BF4D0}"/>
                  </a:ext>
                </a:extLst>
              </p:cNvPr>
              <p:cNvSpPr>
                <a:spLocks/>
              </p:cNvSpPr>
              <p:nvPr/>
            </p:nvSpPr>
            <p:spPr bwMode="auto">
              <a:xfrm>
                <a:off x="19837401" y="4037013"/>
                <a:ext cx="207963" cy="122238"/>
              </a:xfrm>
              <a:custGeom>
                <a:avLst/>
                <a:gdLst>
                  <a:gd name="T0" fmla="*/ 28 w 504"/>
                  <a:gd name="T1" fmla="*/ 293 h 293"/>
                  <a:gd name="T2" fmla="*/ 6 w 504"/>
                  <a:gd name="T3" fmla="*/ 280 h 293"/>
                  <a:gd name="T4" fmla="*/ 16 w 504"/>
                  <a:gd name="T5" fmla="*/ 246 h 293"/>
                  <a:gd name="T6" fmla="*/ 464 w 504"/>
                  <a:gd name="T7" fmla="*/ 6 h 293"/>
                  <a:gd name="T8" fmla="*/ 498 w 504"/>
                  <a:gd name="T9" fmla="*/ 16 h 293"/>
                  <a:gd name="T10" fmla="*/ 488 w 504"/>
                  <a:gd name="T11" fmla="*/ 50 h 293"/>
                  <a:gd name="T12" fmla="*/ 40 w 504"/>
                  <a:gd name="T13" fmla="*/ 290 h 293"/>
                  <a:gd name="T14" fmla="*/ 28 w 504"/>
                  <a:gd name="T15" fmla="*/ 293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4" h="293">
                    <a:moveTo>
                      <a:pt x="28" y="293"/>
                    </a:moveTo>
                    <a:cubicBezTo>
                      <a:pt x="19" y="293"/>
                      <a:pt x="11" y="288"/>
                      <a:pt x="6" y="280"/>
                    </a:cubicBezTo>
                    <a:cubicBezTo>
                      <a:pt x="0" y="268"/>
                      <a:pt x="4" y="252"/>
                      <a:pt x="16" y="246"/>
                    </a:cubicBezTo>
                    <a:cubicBezTo>
                      <a:pt x="464" y="6"/>
                      <a:pt x="464" y="6"/>
                      <a:pt x="464" y="6"/>
                    </a:cubicBezTo>
                    <a:cubicBezTo>
                      <a:pt x="476" y="0"/>
                      <a:pt x="491" y="4"/>
                      <a:pt x="498" y="16"/>
                    </a:cubicBezTo>
                    <a:cubicBezTo>
                      <a:pt x="504" y="29"/>
                      <a:pt x="500" y="44"/>
                      <a:pt x="488" y="50"/>
                    </a:cubicBezTo>
                    <a:cubicBezTo>
                      <a:pt x="40" y="290"/>
                      <a:pt x="40" y="290"/>
                      <a:pt x="40" y="290"/>
                    </a:cubicBezTo>
                    <a:cubicBezTo>
                      <a:pt x="36" y="292"/>
                      <a:pt x="32" y="293"/>
                      <a:pt x="28" y="293"/>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5" name="Freeform 102">
                <a:extLst>
                  <a:ext uri="{FF2B5EF4-FFF2-40B4-BE49-F238E27FC236}">
                    <a16:creationId xmlns:a16="http://schemas.microsoft.com/office/drawing/2014/main" id="{2E482E90-BBF9-34A4-EC91-E6A805E49B99}"/>
                  </a:ext>
                </a:extLst>
              </p:cNvPr>
              <p:cNvSpPr>
                <a:spLocks/>
              </p:cNvSpPr>
              <p:nvPr/>
            </p:nvSpPr>
            <p:spPr bwMode="auto">
              <a:xfrm>
                <a:off x="20177126" y="4179888"/>
                <a:ext cx="128588" cy="82550"/>
              </a:xfrm>
              <a:custGeom>
                <a:avLst/>
                <a:gdLst>
                  <a:gd name="T0" fmla="*/ 29 w 308"/>
                  <a:gd name="T1" fmla="*/ 199 h 199"/>
                  <a:gd name="T2" fmla="*/ 7 w 308"/>
                  <a:gd name="T3" fmla="*/ 187 h 199"/>
                  <a:gd name="T4" fmla="*/ 16 w 308"/>
                  <a:gd name="T5" fmla="*/ 153 h 199"/>
                  <a:gd name="T6" fmla="*/ 267 w 308"/>
                  <a:gd name="T7" fmla="*/ 7 h 199"/>
                  <a:gd name="T8" fmla="*/ 301 w 308"/>
                  <a:gd name="T9" fmla="*/ 16 h 199"/>
                  <a:gd name="T10" fmla="*/ 292 w 308"/>
                  <a:gd name="T11" fmla="*/ 50 h 199"/>
                  <a:gd name="T12" fmla="*/ 41 w 308"/>
                  <a:gd name="T13" fmla="*/ 196 h 199"/>
                  <a:gd name="T14" fmla="*/ 29 w 308"/>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199">
                    <a:moveTo>
                      <a:pt x="29" y="199"/>
                    </a:moveTo>
                    <a:cubicBezTo>
                      <a:pt x="20" y="199"/>
                      <a:pt x="12" y="195"/>
                      <a:pt x="7" y="187"/>
                    </a:cubicBezTo>
                    <a:cubicBezTo>
                      <a:pt x="0" y="175"/>
                      <a:pt x="4" y="160"/>
                      <a:pt x="16" y="153"/>
                    </a:cubicBezTo>
                    <a:cubicBezTo>
                      <a:pt x="267" y="7"/>
                      <a:pt x="267" y="7"/>
                      <a:pt x="267" y="7"/>
                    </a:cubicBezTo>
                    <a:cubicBezTo>
                      <a:pt x="279" y="0"/>
                      <a:pt x="294" y="4"/>
                      <a:pt x="301" y="16"/>
                    </a:cubicBezTo>
                    <a:cubicBezTo>
                      <a:pt x="308" y="28"/>
                      <a:pt x="304" y="43"/>
                      <a:pt x="292" y="50"/>
                    </a:cubicBezTo>
                    <a:cubicBezTo>
                      <a:pt x="41" y="196"/>
                      <a:pt x="41" y="196"/>
                      <a:pt x="41" y="196"/>
                    </a:cubicBezTo>
                    <a:cubicBezTo>
                      <a:pt x="37" y="198"/>
                      <a:pt x="33" y="199"/>
                      <a:pt x="29" y="199"/>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6" name="Freeform 103">
                <a:extLst>
                  <a:ext uri="{FF2B5EF4-FFF2-40B4-BE49-F238E27FC236}">
                    <a16:creationId xmlns:a16="http://schemas.microsoft.com/office/drawing/2014/main" id="{7D12635B-64FD-FA76-F5E4-8CB53884EF01}"/>
                  </a:ext>
                </a:extLst>
              </p:cNvPr>
              <p:cNvSpPr>
                <a:spLocks/>
              </p:cNvSpPr>
              <p:nvPr/>
            </p:nvSpPr>
            <p:spPr bwMode="auto">
              <a:xfrm>
                <a:off x="20097751" y="4040188"/>
                <a:ext cx="207963" cy="120650"/>
              </a:xfrm>
              <a:custGeom>
                <a:avLst/>
                <a:gdLst>
                  <a:gd name="T0" fmla="*/ 473 w 502"/>
                  <a:gd name="T1" fmla="*/ 289 h 289"/>
                  <a:gd name="T2" fmla="*/ 461 w 502"/>
                  <a:gd name="T3" fmla="*/ 286 h 289"/>
                  <a:gd name="T4" fmla="*/ 17 w 502"/>
                  <a:gd name="T5" fmla="*/ 51 h 289"/>
                  <a:gd name="T6" fmla="*/ 7 w 502"/>
                  <a:gd name="T7" fmla="*/ 17 h 289"/>
                  <a:gd name="T8" fmla="*/ 41 w 502"/>
                  <a:gd name="T9" fmla="*/ 7 h 289"/>
                  <a:gd name="T10" fmla="*/ 485 w 502"/>
                  <a:gd name="T11" fmla="*/ 242 h 289"/>
                  <a:gd name="T12" fmla="*/ 495 w 502"/>
                  <a:gd name="T13" fmla="*/ 276 h 289"/>
                  <a:gd name="T14" fmla="*/ 473 w 502"/>
                  <a:gd name="T15" fmla="*/ 289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2" h="289">
                    <a:moveTo>
                      <a:pt x="473" y="289"/>
                    </a:moveTo>
                    <a:cubicBezTo>
                      <a:pt x="469" y="289"/>
                      <a:pt x="465" y="288"/>
                      <a:pt x="461" y="286"/>
                    </a:cubicBezTo>
                    <a:cubicBezTo>
                      <a:pt x="17" y="51"/>
                      <a:pt x="17" y="51"/>
                      <a:pt x="17" y="51"/>
                    </a:cubicBezTo>
                    <a:cubicBezTo>
                      <a:pt x="5" y="45"/>
                      <a:pt x="0" y="30"/>
                      <a:pt x="7" y="17"/>
                    </a:cubicBezTo>
                    <a:cubicBezTo>
                      <a:pt x="13" y="5"/>
                      <a:pt x="28" y="0"/>
                      <a:pt x="41" y="7"/>
                    </a:cubicBezTo>
                    <a:cubicBezTo>
                      <a:pt x="485" y="242"/>
                      <a:pt x="485" y="242"/>
                      <a:pt x="485" y="242"/>
                    </a:cubicBezTo>
                    <a:cubicBezTo>
                      <a:pt x="497" y="248"/>
                      <a:pt x="502" y="263"/>
                      <a:pt x="495" y="276"/>
                    </a:cubicBezTo>
                    <a:cubicBezTo>
                      <a:pt x="491" y="284"/>
                      <a:pt x="482" y="289"/>
                      <a:pt x="473" y="289"/>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7" name="Freeform 104">
                <a:extLst>
                  <a:ext uri="{FF2B5EF4-FFF2-40B4-BE49-F238E27FC236}">
                    <a16:creationId xmlns:a16="http://schemas.microsoft.com/office/drawing/2014/main" id="{31694294-2878-0C0E-46C5-B40C13E5C8E8}"/>
                  </a:ext>
                </a:extLst>
              </p:cNvPr>
              <p:cNvSpPr>
                <a:spLocks/>
              </p:cNvSpPr>
              <p:nvPr/>
            </p:nvSpPr>
            <p:spPr bwMode="auto">
              <a:xfrm>
                <a:off x="19840576" y="4181475"/>
                <a:ext cx="127000" cy="80963"/>
              </a:xfrm>
              <a:custGeom>
                <a:avLst/>
                <a:gdLst>
                  <a:gd name="T0" fmla="*/ 275 w 303"/>
                  <a:gd name="T1" fmla="*/ 196 h 196"/>
                  <a:gd name="T2" fmla="*/ 262 w 303"/>
                  <a:gd name="T3" fmla="*/ 193 h 196"/>
                  <a:gd name="T4" fmla="*/ 16 w 303"/>
                  <a:gd name="T5" fmla="*/ 50 h 196"/>
                  <a:gd name="T6" fmla="*/ 7 w 303"/>
                  <a:gd name="T7" fmla="*/ 16 h 196"/>
                  <a:gd name="T8" fmla="*/ 41 w 303"/>
                  <a:gd name="T9" fmla="*/ 7 h 196"/>
                  <a:gd name="T10" fmla="*/ 287 w 303"/>
                  <a:gd name="T11" fmla="*/ 149 h 196"/>
                  <a:gd name="T12" fmla="*/ 296 w 303"/>
                  <a:gd name="T13" fmla="*/ 183 h 196"/>
                  <a:gd name="T14" fmla="*/ 275 w 303"/>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196">
                    <a:moveTo>
                      <a:pt x="275" y="196"/>
                    </a:moveTo>
                    <a:cubicBezTo>
                      <a:pt x="270" y="196"/>
                      <a:pt x="266" y="195"/>
                      <a:pt x="262" y="193"/>
                    </a:cubicBezTo>
                    <a:cubicBezTo>
                      <a:pt x="16" y="50"/>
                      <a:pt x="16" y="50"/>
                      <a:pt x="16" y="50"/>
                    </a:cubicBezTo>
                    <a:cubicBezTo>
                      <a:pt x="4" y="44"/>
                      <a:pt x="0" y="28"/>
                      <a:pt x="7" y="16"/>
                    </a:cubicBezTo>
                    <a:cubicBezTo>
                      <a:pt x="13" y="4"/>
                      <a:pt x="29" y="0"/>
                      <a:pt x="41" y="7"/>
                    </a:cubicBezTo>
                    <a:cubicBezTo>
                      <a:pt x="287" y="149"/>
                      <a:pt x="287" y="149"/>
                      <a:pt x="287" y="149"/>
                    </a:cubicBezTo>
                    <a:cubicBezTo>
                      <a:pt x="299" y="156"/>
                      <a:pt x="303" y="171"/>
                      <a:pt x="296" y="183"/>
                    </a:cubicBezTo>
                    <a:cubicBezTo>
                      <a:pt x="292" y="192"/>
                      <a:pt x="283" y="196"/>
                      <a:pt x="275" y="196"/>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8" name="Freeform 105">
                <a:extLst>
                  <a:ext uri="{FF2B5EF4-FFF2-40B4-BE49-F238E27FC236}">
                    <a16:creationId xmlns:a16="http://schemas.microsoft.com/office/drawing/2014/main" id="{2C90C7C0-573D-8956-E601-D6B81CCB4605}"/>
                  </a:ext>
                </a:extLst>
              </p:cNvPr>
              <p:cNvSpPr>
                <a:spLocks/>
              </p:cNvSpPr>
              <p:nvPr/>
            </p:nvSpPr>
            <p:spPr bwMode="auto">
              <a:xfrm>
                <a:off x="20062826" y="4070350"/>
                <a:ext cx="20638" cy="144463"/>
              </a:xfrm>
              <a:custGeom>
                <a:avLst/>
                <a:gdLst>
                  <a:gd name="T0" fmla="*/ 25 w 50"/>
                  <a:gd name="T1" fmla="*/ 348 h 348"/>
                  <a:gd name="T2" fmla="*/ 0 w 50"/>
                  <a:gd name="T3" fmla="*/ 323 h 348"/>
                  <a:gd name="T4" fmla="*/ 0 w 50"/>
                  <a:gd name="T5" fmla="*/ 25 h 348"/>
                  <a:gd name="T6" fmla="*/ 25 w 50"/>
                  <a:gd name="T7" fmla="*/ 0 h 348"/>
                  <a:gd name="T8" fmla="*/ 50 w 50"/>
                  <a:gd name="T9" fmla="*/ 25 h 348"/>
                  <a:gd name="T10" fmla="*/ 50 w 50"/>
                  <a:gd name="T11" fmla="*/ 323 h 348"/>
                  <a:gd name="T12" fmla="*/ 25 w 50"/>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50" h="348">
                    <a:moveTo>
                      <a:pt x="25" y="348"/>
                    </a:moveTo>
                    <a:cubicBezTo>
                      <a:pt x="11" y="348"/>
                      <a:pt x="0" y="337"/>
                      <a:pt x="0" y="323"/>
                    </a:cubicBezTo>
                    <a:cubicBezTo>
                      <a:pt x="0" y="25"/>
                      <a:pt x="0" y="25"/>
                      <a:pt x="0" y="25"/>
                    </a:cubicBezTo>
                    <a:cubicBezTo>
                      <a:pt x="0" y="11"/>
                      <a:pt x="11" y="0"/>
                      <a:pt x="25" y="0"/>
                    </a:cubicBezTo>
                    <a:cubicBezTo>
                      <a:pt x="39" y="0"/>
                      <a:pt x="50" y="11"/>
                      <a:pt x="50" y="25"/>
                    </a:cubicBezTo>
                    <a:cubicBezTo>
                      <a:pt x="50" y="323"/>
                      <a:pt x="50" y="323"/>
                      <a:pt x="50" y="323"/>
                    </a:cubicBezTo>
                    <a:cubicBezTo>
                      <a:pt x="50" y="337"/>
                      <a:pt x="39" y="348"/>
                      <a:pt x="25" y="348"/>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39" name="Freeform 106">
                <a:extLst>
                  <a:ext uri="{FF2B5EF4-FFF2-40B4-BE49-F238E27FC236}">
                    <a16:creationId xmlns:a16="http://schemas.microsoft.com/office/drawing/2014/main" id="{1E987E02-2ED0-C502-A906-7274C071FF8B}"/>
                  </a:ext>
                </a:extLst>
              </p:cNvPr>
              <p:cNvSpPr>
                <a:spLocks/>
              </p:cNvSpPr>
              <p:nvPr/>
            </p:nvSpPr>
            <p:spPr bwMode="auto">
              <a:xfrm>
                <a:off x="19804063" y="4200525"/>
                <a:ext cx="20638" cy="109538"/>
              </a:xfrm>
              <a:custGeom>
                <a:avLst/>
                <a:gdLst>
                  <a:gd name="T0" fmla="*/ 25 w 50"/>
                  <a:gd name="T1" fmla="*/ 267 h 267"/>
                  <a:gd name="T2" fmla="*/ 0 w 50"/>
                  <a:gd name="T3" fmla="*/ 242 h 267"/>
                  <a:gd name="T4" fmla="*/ 0 w 50"/>
                  <a:gd name="T5" fmla="*/ 25 h 267"/>
                  <a:gd name="T6" fmla="*/ 25 w 50"/>
                  <a:gd name="T7" fmla="*/ 0 h 267"/>
                  <a:gd name="T8" fmla="*/ 50 w 50"/>
                  <a:gd name="T9" fmla="*/ 25 h 267"/>
                  <a:gd name="T10" fmla="*/ 50 w 50"/>
                  <a:gd name="T11" fmla="*/ 242 h 267"/>
                  <a:gd name="T12" fmla="*/ 25 w 50"/>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50" h="267">
                    <a:moveTo>
                      <a:pt x="25" y="267"/>
                    </a:moveTo>
                    <a:cubicBezTo>
                      <a:pt x="11" y="267"/>
                      <a:pt x="0" y="256"/>
                      <a:pt x="0" y="242"/>
                    </a:cubicBezTo>
                    <a:cubicBezTo>
                      <a:pt x="0" y="25"/>
                      <a:pt x="0" y="25"/>
                      <a:pt x="0" y="25"/>
                    </a:cubicBezTo>
                    <a:cubicBezTo>
                      <a:pt x="0" y="11"/>
                      <a:pt x="11" y="0"/>
                      <a:pt x="25" y="0"/>
                    </a:cubicBezTo>
                    <a:cubicBezTo>
                      <a:pt x="39" y="0"/>
                      <a:pt x="50" y="11"/>
                      <a:pt x="50" y="25"/>
                    </a:cubicBezTo>
                    <a:cubicBezTo>
                      <a:pt x="50" y="242"/>
                      <a:pt x="50" y="242"/>
                      <a:pt x="50" y="242"/>
                    </a:cubicBezTo>
                    <a:cubicBezTo>
                      <a:pt x="50" y="256"/>
                      <a:pt x="39" y="267"/>
                      <a:pt x="25" y="267"/>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0" name="Freeform 107">
                <a:extLst>
                  <a:ext uri="{FF2B5EF4-FFF2-40B4-BE49-F238E27FC236}">
                    <a16:creationId xmlns:a16="http://schemas.microsoft.com/office/drawing/2014/main" id="{10DCADD6-7727-1FF5-E048-202610D5279B}"/>
                  </a:ext>
                </a:extLst>
              </p:cNvPr>
              <p:cNvSpPr>
                <a:spLocks/>
              </p:cNvSpPr>
              <p:nvPr/>
            </p:nvSpPr>
            <p:spPr bwMode="auto">
              <a:xfrm>
                <a:off x="20320001" y="4203700"/>
                <a:ext cx="20638" cy="134938"/>
              </a:xfrm>
              <a:custGeom>
                <a:avLst/>
                <a:gdLst>
                  <a:gd name="T0" fmla="*/ 25 w 50"/>
                  <a:gd name="T1" fmla="*/ 326 h 326"/>
                  <a:gd name="T2" fmla="*/ 0 w 50"/>
                  <a:gd name="T3" fmla="*/ 301 h 326"/>
                  <a:gd name="T4" fmla="*/ 0 w 50"/>
                  <a:gd name="T5" fmla="*/ 25 h 326"/>
                  <a:gd name="T6" fmla="*/ 25 w 50"/>
                  <a:gd name="T7" fmla="*/ 0 h 326"/>
                  <a:gd name="T8" fmla="*/ 50 w 50"/>
                  <a:gd name="T9" fmla="*/ 25 h 326"/>
                  <a:gd name="T10" fmla="*/ 50 w 50"/>
                  <a:gd name="T11" fmla="*/ 301 h 326"/>
                  <a:gd name="T12" fmla="*/ 25 w 50"/>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50" h="326">
                    <a:moveTo>
                      <a:pt x="25" y="326"/>
                    </a:moveTo>
                    <a:cubicBezTo>
                      <a:pt x="11" y="326"/>
                      <a:pt x="0" y="315"/>
                      <a:pt x="0" y="301"/>
                    </a:cubicBezTo>
                    <a:cubicBezTo>
                      <a:pt x="0" y="25"/>
                      <a:pt x="0" y="25"/>
                      <a:pt x="0" y="25"/>
                    </a:cubicBezTo>
                    <a:cubicBezTo>
                      <a:pt x="0" y="11"/>
                      <a:pt x="11" y="0"/>
                      <a:pt x="25" y="0"/>
                    </a:cubicBezTo>
                    <a:cubicBezTo>
                      <a:pt x="39" y="0"/>
                      <a:pt x="50" y="11"/>
                      <a:pt x="50" y="25"/>
                    </a:cubicBezTo>
                    <a:cubicBezTo>
                      <a:pt x="50" y="301"/>
                      <a:pt x="50" y="301"/>
                      <a:pt x="50" y="301"/>
                    </a:cubicBezTo>
                    <a:cubicBezTo>
                      <a:pt x="50" y="315"/>
                      <a:pt x="39" y="326"/>
                      <a:pt x="25" y="326"/>
                    </a:cubicBezTo>
                    <a:close/>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1" name="Freeform 108">
                <a:extLst>
                  <a:ext uri="{FF2B5EF4-FFF2-40B4-BE49-F238E27FC236}">
                    <a16:creationId xmlns:a16="http://schemas.microsoft.com/office/drawing/2014/main" id="{F6C4FC6D-8648-1EA5-A004-7444D8E431EF}"/>
                  </a:ext>
                </a:extLst>
              </p:cNvPr>
              <p:cNvSpPr>
                <a:spLocks/>
              </p:cNvSpPr>
              <p:nvPr/>
            </p:nvSpPr>
            <p:spPr bwMode="auto">
              <a:xfrm>
                <a:off x="19802476" y="4705350"/>
                <a:ext cx="539750" cy="20638"/>
              </a:xfrm>
              <a:custGeom>
                <a:avLst/>
                <a:gdLst>
                  <a:gd name="T0" fmla="*/ 1274 w 1299"/>
                  <a:gd name="T1" fmla="*/ 50 h 50"/>
                  <a:gd name="T2" fmla="*/ 25 w 1299"/>
                  <a:gd name="T3" fmla="*/ 50 h 50"/>
                  <a:gd name="T4" fmla="*/ 0 w 1299"/>
                  <a:gd name="T5" fmla="*/ 25 h 50"/>
                  <a:gd name="T6" fmla="*/ 25 w 1299"/>
                  <a:gd name="T7" fmla="*/ 0 h 50"/>
                  <a:gd name="T8" fmla="*/ 1274 w 1299"/>
                  <a:gd name="T9" fmla="*/ 0 h 50"/>
                  <a:gd name="T10" fmla="*/ 1299 w 1299"/>
                  <a:gd name="T11" fmla="*/ 25 h 50"/>
                  <a:gd name="T12" fmla="*/ 1274 w 1299"/>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1299" h="50">
                    <a:moveTo>
                      <a:pt x="1274" y="50"/>
                    </a:moveTo>
                    <a:cubicBezTo>
                      <a:pt x="25" y="50"/>
                      <a:pt x="25" y="50"/>
                      <a:pt x="25" y="50"/>
                    </a:cubicBezTo>
                    <a:cubicBezTo>
                      <a:pt x="12" y="50"/>
                      <a:pt x="0" y="38"/>
                      <a:pt x="0" y="25"/>
                    </a:cubicBezTo>
                    <a:cubicBezTo>
                      <a:pt x="0" y="11"/>
                      <a:pt x="12" y="0"/>
                      <a:pt x="25" y="0"/>
                    </a:cubicBezTo>
                    <a:cubicBezTo>
                      <a:pt x="1274" y="0"/>
                      <a:pt x="1274" y="0"/>
                      <a:pt x="1274" y="0"/>
                    </a:cubicBezTo>
                    <a:cubicBezTo>
                      <a:pt x="1288" y="0"/>
                      <a:pt x="1299" y="11"/>
                      <a:pt x="1299" y="25"/>
                    </a:cubicBezTo>
                    <a:cubicBezTo>
                      <a:pt x="1299" y="38"/>
                      <a:pt x="1288" y="50"/>
                      <a:pt x="1274" y="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2" name="Freeform 109">
                <a:extLst>
                  <a:ext uri="{FF2B5EF4-FFF2-40B4-BE49-F238E27FC236}">
                    <a16:creationId xmlns:a16="http://schemas.microsoft.com/office/drawing/2014/main" id="{AB182756-0534-BA24-14C6-073322DC27A0}"/>
                  </a:ext>
                </a:extLst>
              </p:cNvPr>
              <p:cNvSpPr>
                <a:spLocks/>
              </p:cNvSpPr>
              <p:nvPr/>
            </p:nvSpPr>
            <p:spPr bwMode="auto">
              <a:xfrm>
                <a:off x="19967576" y="4572000"/>
                <a:ext cx="214313" cy="153988"/>
              </a:xfrm>
              <a:custGeom>
                <a:avLst/>
                <a:gdLst>
                  <a:gd name="T0" fmla="*/ 71 w 517"/>
                  <a:gd name="T1" fmla="*/ 370 h 371"/>
                  <a:gd name="T2" fmla="*/ 46 w 517"/>
                  <a:gd name="T3" fmla="*/ 348 h 371"/>
                  <a:gd name="T4" fmla="*/ 1 w 517"/>
                  <a:gd name="T5" fmla="*/ 29 h 371"/>
                  <a:gd name="T6" fmla="*/ 6 w 517"/>
                  <a:gd name="T7" fmla="*/ 9 h 371"/>
                  <a:gd name="T8" fmla="*/ 25 w 517"/>
                  <a:gd name="T9" fmla="*/ 0 h 371"/>
                  <a:gd name="T10" fmla="*/ 491 w 517"/>
                  <a:gd name="T11" fmla="*/ 0 h 371"/>
                  <a:gd name="T12" fmla="*/ 510 w 517"/>
                  <a:gd name="T13" fmla="*/ 9 h 371"/>
                  <a:gd name="T14" fmla="*/ 516 w 517"/>
                  <a:gd name="T15" fmla="*/ 29 h 371"/>
                  <a:gd name="T16" fmla="*/ 473 w 517"/>
                  <a:gd name="T17" fmla="*/ 348 h 371"/>
                  <a:gd name="T18" fmla="*/ 445 w 517"/>
                  <a:gd name="T19" fmla="*/ 369 h 371"/>
                  <a:gd name="T20" fmla="*/ 423 w 517"/>
                  <a:gd name="T21" fmla="*/ 341 h 371"/>
                  <a:gd name="T22" fmla="*/ 463 w 517"/>
                  <a:gd name="T23" fmla="*/ 50 h 371"/>
                  <a:gd name="T24" fmla="*/ 54 w 517"/>
                  <a:gd name="T25" fmla="*/ 50 h 371"/>
                  <a:gd name="T26" fmla="*/ 96 w 517"/>
                  <a:gd name="T27" fmla="*/ 341 h 371"/>
                  <a:gd name="T28" fmla="*/ 75 w 517"/>
                  <a:gd name="T29" fmla="*/ 369 h 371"/>
                  <a:gd name="T30" fmla="*/ 71 w 517"/>
                  <a:gd name="T31" fmla="*/ 37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371">
                    <a:moveTo>
                      <a:pt x="71" y="370"/>
                    </a:moveTo>
                    <a:cubicBezTo>
                      <a:pt x="59" y="370"/>
                      <a:pt x="48" y="361"/>
                      <a:pt x="46" y="348"/>
                    </a:cubicBezTo>
                    <a:cubicBezTo>
                      <a:pt x="1" y="29"/>
                      <a:pt x="1" y="29"/>
                      <a:pt x="1" y="29"/>
                    </a:cubicBezTo>
                    <a:cubicBezTo>
                      <a:pt x="0" y="22"/>
                      <a:pt x="2" y="14"/>
                      <a:pt x="6" y="9"/>
                    </a:cubicBezTo>
                    <a:cubicBezTo>
                      <a:pt x="11" y="4"/>
                      <a:pt x="18" y="0"/>
                      <a:pt x="25" y="0"/>
                    </a:cubicBezTo>
                    <a:cubicBezTo>
                      <a:pt x="491" y="0"/>
                      <a:pt x="491" y="0"/>
                      <a:pt x="491" y="0"/>
                    </a:cubicBezTo>
                    <a:cubicBezTo>
                      <a:pt x="499" y="0"/>
                      <a:pt x="505" y="3"/>
                      <a:pt x="510" y="9"/>
                    </a:cubicBezTo>
                    <a:cubicBezTo>
                      <a:pt x="515" y="14"/>
                      <a:pt x="517" y="22"/>
                      <a:pt x="516" y="29"/>
                    </a:cubicBezTo>
                    <a:cubicBezTo>
                      <a:pt x="473" y="348"/>
                      <a:pt x="473" y="348"/>
                      <a:pt x="473" y="348"/>
                    </a:cubicBezTo>
                    <a:cubicBezTo>
                      <a:pt x="471" y="362"/>
                      <a:pt x="459" y="371"/>
                      <a:pt x="445" y="369"/>
                    </a:cubicBezTo>
                    <a:cubicBezTo>
                      <a:pt x="431" y="368"/>
                      <a:pt x="422" y="355"/>
                      <a:pt x="423" y="341"/>
                    </a:cubicBezTo>
                    <a:cubicBezTo>
                      <a:pt x="463" y="50"/>
                      <a:pt x="463" y="50"/>
                      <a:pt x="463" y="50"/>
                    </a:cubicBezTo>
                    <a:cubicBezTo>
                      <a:pt x="54" y="50"/>
                      <a:pt x="54" y="50"/>
                      <a:pt x="54" y="50"/>
                    </a:cubicBezTo>
                    <a:cubicBezTo>
                      <a:pt x="96" y="341"/>
                      <a:pt x="96" y="341"/>
                      <a:pt x="96" y="341"/>
                    </a:cubicBezTo>
                    <a:cubicBezTo>
                      <a:pt x="98" y="355"/>
                      <a:pt x="88" y="367"/>
                      <a:pt x="75" y="369"/>
                    </a:cubicBezTo>
                    <a:cubicBezTo>
                      <a:pt x="73" y="370"/>
                      <a:pt x="72" y="370"/>
                      <a:pt x="71" y="37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3" name="Freeform 110">
                <a:extLst>
                  <a:ext uri="{FF2B5EF4-FFF2-40B4-BE49-F238E27FC236}">
                    <a16:creationId xmlns:a16="http://schemas.microsoft.com/office/drawing/2014/main" id="{0C03AA7E-0A4A-C7E5-750C-B2891E966836}"/>
                  </a:ext>
                </a:extLst>
              </p:cNvPr>
              <p:cNvSpPr>
                <a:spLocks/>
              </p:cNvSpPr>
              <p:nvPr/>
            </p:nvSpPr>
            <p:spPr bwMode="auto">
              <a:xfrm>
                <a:off x="19934238" y="4248150"/>
                <a:ext cx="274638" cy="268288"/>
              </a:xfrm>
              <a:custGeom>
                <a:avLst/>
                <a:gdLst>
                  <a:gd name="T0" fmla="*/ 191 w 660"/>
                  <a:gd name="T1" fmla="*/ 647 h 647"/>
                  <a:gd name="T2" fmla="*/ 188 w 660"/>
                  <a:gd name="T3" fmla="*/ 647 h 647"/>
                  <a:gd name="T4" fmla="*/ 8 w 660"/>
                  <a:gd name="T5" fmla="*/ 572 h 647"/>
                  <a:gd name="T6" fmla="*/ 2 w 660"/>
                  <a:gd name="T7" fmla="*/ 549 h 647"/>
                  <a:gd name="T8" fmla="*/ 56 w 660"/>
                  <a:gd name="T9" fmla="*/ 249 h 647"/>
                  <a:gd name="T10" fmla="*/ 329 w 660"/>
                  <a:gd name="T11" fmla="*/ 0 h 647"/>
                  <a:gd name="T12" fmla="*/ 596 w 660"/>
                  <a:gd name="T13" fmla="*/ 226 h 647"/>
                  <a:gd name="T14" fmla="*/ 656 w 660"/>
                  <a:gd name="T15" fmla="*/ 547 h 647"/>
                  <a:gd name="T16" fmla="*/ 645 w 660"/>
                  <a:gd name="T17" fmla="*/ 577 h 647"/>
                  <a:gd name="T18" fmla="*/ 458 w 660"/>
                  <a:gd name="T19" fmla="*/ 638 h 647"/>
                  <a:gd name="T20" fmla="*/ 429 w 660"/>
                  <a:gd name="T21" fmla="*/ 618 h 647"/>
                  <a:gd name="T22" fmla="*/ 449 w 660"/>
                  <a:gd name="T23" fmla="*/ 589 h 647"/>
                  <a:gd name="T24" fmla="*/ 602 w 660"/>
                  <a:gd name="T25" fmla="*/ 543 h 647"/>
                  <a:gd name="T26" fmla="*/ 546 w 660"/>
                  <a:gd name="T27" fmla="*/ 233 h 647"/>
                  <a:gd name="T28" fmla="*/ 329 w 660"/>
                  <a:gd name="T29" fmla="*/ 50 h 647"/>
                  <a:gd name="T30" fmla="*/ 106 w 660"/>
                  <a:gd name="T31" fmla="*/ 253 h 647"/>
                  <a:gd name="T32" fmla="*/ 54 w 660"/>
                  <a:gd name="T33" fmla="*/ 546 h 647"/>
                  <a:gd name="T34" fmla="*/ 195 w 660"/>
                  <a:gd name="T35" fmla="*/ 597 h 647"/>
                  <a:gd name="T36" fmla="*/ 216 w 660"/>
                  <a:gd name="T37" fmla="*/ 626 h 647"/>
                  <a:gd name="T38" fmla="*/ 191 w 660"/>
                  <a:gd name="T39" fmla="*/ 64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0" h="647">
                    <a:moveTo>
                      <a:pt x="191" y="647"/>
                    </a:moveTo>
                    <a:cubicBezTo>
                      <a:pt x="190" y="647"/>
                      <a:pt x="189" y="647"/>
                      <a:pt x="188" y="647"/>
                    </a:cubicBezTo>
                    <a:cubicBezTo>
                      <a:pt x="62" y="628"/>
                      <a:pt x="10" y="575"/>
                      <a:pt x="8" y="572"/>
                    </a:cubicBezTo>
                    <a:cubicBezTo>
                      <a:pt x="2" y="566"/>
                      <a:pt x="0" y="557"/>
                      <a:pt x="2" y="549"/>
                    </a:cubicBezTo>
                    <a:cubicBezTo>
                      <a:pt x="2" y="547"/>
                      <a:pt x="45" y="389"/>
                      <a:pt x="56" y="249"/>
                    </a:cubicBezTo>
                    <a:cubicBezTo>
                      <a:pt x="67" y="93"/>
                      <a:pt x="204" y="0"/>
                      <a:pt x="329" y="0"/>
                    </a:cubicBezTo>
                    <a:cubicBezTo>
                      <a:pt x="460" y="0"/>
                      <a:pt x="578" y="99"/>
                      <a:pt x="596" y="226"/>
                    </a:cubicBezTo>
                    <a:cubicBezTo>
                      <a:pt x="614" y="350"/>
                      <a:pt x="633" y="476"/>
                      <a:pt x="656" y="547"/>
                    </a:cubicBezTo>
                    <a:cubicBezTo>
                      <a:pt x="660" y="559"/>
                      <a:pt x="655" y="571"/>
                      <a:pt x="645" y="577"/>
                    </a:cubicBezTo>
                    <a:cubicBezTo>
                      <a:pt x="583" y="614"/>
                      <a:pt x="463" y="637"/>
                      <a:pt x="458" y="638"/>
                    </a:cubicBezTo>
                    <a:cubicBezTo>
                      <a:pt x="445" y="640"/>
                      <a:pt x="431" y="632"/>
                      <a:pt x="429" y="618"/>
                    </a:cubicBezTo>
                    <a:cubicBezTo>
                      <a:pt x="426" y="605"/>
                      <a:pt x="435" y="591"/>
                      <a:pt x="449" y="589"/>
                    </a:cubicBezTo>
                    <a:cubicBezTo>
                      <a:pt x="450" y="589"/>
                      <a:pt x="544" y="570"/>
                      <a:pt x="602" y="543"/>
                    </a:cubicBezTo>
                    <a:cubicBezTo>
                      <a:pt x="581" y="466"/>
                      <a:pt x="563" y="348"/>
                      <a:pt x="546" y="233"/>
                    </a:cubicBezTo>
                    <a:cubicBezTo>
                      <a:pt x="530" y="118"/>
                      <a:pt x="423" y="50"/>
                      <a:pt x="329" y="50"/>
                    </a:cubicBezTo>
                    <a:cubicBezTo>
                      <a:pt x="227" y="50"/>
                      <a:pt x="115" y="126"/>
                      <a:pt x="106" y="253"/>
                    </a:cubicBezTo>
                    <a:cubicBezTo>
                      <a:pt x="96" y="373"/>
                      <a:pt x="66" y="502"/>
                      <a:pt x="54" y="546"/>
                    </a:cubicBezTo>
                    <a:cubicBezTo>
                      <a:pt x="73" y="560"/>
                      <a:pt x="117" y="586"/>
                      <a:pt x="195" y="597"/>
                    </a:cubicBezTo>
                    <a:cubicBezTo>
                      <a:pt x="209" y="599"/>
                      <a:pt x="218" y="612"/>
                      <a:pt x="216" y="626"/>
                    </a:cubicBezTo>
                    <a:cubicBezTo>
                      <a:pt x="214" y="638"/>
                      <a:pt x="204" y="647"/>
                      <a:pt x="191" y="647"/>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4" name="Freeform 111">
                <a:extLst>
                  <a:ext uri="{FF2B5EF4-FFF2-40B4-BE49-F238E27FC236}">
                    <a16:creationId xmlns:a16="http://schemas.microsoft.com/office/drawing/2014/main" id="{0D20A10F-0FAE-615C-47AC-7514A6885EA1}"/>
                  </a:ext>
                </a:extLst>
              </p:cNvPr>
              <p:cNvSpPr>
                <a:spLocks/>
              </p:cNvSpPr>
              <p:nvPr/>
            </p:nvSpPr>
            <p:spPr bwMode="auto">
              <a:xfrm>
                <a:off x="19975513" y="4325938"/>
                <a:ext cx="192088" cy="168275"/>
              </a:xfrm>
              <a:custGeom>
                <a:avLst/>
                <a:gdLst>
                  <a:gd name="T0" fmla="*/ 230 w 463"/>
                  <a:gd name="T1" fmla="*/ 403 h 403"/>
                  <a:gd name="T2" fmla="*/ 0 w 463"/>
                  <a:gd name="T3" fmla="*/ 177 h 403"/>
                  <a:gd name="T4" fmla="*/ 25 w 463"/>
                  <a:gd name="T5" fmla="*/ 152 h 403"/>
                  <a:gd name="T6" fmla="*/ 51 w 463"/>
                  <a:gd name="T7" fmla="*/ 177 h 403"/>
                  <a:gd name="T8" fmla="*/ 230 w 463"/>
                  <a:gd name="T9" fmla="*/ 353 h 403"/>
                  <a:gd name="T10" fmla="*/ 360 w 463"/>
                  <a:gd name="T11" fmla="*/ 305 h 403"/>
                  <a:gd name="T12" fmla="*/ 409 w 463"/>
                  <a:gd name="T13" fmla="*/ 189 h 403"/>
                  <a:gd name="T14" fmla="*/ 173 w 463"/>
                  <a:gd name="T15" fmla="*/ 62 h 403"/>
                  <a:gd name="T16" fmla="*/ 121 w 463"/>
                  <a:gd name="T17" fmla="*/ 110 h 403"/>
                  <a:gd name="T18" fmla="*/ 85 w 463"/>
                  <a:gd name="T19" fmla="*/ 109 h 403"/>
                  <a:gd name="T20" fmla="*/ 87 w 463"/>
                  <a:gd name="T21" fmla="*/ 74 h 403"/>
                  <a:gd name="T22" fmla="*/ 146 w 463"/>
                  <a:gd name="T23" fmla="*/ 19 h 403"/>
                  <a:gd name="T24" fmla="*/ 161 w 463"/>
                  <a:gd name="T25" fmla="*/ 12 h 403"/>
                  <a:gd name="T26" fmla="*/ 457 w 463"/>
                  <a:gd name="T27" fmla="*/ 173 h 403"/>
                  <a:gd name="T28" fmla="*/ 422 w 463"/>
                  <a:gd name="T29" fmla="*/ 308 h 403"/>
                  <a:gd name="T30" fmla="*/ 230 w 463"/>
                  <a:gd name="T31" fmla="*/ 40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3" h="403">
                    <a:moveTo>
                      <a:pt x="230" y="403"/>
                    </a:moveTo>
                    <a:cubicBezTo>
                      <a:pt x="51" y="403"/>
                      <a:pt x="2" y="255"/>
                      <a:pt x="0" y="177"/>
                    </a:cubicBezTo>
                    <a:cubicBezTo>
                      <a:pt x="0" y="164"/>
                      <a:pt x="11" y="152"/>
                      <a:pt x="25" y="152"/>
                    </a:cubicBezTo>
                    <a:cubicBezTo>
                      <a:pt x="40" y="152"/>
                      <a:pt x="50" y="163"/>
                      <a:pt x="51" y="177"/>
                    </a:cubicBezTo>
                    <a:cubicBezTo>
                      <a:pt x="51" y="184"/>
                      <a:pt x="56" y="353"/>
                      <a:pt x="230" y="353"/>
                    </a:cubicBezTo>
                    <a:cubicBezTo>
                      <a:pt x="286" y="353"/>
                      <a:pt x="329" y="337"/>
                      <a:pt x="360" y="305"/>
                    </a:cubicBezTo>
                    <a:cubicBezTo>
                      <a:pt x="401" y="263"/>
                      <a:pt x="408" y="205"/>
                      <a:pt x="409" y="189"/>
                    </a:cubicBezTo>
                    <a:cubicBezTo>
                      <a:pt x="347" y="69"/>
                      <a:pt x="209" y="63"/>
                      <a:pt x="173" y="62"/>
                    </a:cubicBezTo>
                    <a:cubicBezTo>
                      <a:pt x="121" y="110"/>
                      <a:pt x="121" y="110"/>
                      <a:pt x="121" y="110"/>
                    </a:cubicBezTo>
                    <a:cubicBezTo>
                      <a:pt x="111" y="120"/>
                      <a:pt x="95" y="119"/>
                      <a:pt x="85" y="109"/>
                    </a:cubicBezTo>
                    <a:cubicBezTo>
                      <a:pt x="76" y="99"/>
                      <a:pt x="76" y="83"/>
                      <a:pt x="87" y="74"/>
                    </a:cubicBezTo>
                    <a:cubicBezTo>
                      <a:pt x="146" y="19"/>
                      <a:pt x="146" y="19"/>
                      <a:pt x="146" y="19"/>
                    </a:cubicBezTo>
                    <a:cubicBezTo>
                      <a:pt x="150" y="15"/>
                      <a:pt x="155" y="13"/>
                      <a:pt x="161" y="12"/>
                    </a:cubicBezTo>
                    <a:cubicBezTo>
                      <a:pt x="169" y="12"/>
                      <a:pt x="373" y="0"/>
                      <a:pt x="457" y="173"/>
                    </a:cubicBezTo>
                    <a:cubicBezTo>
                      <a:pt x="463" y="187"/>
                      <a:pt x="456" y="254"/>
                      <a:pt x="422" y="308"/>
                    </a:cubicBezTo>
                    <a:cubicBezTo>
                      <a:pt x="394" y="351"/>
                      <a:pt x="338" y="403"/>
                      <a:pt x="230" y="403"/>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5" name="Freeform 112">
                <a:extLst>
                  <a:ext uri="{FF2B5EF4-FFF2-40B4-BE49-F238E27FC236}">
                    <a16:creationId xmlns:a16="http://schemas.microsoft.com/office/drawing/2014/main" id="{729A175A-2AF4-FC24-A649-C36D1FB7E63F}"/>
                  </a:ext>
                </a:extLst>
              </p:cNvPr>
              <p:cNvSpPr>
                <a:spLocks/>
              </p:cNvSpPr>
              <p:nvPr/>
            </p:nvSpPr>
            <p:spPr bwMode="auto">
              <a:xfrm>
                <a:off x="19929476" y="4473575"/>
                <a:ext cx="104775" cy="209550"/>
              </a:xfrm>
              <a:custGeom>
                <a:avLst/>
                <a:gdLst>
                  <a:gd name="T0" fmla="*/ 27 w 255"/>
                  <a:gd name="T1" fmla="*/ 506 h 506"/>
                  <a:gd name="T2" fmla="*/ 2 w 255"/>
                  <a:gd name="T3" fmla="*/ 481 h 506"/>
                  <a:gd name="T4" fmla="*/ 2 w 255"/>
                  <a:gd name="T5" fmla="*/ 278 h 506"/>
                  <a:gd name="T6" fmla="*/ 60 w 255"/>
                  <a:gd name="T7" fmla="*/ 154 h 506"/>
                  <a:gd name="T8" fmla="*/ 205 w 255"/>
                  <a:gd name="T9" fmla="*/ 83 h 506"/>
                  <a:gd name="T10" fmla="*/ 205 w 255"/>
                  <a:gd name="T11" fmla="*/ 25 h 506"/>
                  <a:gd name="T12" fmla="*/ 230 w 255"/>
                  <a:gd name="T13" fmla="*/ 0 h 506"/>
                  <a:gd name="T14" fmla="*/ 255 w 255"/>
                  <a:gd name="T15" fmla="*/ 25 h 506"/>
                  <a:gd name="T16" fmla="*/ 255 w 255"/>
                  <a:gd name="T17" fmla="*/ 99 h 506"/>
                  <a:gd name="T18" fmla="*/ 241 w 255"/>
                  <a:gd name="T19" fmla="*/ 122 h 506"/>
                  <a:gd name="T20" fmla="*/ 84 w 255"/>
                  <a:gd name="T21" fmla="*/ 198 h 506"/>
                  <a:gd name="T22" fmla="*/ 52 w 255"/>
                  <a:gd name="T23" fmla="*/ 277 h 506"/>
                  <a:gd name="T24" fmla="*/ 52 w 255"/>
                  <a:gd name="T25" fmla="*/ 481 h 506"/>
                  <a:gd name="T26" fmla="*/ 27 w 255"/>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 h="506">
                    <a:moveTo>
                      <a:pt x="27" y="506"/>
                    </a:moveTo>
                    <a:cubicBezTo>
                      <a:pt x="13" y="506"/>
                      <a:pt x="2" y="494"/>
                      <a:pt x="2" y="481"/>
                    </a:cubicBezTo>
                    <a:cubicBezTo>
                      <a:pt x="2" y="278"/>
                      <a:pt x="2" y="278"/>
                      <a:pt x="2" y="278"/>
                    </a:cubicBezTo>
                    <a:cubicBezTo>
                      <a:pt x="2" y="275"/>
                      <a:pt x="0" y="186"/>
                      <a:pt x="60" y="154"/>
                    </a:cubicBezTo>
                    <a:cubicBezTo>
                      <a:pt x="97" y="133"/>
                      <a:pt x="173" y="98"/>
                      <a:pt x="205" y="83"/>
                    </a:cubicBezTo>
                    <a:cubicBezTo>
                      <a:pt x="205" y="25"/>
                      <a:pt x="205" y="25"/>
                      <a:pt x="205" y="25"/>
                    </a:cubicBezTo>
                    <a:cubicBezTo>
                      <a:pt x="205" y="11"/>
                      <a:pt x="216" y="0"/>
                      <a:pt x="230" y="0"/>
                    </a:cubicBezTo>
                    <a:cubicBezTo>
                      <a:pt x="244" y="0"/>
                      <a:pt x="255" y="11"/>
                      <a:pt x="255" y="25"/>
                    </a:cubicBezTo>
                    <a:cubicBezTo>
                      <a:pt x="255" y="99"/>
                      <a:pt x="255" y="99"/>
                      <a:pt x="255" y="99"/>
                    </a:cubicBezTo>
                    <a:cubicBezTo>
                      <a:pt x="255" y="109"/>
                      <a:pt x="249" y="117"/>
                      <a:pt x="241" y="122"/>
                    </a:cubicBezTo>
                    <a:cubicBezTo>
                      <a:pt x="239" y="122"/>
                      <a:pt x="129" y="173"/>
                      <a:pt x="84" y="198"/>
                    </a:cubicBezTo>
                    <a:cubicBezTo>
                      <a:pt x="57" y="212"/>
                      <a:pt x="52" y="260"/>
                      <a:pt x="52" y="277"/>
                    </a:cubicBezTo>
                    <a:cubicBezTo>
                      <a:pt x="52" y="481"/>
                      <a:pt x="52" y="481"/>
                      <a:pt x="52" y="481"/>
                    </a:cubicBezTo>
                    <a:cubicBezTo>
                      <a:pt x="52" y="494"/>
                      <a:pt x="41" y="506"/>
                      <a:pt x="27" y="50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6" name="Freeform 113">
                <a:extLst>
                  <a:ext uri="{FF2B5EF4-FFF2-40B4-BE49-F238E27FC236}">
                    <a16:creationId xmlns:a16="http://schemas.microsoft.com/office/drawing/2014/main" id="{85C383CC-3084-AE38-9145-C68736F1FE35}"/>
                  </a:ext>
                </a:extLst>
              </p:cNvPr>
              <p:cNvSpPr>
                <a:spLocks/>
              </p:cNvSpPr>
              <p:nvPr/>
            </p:nvSpPr>
            <p:spPr bwMode="auto">
              <a:xfrm>
                <a:off x="20110451" y="4471988"/>
                <a:ext cx="106363" cy="209550"/>
              </a:xfrm>
              <a:custGeom>
                <a:avLst/>
                <a:gdLst>
                  <a:gd name="T0" fmla="*/ 228 w 255"/>
                  <a:gd name="T1" fmla="*/ 508 h 508"/>
                  <a:gd name="T2" fmla="*/ 203 w 255"/>
                  <a:gd name="T3" fmla="*/ 483 h 508"/>
                  <a:gd name="T4" fmla="*/ 203 w 255"/>
                  <a:gd name="T5" fmla="*/ 278 h 508"/>
                  <a:gd name="T6" fmla="*/ 172 w 255"/>
                  <a:gd name="T7" fmla="*/ 198 h 508"/>
                  <a:gd name="T8" fmla="*/ 15 w 255"/>
                  <a:gd name="T9" fmla="*/ 122 h 508"/>
                  <a:gd name="T10" fmla="*/ 0 w 255"/>
                  <a:gd name="T11" fmla="*/ 99 h 508"/>
                  <a:gd name="T12" fmla="*/ 0 w 255"/>
                  <a:gd name="T13" fmla="*/ 25 h 508"/>
                  <a:gd name="T14" fmla="*/ 25 w 255"/>
                  <a:gd name="T15" fmla="*/ 0 h 508"/>
                  <a:gd name="T16" fmla="*/ 50 w 255"/>
                  <a:gd name="T17" fmla="*/ 25 h 508"/>
                  <a:gd name="T18" fmla="*/ 50 w 255"/>
                  <a:gd name="T19" fmla="*/ 83 h 508"/>
                  <a:gd name="T20" fmla="*/ 196 w 255"/>
                  <a:gd name="T21" fmla="*/ 154 h 508"/>
                  <a:gd name="T22" fmla="*/ 253 w 255"/>
                  <a:gd name="T23" fmla="*/ 279 h 508"/>
                  <a:gd name="T24" fmla="*/ 253 w 255"/>
                  <a:gd name="T25" fmla="*/ 483 h 508"/>
                  <a:gd name="T26" fmla="*/ 228 w 255"/>
                  <a:gd name="T27"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 h="508">
                    <a:moveTo>
                      <a:pt x="228" y="508"/>
                    </a:moveTo>
                    <a:cubicBezTo>
                      <a:pt x="215" y="508"/>
                      <a:pt x="203" y="497"/>
                      <a:pt x="203" y="483"/>
                    </a:cubicBezTo>
                    <a:cubicBezTo>
                      <a:pt x="203" y="278"/>
                      <a:pt x="203" y="278"/>
                      <a:pt x="203" y="278"/>
                    </a:cubicBezTo>
                    <a:cubicBezTo>
                      <a:pt x="204" y="261"/>
                      <a:pt x="199" y="213"/>
                      <a:pt x="172" y="198"/>
                    </a:cubicBezTo>
                    <a:cubicBezTo>
                      <a:pt x="126" y="173"/>
                      <a:pt x="16" y="122"/>
                      <a:pt x="15" y="122"/>
                    </a:cubicBezTo>
                    <a:cubicBezTo>
                      <a:pt x="6" y="118"/>
                      <a:pt x="0" y="109"/>
                      <a:pt x="0" y="99"/>
                    </a:cubicBezTo>
                    <a:cubicBezTo>
                      <a:pt x="0" y="25"/>
                      <a:pt x="0" y="25"/>
                      <a:pt x="0" y="25"/>
                    </a:cubicBezTo>
                    <a:cubicBezTo>
                      <a:pt x="0" y="11"/>
                      <a:pt x="11" y="0"/>
                      <a:pt x="25" y="0"/>
                    </a:cubicBezTo>
                    <a:cubicBezTo>
                      <a:pt x="39" y="0"/>
                      <a:pt x="50" y="11"/>
                      <a:pt x="50" y="25"/>
                    </a:cubicBezTo>
                    <a:cubicBezTo>
                      <a:pt x="50" y="83"/>
                      <a:pt x="50" y="83"/>
                      <a:pt x="50" y="83"/>
                    </a:cubicBezTo>
                    <a:cubicBezTo>
                      <a:pt x="82" y="98"/>
                      <a:pt x="158" y="134"/>
                      <a:pt x="196" y="154"/>
                    </a:cubicBezTo>
                    <a:cubicBezTo>
                      <a:pt x="255" y="187"/>
                      <a:pt x="254" y="275"/>
                      <a:pt x="253" y="279"/>
                    </a:cubicBezTo>
                    <a:cubicBezTo>
                      <a:pt x="253" y="483"/>
                      <a:pt x="253" y="483"/>
                      <a:pt x="253" y="483"/>
                    </a:cubicBezTo>
                    <a:cubicBezTo>
                      <a:pt x="253" y="497"/>
                      <a:pt x="242" y="508"/>
                      <a:pt x="228" y="508"/>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7" name="Freeform 114">
                <a:extLst>
                  <a:ext uri="{FF2B5EF4-FFF2-40B4-BE49-F238E27FC236}">
                    <a16:creationId xmlns:a16="http://schemas.microsoft.com/office/drawing/2014/main" id="{64A63A80-7274-5C36-ECA2-335FA8A83458}"/>
                  </a:ext>
                </a:extLst>
              </p:cNvPr>
              <p:cNvSpPr>
                <a:spLocks/>
              </p:cNvSpPr>
              <p:nvPr/>
            </p:nvSpPr>
            <p:spPr bwMode="auto">
              <a:xfrm>
                <a:off x="20015201" y="4500563"/>
                <a:ext cx="117475" cy="60325"/>
              </a:xfrm>
              <a:custGeom>
                <a:avLst/>
                <a:gdLst>
                  <a:gd name="T0" fmla="*/ 135 w 282"/>
                  <a:gd name="T1" fmla="*/ 146 h 146"/>
                  <a:gd name="T2" fmla="*/ 5 w 282"/>
                  <a:gd name="T3" fmla="*/ 55 h 146"/>
                  <a:gd name="T4" fmla="*/ 19 w 282"/>
                  <a:gd name="T5" fmla="*/ 23 h 146"/>
                  <a:gd name="T6" fmla="*/ 51 w 282"/>
                  <a:gd name="T7" fmla="*/ 36 h 146"/>
                  <a:gd name="T8" fmla="*/ 135 w 282"/>
                  <a:gd name="T9" fmla="*/ 96 h 146"/>
                  <a:gd name="T10" fmla="*/ 230 w 282"/>
                  <a:gd name="T11" fmla="*/ 18 h 146"/>
                  <a:gd name="T12" fmla="*/ 263 w 282"/>
                  <a:gd name="T13" fmla="*/ 5 h 146"/>
                  <a:gd name="T14" fmla="*/ 276 w 282"/>
                  <a:gd name="T15" fmla="*/ 38 h 146"/>
                  <a:gd name="T16" fmla="*/ 135 w 28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46">
                    <a:moveTo>
                      <a:pt x="135" y="146"/>
                    </a:moveTo>
                    <a:cubicBezTo>
                      <a:pt x="43" y="146"/>
                      <a:pt x="7" y="59"/>
                      <a:pt x="5" y="55"/>
                    </a:cubicBezTo>
                    <a:cubicBezTo>
                      <a:pt x="0" y="43"/>
                      <a:pt x="6" y="28"/>
                      <a:pt x="19" y="23"/>
                    </a:cubicBezTo>
                    <a:cubicBezTo>
                      <a:pt x="32" y="18"/>
                      <a:pt x="46" y="24"/>
                      <a:pt x="51" y="36"/>
                    </a:cubicBezTo>
                    <a:cubicBezTo>
                      <a:pt x="53" y="39"/>
                      <a:pt x="77" y="96"/>
                      <a:pt x="135" y="96"/>
                    </a:cubicBezTo>
                    <a:cubicBezTo>
                      <a:pt x="197" y="96"/>
                      <a:pt x="230" y="19"/>
                      <a:pt x="230" y="18"/>
                    </a:cubicBezTo>
                    <a:cubicBezTo>
                      <a:pt x="236" y="6"/>
                      <a:pt x="250" y="0"/>
                      <a:pt x="263" y="5"/>
                    </a:cubicBezTo>
                    <a:cubicBezTo>
                      <a:pt x="276" y="10"/>
                      <a:pt x="282" y="25"/>
                      <a:pt x="276" y="38"/>
                    </a:cubicBezTo>
                    <a:cubicBezTo>
                      <a:pt x="275" y="42"/>
                      <a:pt x="230" y="146"/>
                      <a:pt x="135" y="146"/>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8" name="Freeform 115">
                <a:extLst>
                  <a:ext uri="{FF2B5EF4-FFF2-40B4-BE49-F238E27FC236}">
                    <a16:creationId xmlns:a16="http://schemas.microsoft.com/office/drawing/2014/main" id="{C0A33A6B-180E-E692-AD76-354ECDAA5FA1}"/>
                  </a:ext>
                </a:extLst>
              </p:cNvPr>
              <p:cNvSpPr>
                <a:spLocks noEditPoints="1"/>
              </p:cNvSpPr>
              <p:nvPr/>
            </p:nvSpPr>
            <p:spPr bwMode="auto">
              <a:xfrm>
                <a:off x="19767551" y="4365625"/>
                <a:ext cx="169863" cy="184150"/>
              </a:xfrm>
              <a:custGeom>
                <a:avLst/>
                <a:gdLst>
                  <a:gd name="T0" fmla="*/ 208 w 406"/>
                  <a:gd name="T1" fmla="*/ 444 h 444"/>
                  <a:gd name="T2" fmla="*/ 31 w 406"/>
                  <a:gd name="T3" fmla="*/ 274 h 444"/>
                  <a:gd name="T4" fmla="*/ 33 w 406"/>
                  <a:gd name="T5" fmla="*/ 113 h 444"/>
                  <a:gd name="T6" fmla="*/ 203 w 406"/>
                  <a:gd name="T7" fmla="*/ 0 h 444"/>
                  <a:gd name="T8" fmla="*/ 374 w 406"/>
                  <a:gd name="T9" fmla="*/ 109 h 444"/>
                  <a:gd name="T10" fmla="*/ 384 w 406"/>
                  <a:gd name="T11" fmla="*/ 264 h 444"/>
                  <a:gd name="T12" fmla="*/ 383 w 406"/>
                  <a:gd name="T13" fmla="*/ 266 h 444"/>
                  <a:gd name="T14" fmla="*/ 356 w 406"/>
                  <a:gd name="T15" fmla="*/ 370 h 444"/>
                  <a:gd name="T16" fmla="*/ 208 w 406"/>
                  <a:gd name="T17" fmla="*/ 444 h 444"/>
                  <a:gd name="T18" fmla="*/ 203 w 406"/>
                  <a:gd name="T19" fmla="*/ 50 h 444"/>
                  <a:gd name="T20" fmla="*/ 78 w 406"/>
                  <a:gd name="T21" fmla="*/ 136 h 444"/>
                  <a:gd name="T22" fmla="*/ 79 w 406"/>
                  <a:gd name="T23" fmla="*/ 260 h 444"/>
                  <a:gd name="T24" fmla="*/ 81 w 406"/>
                  <a:gd name="T25" fmla="*/ 269 h 444"/>
                  <a:gd name="T26" fmla="*/ 208 w 406"/>
                  <a:gd name="T27" fmla="*/ 394 h 444"/>
                  <a:gd name="T28" fmla="*/ 299 w 406"/>
                  <a:gd name="T29" fmla="*/ 361 h 444"/>
                  <a:gd name="T30" fmla="*/ 334 w 406"/>
                  <a:gd name="T31" fmla="*/ 280 h 444"/>
                  <a:gd name="T32" fmla="*/ 168 w 406"/>
                  <a:gd name="T33" fmla="*/ 190 h 444"/>
                  <a:gd name="T34" fmla="*/ 131 w 406"/>
                  <a:gd name="T35" fmla="*/ 224 h 444"/>
                  <a:gd name="T36" fmla="*/ 95 w 406"/>
                  <a:gd name="T37" fmla="*/ 223 h 444"/>
                  <a:gd name="T38" fmla="*/ 97 w 406"/>
                  <a:gd name="T39" fmla="*/ 188 h 444"/>
                  <a:gd name="T40" fmla="*/ 140 w 406"/>
                  <a:gd name="T41" fmla="*/ 147 h 444"/>
                  <a:gd name="T42" fmla="*/ 156 w 406"/>
                  <a:gd name="T43" fmla="*/ 140 h 444"/>
                  <a:gd name="T44" fmla="*/ 341 w 406"/>
                  <a:gd name="T45" fmla="*/ 206 h 444"/>
                  <a:gd name="T46" fmla="*/ 329 w 406"/>
                  <a:gd name="T47" fmla="*/ 130 h 444"/>
                  <a:gd name="T48" fmla="*/ 203 w 406"/>
                  <a:gd name="T49" fmla="*/ 5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6" h="444">
                    <a:moveTo>
                      <a:pt x="208" y="444"/>
                    </a:moveTo>
                    <a:cubicBezTo>
                      <a:pt x="73" y="444"/>
                      <a:pt x="33" y="335"/>
                      <a:pt x="31" y="274"/>
                    </a:cubicBezTo>
                    <a:cubicBezTo>
                      <a:pt x="24" y="255"/>
                      <a:pt x="0" y="179"/>
                      <a:pt x="33" y="113"/>
                    </a:cubicBezTo>
                    <a:cubicBezTo>
                      <a:pt x="70" y="40"/>
                      <a:pt x="130" y="0"/>
                      <a:pt x="203" y="0"/>
                    </a:cubicBezTo>
                    <a:cubicBezTo>
                      <a:pt x="276" y="0"/>
                      <a:pt x="343" y="43"/>
                      <a:pt x="374" y="109"/>
                    </a:cubicBezTo>
                    <a:cubicBezTo>
                      <a:pt x="406" y="175"/>
                      <a:pt x="385" y="260"/>
                      <a:pt x="384" y="264"/>
                    </a:cubicBezTo>
                    <a:cubicBezTo>
                      <a:pt x="384" y="265"/>
                      <a:pt x="383" y="266"/>
                      <a:pt x="383" y="266"/>
                    </a:cubicBezTo>
                    <a:cubicBezTo>
                      <a:pt x="387" y="284"/>
                      <a:pt x="380" y="333"/>
                      <a:pt x="356" y="370"/>
                    </a:cubicBezTo>
                    <a:cubicBezTo>
                      <a:pt x="334" y="404"/>
                      <a:pt x="291" y="444"/>
                      <a:pt x="208" y="444"/>
                    </a:cubicBezTo>
                    <a:close/>
                    <a:moveTo>
                      <a:pt x="203" y="50"/>
                    </a:moveTo>
                    <a:cubicBezTo>
                      <a:pt x="149" y="50"/>
                      <a:pt x="106" y="80"/>
                      <a:pt x="78" y="136"/>
                    </a:cubicBezTo>
                    <a:cubicBezTo>
                      <a:pt x="51" y="189"/>
                      <a:pt x="78" y="259"/>
                      <a:pt x="79" y="260"/>
                    </a:cubicBezTo>
                    <a:cubicBezTo>
                      <a:pt x="80" y="263"/>
                      <a:pt x="81" y="266"/>
                      <a:pt x="81" y="269"/>
                    </a:cubicBezTo>
                    <a:cubicBezTo>
                      <a:pt x="81" y="282"/>
                      <a:pt x="87" y="394"/>
                      <a:pt x="208" y="394"/>
                    </a:cubicBezTo>
                    <a:cubicBezTo>
                      <a:pt x="247" y="394"/>
                      <a:pt x="278" y="382"/>
                      <a:pt x="299" y="361"/>
                    </a:cubicBezTo>
                    <a:cubicBezTo>
                      <a:pt x="328" y="332"/>
                      <a:pt x="333" y="293"/>
                      <a:pt x="334" y="280"/>
                    </a:cubicBezTo>
                    <a:cubicBezTo>
                      <a:pt x="291" y="198"/>
                      <a:pt x="196" y="191"/>
                      <a:pt x="168" y="190"/>
                    </a:cubicBezTo>
                    <a:cubicBezTo>
                      <a:pt x="131" y="224"/>
                      <a:pt x="131" y="224"/>
                      <a:pt x="131" y="224"/>
                    </a:cubicBezTo>
                    <a:cubicBezTo>
                      <a:pt x="121" y="234"/>
                      <a:pt x="105" y="233"/>
                      <a:pt x="95" y="223"/>
                    </a:cubicBezTo>
                    <a:cubicBezTo>
                      <a:pt x="86" y="213"/>
                      <a:pt x="87" y="197"/>
                      <a:pt x="97" y="188"/>
                    </a:cubicBezTo>
                    <a:cubicBezTo>
                      <a:pt x="140" y="147"/>
                      <a:pt x="140" y="147"/>
                      <a:pt x="140" y="147"/>
                    </a:cubicBezTo>
                    <a:cubicBezTo>
                      <a:pt x="145" y="143"/>
                      <a:pt x="150" y="141"/>
                      <a:pt x="156" y="140"/>
                    </a:cubicBezTo>
                    <a:cubicBezTo>
                      <a:pt x="161" y="140"/>
                      <a:pt x="268" y="134"/>
                      <a:pt x="341" y="206"/>
                    </a:cubicBezTo>
                    <a:cubicBezTo>
                      <a:pt x="342" y="182"/>
                      <a:pt x="340" y="154"/>
                      <a:pt x="329" y="130"/>
                    </a:cubicBezTo>
                    <a:cubicBezTo>
                      <a:pt x="306" y="82"/>
                      <a:pt x="256" y="50"/>
                      <a:pt x="203" y="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49" name="Freeform 116">
                <a:extLst>
                  <a:ext uri="{FF2B5EF4-FFF2-40B4-BE49-F238E27FC236}">
                    <a16:creationId xmlns:a16="http://schemas.microsoft.com/office/drawing/2014/main" id="{7F8A5907-84EA-915F-DDDD-5AF32CB825B5}"/>
                  </a:ext>
                </a:extLst>
              </p:cNvPr>
              <p:cNvSpPr>
                <a:spLocks/>
              </p:cNvSpPr>
              <p:nvPr/>
            </p:nvSpPr>
            <p:spPr bwMode="auto">
              <a:xfrm>
                <a:off x="19745326" y="4529138"/>
                <a:ext cx="84138" cy="147638"/>
              </a:xfrm>
              <a:custGeom>
                <a:avLst/>
                <a:gdLst>
                  <a:gd name="T0" fmla="*/ 26 w 202"/>
                  <a:gd name="T1" fmla="*/ 355 h 355"/>
                  <a:gd name="T2" fmla="*/ 0 w 202"/>
                  <a:gd name="T3" fmla="*/ 330 h 355"/>
                  <a:gd name="T4" fmla="*/ 0 w 202"/>
                  <a:gd name="T5" fmla="*/ 213 h 355"/>
                  <a:gd name="T6" fmla="*/ 47 w 202"/>
                  <a:gd name="T7" fmla="*/ 115 h 355"/>
                  <a:gd name="T8" fmla="*/ 152 w 202"/>
                  <a:gd name="T9" fmla="*/ 64 h 355"/>
                  <a:gd name="T10" fmla="*/ 152 w 202"/>
                  <a:gd name="T11" fmla="*/ 25 h 355"/>
                  <a:gd name="T12" fmla="*/ 177 w 202"/>
                  <a:gd name="T13" fmla="*/ 0 h 355"/>
                  <a:gd name="T14" fmla="*/ 202 w 202"/>
                  <a:gd name="T15" fmla="*/ 25 h 355"/>
                  <a:gd name="T16" fmla="*/ 202 w 202"/>
                  <a:gd name="T17" fmla="*/ 80 h 355"/>
                  <a:gd name="T18" fmla="*/ 187 w 202"/>
                  <a:gd name="T19" fmla="*/ 103 h 355"/>
                  <a:gd name="T20" fmla="*/ 71 w 202"/>
                  <a:gd name="T21" fmla="*/ 159 h 355"/>
                  <a:gd name="T22" fmla="*/ 51 w 202"/>
                  <a:gd name="T23" fmla="*/ 213 h 355"/>
                  <a:gd name="T24" fmla="*/ 51 w 202"/>
                  <a:gd name="T25" fmla="*/ 330 h 355"/>
                  <a:gd name="T26" fmla="*/ 26 w 202"/>
                  <a:gd name="T27"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355">
                    <a:moveTo>
                      <a:pt x="26" y="355"/>
                    </a:moveTo>
                    <a:cubicBezTo>
                      <a:pt x="12" y="355"/>
                      <a:pt x="0" y="343"/>
                      <a:pt x="0" y="330"/>
                    </a:cubicBezTo>
                    <a:cubicBezTo>
                      <a:pt x="0" y="213"/>
                      <a:pt x="0" y="213"/>
                      <a:pt x="0" y="213"/>
                    </a:cubicBezTo>
                    <a:cubicBezTo>
                      <a:pt x="0" y="206"/>
                      <a:pt x="0" y="141"/>
                      <a:pt x="47" y="115"/>
                    </a:cubicBezTo>
                    <a:cubicBezTo>
                      <a:pt x="73" y="100"/>
                      <a:pt x="126" y="76"/>
                      <a:pt x="152" y="64"/>
                    </a:cubicBezTo>
                    <a:cubicBezTo>
                      <a:pt x="152" y="25"/>
                      <a:pt x="152" y="25"/>
                      <a:pt x="152" y="25"/>
                    </a:cubicBezTo>
                    <a:cubicBezTo>
                      <a:pt x="152" y="11"/>
                      <a:pt x="163" y="0"/>
                      <a:pt x="177" y="0"/>
                    </a:cubicBezTo>
                    <a:cubicBezTo>
                      <a:pt x="191" y="0"/>
                      <a:pt x="202" y="11"/>
                      <a:pt x="202" y="25"/>
                    </a:cubicBezTo>
                    <a:cubicBezTo>
                      <a:pt x="202" y="80"/>
                      <a:pt x="202" y="80"/>
                      <a:pt x="202" y="80"/>
                    </a:cubicBezTo>
                    <a:cubicBezTo>
                      <a:pt x="202" y="90"/>
                      <a:pt x="196" y="98"/>
                      <a:pt x="187" y="103"/>
                    </a:cubicBezTo>
                    <a:cubicBezTo>
                      <a:pt x="186" y="103"/>
                      <a:pt x="104" y="141"/>
                      <a:pt x="71" y="159"/>
                    </a:cubicBezTo>
                    <a:cubicBezTo>
                      <a:pt x="54" y="168"/>
                      <a:pt x="50" y="202"/>
                      <a:pt x="51" y="213"/>
                    </a:cubicBezTo>
                    <a:cubicBezTo>
                      <a:pt x="51" y="330"/>
                      <a:pt x="51" y="330"/>
                      <a:pt x="51" y="330"/>
                    </a:cubicBezTo>
                    <a:cubicBezTo>
                      <a:pt x="51" y="343"/>
                      <a:pt x="39" y="355"/>
                      <a:pt x="26" y="355"/>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50" name="Freeform 117">
                <a:extLst>
                  <a:ext uri="{FF2B5EF4-FFF2-40B4-BE49-F238E27FC236}">
                    <a16:creationId xmlns:a16="http://schemas.microsoft.com/office/drawing/2014/main" id="{AE7319D8-3128-CB70-C18B-AAD24CB8CC88}"/>
                  </a:ext>
                </a:extLst>
              </p:cNvPr>
              <p:cNvSpPr>
                <a:spLocks/>
              </p:cNvSpPr>
              <p:nvPr/>
            </p:nvSpPr>
            <p:spPr bwMode="auto">
              <a:xfrm>
                <a:off x="19880263" y="4527550"/>
                <a:ext cx="20638" cy="44450"/>
              </a:xfrm>
              <a:custGeom>
                <a:avLst/>
                <a:gdLst>
                  <a:gd name="T0" fmla="*/ 25 w 50"/>
                  <a:gd name="T1" fmla="*/ 105 h 105"/>
                  <a:gd name="T2" fmla="*/ 0 w 50"/>
                  <a:gd name="T3" fmla="*/ 80 h 105"/>
                  <a:gd name="T4" fmla="*/ 0 w 50"/>
                  <a:gd name="T5" fmla="*/ 25 h 105"/>
                  <a:gd name="T6" fmla="*/ 25 w 50"/>
                  <a:gd name="T7" fmla="*/ 0 h 105"/>
                  <a:gd name="T8" fmla="*/ 50 w 50"/>
                  <a:gd name="T9" fmla="*/ 25 h 105"/>
                  <a:gd name="T10" fmla="*/ 50 w 50"/>
                  <a:gd name="T11" fmla="*/ 80 h 105"/>
                  <a:gd name="T12" fmla="*/ 25 w 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50" h="105">
                    <a:moveTo>
                      <a:pt x="25" y="105"/>
                    </a:moveTo>
                    <a:cubicBezTo>
                      <a:pt x="11" y="105"/>
                      <a:pt x="0" y="94"/>
                      <a:pt x="0" y="80"/>
                    </a:cubicBezTo>
                    <a:cubicBezTo>
                      <a:pt x="0" y="25"/>
                      <a:pt x="0" y="25"/>
                      <a:pt x="0" y="25"/>
                    </a:cubicBezTo>
                    <a:cubicBezTo>
                      <a:pt x="0" y="11"/>
                      <a:pt x="11" y="0"/>
                      <a:pt x="25" y="0"/>
                    </a:cubicBezTo>
                    <a:cubicBezTo>
                      <a:pt x="39" y="0"/>
                      <a:pt x="50" y="11"/>
                      <a:pt x="50" y="25"/>
                    </a:cubicBezTo>
                    <a:cubicBezTo>
                      <a:pt x="50" y="80"/>
                      <a:pt x="50" y="80"/>
                      <a:pt x="50" y="80"/>
                    </a:cubicBezTo>
                    <a:cubicBezTo>
                      <a:pt x="50" y="94"/>
                      <a:pt x="39" y="105"/>
                      <a:pt x="25" y="105"/>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51" name="Freeform 118">
                <a:extLst>
                  <a:ext uri="{FF2B5EF4-FFF2-40B4-BE49-F238E27FC236}">
                    <a16:creationId xmlns:a16="http://schemas.microsoft.com/office/drawing/2014/main" id="{B5EA71BA-5AAC-B319-4751-ECCC898E2E3E}"/>
                  </a:ext>
                </a:extLst>
              </p:cNvPr>
              <p:cNvSpPr>
                <a:spLocks/>
              </p:cNvSpPr>
              <p:nvPr/>
            </p:nvSpPr>
            <p:spPr bwMode="auto">
              <a:xfrm>
                <a:off x="19810413" y="4549775"/>
                <a:ext cx="92075" cy="50800"/>
              </a:xfrm>
              <a:custGeom>
                <a:avLst/>
                <a:gdLst>
                  <a:gd name="T0" fmla="*/ 108 w 224"/>
                  <a:gd name="T1" fmla="*/ 122 h 122"/>
                  <a:gd name="T2" fmla="*/ 5 w 224"/>
                  <a:gd name="T3" fmla="*/ 51 h 122"/>
                  <a:gd name="T4" fmla="*/ 19 w 224"/>
                  <a:gd name="T5" fmla="*/ 18 h 122"/>
                  <a:gd name="T6" fmla="*/ 51 w 224"/>
                  <a:gd name="T7" fmla="*/ 32 h 122"/>
                  <a:gd name="T8" fmla="*/ 108 w 224"/>
                  <a:gd name="T9" fmla="*/ 72 h 122"/>
                  <a:gd name="T10" fmla="*/ 173 w 224"/>
                  <a:gd name="T11" fmla="*/ 18 h 122"/>
                  <a:gd name="T12" fmla="*/ 205 w 224"/>
                  <a:gd name="T13" fmla="*/ 5 h 122"/>
                  <a:gd name="T14" fmla="*/ 219 w 224"/>
                  <a:gd name="T15" fmla="*/ 38 h 122"/>
                  <a:gd name="T16" fmla="*/ 108 w 22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22">
                    <a:moveTo>
                      <a:pt x="108" y="122"/>
                    </a:moveTo>
                    <a:cubicBezTo>
                      <a:pt x="35" y="122"/>
                      <a:pt x="6" y="54"/>
                      <a:pt x="5" y="51"/>
                    </a:cubicBezTo>
                    <a:cubicBezTo>
                      <a:pt x="0" y="38"/>
                      <a:pt x="6" y="23"/>
                      <a:pt x="19" y="18"/>
                    </a:cubicBezTo>
                    <a:cubicBezTo>
                      <a:pt x="32" y="13"/>
                      <a:pt x="46" y="19"/>
                      <a:pt x="51" y="32"/>
                    </a:cubicBezTo>
                    <a:cubicBezTo>
                      <a:pt x="52" y="34"/>
                      <a:pt x="69" y="72"/>
                      <a:pt x="108" y="72"/>
                    </a:cubicBezTo>
                    <a:cubicBezTo>
                      <a:pt x="149" y="72"/>
                      <a:pt x="172" y="19"/>
                      <a:pt x="173" y="18"/>
                    </a:cubicBezTo>
                    <a:cubicBezTo>
                      <a:pt x="178" y="6"/>
                      <a:pt x="193" y="0"/>
                      <a:pt x="205" y="5"/>
                    </a:cubicBezTo>
                    <a:cubicBezTo>
                      <a:pt x="218" y="10"/>
                      <a:pt x="224" y="25"/>
                      <a:pt x="219" y="38"/>
                    </a:cubicBezTo>
                    <a:cubicBezTo>
                      <a:pt x="217" y="41"/>
                      <a:pt x="183" y="122"/>
                      <a:pt x="108" y="122"/>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54" name="Freeform 119">
                <a:extLst>
                  <a:ext uri="{FF2B5EF4-FFF2-40B4-BE49-F238E27FC236}">
                    <a16:creationId xmlns:a16="http://schemas.microsoft.com/office/drawing/2014/main" id="{FA53C26E-E9D0-78E6-BF9F-8F2565B7CE5C}"/>
                  </a:ext>
                </a:extLst>
              </p:cNvPr>
              <p:cNvSpPr>
                <a:spLocks/>
              </p:cNvSpPr>
              <p:nvPr/>
            </p:nvSpPr>
            <p:spPr bwMode="auto">
              <a:xfrm>
                <a:off x="19800888" y="4329113"/>
                <a:ext cx="98425" cy="58738"/>
              </a:xfrm>
              <a:custGeom>
                <a:avLst/>
                <a:gdLst>
                  <a:gd name="T0" fmla="*/ 212 w 237"/>
                  <a:gd name="T1" fmla="*/ 143 h 143"/>
                  <a:gd name="T2" fmla="*/ 187 w 237"/>
                  <a:gd name="T3" fmla="*/ 118 h 143"/>
                  <a:gd name="T4" fmla="*/ 119 w 237"/>
                  <a:gd name="T5" fmla="*/ 50 h 143"/>
                  <a:gd name="T6" fmla="*/ 50 w 237"/>
                  <a:gd name="T7" fmla="*/ 118 h 143"/>
                  <a:gd name="T8" fmla="*/ 25 w 237"/>
                  <a:gd name="T9" fmla="*/ 143 h 143"/>
                  <a:gd name="T10" fmla="*/ 0 w 237"/>
                  <a:gd name="T11" fmla="*/ 118 h 143"/>
                  <a:gd name="T12" fmla="*/ 119 w 237"/>
                  <a:gd name="T13" fmla="*/ 0 h 143"/>
                  <a:gd name="T14" fmla="*/ 237 w 237"/>
                  <a:gd name="T15" fmla="*/ 118 h 143"/>
                  <a:gd name="T16" fmla="*/ 212 w 237"/>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43">
                    <a:moveTo>
                      <a:pt x="212" y="143"/>
                    </a:moveTo>
                    <a:cubicBezTo>
                      <a:pt x="198" y="143"/>
                      <a:pt x="187" y="132"/>
                      <a:pt x="187" y="118"/>
                    </a:cubicBezTo>
                    <a:cubicBezTo>
                      <a:pt x="187" y="81"/>
                      <a:pt x="156" y="50"/>
                      <a:pt x="119" y="50"/>
                    </a:cubicBezTo>
                    <a:cubicBezTo>
                      <a:pt x="81" y="50"/>
                      <a:pt x="50" y="81"/>
                      <a:pt x="50" y="118"/>
                    </a:cubicBezTo>
                    <a:cubicBezTo>
                      <a:pt x="50" y="132"/>
                      <a:pt x="39" y="143"/>
                      <a:pt x="25" y="143"/>
                    </a:cubicBezTo>
                    <a:cubicBezTo>
                      <a:pt x="11" y="143"/>
                      <a:pt x="0" y="132"/>
                      <a:pt x="0" y="118"/>
                    </a:cubicBezTo>
                    <a:cubicBezTo>
                      <a:pt x="0" y="53"/>
                      <a:pt x="53" y="0"/>
                      <a:pt x="119" y="0"/>
                    </a:cubicBezTo>
                    <a:cubicBezTo>
                      <a:pt x="184" y="0"/>
                      <a:pt x="237" y="53"/>
                      <a:pt x="237" y="118"/>
                    </a:cubicBezTo>
                    <a:cubicBezTo>
                      <a:pt x="237" y="132"/>
                      <a:pt x="226" y="143"/>
                      <a:pt x="212" y="143"/>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55" name="Freeform 120">
                <a:extLst>
                  <a:ext uri="{FF2B5EF4-FFF2-40B4-BE49-F238E27FC236}">
                    <a16:creationId xmlns:a16="http://schemas.microsoft.com/office/drawing/2014/main" id="{24F63C1F-3541-E0A8-9282-41AA016308BD}"/>
                  </a:ext>
                </a:extLst>
              </p:cNvPr>
              <p:cNvSpPr>
                <a:spLocks/>
              </p:cNvSpPr>
              <p:nvPr/>
            </p:nvSpPr>
            <p:spPr bwMode="auto">
              <a:xfrm>
                <a:off x="19842163" y="4579938"/>
                <a:ext cx="20638" cy="104775"/>
              </a:xfrm>
              <a:custGeom>
                <a:avLst/>
                <a:gdLst>
                  <a:gd name="T0" fmla="*/ 25 w 50"/>
                  <a:gd name="T1" fmla="*/ 255 h 255"/>
                  <a:gd name="T2" fmla="*/ 0 w 50"/>
                  <a:gd name="T3" fmla="*/ 230 h 255"/>
                  <a:gd name="T4" fmla="*/ 0 w 50"/>
                  <a:gd name="T5" fmla="*/ 25 h 255"/>
                  <a:gd name="T6" fmla="*/ 25 w 50"/>
                  <a:gd name="T7" fmla="*/ 0 h 255"/>
                  <a:gd name="T8" fmla="*/ 50 w 50"/>
                  <a:gd name="T9" fmla="*/ 25 h 255"/>
                  <a:gd name="T10" fmla="*/ 50 w 50"/>
                  <a:gd name="T11" fmla="*/ 230 h 255"/>
                  <a:gd name="T12" fmla="*/ 25 w 50"/>
                  <a:gd name="T13" fmla="*/ 255 h 255"/>
                </a:gdLst>
                <a:ahLst/>
                <a:cxnLst>
                  <a:cxn ang="0">
                    <a:pos x="T0" y="T1"/>
                  </a:cxn>
                  <a:cxn ang="0">
                    <a:pos x="T2" y="T3"/>
                  </a:cxn>
                  <a:cxn ang="0">
                    <a:pos x="T4" y="T5"/>
                  </a:cxn>
                  <a:cxn ang="0">
                    <a:pos x="T6" y="T7"/>
                  </a:cxn>
                  <a:cxn ang="0">
                    <a:pos x="T8" y="T9"/>
                  </a:cxn>
                  <a:cxn ang="0">
                    <a:pos x="T10" y="T11"/>
                  </a:cxn>
                  <a:cxn ang="0">
                    <a:pos x="T12" y="T13"/>
                  </a:cxn>
                </a:cxnLst>
                <a:rect l="0" t="0" r="r" b="b"/>
                <a:pathLst>
                  <a:path w="50" h="255">
                    <a:moveTo>
                      <a:pt x="25" y="255"/>
                    </a:moveTo>
                    <a:cubicBezTo>
                      <a:pt x="11" y="255"/>
                      <a:pt x="0" y="243"/>
                      <a:pt x="0" y="230"/>
                    </a:cubicBezTo>
                    <a:cubicBezTo>
                      <a:pt x="0" y="25"/>
                      <a:pt x="0" y="25"/>
                      <a:pt x="0" y="25"/>
                    </a:cubicBezTo>
                    <a:cubicBezTo>
                      <a:pt x="0" y="11"/>
                      <a:pt x="11" y="0"/>
                      <a:pt x="25" y="0"/>
                    </a:cubicBezTo>
                    <a:cubicBezTo>
                      <a:pt x="39" y="0"/>
                      <a:pt x="50" y="11"/>
                      <a:pt x="50" y="25"/>
                    </a:cubicBezTo>
                    <a:cubicBezTo>
                      <a:pt x="50" y="230"/>
                      <a:pt x="50" y="230"/>
                      <a:pt x="50" y="230"/>
                    </a:cubicBezTo>
                    <a:cubicBezTo>
                      <a:pt x="50" y="243"/>
                      <a:pt x="39" y="255"/>
                      <a:pt x="25" y="255"/>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61" name="Freeform 121">
                <a:extLst>
                  <a:ext uri="{FF2B5EF4-FFF2-40B4-BE49-F238E27FC236}">
                    <a16:creationId xmlns:a16="http://schemas.microsoft.com/office/drawing/2014/main" id="{5FC75D72-8FDA-27A0-C329-B7AB3D7992A1}"/>
                  </a:ext>
                </a:extLst>
              </p:cNvPr>
              <p:cNvSpPr>
                <a:spLocks noEditPoints="1"/>
              </p:cNvSpPr>
              <p:nvPr/>
            </p:nvSpPr>
            <p:spPr bwMode="auto">
              <a:xfrm>
                <a:off x="20207288" y="4360863"/>
                <a:ext cx="188913" cy="184150"/>
              </a:xfrm>
              <a:custGeom>
                <a:avLst/>
                <a:gdLst>
                  <a:gd name="T0" fmla="*/ 208 w 455"/>
                  <a:gd name="T1" fmla="*/ 444 h 444"/>
                  <a:gd name="T2" fmla="*/ 31 w 455"/>
                  <a:gd name="T3" fmla="*/ 274 h 444"/>
                  <a:gd name="T4" fmla="*/ 34 w 455"/>
                  <a:gd name="T5" fmla="*/ 113 h 444"/>
                  <a:gd name="T6" fmla="*/ 203 w 455"/>
                  <a:gd name="T7" fmla="*/ 0 h 444"/>
                  <a:gd name="T8" fmla="*/ 404 w 455"/>
                  <a:gd name="T9" fmla="*/ 9 h 444"/>
                  <a:gd name="T10" fmla="*/ 425 w 455"/>
                  <a:gd name="T11" fmla="*/ 23 h 444"/>
                  <a:gd name="T12" fmla="*/ 385 w 455"/>
                  <a:gd name="T13" fmla="*/ 280 h 444"/>
                  <a:gd name="T14" fmla="*/ 356 w 455"/>
                  <a:gd name="T15" fmla="*/ 370 h 444"/>
                  <a:gd name="T16" fmla="*/ 208 w 455"/>
                  <a:gd name="T17" fmla="*/ 444 h 444"/>
                  <a:gd name="T18" fmla="*/ 203 w 455"/>
                  <a:gd name="T19" fmla="*/ 50 h 444"/>
                  <a:gd name="T20" fmla="*/ 78 w 455"/>
                  <a:gd name="T21" fmla="*/ 136 h 444"/>
                  <a:gd name="T22" fmla="*/ 79 w 455"/>
                  <a:gd name="T23" fmla="*/ 260 h 444"/>
                  <a:gd name="T24" fmla="*/ 81 w 455"/>
                  <a:gd name="T25" fmla="*/ 269 h 444"/>
                  <a:gd name="T26" fmla="*/ 208 w 455"/>
                  <a:gd name="T27" fmla="*/ 394 h 444"/>
                  <a:gd name="T28" fmla="*/ 300 w 455"/>
                  <a:gd name="T29" fmla="*/ 361 h 444"/>
                  <a:gd name="T30" fmla="*/ 335 w 455"/>
                  <a:gd name="T31" fmla="*/ 276 h 444"/>
                  <a:gd name="T32" fmla="*/ 337 w 455"/>
                  <a:gd name="T33" fmla="*/ 265 h 444"/>
                  <a:gd name="T34" fmla="*/ 383 w 455"/>
                  <a:gd name="T35" fmla="*/ 58 h 444"/>
                  <a:gd name="T36" fmla="*/ 203 w 455"/>
                  <a:gd name="T37" fmla="*/ 5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5" h="444">
                    <a:moveTo>
                      <a:pt x="208" y="444"/>
                    </a:moveTo>
                    <a:cubicBezTo>
                      <a:pt x="73" y="444"/>
                      <a:pt x="34" y="336"/>
                      <a:pt x="31" y="274"/>
                    </a:cubicBezTo>
                    <a:cubicBezTo>
                      <a:pt x="24" y="255"/>
                      <a:pt x="0" y="179"/>
                      <a:pt x="34" y="113"/>
                    </a:cubicBezTo>
                    <a:cubicBezTo>
                      <a:pt x="71" y="41"/>
                      <a:pt x="131" y="0"/>
                      <a:pt x="203" y="0"/>
                    </a:cubicBezTo>
                    <a:cubicBezTo>
                      <a:pt x="266" y="0"/>
                      <a:pt x="398" y="8"/>
                      <a:pt x="404" y="9"/>
                    </a:cubicBezTo>
                    <a:cubicBezTo>
                      <a:pt x="413" y="9"/>
                      <a:pt x="421" y="15"/>
                      <a:pt x="425" y="23"/>
                    </a:cubicBezTo>
                    <a:cubicBezTo>
                      <a:pt x="455" y="86"/>
                      <a:pt x="400" y="240"/>
                      <a:pt x="385" y="280"/>
                    </a:cubicBezTo>
                    <a:cubicBezTo>
                      <a:pt x="384" y="302"/>
                      <a:pt x="376" y="339"/>
                      <a:pt x="356" y="370"/>
                    </a:cubicBezTo>
                    <a:cubicBezTo>
                      <a:pt x="335" y="404"/>
                      <a:pt x="292" y="444"/>
                      <a:pt x="208" y="444"/>
                    </a:cubicBezTo>
                    <a:close/>
                    <a:moveTo>
                      <a:pt x="203" y="50"/>
                    </a:moveTo>
                    <a:cubicBezTo>
                      <a:pt x="150" y="50"/>
                      <a:pt x="107" y="80"/>
                      <a:pt x="78" y="136"/>
                    </a:cubicBezTo>
                    <a:cubicBezTo>
                      <a:pt x="51" y="189"/>
                      <a:pt x="79" y="259"/>
                      <a:pt x="79" y="260"/>
                    </a:cubicBezTo>
                    <a:cubicBezTo>
                      <a:pt x="80" y="263"/>
                      <a:pt x="81" y="266"/>
                      <a:pt x="81" y="269"/>
                    </a:cubicBezTo>
                    <a:cubicBezTo>
                      <a:pt x="81" y="282"/>
                      <a:pt x="87" y="394"/>
                      <a:pt x="208" y="394"/>
                    </a:cubicBezTo>
                    <a:cubicBezTo>
                      <a:pt x="247" y="394"/>
                      <a:pt x="278" y="383"/>
                      <a:pt x="300" y="361"/>
                    </a:cubicBezTo>
                    <a:cubicBezTo>
                      <a:pt x="332" y="328"/>
                      <a:pt x="335" y="281"/>
                      <a:pt x="335" y="276"/>
                    </a:cubicBezTo>
                    <a:cubicBezTo>
                      <a:pt x="335" y="272"/>
                      <a:pt x="335" y="269"/>
                      <a:pt x="337" y="265"/>
                    </a:cubicBezTo>
                    <a:cubicBezTo>
                      <a:pt x="361" y="201"/>
                      <a:pt x="389" y="102"/>
                      <a:pt x="383" y="58"/>
                    </a:cubicBezTo>
                    <a:cubicBezTo>
                      <a:pt x="344" y="56"/>
                      <a:pt x="251" y="50"/>
                      <a:pt x="203" y="5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84" name="Freeform 122">
                <a:extLst>
                  <a:ext uri="{FF2B5EF4-FFF2-40B4-BE49-F238E27FC236}">
                    <a16:creationId xmlns:a16="http://schemas.microsoft.com/office/drawing/2014/main" id="{B9DB60AD-83DE-26FB-F3B9-B4C3F10EA576}"/>
                  </a:ext>
                </a:extLst>
              </p:cNvPr>
              <p:cNvSpPr>
                <a:spLocks/>
              </p:cNvSpPr>
              <p:nvPr/>
            </p:nvSpPr>
            <p:spPr bwMode="auto">
              <a:xfrm>
                <a:off x="20248563" y="4524375"/>
                <a:ext cx="20638" cy="44450"/>
              </a:xfrm>
              <a:custGeom>
                <a:avLst/>
                <a:gdLst>
                  <a:gd name="T0" fmla="*/ 25 w 50"/>
                  <a:gd name="T1" fmla="*/ 105 h 105"/>
                  <a:gd name="T2" fmla="*/ 0 w 50"/>
                  <a:gd name="T3" fmla="*/ 80 h 105"/>
                  <a:gd name="T4" fmla="*/ 0 w 50"/>
                  <a:gd name="T5" fmla="*/ 25 h 105"/>
                  <a:gd name="T6" fmla="*/ 25 w 50"/>
                  <a:gd name="T7" fmla="*/ 0 h 105"/>
                  <a:gd name="T8" fmla="*/ 50 w 50"/>
                  <a:gd name="T9" fmla="*/ 25 h 105"/>
                  <a:gd name="T10" fmla="*/ 50 w 50"/>
                  <a:gd name="T11" fmla="*/ 80 h 105"/>
                  <a:gd name="T12" fmla="*/ 25 w 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50" h="105">
                    <a:moveTo>
                      <a:pt x="25" y="105"/>
                    </a:moveTo>
                    <a:cubicBezTo>
                      <a:pt x="11" y="105"/>
                      <a:pt x="0" y="94"/>
                      <a:pt x="0" y="80"/>
                    </a:cubicBezTo>
                    <a:cubicBezTo>
                      <a:pt x="0" y="25"/>
                      <a:pt x="0" y="25"/>
                      <a:pt x="0" y="25"/>
                    </a:cubicBezTo>
                    <a:cubicBezTo>
                      <a:pt x="0" y="11"/>
                      <a:pt x="11" y="0"/>
                      <a:pt x="25" y="0"/>
                    </a:cubicBezTo>
                    <a:cubicBezTo>
                      <a:pt x="39" y="0"/>
                      <a:pt x="50" y="11"/>
                      <a:pt x="50" y="25"/>
                    </a:cubicBezTo>
                    <a:cubicBezTo>
                      <a:pt x="50" y="80"/>
                      <a:pt x="50" y="80"/>
                      <a:pt x="50" y="80"/>
                    </a:cubicBezTo>
                    <a:cubicBezTo>
                      <a:pt x="50" y="94"/>
                      <a:pt x="39" y="105"/>
                      <a:pt x="25" y="105"/>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88" name="Freeform 123">
                <a:extLst>
                  <a:ext uri="{FF2B5EF4-FFF2-40B4-BE49-F238E27FC236}">
                    <a16:creationId xmlns:a16="http://schemas.microsoft.com/office/drawing/2014/main" id="{C817D40F-EAD0-6117-BE36-9DA655D965CE}"/>
                  </a:ext>
                </a:extLst>
              </p:cNvPr>
              <p:cNvSpPr>
                <a:spLocks/>
              </p:cNvSpPr>
              <p:nvPr/>
            </p:nvSpPr>
            <p:spPr bwMode="auto">
              <a:xfrm>
                <a:off x="20320001" y="4522788"/>
                <a:ext cx="84138" cy="158750"/>
              </a:xfrm>
              <a:custGeom>
                <a:avLst/>
                <a:gdLst>
                  <a:gd name="T0" fmla="*/ 176 w 202"/>
                  <a:gd name="T1" fmla="*/ 383 h 383"/>
                  <a:gd name="T2" fmla="*/ 151 w 202"/>
                  <a:gd name="T3" fmla="*/ 358 h 383"/>
                  <a:gd name="T4" fmla="*/ 151 w 202"/>
                  <a:gd name="T5" fmla="*/ 214 h 383"/>
                  <a:gd name="T6" fmla="*/ 131 w 202"/>
                  <a:gd name="T7" fmla="*/ 159 h 383"/>
                  <a:gd name="T8" fmla="*/ 15 w 202"/>
                  <a:gd name="T9" fmla="*/ 103 h 383"/>
                  <a:gd name="T10" fmla="*/ 0 w 202"/>
                  <a:gd name="T11" fmla="*/ 80 h 383"/>
                  <a:gd name="T12" fmla="*/ 0 w 202"/>
                  <a:gd name="T13" fmla="*/ 25 h 383"/>
                  <a:gd name="T14" fmla="*/ 25 w 202"/>
                  <a:gd name="T15" fmla="*/ 0 h 383"/>
                  <a:gd name="T16" fmla="*/ 50 w 202"/>
                  <a:gd name="T17" fmla="*/ 25 h 383"/>
                  <a:gd name="T18" fmla="*/ 50 w 202"/>
                  <a:gd name="T19" fmla="*/ 64 h 383"/>
                  <a:gd name="T20" fmla="*/ 155 w 202"/>
                  <a:gd name="T21" fmla="*/ 115 h 383"/>
                  <a:gd name="T22" fmla="*/ 201 w 202"/>
                  <a:gd name="T23" fmla="*/ 214 h 383"/>
                  <a:gd name="T24" fmla="*/ 201 w 202"/>
                  <a:gd name="T25" fmla="*/ 358 h 383"/>
                  <a:gd name="T26" fmla="*/ 176 w 202"/>
                  <a:gd name="T27" fmla="*/ 38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383">
                    <a:moveTo>
                      <a:pt x="176" y="383"/>
                    </a:moveTo>
                    <a:cubicBezTo>
                      <a:pt x="162" y="383"/>
                      <a:pt x="151" y="372"/>
                      <a:pt x="151" y="358"/>
                    </a:cubicBezTo>
                    <a:cubicBezTo>
                      <a:pt x="151" y="214"/>
                      <a:pt x="151" y="214"/>
                      <a:pt x="151" y="214"/>
                    </a:cubicBezTo>
                    <a:cubicBezTo>
                      <a:pt x="151" y="202"/>
                      <a:pt x="148" y="169"/>
                      <a:pt x="131" y="159"/>
                    </a:cubicBezTo>
                    <a:cubicBezTo>
                      <a:pt x="97" y="141"/>
                      <a:pt x="15" y="103"/>
                      <a:pt x="15" y="103"/>
                    </a:cubicBezTo>
                    <a:cubicBezTo>
                      <a:pt x="6" y="99"/>
                      <a:pt x="0" y="90"/>
                      <a:pt x="0" y="80"/>
                    </a:cubicBezTo>
                    <a:cubicBezTo>
                      <a:pt x="0" y="25"/>
                      <a:pt x="0" y="25"/>
                      <a:pt x="0" y="25"/>
                    </a:cubicBezTo>
                    <a:cubicBezTo>
                      <a:pt x="0" y="11"/>
                      <a:pt x="11" y="0"/>
                      <a:pt x="25" y="0"/>
                    </a:cubicBezTo>
                    <a:cubicBezTo>
                      <a:pt x="39" y="0"/>
                      <a:pt x="50" y="11"/>
                      <a:pt x="50" y="25"/>
                    </a:cubicBezTo>
                    <a:cubicBezTo>
                      <a:pt x="50" y="64"/>
                      <a:pt x="50" y="64"/>
                      <a:pt x="50" y="64"/>
                    </a:cubicBezTo>
                    <a:cubicBezTo>
                      <a:pt x="76" y="76"/>
                      <a:pt x="128" y="101"/>
                      <a:pt x="155" y="115"/>
                    </a:cubicBezTo>
                    <a:cubicBezTo>
                      <a:pt x="202" y="141"/>
                      <a:pt x="202" y="207"/>
                      <a:pt x="201" y="214"/>
                    </a:cubicBezTo>
                    <a:cubicBezTo>
                      <a:pt x="201" y="358"/>
                      <a:pt x="201" y="358"/>
                      <a:pt x="201" y="358"/>
                    </a:cubicBezTo>
                    <a:cubicBezTo>
                      <a:pt x="201" y="372"/>
                      <a:pt x="190" y="383"/>
                      <a:pt x="176" y="383"/>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89" name="Freeform 124">
                <a:extLst>
                  <a:ext uri="{FF2B5EF4-FFF2-40B4-BE49-F238E27FC236}">
                    <a16:creationId xmlns:a16="http://schemas.microsoft.com/office/drawing/2014/main" id="{C37C1F90-39AA-2423-B48B-E714D585A511}"/>
                  </a:ext>
                </a:extLst>
              </p:cNvPr>
              <p:cNvSpPr>
                <a:spLocks/>
              </p:cNvSpPr>
              <p:nvPr/>
            </p:nvSpPr>
            <p:spPr bwMode="auto">
              <a:xfrm>
                <a:off x="20248563" y="4545013"/>
                <a:ext cx="93663" cy="50800"/>
              </a:xfrm>
              <a:custGeom>
                <a:avLst/>
                <a:gdLst>
                  <a:gd name="T0" fmla="*/ 108 w 225"/>
                  <a:gd name="T1" fmla="*/ 122 h 122"/>
                  <a:gd name="T2" fmla="*/ 5 w 225"/>
                  <a:gd name="T3" fmla="*/ 51 h 122"/>
                  <a:gd name="T4" fmla="*/ 19 w 225"/>
                  <a:gd name="T5" fmla="*/ 18 h 122"/>
                  <a:gd name="T6" fmla="*/ 52 w 225"/>
                  <a:gd name="T7" fmla="*/ 32 h 122"/>
                  <a:gd name="T8" fmla="*/ 108 w 225"/>
                  <a:gd name="T9" fmla="*/ 72 h 122"/>
                  <a:gd name="T10" fmla="*/ 173 w 225"/>
                  <a:gd name="T11" fmla="*/ 18 h 122"/>
                  <a:gd name="T12" fmla="*/ 206 w 225"/>
                  <a:gd name="T13" fmla="*/ 5 h 122"/>
                  <a:gd name="T14" fmla="*/ 219 w 225"/>
                  <a:gd name="T15" fmla="*/ 38 h 122"/>
                  <a:gd name="T16" fmla="*/ 108 w 225"/>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122">
                    <a:moveTo>
                      <a:pt x="108" y="122"/>
                    </a:moveTo>
                    <a:cubicBezTo>
                      <a:pt x="35" y="122"/>
                      <a:pt x="7" y="54"/>
                      <a:pt x="5" y="51"/>
                    </a:cubicBezTo>
                    <a:cubicBezTo>
                      <a:pt x="0" y="38"/>
                      <a:pt x="6" y="24"/>
                      <a:pt x="19" y="18"/>
                    </a:cubicBezTo>
                    <a:cubicBezTo>
                      <a:pt x="32" y="13"/>
                      <a:pt x="47" y="19"/>
                      <a:pt x="52" y="32"/>
                    </a:cubicBezTo>
                    <a:cubicBezTo>
                      <a:pt x="53" y="34"/>
                      <a:pt x="70" y="72"/>
                      <a:pt x="108" y="72"/>
                    </a:cubicBezTo>
                    <a:cubicBezTo>
                      <a:pt x="150" y="72"/>
                      <a:pt x="173" y="19"/>
                      <a:pt x="173" y="18"/>
                    </a:cubicBezTo>
                    <a:cubicBezTo>
                      <a:pt x="178" y="6"/>
                      <a:pt x="193" y="0"/>
                      <a:pt x="206" y="5"/>
                    </a:cubicBezTo>
                    <a:cubicBezTo>
                      <a:pt x="219" y="11"/>
                      <a:pt x="225" y="25"/>
                      <a:pt x="219" y="38"/>
                    </a:cubicBezTo>
                    <a:cubicBezTo>
                      <a:pt x="218" y="41"/>
                      <a:pt x="183" y="122"/>
                      <a:pt x="108" y="122"/>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sp>
            <p:nvSpPr>
              <p:cNvPr id="90" name="Freeform 125">
                <a:extLst>
                  <a:ext uri="{FF2B5EF4-FFF2-40B4-BE49-F238E27FC236}">
                    <a16:creationId xmlns:a16="http://schemas.microsoft.com/office/drawing/2014/main" id="{4691C814-AEFA-F2C1-8439-F8521C7545AD}"/>
                  </a:ext>
                </a:extLst>
              </p:cNvPr>
              <p:cNvSpPr>
                <a:spLocks/>
              </p:cNvSpPr>
              <p:nvPr/>
            </p:nvSpPr>
            <p:spPr bwMode="auto">
              <a:xfrm>
                <a:off x="20264438" y="4403725"/>
                <a:ext cx="74613" cy="33338"/>
              </a:xfrm>
              <a:custGeom>
                <a:avLst/>
                <a:gdLst>
                  <a:gd name="T0" fmla="*/ 149 w 177"/>
                  <a:gd name="T1" fmla="*/ 80 h 80"/>
                  <a:gd name="T2" fmla="*/ 135 w 177"/>
                  <a:gd name="T3" fmla="*/ 76 h 80"/>
                  <a:gd name="T4" fmla="*/ 25 w 177"/>
                  <a:gd name="T5" fmla="*/ 51 h 80"/>
                  <a:gd name="T6" fmla="*/ 0 w 177"/>
                  <a:gd name="T7" fmla="*/ 27 h 80"/>
                  <a:gd name="T8" fmla="*/ 24 w 177"/>
                  <a:gd name="T9" fmla="*/ 1 h 80"/>
                  <a:gd name="T10" fmla="*/ 162 w 177"/>
                  <a:gd name="T11" fmla="*/ 34 h 80"/>
                  <a:gd name="T12" fmla="*/ 170 w 177"/>
                  <a:gd name="T13" fmla="*/ 68 h 80"/>
                  <a:gd name="T14" fmla="*/ 149 w 17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80">
                    <a:moveTo>
                      <a:pt x="149" y="80"/>
                    </a:moveTo>
                    <a:cubicBezTo>
                      <a:pt x="144" y="80"/>
                      <a:pt x="139" y="79"/>
                      <a:pt x="135" y="76"/>
                    </a:cubicBezTo>
                    <a:cubicBezTo>
                      <a:pt x="95" y="50"/>
                      <a:pt x="26" y="51"/>
                      <a:pt x="25" y="51"/>
                    </a:cubicBezTo>
                    <a:cubicBezTo>
                      <a:pt x="11" y="51"/>
                      <a:pt x="0" y="40"/>
                      <a:pt x="0" y="27"/>
                    </a:cubicBezTo>
                    <a:cubicBezTo>
                      <a:pt x="0" y="13"/>
                      <a:pt x="11" y="1"/>
                      <a:pt x="24" y="1"/>
                    </a:cubicBezTo>
                    <a:cubicBezTo>
                      <a:pt x="28" y="1"/>
                      <a:pt x="109" y="0"/>
                      <a:pt x="162" y="34"/>
                    </a:cubicBezTo>
                    <a:cubicBezTo>
                      <a:pt x="174" y="41"/>
                      <a:pt x="177" y="57"/>
                      <a:pt x="170" y="68"/>
                    </a:cubicBezTo>
                    <a:cubicBezTo>
                      <a:pt x="165" y="76"/>
                      <a:pt x="157" y="80"/>
                      <a:pt x="149" y="80"/>
                    </a:cubicBezTo>
                    <a:close/>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8709" tIns="19354" rIns="38709" bIns="19354" numCol="1" anchor="t" anchorCtr="0" compatLnSpc="1">
                <a:prstTxWarp prst="textNoShape">
                  <a:avLst/>
                </a:prstTxWarp>
              </a:bodyPr>
              <a:lstStyle/>
              <a:p>
                <a:endParaRPr lang="nb-NO" sz="762">
                  <a:latin typeface="Tahoma" panose="020B0604030504040204" pitchFamily="34" charset="0"/>
                  <a:ea typeface="Tahoma" panose="020B0604030504040204" pitchFamily="34" charset="0"/>
                  <a:cs typeface="Tahoma" panose="020B0604030504040204" pitchFamily="34" charset="0"/>
                </a:endParaRPr>
              </a:p>
            </p:txBody>
          </p:sp>
        </p:grpSp>
      </p:grpSp>
      <p:sp>
        <p:nvSpPr>
          <p:cNvPr id="11" name="Rektangel: avrundede hjørner 92">
            <a:extLst>
              <a:ext uri="{FF2B5EF4-FFF2-40B4-BE49-F238E27FC236}">
                <a16:creationId xmlns:a16="http://schemas.microsoft.com/office/drawing/2014/main" id="{822201BF-B479-26E8-4111-D6D4ECDD5FDA}"/>
              </a:ext>
            </a:extLst>
          </p:cNvPr>
          <p:cNvSpPr/>
          <p:nvPr/>
        </p:nvSpPr>
        <p:spPr>
          <a:xfrm>
            <a:off x="473413" y="4158050"/>
            <a:ext cx="1443227" cy="333187"/>
          </a:xfrm>
          <a:prstGeom prst="roundRect">
            <a:avLst>
              <a:gd name="adj" fmla="val 9027"/>
            </a:avLst>
          </a:prstGeom>
          <a:solidFill>
            <a:srgbClr val="C000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b="1">
                <a:solidFill>
                  <a:schemeClr val="bg1"/>
                </a:solidFill>
                <a:latin typeface="Tahoma" panose="020B0604030504040204" pitchFamily="34" charset="0"/>
                <a:ea typeface="Tahoma" panose="020B0604030504040204" pitchFamily="34" charset="0"/>
                <a:cs typeface="Tahoma" panose="020B0604030504040204" pitchFamily="34" charset="0"/>
              </a:rPr>
              <a:t>Plexserver</a:t>
            </a:r>
            <a:endParaRPr lang="nb-NO"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622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tel 2">
            <a:extLst>
              <a:ext uri="{FF2B5EF4-FFF2-40B4-BE49-F238E27FC236}">
                <a16:creationId xmlns:a16="http://schemas.microsoft.com/office/drawing/2014/main" id="{096B49EB-15D3-9215-1C10-03E3B5C79C25}"/>
              </a:ext>
            </a:extLst>
          </p:cNvPr>
          <p:cNvSpPr>
            <a:spLocks noGrp="1"/>
          </p:cNvSpPr>
          <p:nvPr>
            <p:ph type="title"/>
          </p:nvPr>
        </p:nvSpPr>
        <p:spPr>
          <a:xfrm>
            <a:off x="2504688" y="646465"/>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Risks in a Cloud-native landscape?</a:t>
            </a:r>
          </a:p>
        </p:txBody>
      </p:sp>
      <p:sp>
        <p:nvSpPr>
          <p:cNvPr id="11" name="Rectangle: Rounded Corners 10">
            <a:extLst>
              <a:ext uri="{FF2B5EF4-FFF2-40B4-BE49-F238E27FC236}">
                <a16:creationId xmlns:a16="http://schemas.microsoft.com/office/drawing/2014/main" id="{13E957DD-ED1E-467D-72D8-59B1DC1700D7}"/>
              </a:ext>
            </a:extLst>
          </p:cNvPr>
          <p:cNvSpPr/>
          <p:nvPr/>
        </p:nvSpPr>
        <p:spPr>
          <a:xfrm>
            <a:off x="4027999" y="1634477"/>
            <a:ext cx="4055132" cy="571500"/>
          </a:xfrm>
          <a:prstGeom prst="round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Container applications</a:t>
            </a:r>
            <a:endPar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2C7DA933-95A7-4205-97C1-930D2E41492E}"/>
              </a:ext>
            </a:extLst>
          </p:cNvPr>
          <p:cNvSpPr/>
          <p:nvPr/>
        </p:nvSpPr>
        <p:spPr>
          <a:xfrm>
            <a:off x="551632" y="1385281"/>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Unauthorized access to Kube API</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Rounded Corners 12">
            <a:extLst>
              <a:ext uri="{FF2B5EF4-FFF2-40B4-BE49-F238E27FC236}">
                <a16:creationId xmlns:a16="http://schemas.microsoft.com/office/drawing/2014/main" id="{79E09171-9667-1963-3391-D9688B794BB3}"/>
              </a:ext>
            </a:extLst>
          </p:cNvPr>
          <p:cNvSpPr/>
          <p:nvPr/>
        </p:nvSpPr>
        <p:spPr>
          <a:xfrm>
            <a:off x="551632" y="2108697"/>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Unauthorized access to CI/CD and sourcecode</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A41E66A-49E3-A696-0A80-33E9CF61A760}"/>
              </a:ext>
            </a:extLst>
          </p:cNvPr>
          <p:cNvSpPr/>
          <p:nvPr/>
        </p:nvSpPr>
        <p:spPr>
          <a:xfrm>
            <a:off x="551632" y="2832659"/>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Vulnerabilities in Container Image or source code</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Rounded Corners 14">
            <a:extLst>
              <a:ext uri="{FF2B5EF4-FFF2-40B4-BE49-F238E27FC236}">
                <a16:creationId xmlns:a16="http://schemas.microsoft.com/office/drawing/2014/main" id="{E47D6714-C540-5925-CD04-DDB6B1E2B550}"/>
              </a:ext>
            </a:extLst>
          </p:cNvPr>
          <p:cNvSpPr/>
          <p:nvPr/>
        </p:nvSpPr>
        <p:spPr>
          <a:xfrm>
            <a:off x="551632" y="3539177"/>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Limited to none network «segmentation» policies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Rounded Corners 15">
            <a:extLst>
              <a:ext uri="{FF2B5EF4-FFF2-40B4-BE49-F238E27FC236}">
                <a16:creationId xmlns:a16="http://schemas.microsoft.com/office/drawing/2014/main" id="{9EAD3248-83DE-BF6C-5218-1F845303C00C}"/>
              </a:ext>
            </a:extLst>
          </p:cNvPr>
          <p:cNvSpPr/>
          <p:nvPr/>
        </p:nvSpPr>
        <p:spPr>
          <a:xfrm>
            <a:off x="551632" y="4263077"/>
            <a:ext cx="3153033" cy="76844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Harvested user credentials/tokens/SPNs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Rectangle: Rounded Corners 16">
            <a:extLst>
              <a:ext uri="{FF2B5EF4-FFF2-40B4-BE49-F238E27FC236}">
                <a16:creationId xmlns:a16="http://schemas.microsoft.com/office/drawing/2014/main" id="{B7DA8B3F-A63C-BF22-5F10-9D7EFD29634C}"/>
              </a:ext>
            </a:extLst>
          </p:cNvPr>
          <p:cNvSpPr/>
          <p:nvPr/>
        </p:nvSpPr>
        <p:spPr>
          <a:xfrm>
            <a:off x="551632" y="5185291"/>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Credentials stored in plaintext in container</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Rounded Corners 18">
            <a:extLst>
              <a:ext uri="{FF2B5EF4-FFF2-40B4-BE49-F238E27FC236}">
                <a16:creationId xmlns:a16="http://schemas.microsoft.com/office/drawing/2014/main" id="{879E4F0E-7484-B5DD-B319-F6431DA7D315}"/>
              </a:ext>
            </a:extLst>
          </p:cNvPr>
          <p:cNvSpPr/>
          <p:nvPr/>
        </p:nvSpPr>
        <p:spPr>
          <a:xfrm>
            <a:off x="8342463" y="1348727"/>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Vulnerabilities in Kubernetes</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Rounded Corners 19">
            <a:extLst>
              <a:ext uri="{FF2B5EF4-FFF2-40B4-BE49-F238E27FC236}">
                <a16:creationId xmlns:a16="http://schemas.microsoft.com/office/drawing/2014/main" id="{4F492FD4-9F93-704F-BCC2-2C463EEA9474}"/>
              </a:ext>
            </a:extLst>
          </p:cNvPr>
          <p:cNvSpPr/>
          <p:nvPr/>
        </p:nvSpPr>
        <p:spPr>
          <a:xfrm>
            <a:off x="8342463" y="2072627"/>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Container Escape</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Rectangle: Rounded Corners 20">
            <a:extLst>
              <a:ext uri="{FF2B5EF4-FFF2-40B4-BE49-F238E27FC236}">
                <a16:creationId xmlns:a16="http://schemas.microsoft.com/office/drawing/2014/main" id="{00D009DC-9303-7C0F-83A3-B4CCFF44F26E}"/>
              </a:ext>
            </a:extLst>
          </p:cNvPr>
          <p:cNvSpPr/>
          <p:nvPr/>
        </p:nvSpPr>
        <p:spPr>
          <a:xfrm>
            <a:off x="8342463" y="2796527"/>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Supply-chain vulnerabilities </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Rounded Corners 21">
            <a:extLst>
              <a:ext uri="{FF2B5EF4-FFF2-40B4-BE49-F238E27FC236}">
                <a16:creationId xmlns:a16="http://schemas.microsoft.com/office/drawing/2014/main" id="{AE1D6CE9-C301-6A9D-5585-D83CF849D068}"/>
              </a:ext>
            </a:extLst>
          </p:cNvPr>
          <p:cNvSpPr/>
          <p:nvPr/>
        </p:nvSpPr>
        <p:spPr>
          <a:xfrm>
            <a:off x="8342463" y="3520427"/>
            <a:ext cx="3153033" cy="554118"/>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Limited network insight</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Rounded Corners 22">
            <a:extLst>
              <a:ext uri="{FF2B5EF4-FFF2-40B4-BE49-F238E27FC236}">
                <a16:creationId xmlns:a16="http://schemas.microsoft.com/office/drawing/2014/main" id="{E1F61D01-56A9-59C2-AC9C-A35067892CF4}"/>
              </a:ext>
            </a:extLst>
          </p:cNvPr>
          <p:cNvSpPr/>
          <p:nvPr/>
        </p:nvSpPr>
        <p:spPr>
          <a:xfrm>
            <a:off x="8342463" y="4244327"/>
            <a:ext cx="3153033" cy="787196"/>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Limited security control of container registry</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Rounded Corners 23">
            <a:extLst>
              <a:ext uri="{FF2B5EF4-FFF2-40B4-BE49-F238E27FC236}">
                <a16:creationId xmlns:a16="http://schemas.microsoft.com/office/drawing/2014/main" id="{37080DAE-EE82-FAA0-A489-C30B799156C4}"/>
              </a:ext>
            </a:extLst>
          </p:cNvPr>
          <p:cNvSpPr/>
          <p:nvPr/>
        </p:nvSpPr>
        <p:spPr>
          <a:xfrm>
            <a:off x="8342463" y="5236595"/>
            <a:ext cx="3153033" cy="571500"/>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600" b="1" dirty="0">
                <a:solidFill>
                  <a:schemeClr val="bg1"/>
                </a:solidFill>
                <a:latin typeface="Tahoma" panose="020B0604030504040204" pitchFamily="34" charset="0"/>
                <a:ea typeface="Tahoma" panose="020B0604030504040204" pitchFamily="34" charset="0"/>
                <a:cs typeface="Tahoma" panose="020B0604030504040204" pitchFamily="34" charset="0"/>
              </a:rPr>
              <a:t>Limited RBAC</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a:extLst>
              <a:ext uri="{FF2B5EF4-FFF2-40B4-BE49-F238E27FC236}">
                <a16:creationId xmlns:a16="http://schemas.microsoft.com/office/drawing/2014/main" id="{A09BEDF0-5A80-6B0F-65E3-EA841A610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87" y="2229366"/>
            <a:ext cx="4187344" cy="2611046"/>
          </a:xfrm>
          <a:prstGeom prst="rect">
            <a:avLst/>
          </a:prstGeom>
          <a:solidFill>
            <a:srgbClr val="C00000"/>
          </a:solidFill>
        </p:spPr>
      </p:pic>
      <p:sp>
        <p:nvSpPr>
          <p:cNvPr id="18" name="Rectangle: Rounded Corners 17">
            <a:extLst>
              <a:ext uri="{FF2B5EF4-FFF2-40B4-BE49-F238E27FC236}">
                <a16:creationId xmlns:a16="http://schemas.microsoft.com/office/drawing/2014/main" id="{46F6297C-B4A0-DF59-FFF7-EAFB57553FA7}"/>
              </a:ext>
            </a:extLst>
          </p:cNvPr>
          <p:cNvSpPr/>
          <p:nvPr/>
        </p:nvSpPr>
        <p:spPr>
          <a:xfrm>
            <a:off x="4995617" y="2870636"/>
            <a:ext cx="2178181" cy="558647"/>
          </a:xfrm>
          <a:prstGeom prst="round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dirty="0">
                <a:solidFill>
                  <a:schemeClr val="bg1"/>
                </a:solidFill>
                <a:latin typeface="Tahoma" panose="020B0604030504040204" pitchFamily="34" charset="0"/>
                <a:ea typeface="Tahoma" panose="020B0604030504040204" pitchFamily="34" charset="0"/>
                <a:cs typeface="Tahoma" panose="020B0604030504040204" pitchFamily="34" charset="0"/>
              </a:rPr>
              <a:t>WTF is going on inside here?!</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7D70D80-ED5A-ABBF-C0D2-6BF01AD25621}"/>
              </a:ext>
            </a:extLst>
          </p:cNvPr>
          <p:cNvSpPr txBox="1"/>
          <p:nvPr/>
        </p:nvSpPr>
        <p:spPr>
          <a:xfrm>
            <a:off x="3295685" y="5808095"/>
            <a:ext cx="5387545" cy="584775"/>
          </a:xfrm>
          <a:prstGeom prst="rect">
            <a:avLst/>
          </a:prstGeom>
          <a:noFill/>
        </p:spPr>
        <p:txBody>
          <a:bodyPr wrap="square">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hlinkClick r:id="rId3"/>
              </a:rPr>
              <a:t>Tactics - Threat Matrix for Kubernetes https://microsoft.github.io/Threat-Matrix-for-Kubernetes/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30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42A32962-B6A0-C873-9700-AA6C79892721}"/>
              </a:ext>
            </a:extLst>
          </p:cNvPr>
          <p:cNvSpPr txBox="1">
            <a:spLocks/>
          </p:cNvSpPr>
          <p:nvPr/>
        </p:nvSpPr>
        <p:spPr>
          <a:xfrm>
            <a:off x="321035" y="562370"/>
            <a:ext cx="11018520" cy="492443"/>
          </a:xfrm>
          <a:prstGeom prst="rect">
            <a:avLst/>
          </a:prstGeom>
        </p:spPr>
        <p:txBody>
          <a:bodyPr vert="horz" lIns="0" tIns="0" rIns="0" bIns="0" rtlCol="0" anchor="b">
            <a:noAutofit/>
          </a:bodyPr>
          <a:lstStyle>
            <a:lvl1pPr algn="l" defTabSz="914400" rtl="0" eaLnBrk="1" latinLnBrk="0" hangingPunct="1">
              <a:lnSpc>
                <a:spcPct val="100000"/>
              </a:lnSpc>
              <a:spcBef>
                <a:spcPts val="600"/>
              </a:spcBef>
              <a:buNone/>
              <a:defRPr sz="3000" b="1" kern="12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nb-NO" sz="3600" spc="-120" dirty="0">
                <a:solidFill>
                  <a:schemeClr val="accent1"/>
                </a:solidFill>
                <a:latin typeface="Tahoma" panose="020B0604030504040204" pitchFamily="34" charset="0"/>
                <a:ea typeface="Tahoma" panose="020B0604030504040204" pitchFamily="34" charset="0"/>
                <a:cs typeface="Tahoma" panose="020B0604030504040204" pitchFamily="34" charset="0"/>
              </a:rPr>
              <a:t>Identity also a much bigger challenge</a:t>
            </a:r>
          </a:p>
        </p:txBody>
      </p:sp>
      <p:sp>
        <p:nvSpPr>
          <p:cNvPr id="141" name="Espace réservé du texte 8">
            <a:extLst>
              <a:ext uri="{FF2B5EF4-FFF2-40B4-BE49-F238E27FC236}">
                <a16:creationId xmlns:a16="http://schemas.microsoft.com/office/drawing/2014/main" id="{D704EE10-3A6F-8E97-6440-6CC629B279B3}"/>
              </a:ext>
            </a:extLst>
          </p:cNvPr>
          <p:cNvSpPr txBox="1">
            <a:spLocks/>
          </p:cNvSpPr>
          <p:nvPr/>
        </p:nvSpPr>
        <p:spPr>
          <a:xfrm>
            <a:off x="1347067" y="1258738"/>
            <a:ext cx="9179898" cy="1080000"/>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1"/>
              </a:buClr>
              <a:buSzPct val="100000"/>
              <a:buFont typeface="Arial" panose="020B0604020202020204" pitchFamily="34" charset="0"/>
              <a:buNone/>
              <a:defRPr sz="1200" b="0" kern="1200" cap="all" baseline="0">
                <a:solidFill>
                  <a:schemeClr val="tx2"/>
                </a:solidFill>
                <a:latin typeface="+mn-lt"/>
                <a:ea typeface="+mn-ea"/>
                <a:cs typeface="+mn-cs"/>
              </a:defRPr>
            </a:lvl1pPr>
            <a:lvl2pPr marL="0" indent="0" algn="l" defTabSz="914400" rtl="0" eaLnBrk="1" latinLnBrk="0" hangingPunct="1">
              <a:lnSpc>
                <a:spcPct val="100000"/>
              </a:lnSpc>
              <a:spcBef>
                <a:spcPts val="600"/>
              </a:spcBef>
              <a:buClr>
                <a:schemeClr val="accent1"/>
              </a:buClr>
              <a:buSzPct val="100000"/>
              <a:buFont typeface="Arial" panose="020B0604020202020204" pitchFamily="34" charset="0"/>
              <a:buNone/>
              <a:defRPr sz="1100" b="0" kern="1200">
                <a:solidFill>
                  <a:schemeClr val="accent1">
                    <a:lumMod val="50000"/>
                  </a:schemeClr>
                </a:solidFill>
                <a:latin typeface="+mn-lt"/>
                <a:ea typeface="+mn-ea"/>
                <a:cs typeface="+mn-cs"/>
              </a:defRPr>
            </a:lvl2pPr>
            <a:lvl3pPr marL="538163" indent="0" algn="l" defTabSz="914400" rtl="0" eaLnBrk="1" latinLnBrk="0" hangingPunct="1">
              <a:lnSpc>
                <a:spcPct val="100000"/>
              </a:lnSpc>
              <a:spcBef>
                <a:spcPts val="600"/>
              </a:spcBef>
              <a:buClr>
                <a:schemeClr val="tx1"/>
              </a:buClr>
              <a:buSzPct val="80000"/>
              <a:buFont typeface="Arial" panose="020B0604020202020204" pitchFamily="34" charset="0"/>
              <a:buNone/>
              <a:defRPr sz="1200" b="0" kern="1200">
                <a:solidFill>
                  <a:schemeClr val="tx1"/>
                </a:solidFill>
                <a:latin typeface="+mn-lt"/>
                <a:ea typeface="+mn-ea"/>
                <a:cs typeface="+mn-cs"/>
              </a:defRPr>
            </a:lvl3pPr>
            <a:lvl4pPr marL="538163" indent="0" algn="l" defTabSz="914400" rtl="0" eaLnBrk="1" latinLnBrk="0" hangingPunct="1">
              <a:lnSpc>
                <a:spcPct val="100000"/>
              </a:lnSpc>
              <a:spcBef>
                <a:spcPts val="300"/>
              </a:spcBef>
              <a:buSzPct val="80000"/>
              <a:buFont typeface="Arial" panose="020B0604020202020204" pitchFamily="34" charset="0"/>
              <a:buNone/>
              <a:defRPr sz="1200" b="0" kern="1200">
                <a:solidFill>
                  <a:schemeClr val="tx1"/>
                </a:solidFill>
                <a:latin typeface="+mn-lt"/>
                <a:ea typeface="+mn-ea"/>
                <a:cs typeface="+mn-cs"/>
              </a:defRPr>
            </a:lvl4pPr>
            <a:lvl5pPr marL="198000" indent="0" algn="l" defTabSz="914400" rtl="0" eaLnBrk="1" latinLnBrk="0" hangingPunct="1">
              <a:lnSpc>
                <a:spcPct val="100000"/>
              </a:lnSpc>
              <a:spcBef>
                <a:spcPts val="3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494949"/>
              </a:buClr>
              <a:defRPr/>
            </a:pPr>
            <a:r>
              <a:rPr lang="nb-NO" sz="2800" b="1" dirty="0">
                <a:solidFill>
                  <a:srgbClr val="00B0F0"/>
                </a:solidFill>
                <a:latin typeface="Tahoma" panose="020B0604030504040204" pitchFamily="34" charset="0"/>
                <a:ea typeface="Tahoma" panose="020B0604030504040204" pitchFamily="34" charset="0"/>
                <a:cs typeface="Tahoma" panose="020B0604030504040204" pitchFamily="34" charset="0"/>
              </a:rPr>
              <a:t>300%</a:t>
            </a:r>
            <a:r>
              <a:rPr kumimoji="0" lang="nb-NO" altLang="en-US" sz="280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Increase in identity-based attacks the last years</a:t>
            </a:r>
            <a:endParaRPr kumimoji="0" lang="en-US" altLang="en-US" sz="280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50" name="Rektangel: avrundede hjørner 53">
            <a:extLst>
              <a:ext uri="{FF2B5EF4-FFF2-40B4-BE49-F238E27FC236}">
                <a16:creationId xmlns:a16="http://schemas.microsoft.com/office/drawing/2014/main" id="{92A71EFC-F640-4B09-0EAD-3078FF93B04D}"/>
              </a:ext>
            </a:extLst>
          </p:cNvPr>
          <p:cNvSpPr/>
          <p:nvPr/>
        </p:nvSpPr>
        <p:spPr>
          <a:xfrm>
            <a:off x="698157" y="5319138"/>
            <a:ext cx="3314919" cy="982362"/>
          </a:xfrm>
          <a:prstGeom prst="roundRect">
            <a:avLst>
              <a:gd name="adj" fmla="val 4668"/>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Reusing username and passwords on different sites</a:t>
            </a:r>
          </a:p>
        </p:txBody>
      </p:sp>
      <p:sp>
        <p:nvSpPr>
          <p:cNvPr id="151" name="Rektangel: avrundede hjørner 53">
            <a:extLst>
              <a:ext uri="{FF2B5EF4-FFF2-40B4-BE49-F238E27FC236}">
                <a16:creationId xmlns:a16="http://schemas.microsoft.com/office/drawing/2014/main" id="{16221300-DDDB-E67D-E88E-90AFFEE9CF65}"/>
              </a:ext>
            </a:extLst>
          </p:cNvPr>
          <p:cNvSpPr/>
          <p:nvPr/>
        </p:nvSpPr>
        <p:spPr>
          <a:xfrm>
            <a:off x="4446373" y="5319138"/>
            <a:ext cx="2981287" cy="989086"/>
          </a:xfrm>
          <a:prstGeom prst="roundRect">
            <a:avLst>
              <a:gd name="adj" fmla="val 4668"/>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Phishing attacks and credential harvesting</a:t>
            </a:r>
          </a:p>
        </p:txBody>
      </p:sp>
      <p:sp>
        <p:nvSpPr>
          <p:cNvPr id="152" name="Rektangel: avrundede hjørner 53">
            <a:extLst>
              <a:ext uri="{FF2B5EF4-FFF2-40B4-BE49-F238E27FC236}">
                <a16:creationId xmlns:a16="http://schemas.microsoft.com/office/drawing/2014/main" id="{81D64F47-84A7-3122-C4C1-0D94B8ED1E0E}"/>
              </a:ext>
            </a:extLst>
          </p:cNvPr>
          <p:cNvSpPr/>
          <p:nvPr/>
        </p:nvSpPr>
        <p:spPr>
          <a:xfrm>
            <a:off x="7786816" y="5319138"/>
            <a:ext cx="3376026" cy="982362"/>
          </a:xfrm>
          <a:prstGeom prst="roundRect">
            <a:avLst>
              <a:gd name="adj" fmla="val 4668"/>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solidFill>
                  <a:schemeClr val="bg1"/>
                </a:solidFill>
                <a:latin typeface="Tahoma" panose="020B0604030504040204" pitchFamily="34" charset="0"/>
                <a:ea typeface="Tahoma" panose="020B0604030504040204" pitchFamily="34" charset="0"/>
                <a:cs typeface="Tahoma" panose="020B0604030504040204" pitchFamily="34" charset="0"/>
              </a:rPr>
              <a:t>MFA Fatigue attacks </a:t>
            </a:r>
          </a:p>
        </p:txBody>
      </p:sp>
      <p:pic>
        <p:nvPicPr>
          <p:cNvPr id="154" name="Picture 153">
            <a:extLst>
              <a:ext uri="{FF2B5EF4-FFF2-40B4-BE49-F238E27FC236}">
                <a16:creationId xmlns:a16="http://schemas.microsoft.com/office/drawing/2014/main" id="{E7B35B59-D581-8A63-1F4E-29A8123B1EE5}"/>
              </a:ext>
            </a:extLst>
          </p:cNvPr>
          <p:cNvPicPr>
            <a:picLocks noChangeAspect="1"/>
          </p:cNvPicPr>
          <p:nvPr/>
        </p:nvPicPr>
        <p:blipFill>
          <a:blip r:embed="rId3"/>
          <a:stretch>
            <a:fillRect/>
          </a:stretch>
        </p:blipFill>
        <p:spPr>
          <a:xfrm>
            <a:off x="7192111" y="2554899"/>
            <a:ext cx="4137067" cy="8616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6" name="Picture 155">
            <a:extLst>
              <a:ext uri="{FF2B5EF4-FFF2-40B4-BE49-F238E27FC236}">
                <a16:creationId xmlns:a16="http://schemas.microsoft.com/office/drawing/2014/main" id="{A2FB529B-95F0-DC62-56E1-A333AAB842A1}"/>
              </a:ext>
            </a:extLst>
          </p:cNvPr>
          <p:cNvPicPr>
            <a:picLocks noChangeAspect="1"/>
          </p:cNvPicPr>
          <p:nvPr/>
        </p:nvPicPr>
        <p:blipFill>
          <a:blip r:embed="rId4"/>
          <a:stretch>
            <a:fillRect/>
          </a:stretch>
        </p:blipFill>
        <p:spPr>
          <a:xfrm>
            <a:off x="7111313" y="3848887"/>
            <a:ext cx="4298664" cy="8352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descr="This chart details Azure AD Identity Protection sessions at high risk with multiple failed multifactor authentication attempts and how they have increased month over month. 58 percent of attempts are voice, 38 percent are push notifications, and 3 percent are SMS.">
            <a:extLst>
              <a:ext uri="{FF2B5EF4-FFF2-40B4-BE49-F238E27FC236}">
                <a16:creationId xmlns:a16="http://schemas.microsoft.com/office/drawing/2014/main" id="{406F186D-789D-8B29-1075-B891BD3D1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034" y="1737215"/>
            <a:ext cx="6362569" cy="357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50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tel 2">
            <a:extLst>
              <a:ext uri="{FF2B5EF4-FFF2-40B4-BE49-F238E27FC236}">
                <a16:creationId xmlns:a16="http://schemas.microsoft.com/office/drawing/2014/main" id="{096B49EB-15D3-9215-1C10-03E3B5C79C25}"/>
              </a:ext>
            </a:extLst>
          </p:cNvPr>
          <p:cNvSpPr>
            <a:spLocks noGrp="1"/>
          </p:cNvSpPr>
          <p:nvPr>
            <p:ph type="title"/>
          </p:nvPr>
        </p:nvSpPr>
        <p:spPr>
          <a:xfrm>
            <a:off x="2776537" y="739141"/>
            <a:ext cx="10751504" cy="468000"/>
          </a:xfrm>
        </p:spPr>
        <p:txBody>
          <a:bodyPr>
            <a:noAutofit/>
          </a:bodyPr>
          <a:lstStyle/>
          <a:p>
            <a:r>
              <a:rPr lang="nb-NO" sz="3600" b="1" dirty="0">
                <a:latin typeface="Tahoma" panose="020B0604030504040204" pitchFamily="34" charset="0"/>
                <a:ea typeface="Tahoma" panose="020B0604030504040204" pitchFamily="34" charset="0"/>
                <a:cs typeface="Tahoma" panose="020B0604030504040204" pitchFamily="34" charset="0"/>
              </a:rPr>
              <a:t>What other security threats? </a:t>
            </a:r>
          </a:p>
        </p:txBody>
      </p:sp>
      <p:pic>
        <p:nvPicPr>
          <p:cNvPr id="3" name="Picture 2">
            <a:extLst>
              <a:ext uri="{FF2B5EF4-FFF2-40B4-BE49-F238E27FC236}">
                <a16:creationId xmlns:a16="http://schemas.microsoft.com/office/drawing/2014/main" id="{5BF20821-34A0-0A82-6573-1512D5FCE5C9}"/>
              </a:ext>
            </a:extLst>
          </p:cNvPr>
          <p:cNvPicPr>
            <a:picLocks noChangeAspect="1"/>
          </p:cNvPicPr>
          <p:nvPr/>
        </p:nvPicPr>
        <p:blipFill>
          <a:blip r:embed="rId2"/>
          <a:stretch>
            <a:fillRect/>
          </a:stretch>
        </p:blipFill>
        <p:spPr>
          <a:xfrm>
            <a:off x="5505254" y="2329635"/>
            <a:ext cx="6456900" cy="717043"/>
          </a:xfrm>
          <a:prstGeom prst="rect">
            <a:avLst/>
          </a:prstGeom>
        </p:spPr>
      </p:pic>
      <p:pic>
        <p:nvPicPr>
          <p:cNvPr id="5122" name="Picture 2" descr="Image">
            <a:extLst>
              <a:ext uri="{FF2B5EF4-FFF2-40B4-BE49-F238E27FC236}">
                <a16:creationId xmlns:a16="http://schemas.microsoft.com/office/drawing/2014/main" id="{631032E0-C2F4-A478-DECF-1D253BE7C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 y="1356677"/>
            <a:ext cx="5294117" cy="5289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E19061-0570-6CF8-4F83-415C6933A4AE}"/>
              </a:ext>
            </a:extLst>
          </p:cNvPr>
          <p:cNvPicPr>
            <a:picLocks noChangeAspect="1"/>
          </p:cNvPicPr>
          <p:nvPr/>
        </p:nvPicPr>
        <p:blipFill>
          <a:blip r:embed="rId4"/>
          <a:stretch>
            <a:fillRect/>
          </a:stretch>
        </p:blipFill>
        <p:spPr>
          <a:xfrm>
            <a:off x="5505254" y="3265870"/>
            <a:ext cx="6211216" cy="1145981"/>
          </a:xfrm>
          <a:prstGeom prst="rect">
            <a:avLst/>
          </a:prstGeom>
        </p:spPr>
      </p:pic>
      <p:sp>
        <p:nvSpPr>
          <p:cNvPr id="7" name="TextBox 6">
            <a:extLst>
              <a:ext uri="{FF2B5EF4-FFF2-40B4-BE49-F238E27FC236}">
                <a16:creationId xmlns:a16="http://schemas.microsoft.com/office/drawing/2014/main" id="{816CEF67-EC0C-D3B1-9B2C-6B57067D5E25}"/>
              </a:ext>
            </a:extLst>
          </p:cNvPr>
          <p:cNvSpPr txBox="1"/>
          <p:nvPr/>
        </p:nvSpPr>
        <p:spPr>
          <a:xfrm>
            <a:off x="6336908" y="4733025"/>
            <a:ext cx="6128950" cy="400110"/>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hlinkClick r:id="rId5"/>
              </a:rPr>
              <a:t>State of  Kubernetes Security Report 2022</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B6E66D21-F4AB-EB58-5043-02DBD35DC793}"/>
              </a:ext>
            </a:extLst>
          </p:cNvPr>
          <p:cNvSpPr txBox="1"/>
          <p:nvPr/>
        </p:nvSpPr>
        <p:spPr>
          <a:xfrm>
            <a:off x="6336908" y="5104782"/>
            <a:ext cx="6128950" cy="400110"/>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hlinkClick r:id="rId6"/>
              </a:rPr>
              <a:t>State of Open Source Security Report 2022</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99500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768097CB-AD39-43B1-A0C9-BDEB2D0BB0AE}" vid="{3730D0B0-C2B5-48BC-89F8-11B30864A37F}"/>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85832c1-a361-4be1-b883-bb7893c6cdc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27F7341B06EFC41B56229C9426A4853" ma:contentTypeVersion="15" ma:contentTypeDescription="Create a new document." ma:contentTypeScope="" ma:versionID="80f8d6ba6f100947591be66c679449ac">
  <xsd:schema xmlns:xsd="http://www.w3.org/2001/XMLSchema" xmlns:xs="http://www.w3.org/2001/XMLSchema" xmlns:p="http://schemas.microsoft.com/office/2006/metadata/properties" xmlns:ns3="185832c1-a361-4be1-b883-bb7893c6cdc9" xmlns:ns4="b2d2f379-e54e-4947-9c46-21371fd54172" targetNamespace="http://schemas.microsoft.com/office/2006/metadata/properties" ma:root="true" ma:fieldsID="b14f85d5b53187fecefe91018d427918" ns3:_="" ns4:_="">
    <xsd:import namespace="185832c1-a361-4be1-b883-bb7893c6cdc9"/>
    <xsd:import namespace="b2d2f379-e54e-4947-9c46-21371fd5417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5832c1-a361-4be1-b883-bb7893c6cd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d2f379-e54e-4947-9c46-21371fd541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8A8672-6674-4853-AD30-686C6DAB0D7B}">
  <ds:schemaRefs>
    <ds:schemaRef ds:uri="http://schemas.microsoft.com/sharepoint/v3/contenttype/forms"/>
  </ds:schemaRefs>
</ds:datastoreItem>
</file>

<file path=customXml/itemProps2.xml><?xml version="1.0" encoding="utf-8"?>
<ds:datastoreItem xmlns:ds="http://schemas.openxmlformats.org/officeDocument/2006/customXml" ds:itemID="{ADC0E2D5-3427-4C37-AFBA-E29A99572154}">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b2d2f379-e54e-4947-9c46-21371fd54172"/>
    <ds:schemaRef ds:uri="185832c1-a361-4be1-b883-bb7893c6cdc9"/>
    <ds:schemaRef ds:uri="http://www.w3.org/XML/1998/namespace"/>
    <ds:schemaRef ds:uri="http://purl.org/dc/terms/"/>
  </ds:schemaRefs>
</ds:datastoreItem>
</file>

<file path=customXml/itemProps3.xml><?xml version="1.0" encoding="utf-8"?>
<ds:datastoreItem xmlns:ds="http://schemas.openxmlformats.org/officeDocument/2006/customXml" ds:itemID="{74CEDF01-9301-4819-A556-D01B87B38D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5832c1-a361-4be1-b883-bb7893c6cdc9"/>
    <ds:schemaRef ds:uri="b2d2f379-e54e-4947-9c46-21371fd541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MSUGN_Template</Template>
  <TotalTime>4840</TotalTime>
  <Words>2483</Words>
  <Application>Microsoft Office PowerPoint</Application>
  <PresentationFormat>Widescreen</PresentationFormat>
  <Paragraphs>578</Paragraphs>
  <Slides>42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Calibri Light</vt:lpstr>
      <vt:lpstr>SFMono-Regular</vt:lpstr>
      <vt:lpstr>Tahoma</vt:lpstr>
      <vt:lpstr>Wingdings</vt:lpstr>
      <vt:lpstr>Custom Design</vt:lpstr>
      <vt:lpstr>Metropolitan</vt:lpstr>
      <vt:lpstr>DevSecOps</vt:lpstr>
      <vt:lpstr>WHOAMI$  </vt:lpstr>
      <vt:lpstr>PowerPoint Presentation</vt:lpstr>
      <vt:lpstr>PowerPoint Presentation</vt:lpstr>
      <vt:lpstr>PowerPoint Presentation</vt:lpstr>
      <vt:lpstr>Attack vectors</vt:lpstr>
      <vt:lpstr>Risks in a Cloud-native landscape?</vt:lpstr>
      <vt:lpstr>PowerPoint Presentation</vt:lpstr>
      <vt:lpstr>What other security threats? </vt:lpstr>
      <vt:lpstr>So.. How should we secure this?</vt:lpstr>
      <vt:lpstr>Kubernetes (k8s) Architecture</vt:lpstr>
      <vt:lpstr>Real-life scenario on how you shouldn’t do it</vt:lpstr>
      <vt:lpstr>Not all attacks are that critical (but they can be!)</vt:lpstr>
      <vt:lpstr>PowerPoint Presentation</vt:lpstr>
      <vt:lpstr>What kind of countermeasures can we implement?</vt:lpstr>
      <vt:lpstr>Securing the developer experience</vt:lpstr>
      <vt:lpstr>Zero-Trust Network Access</vt:lpstr>
      <vt:lpstr>PowerPoint Presentation</vt:lpstr>
      <vt:lpstr>PowerPoint Presentation</vt:lpstr>
      <vt:lpstr>Securing the developer workbench</vt:lpstr>
      <vt:lpstr>Securing the developer workbench – Extensions!</vt:lpstr>
      <vt:lpstr>Security mechanisms for GitHub</vt:lpstr>
      <vt:lpstr>Security mechanisms for GitHub</vt:lpstr>
      <vt:lpstr>IAM mechanisms and RBAC</vt:lpstr>
      <vt:lpstr>Private Cluster</vt:lpstr>
      <vt:lpstr>Is it according to best pratices? </vt:lpstr>
      <vt:lpstr>Upgrades and patching</vt:lpstr>
      <vt:lpstr>Backup and data protection</vt:lpstr>
      <vt:lpstr>Pod Security Admission (PSA)</vt:lpstr>
      <vt:lpstr>Encryption and Container Isolation</vt:lpstr>
      <vt:lpstr>Container Registry </vt:lpstr>
      <vt:lpstr>Secret Management</vt:lpstr>
      <vt:lpstr>Workload Identity + Trusted Access (Preview)</vt:lpstr>
      <vt:lpstr>Kubernetes Nettverk - some acronyms</vt:lpstr>
      <vt:lpstr>Network Policies</vt:lpstr>
      <vt:lpstr>Service Mesh</vt:lpstr>
      <vt:lpstr>Service Mesh - Architecture</vt:lpstr>
      <vt:lpstr>Some Service Mesh alternatives</vt:lpstr>
      <vt:lpstr>Security Monitoring of Kubernetes</vt:lpstr>
      <vt:lpstr>Enterprise products</vt:lpstr>
      <vt:lpstr>So where to start?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Sikring av virtuelle maskiner i Azure </dc:title>
  <dc:creator>SANDBU Marius</dc:creator>
  <cp:lastModifiedBy>SANDBU Marius</cp:lastModifiedBy>
  <cp:revision>36</cp:revision>
  <dcterms:created xsi:type="dcterms:W3CDTF">2022-04-18T20:57:50Z</dcterms:created>
  <dcterms:modified xsi:type="dcterms:W3CDTF">2023-03-21T15:39:25Z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2022-04-08T07:51:05Z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3c7e973e-4387-487b-b9f2-8c1ba350ceab</vt:lpwstr>
  </property>
  <property fmtid="{D5CDD505-2E9C-101B-9397-08002B2CF9AE}" pid="8" name="MSIP_Label_5fae8262-b78e-4366-8929-a5d6aac95320_ContentBits">
    <vt:lpwstr>0</vt:lpwstr>
  </property>
  <property fmtid="{D5CDD505-2E9C-101B-9397-08002B2CF9AE}" pid="9" name="ContentTypeId">
    <vt:lpwstr>0x010100C27F7341B06EFC41B56229C9426A4853</vt:lpwstr>
  </property>
</Properties>
</file>