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3" r:id="rId5"/>
  </p:sldMasterIdLst>
  <p:notesMasterIdLst>
    <p:notesMasterId r:id="rId25"/>
  </p:notesMasterIdLst>
  <p:sldIdLst>
    <p:sldId id="1810" r:id="rId6"/>
    <p:sldId id="1819" r:id="rId7"/>
    <p:sldId id="1820" r:id="rId8"/>
    <p:sldId id="1821" r:id="rId9"/>
    <p:sldId id="1822" r:id="rId10"/>
    <p:sldId id="1823" r:id="rId11"/>
    <p:sldId id="1832" r:id="rId12"/>
    <p:sldId id="1836" r:id="rId13"/>
    <p:sldId id="1837" r:id="rId14"/>
    <p:sldId id="1824" r:id="rId15"/>
    <p:sldId id="1825" r:id="rId16"/>
    <p:sldId id="1826" r:id="rId17"/>
    <p:sldId id="1838" r:id="rId18"/>
    <p:sldId id="1833" r:id="rId19"/>
    <p:sldId id="1839" r:id="rId20"/>
    <p:sldId id="1834" r:id="rId21"/>
    <p:sldId id="1840" r:id="rId22"/>
    <p:sldId id="1842" r:id="rId23"/>
    <p:sldId id="18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D395-E783-4DE1-BF80-45253FBB0C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8E38E-54F1-4633-8F60-8C515C7592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los derechos reservados. MICROSOFT NO OTORGA GARANTÍAS, EXPRESAS, IMPLÍCITAS NI REGLAMENTARIAS, RESPECTO DE LA INFORMACIÓN DE ESTA PRESENTACIÓN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4/29/2020 8:57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18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los derechos reservados. MICROSOFT NO OTORGA GARANTÍAS, EXPRESAS, IMPLÍCITAS NI REGLAMENTARIAS, RESPECTO DE LA INFORMACIÓN DE ESTA PRESENTACIÓN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5/1/2020 1:26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16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F9A7CF8A-30D6-48AA-AAA3-9F874DD701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765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</p:spTree>
    <p:extLst>
      <p:ext uri="{BB962C8B-B14F-4D97-AF65-F5344CB8AC3E}">
        <p14:creationId xmlns:p14="http://schemas.microsoft.com/office/powerpoint/2010/main" val="16777295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435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96526"/>
            <a:ext cx="4163125" cy="327251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</p:spTree>
    <p:extLst>
      <p:ext uri="{BB962C8B-B14F-4D97-AF65-F5344CB8AC3E}">
        <p14:creationId xmlns:p14="http://schemas.microsoft.com/office/powerpoint/2010/main" val="2697954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8857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98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69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370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403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a screenshot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1243165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EF611E5D-50E2-478F-8A1D-7D2ACFE34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5840"/>
            <a:ext cx="3468956" cy="3963193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447038"/>
            <a:ext cx="6961188" cy="3821999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2017713"/>
            <a:ext cx="3477325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2017713"/>
            <a:ext cx="696118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19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703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933683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747249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096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000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719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069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0351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08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4180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x-none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Todos los derechos reservados. </a:t>
            </a:r>
          </a:p>
        </p:txBody>
      </p:sp>
    </p:spTree>
    <p:extLst>
      <p:ext uri="{BB962C8B-B14F-4D97-AF65-F5344CB8AC3E}">
        <p14:creationId xmlns:p14="http://schemas.microsoft.com/office/powerpoint/2010/main" val="178938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5927640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2956282"/>
            <a:ext cx="9401560" cy="945435"/>
          </a:xfrm>
          <a:noFill/>
        </p:spPr>
        <p:txBody>
          <a:bodyPr lIns="0" tIns="0" rIns="0" bIns="182880" anchor="b" anchorCtr="0"/>
          <a:lstStyle>
            <a:lvl1pPr>
              <a:defRPr sz="4902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589066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accent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9645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266888884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9" y="2141394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268916" indent="-268916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537832" indent="-224097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2pPr>
            <a:lvl3pPr marL="806748" indent="-224097"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1083831"/>
            <a:ext cx="11339774" cy="35307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1690464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80853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8481271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6265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2814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13377450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994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267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8641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rgbClr val="000000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chemeClr val="bg2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55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1800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8270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951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8984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230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8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435824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137" b="0" kern="1200" cap="none" spc="-147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es/power-bi/service-self-service-signup-for-power-bi" TargetMode="Externa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powerbi.com/apps" TargetMode="External"/><Relationship Id="rId2" Type="http://schemas.openxmlformats.org/officeDocument/2006/relationships/hyperlink" Target="https://app.powerbi.com/embedsetup/appownsdata" TargetMode="Externa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ortal.azure.com/#blade/Microsoft_AAD_RegisteredApps/ApplicationsListBlade" TargetMode="Externa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elvis.batzibal@devbatz.com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s-es/pricing/" TargetMode="External"/><Relationship Id="rId7" Type="http://schemas.openxmlformats.org/officeDocument/2006/relationships/hyperlink" Target="https://docs.microsoft.com/en-us/power-bi/developer/embedded/register-app" TargetMode="External"/><Relationship Id="rId2" Type="http://schemas.openxmlformats.org/officeDocument/2006/relationships/hyperlink" Target="https://powerbi.microsoft.com/es-es/power-bi-embedded/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powerbi.microsoft.com/en-us/developers/" TargetMode="External"/><Relationship Id="rId5" Type="http://schemas.openxmlformats.org/officeDocument/2006/relationships/hyperlink" Target="https://github.com/Microsoft/PowerBI-Developer-Samples" TargetMode="External"/><Relationship Id="rId4" Type="http://schemas.openxmlformats.org/officeDocument/2006/relationships/hyperlink" Target="https://docs.microsoft.com/en-us/power-bi/developer/embedded/embed-sample-for-your-organiz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batz.azurewebsites.net/" TargetMode="Externa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s://github.com/ElvisBatzibal" TargetMode="External"/><Relationship Id="rId4" Type="http://schemas.openxmlformats.org/officeDocument/2006/relationships/hyperlink" Target="https://www.linkedin.com/in/elvis-batzibal-2a0148119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owerbi.com" TargetMode="External"/><Relationship Id="rId2" Type="http://schemas.openxmlformats.org/officeDocument/2006/relationships/hyperlink" Target="https://app.powerbi.com" TargetMode="Externa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x-none" dirty="0">
                <a:solidFill>
                  <a:srgbClr val="EDFCFF"/>
                </a:solidFill>
              </a:rPr>
              <a:t>Microsoft Azure</a:t>
            </a:r>
            <a:r>
              <a:rPr lang="en-US" dirty="0">
                <a:solidFill>
                  <a:srgbClr val="EDFCFF"/>
                </a:solidFill>
              </a:rPr>
              <a:t> </a:t>
            </a:r>
            <a:br>
              <a:rPr dirty="0"/>
            </a:br>
            <a:r>
              <a:rPr lang="en-US" dirty="0">
                <a:solidFill>
                  <a:srgbClr val="EDFCFF"/>
                </a:solidFill>
              </a:rPr>
              <a:t>24 </a:t>
            </a:r>
            <a:r>
              <a:rPr lang="en-US" dirty="0" err="1">
                <a:solidFill>
                  <a:srgbClr val="EDFCFF"/>
                </a:solidFill>
              </a:rPr>
              <a:t>Hrs</a:t>
            </a:r>
            <a:r>
              <a:rPr lang="en-US" dirty="0">
                <a:solidFill>
                  <a:srgbClr val="EDFCFF"/>
                </a:solidFill>
              </a:rPr>
              <a:t>  </a:t>
            </a:r>
            <a:r>
              <a:rPr lang="en-US" dirty="0" err="1">
                <a:solidFill>
                  <a:srgbClr val="EDFCFF"/>
                </a:solidFill>
              </a:rPr>
              <a:t>en</a:t>
            </a:r>
            <a:r>
              <a:rPr lang="en-US" dirty="0">
                <a:solidFill>
                  <a:srgbClr val="EDFCFF"/>
                </a:solidFill>
              </a:rPr>
              <a:t> </a:t>
            </a:r>
            <a:r>
              <a:rPr lang="en-US" dirty="0" err="1">
                <a:solidFill>
                  <a:srgbClr val="EDFCFF"/>
                </a:solidFill>
              </a:rPr>
              <a:t>Espa</a:t>
            </a:r>
            <a:r>
              <a:rPr lang="es-GT" dirty="0" err="1">
                <a:solidFill>
                  <a:srgbClr val="EDFCFF"/>
                </a:solidFill>
              </a:rPr>
              <a:t>ñol</a:t>
            </a:r>
            <a:endParaRPr lang="x-none" dirty="0">
              <a:solidFill>
                <a:srgbClr val="EDFC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Incrustando informes de </a:t>
            </a:r>
            <a:r>
              <a:rPr lang="es-ES" dirty="0" err="1"/>
              <a:t>Power</a:t>
            </a:r>
            <a:r>
              <a:rPr lang="es-ES" dirty="0"/>
              <a:t> BI en portales internos</a:t>
            </a:r>
            <a:endParaRPr lang="en-US" dirty="0">
              <a:solidFill>
                <a:srgbClr val="EDFC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9C084F-FD52-0847-8DB0-2862F743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19600" y="0"/>
            <a:ext cx="77724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62B263-BA2B-8F42-89AE-AB682B69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9171301" y="3143250"/>
            <a:ext cx="6858000" cy="571500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D0014B5-29C2-40CB-B3E3-AB6D778F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184718"/>
            <a:ext cx="1238476" cy="124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1791" y="4745624"/>
            <a:ext cx="10883260" cy="1875963"/>
          </a:xfrm>
        </p:spPr>
        <p:txBody>
          <a:bodyPr/>
          <a:lstStyle/>
          <a:p>
            <a:pPr marL="457200" lvl="0" indent="-364807">
              <a:buClr>
                <a:schemeClr val="lt2"/>
              </a:buClr>
              <a:buSzPts val="2145"/>
              <a:buAutoNum type="arabicPeriod"/>
            </a:pPr>
            <a:r>
              <a:rPr lang="es-ES" sz="1800" dirty="0">
                <a:solidFill>
                  <a:schemeClr val="lt2"/>
                </a:solidFill>
              </a:rPr>
              <a:t>El usuario inicia su aplicación usando un navegador</a:t>
            </a:r>
          </a:p>
          <a:p>
            <a:pPr marL="457200" lvl="0" indent="-364807">
              <a:buClr>
                <a:schemeClr val="lt2"/>
              </a:buClr>
              <a:buSzPts val="2145"/>
              <a:buAutoNum type="arabicPeriod"/>
            </a:pPr>
            <a:r>
              <a:rPr lang="es-ES" sz="1800" dirty="0">
                <a:solidFill>
                  <a:schemeClr val="lt2"/>
                </a:solidFill>
              </a:rPr>
              <a:t>La aplicación se autentica con Azure Active </a:t>
            </a:r>
            <a:r>
              <a:rPr lang="es-ES" sz="1800" dirty="0" err="1">
                <a:solidFill>
                  <a:schemeClr val="lt2"/>
                </a:solidFill>
              </a:rPr>
              <a:t>Directory</a:t>
            </a:r>
            <a:r>
              <a:rPr lang="es-ES" sz="1800" dirty="0">
                <a:solidFill>
                  <a:schemeClr val="lt2"/>
                </a:solidFill>
              </a:rPr>
              <a:t> y obtiene el token de acceso</a:t>
            </a:r>
          </a:p>
          <a:p>
            <a:pPr marL="457200" lvl="0" indent="-364807">
              <a:buClr>
                <a:schemeClr val="lt2"/>
              </a:buClr>
              <a:buSzPts val="2145"/>
              <a:buAutoNum type="arabicPeriod"/>
            </a:pPr>
            <a:r>
              <a:rPr lang="es-ES" sz="1800" dirty="0">
                <a:solidFill>
                  <a:schemeClr val="lt2"/>
                </a:solidFill>
              </a:rPr>
              <a:t>La aplicación usa token de acceso para llamar a la API del servicio </a:t>
            </a:r>
            <a:r>
              <a:rPr lang="es-ES" sz="1800" dirty="0" err="1">
                <a:solidFill>
                  <a:schemeClr val="lt2"/>
                </a:solidFill>
              </a:rPr>
              <a:t>Power</a:t>
            </a:r>
            <a:r>
              <a:rPr lang="es-ES" sz="1800" dirty="0">
                <a:solidFill>
                  <a:schemeClr val="lt2"/>
                </a:solidFill>
              </a:rPr>
              <a:t> BI</a:t>
            </a:r>
          </a:p>
          <a:p>
            <a:pPr marL="457200" lvl="0" indent="-364807">
              <a:buClr>
                <a:schemeClr val="lt2"/>
              </a:buClr>
              <a:buSzPts val="2145"/>
              <a:buAutoNum type="arabicPeriod"/>
            </a:pPr>
            <a:r>
              <a:rPr lang="es-ES" sz="1800" dirty="0">
                <a:solidFill>
                  <a:schemeClr val="lt2"/>
                </a:solidFill>
              </a:rPr>
              <a:t>La aplicación recupera los datos del recurso incrustado y los pasa al navegador.</a:t>
            </a:r>
          </a:p>
          <a:p>
            <a:pPr marL="457200" lvl="0" indent="-364807">
              <a:buClr>
                <a:schemeClr val="lt2"/>
              </a:buClr>
              <a:buSzPts val="2145"/>
              <a:buAutoNum type="arabicPeriod"/>
            </a:pPr>
            <a:r>
              <a:rPr lang="es-ES" sz="1800" dirty="0">
                <a:solidFill>
                  <a:schemeClr val="lt2"/>
                </a:solidFill>
              </a:rPr>
              <a:t>El código del lado del cliente utiliza la API de JavaScript de </a:t>
            </a:r>
            <a:r>
              <a:rPr lang="es-ES" sz="1800" dirty="0" err="1">
                <a:solidFill>
                  <a:schemeClr val="lt2"/>
                </a:solidFill>
              </a:rPr>
              <a:t>Power</a:t>
            </a:r>
            <a:r>
              <a:rPr lang="es-ES" sz="1800" dirty="0">
                <a:solidFill>
                  <a:schemeClr val="lt2"/>
                </a:solidFill>
              </a:rPr>
              <a:t> BI para crear recursos integrados</a:t>
            </a:r>
          </a:p>
          <a:p>
            <a:pPr marL="457200" lvl="0" indent="-364807">
              <a:buClr>
                <a:schemeClr val="lt2"/>
              </a:buClr>
              <a:buSzPts val="2145"/>
              <a:buAutoNum type="arabicPeriod"/>
            </a:pPr>
            <a:r>
              <a:rPr lang="es-ES" sz="1800" dirty="0">
                <a:solidFill>
                  <a:schemeClr val="lt2"/>
                </a:solidFill>
              </a:rPr>
              <a:t>Sesión de recursos integrados creada entre el navegador y el servicio </a:t>
            </a:r>
            <a:r>
              <a:rPr lang="es-ES" sz="1800" dirty="0" err="1">
                <a:solidFill>
                  <a:schemeClr val="lt2"/>
                </a:solidFill>
              </a:rPr>
              <a:t>Power</a:t>
            </a:r>
            <a:r>
              <a:rPr lang="es-ES" sz="1800" dirty="0">
                <a:solidFill>
                  <a:schemeClr val="lt2"/>
                </a:solidFill>
              </a:rPr>
              <a:t> BI</a:t>
            </a:r>
          </a:p>
          <a:p>
            <a:pPr marL="54293" lvl="0">
              <a:buClr>
                <a:schemeClr val="lt2"/>
              </a:buClr>
              <a:buSzPts val="2745"/>
            </a:pPr>
            <a:endParaRPr lang="es-ES" sz="2745" dirty="0">
              <a:solidFill>
                <a:schemeClr val="bg2"/>
              </a:solidFill>
            </a:endParaRPr>
          </a:p>
        </p:txBody>
      </p:sp>
      <p:sp>
        <p:nvSpPr>
          <p:cNvPr id="8" name="Google Shape;126;g7fffa7a404_0_45">
            <a:extLst>
              <a:ext uri="{FF2B5EF4-FFF2-40B4-BE49-F238E27FC236}">
                <a16:creationId xmlns:a16="http://schemas.microsoft.com/office/drawing/2014/main" id="{44E0CFA2-C6CC-48EA-9D53-2A7E765DD661}"/>
              </a:ext>
            </a:extLst>
          </p:cNvPr>
          <p:cNvSpPr txBox="1">
            <a:spLocks/>
          </p:cNvSpPr>
          <p:nvPr/>
        </p:nvSpPr>
        <p:spPr>
          <a:xfrm>
            <a:off x="581791" y="257063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4575" rIns="0" bIns="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37" b="0" kern="1200" cap="none" spc="-147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lt2"/>
              </a:buClr>
              <a:buSzPts val="3100"/>
              <a:buFont typeface="Quattrocento Sans"/>
              <a:buNone/>
            </a:pPr>
            <a:r>
              <a:rPr lang="en-US" dirty="0">
                <a:solidFill>
                  <a:schemeClr val="lt2"/>
                </a:solidFill>
              </a:rPr>
              <a:t>Power BI Embedded - </a:t>
            </a:r>
            <a:r>
              <a:rPr lang="en-US" dirty="0" err="1">
                <a:solidFill>
                  <a:schemeClr val="lt2"/>
                </a:solidFill>
              </a:rPr>
              <a:t>Proceso</a:t>
            </a:r>
            <a:r>
              <a:rPr lang="en-US" dirty="0">
                <a:solidFill>
                  <a:schemeClr val="lt2"/>
                </a:solidFill>
              </a:rPr>
              <a:t> general: </a:t>
            </a:r>
            <a:endParaRPr lang="en-US" dirty="0"/>
          </a:p>
        </p:txBody>
      </p:sp>
      <p:pic>
        <p:nvPicPr>
          <p:cNvPr id="9" name="Google Shape;128;g7fffa7a404_0_45">
            <a:extLst>
              <a:ext uri="{FF2B5EF4-FFF2-40B4-BE49-F238E27FC236}">
                <a16:creationId xmlns:a16="http://schemas.microsoft.com/office/drawing/2014/main" id="{EF11AB6E-7521-48C9-BB46-43FB5639CC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63053" y="1179695"/>
            <a:ext cx="6957163" cy="3472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3067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Incrustar contenido de </a:t>
            </a:r>
            <a:r>
              <a:rPr lang="es-ES" b="1" dirty="0" err="1">
                <a:solidFill>
                  <a:schemeClr val="bg1"/>
                </a:solidFill>
              </a:rPr>
              <a:t>Power</a:t>
            </a:r>
            <a:r>
              <a:rPr lang="es-ES" b="1" dirty="0">
                <a:solidFill>
                  <a:schemeClr val="bg1"/>
                </a:solidFill>
              </a:rPr>
              <a:t> BI en una aplicación para su organización</a:t>
            </a:r>
            <a:br>
              <a:rPr lang="es-ES" b="1" dirty="0">
                <a:solidFill>
                  <a:schemeClr val="bg1"/>
                </a:solidFill>
              </a:rPr>
            </a:b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6714" y="4136496"/>
            <a:ext cx="11341100" cy="2281009"/>
          </a:xfrm>
        </p:spPr>
        <p:txBody>
          <a:bodyPr/>
          <a:lstStyle/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Conocido como </a:t>
            </a:r>
            <a:r>
              <a:rPr lang="es-ES" sz="2745" dirty="0" err="1">
                <a:solidFill>
                  <a:schemeClr val="bg2"/>
                </a:solidFill>
              </a:rPr>
              <a:t>User</a:t>
            </a:r>
            <a:r>
              <a:rPr lang="es-ES" sz="2745" dirty="0">
                <a:solidFill>
                  <a:schemeClr val="bg2"/>
                </a:solidFill>
              </a:rPr>
              <a:t>-</a:t>
            </a:r>
            <a:r>
              <a:rPr lang="es-ES" sz="2745" dirty="0" err="1">
                <a:solidFill>
                  <a:schemeClr val="bg2"/>
                </a:solidFill>
              </a:rPr>
              <a:t>Owns</a:t>
            </a:r>
            <a:r>
              <a:rPr lang="es-ES" sz="2745" dirty="0">
                <a:solidFill>
                  <a:schemeClr val="bg2"/>
                </a:solidFill>
              </a:rPr>
              <a:t>-Data </a:t>
            </a:r>
            <a:r>
              <a:rPr lang="es-ES" sz="2745" dirty="0" err="1">
                <a:solidFill>
                  <a:schemeClr val="bg2"/>
                </a:solidFill>
              </a:rPr>
              <a:t>Model</a:t>
            </a:r>
            <a:endParaRPr lang="es-ES" sz="2745" dirty="0">
              <a:solidFill>
                <a:schemeClr val="bg2"/>
              </a:solidFill>
            </a:endParaRP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Todos los usuarios requieren una licencia de </a:t>
            </a:r>
            <a:r>
              <a:rPr lang="es-ES" sz="2745" dirty="0" err="1">
                <a:solidFill>
                  <a:schemeClr val="bg2"/>
                </a:solidFill>
              </a:rPr>
              <a:t>Power</a:t>
            </a:r>
            <a:r>
              <a:rPr lang="es-ES" sz="2745" dirty="0">
                <a:solidFill>
                  <a:schemeClr val="bg2"/>
                </a:solidFill>
              </a:rPr>
              <a:t> BI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Útil en entornos corporativos.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La aplicación se autentica como usuario actual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Su código se ejecuta con los permisos del usuario.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El token de acceso del usuario pasó al navegador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B94AA8-512D-4F0B-918B-D575DCC0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32" y="1497522"/>
            <a:ext cx="6276464" cy="24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713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Incrustar contenido de </a:t>
            </a:r>
            <a:r>
              <a:rPr lang="es-ES" b="1" dirty="0" err="1">
                <a:solidFill>
                  <a:schemeClr val="bg1"/>
                </a:solidFill>
              </a:rPr>
              <a:t>Power</a:t>
            </a:r>
            <a:r>
              <a:rPr lang="es-ES" b="1" dirty="0">
                <a:solidFill>
                  <a:schemeClr val="bg1"/>
                </a:solidFill>
              </a:rPr>
              <a:t> BI en una aplicación para sus clientes</a:t>
            </a:r>
            <a:br>
              <a:rPr lang="es-ES" b="1" dirty="0">
                <a:solidFill>
                  <a:schemeClr val="bg1"/>
                </a:solidFill>
              </a:rPr>
            </a:b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5995" y="4136496"/>
            <a:ext cx="11341100" cy="2281009"/>
          </a:xfrm>
        </p:spPr>
        <p:txBody>
          <a:bodyPr/>
          <a:lstStyle/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Conocido como App-</a:t>
            </a:r>
            <a:r>
              <a:rPr lang="es-ES" sz="2745" dirty="0" err="1">
                <a:solidFill>
                  <a:schemeClr val="bg2"/>
                </a:solidFill>
              </a:rPr>
              <a:t>Owns</a:t>
            </a:r>
            <a:r>
              <a:rPr lang="es-ES" sz="2745" dirty="0">
                <a:solidFill>
                  <a:schemeClr val="bg2"/>
                </a:solidFill>
              </a:rPr>
              <a:t>-Data </a:t>
            </a:r>
            <a:r>
              <a:rPr lang="es-ES" sz="2745" dirty="0" err="1">
                <a:solidFill>
                  <a:schemeClr val="bg2"/>
                </a:solidFill>
              </a:rPr>
              <a:t>Model</a:t>
            </a:r>
            <a:endParaRPr lang="es-ES" sz="2745" dirty="0">
              <a:solidFill>
                <a:schemeClr val="bg2"/>
              </a:solidFill>
            </a:endParaRP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Ningún usuario requiere licencia de </a:t>
            </a:r>
            <a:r>
              <a:rPr lang="es-ES" sz="2745" dirty="0" err="1">
                <a:solidFill>
                  <a:schemeClr val="bg2"/>
                </a:solidFill>
              </a:rPr>
              <a:t>Power</a:t>
            </a:r>
            <a:r>
              <a:rPr lang="es-ES" sz="2745" dirty="0">
                <a:solidFill>
                  <a:schemeClr val="bg2"/>
                </a:solidFill>
              </a:rPr>
              <a:t> BI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Útil para aplicaciones comerciales.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La aplicación se autentica con identidad solo de aplicación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Tu código se ejecuta con permisos de administrador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Insertar token pasado al navegador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53F1DD-7255-4484-9408-154FFDC2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1" y="1251720"/>
            <a:ext cx="6293495" cy="28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56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94" y="3142582"/>
            <a:ext cx="8355708" cy="646331"/>
          </a:xfrm>
        </p:spPr>
        <p:txBody>
          <a:bodyPr/>
          <a:lstStyle/>
          <a:p>
            <a:r>
              <a:rPr lang="es-ES" sz="2000" b="1" dirty="0">
                <a:solidFill>
                  <a:schemeClr val="bg1"/>
                </a:solidFill>
                <a:latin typeface="Segoe UI (Cuerpo)"/>
              </a:rPr>
              <a:t>Registro de </a:t>
            </a:r>
            <a:r>
              <a:rPr lang="es-ES" sz="2000" b="1" dirty="0" err="1">
                <a:solidFill>
                  <a:schemeClr val="bg1"/>
                </a:solidFill>
                <a:latin typeface="Segoe UI (Cuerpo)"/>
              </a:rPr>
              <a:t>aplicacion</a:t>
            </a:r>
            <a:r>
              <a:rPr lang="es-ES" sz="2000" b="1" dirty="0">
                <a:solidFill>
                  <a:schemeClr val="bg1"/>
                </a:solidFill>
                <a:latin typeface="Segoe UI (Cuerpo)"/>
              </a:rPr>
              <a:t> en Azure AD</a:t>
            </a:r>
            <a:br>
              <a:rPr lang="es-ES" sz="4000" dirty="0">
                <a:solidFill>
                  <a:schemeClr val="bg2"/>
                </a:solidFill>
              </a:rPr>
            </a:br>
            <a:br>
              <a:rPr lang="es-ES" sz="4000" dirty="0">
                <a:solidFill>
                  <a:schemeClr val="bg2"/>
                </a:solidFill>
              </a:rPr>
            </a:br>
            <a:br>
              <a:rPr lang="es-ES" sz="4800" dirty="0">
                <a:solidFill>
                  <a:schemeClr val="bg2"/>
                </a:solidFill>
              </a:rPr>
            </a:br>
            <a:endParaRPr lang="x-none" sz="4800" dirty="0">
              <a:solidFill>
                <a:schemeClr val="bg2"/>
              </a:solidFill>
            </a:endParaRPr>
          </a:p>
        </p:txBody>
      </p:sp>
      <p:sp>
        <p:nvSpPr>
          <p:cNvPr id="3" name="Google Shape;126;g7fffa7a404_0_45">
            <a:extLst>
              <a:ext uri="{FF2B5EF4-FFF2-40B4-BE49-F238E27FC236}">
                <a16:creationId xmlns:a16="http://schemas.microsoft.com/office/drawing/2014/main" id="{03D9876D-8231-4F38-9FD7-85B8B051D83A}"/>
              </a:ext>
            </a:extLst>
          </p:cNvPr>
          <p:cNvSpPr txBox="1">
            <a:spLocks/>
          </p:cNvSpPr>
          <p:nvPr/>
        </p:nvSpPr>
        <p:spPr>
          <a:xfrm>
            <a:off x="712035" y="336962"/>
            <a:ext cx="11246186" cy="923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4575" rIns="0" bIns="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37" b="0" kern="1200" cap="none" spc="-147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lt2"/>
              </a:buClr>
              <a:buSzPts val="3100"/>
            </a:pPr>
            <a:r>
              <a:rPr lang="es-ES" b="1" dirty="0">
                <a:solidFill>
                  <a:schemeClr val="bg1"/>
                </a:solidFill>
              </a:rPr>
              <a:t>Incrustar contenido de </a:t>
            </a:r>
            <a:r>
              <a:rPr lang="es-ES" b="1" dirty="0" err="1">
                <a:solidFill>
                  <a:schemeClr val="bg1"/>
                </a:solidFill>
              </a:rPr>
              <a:t>Power</a:t>
            </a:r>
            <a:r>
              <a:rPr lang="es-ES" b="1" dirty="0">
                <a:solidFill>
                  <a:schemeClr val="bg1"/>
                </a:solidFill>
              </a:rPr>
              <a:t> BI en una aplicación para sus clientes</a:t>
            </a:r>
          </a:p>
          <a:p>
            <a:pPr>
              <a:spcBef>
                <a:spcPts val="0"/>
              </a:spcBef>
              <a:buClr>
                <a:schemeClr val="lt2"/>
              </a:buClr>
              <a:buSzPts val="3100"/>
              <a:buFont typeface="Quattrocento Sans"/>
              <a:buNone/>
            </a:pP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E4FABC-B0B1-4670-A90D-CBA2CA8651C5}"/>
              </a:ext>
            </a:extLst>
          </p:cNvPr>
          <p:cNvSpPr/>
          <p:nvPr/>
        </p:nvSpPr>
        <p:spPr>
          <a:xfrm>
            <a:off x="1457454" y="1672986"/>
            <a:ext cx="3161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Cuenta de </a:t>
            </a:r>
            <a:r>
              <a:rPr lang="es-ES" sz="2000" b="1" u="sng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</a:t>
            </a:r>
            <a:r>
              <a:rPr lang="es-ES" sz="2000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BI Pro </a:t>
            </a:r>
            <a:r>
              <a:rPr lang="es-ES" dirty="0">
                <a:solidFill>
                  <a:schemeClr val="bg1"/>
                </a:solidFill>
                <a:latin typeface="Segoe UI" panose="020B0502040204020203" pitchFamily="34" charset="0"/>
              </a:rPr>
              <a:t> 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822168-91D7-4359-A74E-76BE132E4785}"/>
              </a:ext>
            </a:extLst>
          </p:cNvPr>
          <p:cNvSpPr/>
          <p:nvPr/>
        </p:nvSpPr>
        <p:spPr>
          <a:xfrm>
            <a:off x="2245547" y="2218027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chemeClr val="bg1"/>
                </a:solidFill>
                <a:latin typeface="Segoe UI" panose="020B0502040204020203" pitchFamily="34" charset="0"/>
              </a:rPr>
              <a:t>Cuenta maestra- Usuario y Contraseña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CFFAFF2-4292-424D-9E6F-259C61B72438}"/>
              </a:ext>
            </a:extLst>
          </p:cNvPr>
          <p:cNvSpPr/>
          <p:nvPr/>
        </p:nvSpPr>
        <p:spPr>
          <a:xfrm>
            <a:off x="2317198" y="3788913"/>
            <a:ext cx="622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schemeClr val="bg1"/>
                </a:solidFill>
                <a:latin typeface="Segoe UI" panose="020B0502040204020203" pitchFamily="34" charset="0"/>
              </a:rPr>
              <a:t>Application</a:t>
            </a:r>
            <a:r>
              <a:rPr lang="es-ES" u="sng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u="sng" dirty="0" err="1">
                <a:solidFill>
                  <a:schemeClr val="bg1"/>
                </a:solidFill>
                <a:latin typeface="Segoe UI" panose="020B0502040204020203" pitchFamily="34" charset="0"/>
              </a:rPr>
              <a:t>secret</a:t>
            </a:r>
            <a:endParaRPr lang="es-ES" u="sng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schemeClr val="bg1"/>
                </a:solidFill>
                <a:latin typeface="Segoe UI" panose="020B0502040204020203" pitchFamily="34" charset="0"/>
              </a:rPr>
              <a:t>Certificate</a:t>
            </a:r>
            <a:endParaRPr lang="es-ES" b="0" i="0" u="sng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80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35" y="1145219"/>
            <a:ext cx="8495930" cy="1535837"/>
          </a:xfrm>
        </p:spPr>
        <p:txBody>
          <a:bodyPr/>
          <a:lstStyle/>
          <a:p>
            <a:r>
              <a:rPr lang="es-ES" sz="3600" dirty="0">
                <a:solidFill>
                  <a:schemeClr val="bg1"/>
                </a:solidFill>
              </a:rPr>
              <a:t> </a:t>
            </a:r>
            <a:r>
              <a:rPr lang="es-ES" sz="2800" dirty="0">
                <a:solidFill>
                  <a:schemeClr val="bg1"/>
                </a:solidFill>
              </a:rPr>
              <a:t>Registrar aplicaciones</a:t>
            </a:r>
            <a:endParaRPr lang="x-none" sz="3600" dirty="0">
              <a:solidFill>
                <a:schemeClr val="bg2"/>
              </a:solidFill>
            </a:endParaRPr>
          </a:p>
        </p:txBody>
      </p:sp>
      <p:sp>
        <p:nvSpPr>
          <p:cNvPr id="3" name="Google Shape;126;g7fffa7a404_0_45">
            <a:extLst>
              <a:ext uri="{FF2B5EF4-FFF2-40B4-BE49-F238E27FC236}">
                <a16:creationId xmlns:a16="http://schemas.microsoft.com/office/drawing/2014/main" id="{03D9876D-8231-4F38-9FD7-85B8B051D83A}"/>
              </a:ext>
            </a:extLst>
          </p:cNvPr>
          <p:cNvSpPr txBox="1">
            <a:spLocks/>
          </p:cNvSpPr>
          <p:nvPr/>
        </p:nvSpPr>
        <p:spPr>
          <a:xfrm>
            <a:off x="712035" y="336962"/>
            <a:ext cx="11246186" cy="923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4575" rIns="0" bIns="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37" b="0" kern="1200" cap="none" spc="-147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lt2"/>
              </a:buClr>
              <a:buSzPts val="3100"/>
            </a:pPr>
            <a:r>
              <a:rPr lang="es-ES" b="1" dirty="0">
                <a:solidFill>
                  <a:schemeClr val="bg1"/>
                </a:solidFill>
              </a:rPr>
              <a:t>Incrustar contenido de </a:t>
            </a:r>
            <a:r>
              <a:rPr lang="es-ES" b="1" dirty="0" err="1">
                <a:solidFill>
                  <a:schemeClr val="bg1"/>
                </a:solidFill>
              </a:rPr>
              <a:t>Power</a:t>
            </a:r>
            <a:r>
              <a:rPr lang="es-ES" b="1" dirty="0">
                <a:solidFill>
                  <a:schemeClr val="bg1"/>
                </a:solidFill>
              </a:rPr>
              <a:t> BI en una aplicación para sus clientes</a:t>
            </a:r>
          </a:p>
          <a:p>
            <a:pPr>
              <a:spcBef>
                <a:spcPts val="0"/>
              </a:spcBef>
              <a:buClr>
                <a:schemeClr val="lt2"/>
              </a:buClr>
              <a:buSzPts val="3100"/>
              <a:buFont typeface="Quattrocento Sans"/>
              <a:buNone/>
            </a:pP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8319E2-03EC-4965-B648-130842753C69}"/>
              </a:ext>
            </a:extLst>
          </p:cNvPr>
          <p:cNvSpPr/>
          <p:nvPr/>
        </p:nvSpPr>
        <p:spPr>
          <a:xfrm>
            <a:off x="1395615" y="2681056"/>
            <a:ext cx="5515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https://app.powerbi.com/embedsetup/appownsdata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807B62-6FA1-4DE3-8B17-E5B7490F93B0}"/>
              </a:ext>
            </a:extLst>
          </p:cNvPr>
          <p:cNvSpPr/>
          <p:nvPr/>
        </p:nvSpPr>
        <p:spPr>
          <a:xfrm>
            <a:off x="1395615" y="22831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hlinkClick r:id="rId3"/>
              </a:rPr>
              <a:t>https://dev.powerbi.com/apps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14709E-3410-4253-BCC3-61AA037EA6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16568" y="3078994"/>
            <a:ext cx="6358232" cy="326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1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35" y="1145219"/>
            <a:ext cx="8495930" cy="923473"/>
          </a:xfrm>
        </p:spPr>
        <p:txBody>
          <a:bodyPr/>
          <a:lstStyle/>
          <a:p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2800" dirty="0">
                <a:solidFill>
                  <a:schemeClr val="bg1"/>
                </a:solidFill>
              </a:rPr>
              <a:t>Registrar aplicaciones</a:t>
            </a:r>
            <a:br>
              <a:rPr lang="es-ES" sz="4400" dirty="0">
                <a:solidFill>
                  <a:schemeClr val="bg2"/>
                </a:solidFill>
              </a:rPr>
            </a:br>
            <a:endParaRPr lang="x-none" sz="4800" dirty="0">
              <a:solidFill>
                <a:schemeClr val="bg2"/>
              </a:solidFill>
            </a:endParaRPr>
          </a:p>
        </p:txBody>
      </p:sp>
      <p:sp>
        <p:nvSpPr>
          <p:cNvPr id="3" name="Google Shape;126;g7fffa7a404_0_45">
            <a:extLst>
              <a:ext uri="{FF2B5EF4-FFF2-40B4-BE49-F238E27FC236}">
                <a16:creationId xmlns:a16="http://schemas.microsoft.com/office/drawing/2014/main" id="{03D9876D-8231-4F38-9FD7-85B8B051D83A}"/>
              </a:ext>
            </a:extLst>
          </p:cNvPr>
          <p:cNvSpPr txBox="1">
            <a:spLocks/>
          </p:cNvSpPr>
          <p:nvPr/>
        </p:nvSpPr>
        <p:spPr>
          <a:xfrm>
            <a:off x="712035" y="336962"/>
            <a:ext cx="11246186" cy="923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4575" rIns="0" bIns="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37" b="0" kern="1200" cap="none" spc="-147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lt2"/>
              </a:buClr>
              <a:buSzPts val="3100"/>
            </a:pPr>
            <a:r>
              <a:rPr lang="es-ES" b="1" dirty="0">
                <a:solidFill>
                  <a:schemeClr val="bg1"/>
                </a:solidFill>
              </a:rPr>
              <a:t>Incrustar contenido de </a:t>
            </a:r>
            <a:r>
              <a:rPr lang="es-ES" b="1" dirty="0" err="1">
                <a:solidFill>
                  <a:schemeClr val="bg1"/>
                </a:solidFill>
              </a:rPr>
              <a:t>Power</a:t>
            </a:r>
            <a:r>
              <a:rPr lang="es-ES" b="1" dirty="0">
                <a:solidFill>
                  <a:schemeClr val="bg1"/>
                </a:solidFill>
              </a:rPr>
              <a:t> BI en una aplicación para sus clientes</a:t>
            </a:r>
          </a:p>
          <a:p>
            <a:pPr>
              <a:spcBef>
                <a:spcPts val="0"/>
              </a:spcBef>
              <a:buClr>
                <a:schemeClr val="lt2"/>
              </a:buClr>
              <a:buSzPts val="3100"/>
              <a:buFont typeface="Quattrocento Sans"/>
              <a:buNone/>
            </a:pP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2CA01D-7499-4DD9-BC1B-66C6D7F6B7FC}"/>
              </a:ext>
            </a:extLst>
          </p:cNvPr>
          <p:cNvSpPr/>
          <p:nvPr/>
        </p:nvSpPr>
        <p:spPr>
          <a:xfrm>
            <a:off x="1429829" y="1965158"/>
            <a:ext cx="981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https://portal.azure.com/#blade/Microsoft_AAD_RegisteredApps/ApplicationsListBlade</a:t>
            </a:r>
            <a:endParaRPr lang="es-ES" dirty="0"/>
          </a:p>
        </p:txBody>
      </p:sp>
      <p:pic>
        <p:nvPicPr>
          <p:cNvPr id="9" name="Imagen 8" descr="Imagen que contiene mapa&#10;&#10;Descripción generada automáticamente">
            <a:extLst>
              <a:ext uri="{FF2B5EF4-FFF2-40B4-BE49-F238E27FC236}">
                <a16:creationId xmlns:a16="http://schemas.microsoft.com/office/drawing/2014/main" id="{A41CF45A-9F70-4E1E-BA66-677C418C8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60" y="2334490"/>
            <a:ext cx="6654567" cy="38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836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152" y="1434794"/>
            <a:ext cx="8495930" cy="2329339"/>
          </a:xfrm>
        </p:spPr>
        <p:txBody>
          <a:bodyPr/>
          <a:lstStyle/>
          <a:p>
            <a:r>
              <a:rPr lang="es-ES" sz="4800" dirty="0">
                <a:solidFill>
                  <a:schemeClr val="bg1"/>
                </a:solidFill>
              </a:rPr>
              <a:t> </a:t>
            </a:r>
            <a:br>
              <a:rPr lang="es-ES" sz="4800" dirty="0">
                <a:solidFill>
                  <a:schemeClr val="bg1"/>
                </a:solidFill>
              </a:rPr>
            </a:br>
            <a:r>
              <a:rPr lang="es-ES" sz="4800" dirty="0">
                <a:solidFill>
                  <a:schemeClr val="bg2"/>
                </a:solidFill>
              </a:rPr>
              <a:t>Integración de </a:t>
            </a:r>
            <a:r>
              <a:rPr lang="es-ES" sz="4800" dirty="0" err="1">
                <a:solidFill>
                  <a:schemeClr val="bg2"/>
                </a:solidFill>
              </a:rPr>
              <a:t>Power</a:t>
            </a:r>
            <a:r>
              <a:rPr lang="es-ES" sz="4800" dirty="0">
                <a:solidFill>
                  <a:schemeClr val="bg2"/>
                </a:solidFill>
              </a:rPr>
              <a:t> BI </a:t>
            </a:r>
            <a:r>
              <a:rPr lang="es-ES" sz="4800" dirty="0" err="1">
                <a:solidFill>
                  <a:schemeClr val="bg2"/>
                </a:solidFill>
              </a:rPr>
              <a:t>Embedded</a:t>
            </a:r>
            <a:br>
              <a:rPr lang="es-ES" sz="4800" dirty="0">
                <a:solidFill>
                  <a:schemeClr val="bg2"/>
                </a:solidFill>
              </a:rPr>
            </a:br>
            <a:br>
              <a:rPr lang="es-ES" sz="4800" dirty="0">
                <a:solidFill>
                  <a:schemeClr val="bg2"/>
                </a:solidFill>
              </a:rPr>
            </a:br>
            <a:br>
              <a:rPr lang="es-ES" sz="4800" dirty="0">
                <a:solidFill>
                  <a:schemeClr val="bg2"/>
                </a:solidFill>
              </a:rPr>
            </a:br>
            <a:endParaRPr lang="x-none" sz="4800" dirty="0">
              <a:solidFill>
                <a:schemeClr val="bg2"/>
              </a:solidFill>
            </a:endParaRPr>
          </a:p>
        </p:txBody>
      </p:sp>
      <p:pic>
        <p:nvPicPr>
          <p:cNvPr id="3" name="Picture 19">
            <a:extLst>
              <a:ext uri="{FF2B5EF4-FFF2-40B4-BE49-F238E27FC236}">
                <a16:creationId xmlns:a16="http://schemas.microsoft.com/office/drawing/2014/main" id="{56810610-C582-486D-BEB9-0DDF2B99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9600" y="0"/>
            <a:ext cx="777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648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035" y="2819710"/>
            <a:ext cx="8495930" cy="2329339"/>
          </a:xfrm>
        </p:spPr>
        <p:txBody>
          <a:bodyPr/>
          <a:lstStyle/>
          <a:p>
            <a:r>
              <a:rPr lang="es-ES" sz="4800" dirty="0">
                <a:solidFill>
                  <a:schemeClr val="bg1"/>
                </a:solidFill>
              </a:rPr>
              <a:t> </a:t>
            </a:r>
            <a:br>
              <a:rPr lang="es-ES" sz="4800" dirty="0">
                <a:solidFill>
                  <a:schemeClr val="bg1"/>
                </a:solidFill>
              </a:rPr>
            </a:br>
            <a:r>
              <a:rPr lang="es-ES" sz="4800" dirty="0">
                <a:solidFill>
                  <a:schemeClr val="bg2"/>
                </a:solidFill>
              </a:rPr>
              <a:t>Demo 2</a:t>
            </a:r>
            <a:br>
              <a:rPr lang="es-ES" sz="4800" dirty="0">
                <a:solidFill>
                  <a:schemeClr val="bg2"/>
                </a:solidFill>
              </a:rPr>
            </a:br>
            <a:br>
              <a:rPr lang="es-ES" sz="4800" dirty="0">
                <a:solidFill>
                  <a:schemeClr val="bg2"/>
                </a:solidFill>
              </a:rPr>
            </a:br>
            <a:br>
              <a:rPr lang="es-ES" sz="4800" dirty="0">
                <a:solidFill>
                  <a:schemeClr val="bg2"/>
                </a:solidFill>
              </a:rPr>
            </a:br>
            <a:endParaRPr lang="x-none" sz="4800" dirty="0">
              <a:solidFill>
                <a:schemeClr val="bg2"/>
              </a:solidFill>
            </a:endParaRPr>
          </a:p>
        </p:txBody>
      </p:sp>
      <p:pic>
        <p:nvPicPr>
          <p:cNvPr id="3" name="Picture 19">
            <a:extLst>
              <a:ext uri="{FF2B5EF4-FFF2-40B4-BE49-F238E27FC236}">
                <a16:creationId xmlns:a16="http://schemas.microsoft.com/office/drawing/2014/main" id="{B5E55E22-07E3-4974-BA14-4370FB01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9600" y="0"/>
            <a:ext cx="777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312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9"/>
            <a:ext cx="9144000" cy="553998"/>
          </a:xfrm>
        </p:spPr>
        <p:txBody>
          <a:bodyPr/>
          <a:lstStyle/>
          <a:p>
            <a:r>
              <a:rPr lang="es-ES" dirty="0"/>
              <a:t>Gracias!!!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9C084F-FD52-0847-8DB0-2862F743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19600" y="0"/>
            <a:ext cx="77724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62B263-BA2B-8F42-89AE-AB682B69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9171301" y="3143250"/>
            <a:ext cx="6858000" cy="571500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D0014B5-29C2-40CB-B3E3-AB6D778F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184718"/>
            <a:ext cx="1238476" cy="124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826E145-FE91-418A-8525-8F04CA099403}"/>
              </a:ext>
            </a:extLst>
          </p:cNvPr>
          <p:cNvSpPr/>
          <p:nvPr/>
        </p:nvSpPr>
        <p:spPr>
          <a:xfrm>
            <a:off x="1319814" y="3672237"/>
            <a:ext cx="2364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/>
              <a:t>¿Preguntas?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DB94314-D110-4388-82A2-A5FD003DCDD8}"/>
              </a:ext>
            </a:extLst>
          </p:cNvPr>
          <p:cNvSpPr/>
          <p:nvPr/>
        </p:nvSpPr>
        <p:spPr>
          <a:xfrm>
            <a:off x="2852692" y="46327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  <a:hlinkClick r:id="rId6"/>
              </a:rPr>
              <a:t>elvis.batzibal@devbatz.com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/>
              <a:t>+502 43483774</a:t>
            </a:r>
          </a:p>
        </p:txBody>
      </p:sp>
    </p:spTree>
    <p:extLst>
      <p:ext uri="{BB962C8B-B14F-4D97-AF65-F5344CB8AC3E}">
        <p14:creationId xmlns:p14="http://schemas.microsoft.com/office/powerpoint/2010/main" val="22561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lt2"/>
                </a:solidFill>
              </a:rPr>
              <a:t>Referencias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F42DD0-FD33-4C82-9214-B5A693158054}"/>
              </a:ext>
            </a:extLst>
          </p:cNvPr>
          <p:cNvSpPr/>
          <p:nvPr/>
        </p:nvSpPr>
        <p:spPr>
          <a:xfrm>
            <a:off x="936347" y="1580719"/>
            <a:ext cx="9979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https://powerbi.microsoft.com/es-es/power-bi-embedded/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4D6668-3971-4526-8C1C-121DB0C4308E}"/>
              </a:ext>
            </a:extLst>
          </p:cNvPr>
          <p:cNvSpPr/>
          <p:nvPr/>
        </p:nvSpPr>
        <p:spPr>
          <a:xfrm>
            <a:off x="944116" y="2247848"/>
            <a:ext cx="476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https://powerbi.microsoft.com/es-es/pricing/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EE3066-788C-44CA-BC28-C5E15B83E66C}"/>
              </a:ext>
            </a:extLst>
          </p:cNvPr>
          <p:cNvSpPr/>
          <p:nvPr/>
        </p:nvSpPr>
        <p:spPr>
          <a:xfrm>
            <a:off x="936347" y="2967335"/>
            <a:ext cx="10489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https://docs.microsoft.com/en-us/power-bi/developer/embedded/embed-sample-for-your-organization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66AD6C-BFB9-4BA6-9FD0-76FF911EF492}"/>
              </a:ext>
            </a:extLst>
          </p:cNvPr>
          <p:cNvSpPr/>
          <p:nvPr/>
        </p:nvSpPr>
        <p:spPr>
          <a:xfrm>
            <a:off x="1041770" y="5216497"/>
            <a:ext cx="612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https://github.com/Microsoft/PowerBI-Developer-Samples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1CDD211-6802-4A0A-B7E1-D56CD31BB0AD}"/>
              </a:ext>
            </a:extLst>
          </p:cNvPr>
          <p:cNvSpPr/>
          <p:nvPr/>
        </p:nvSpPr>
        <p:spPr>
          <a:xfrm>
            <a:off x="936347" y="1015971"/>
            <a:ext cx="521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6"/>
              </a:rPr>
              <a:t>https://powerbi.microsoft.com/en-us/developers/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8BCD77-09DF-4078-8310-0BCB1FBAE80D}"/>
              </a:ext>
            </a:extLst>
          </p:cNvPr>
          <p:cNvSpPr/>
          <p:nvPr/>
        </p:nvSpPr>
        <p:spPr>
          <a:xfrm>
            <a:off x="936346" y="4048760"/>
            <a:ext cx="9539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https://docs.microsoft.com/en-us/power-bi/developer/embedded/register-app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80075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77" y="2956350"/>
            <a:ext cx="9401560" cy="945301"/>
          </a:xfrm>
        </p:spPr>
        <p:txBody>
          <a:bodyPr/>
          <a:lstStyle/>
          <a:p>
            <a:r>
              <a:rPr lang="es-ES" dirty="0"/>
              <a:t>Incrustando informes de </a:t>
            </a:r>
            <a:r>
              <a:rPr lang="es-ES" dirty="0" err="1"/>
              <a:t>Power</a:t>
            </a:r>
            <a:r>
              <a:rPr lang="es-ES" dirty="0"/>
              <a:t> BI en portales internos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77" y="4133987"/>
            <a:ext cx="9401560" cy="945301"/>
          </a:xfrm>
        </p:spPr>
        <p:txBody>
          <a:bodyPr/>
          <a:lstStyle/>
          <a:p>
            <a:r>
              <a:rPr lang="es-GT" sz="2745" dirty="0">
                <a:latin typeface="+mj-lt"/>
              </a:rPr>
              <a:t>Elvis Geovanny Batzibal</a:t>
            </a:r>
          </a:p>
          <a:p>
            <a:endParaRPr lang="x-none" sz="2745" dirty="0"/>
          </a:p>
        </p:txBody>
      </p:sp>
    </p:spTree>
    <p:extLst>
      <p:ext uri="{BB962C8B-B14F-4D97-AF65-F5344CB8AC3E}">
        <p14:creationId xmlns:p14="http://schemas.microsoft.com/office/powerpoint/2010/main" val="21428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424" y="2877061"/>
            <a:ext cx="4250092" cy="1473930"/>
          </a:xfrm>
        </p:spPr>
        <p:txBody>
          <a:bodyPr/>
          <a:lstStyle/>
          <a:p>
            <a:r>
              <a:rPr lang="es-GT" sz="2745" dirty="0">
                <a:solidFill>
                  <a:schemeClr val="bg1"/>
                </a:solidFill>
              </a:rPr>
              <a:t>Elvis Geovanny Batzibal</a:t>
            </a:r>
          </a:p>
          <a:p>
            <a:r>
              <a:rPr lang="es-GT" sz="2745" dirty="0">
                <a:solidFill>
                  <a:schemeClr val="bg1"/>
                </a:solidFill>
              </a:rPr>
              <a:t>Ingeniero de Software</a:t>
            </a:r>
          </a:p>
          <a:p>
            <a:endParaRPr lang="x-none" sz="2745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Acerca de mi!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4" name="Google Shape;88;p2">
            <a:extLst>
              <a:ext uri="{FF2B5EF4-FFF2-40B4-BE49-F238E27FC236}">
                <a16:creationId xmlns:a16="http://schemas.microsoft.com/office/drawing/2014/main" id="{097DA80A-787F-4619-BDF2-4112646A9EC4}"/>
              </a:ext>
            </a:extLst>
          </p:cNvPr>
          <p:cNvSpPr/>
          <p:nvPr/>
        </p:nvSpPr>
        <p:spPr>
          <a:xfrm>
            <a:off x="437318" y="6048214"/>
            <a:ext cx="6096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2"/>
              </a:rPr>
              <a:t>https://devbatz.azurewebsites.net/</a:t>
            </a:r>
            <a:endParaRPr sz="18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Google Shape;86;p2">
            <a:extLst>
              <a:ext uri="{FF2B5EF4-FFF2-40B4-BE49-F238E27FC236}">
                <a16:creationId xmlns:a16="http://schemas.microsoft.com/office/drawing/2014/main" id="{36F5C611-D516-4E08-A6DA-3BB5ABBD89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3745" y="2428323"/>
            <a:ext cx="2175676" cy="2371405"/>
          </a:xfrm>
          <a:prstGeom prst="ellipse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814849-9180-4876-9B38-D14F1422F61C}"/>
              </a:ext>
            </a:extLst>
          </p:cNvPr>
          <p:cNvSpPr/>
          <p:nvPr/>
        </p:nvSpPr>
        <p:spPr>
          <a:xfrm>
            <a:off x="437318" y="5801102"/>
            <a:ext cx="575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https://www.linkedin.com/in/elvis-batzibal-2a0148119/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2D76B7-0E1D-47E3-A39E-B4CB84C9E1AF}"/>
              </a:ext>
            </a:extLst>
          </p:cNvPr>
          <p:cNvSpPr/>
          <p:nvPr/>
        </p:nvSpPr>
        <p:spPr>
          <a:xfrm>
            <a:off x="437318" y="4984114"/>
            <a:ext cx="2799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s-ES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ElvisBatzibal</a:t>
            </a:r>
            <a:endParaRPr lang="es-ES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/>
            <a:r>
              <a:rPr lang="es-ES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elvis.batzibal@devbatz.com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8D4C2A-B764-4B14-A7ED-EDF20E9204D7}"/>
              </a:ext>
            </a:extLst>
          </p:cNvPr>
          <p:cNvSpPr/>
          <p:nvPr/>
        </p:nvSpPr>
        <p:spPr>
          <a:xfrm>
            <a:off x="426424" y="5577274"/>
            <a:ext cx="341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https://github.com/ElvisBatzibal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3091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2"/>
                </a:solidFill>
              </a:rPr>
              <a:t>Agenda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0900" y="2139950"/>
            <a:ext cx="11341100" cy="1900841"/>
          </a:xfrm>
        </p:spPr>
        <p:txBody>
          <a:bodyPr/>
          <a:lstStyle/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Fundamentos de </a:t>
            </a:r>
            <a:r>
              <a:rPr lang="es-ES" sz="2745" dirty="0" err="1">
                <a:solidFill>
                  <a:schemeClr val="bg2"/>
                </a:solidFill>
              </a:rPr>
              <a:t>Power</a:t>
            </a:r>
            <a:r>
              <a:rPr lang="es-ES" sz="2745" dirty="0">
                <a:solidFill>
                  <a:schemeClr val="bg2"/>
                </a:solidFill>
              </a:rPr>
              <a:t> BI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 err="1">
                <a:solidFill>
                  <a:schemeClr val="bg2"/>
                </a:solidFill>
              </a:rPr>
              <a:t>Power</a:t>
            </a:r>
            <a:r>
              <a:rPr lang="es-ES" sz="2745" dirty="0">
                <a:solidFill>
                  <a:schemeClr val="bg2"/>
                </a:solidFill>
              </a:rPr>
              <a:t> BI Pro y </a:t>
            </a:r>
            <a:r>
              <a:rPr lang="es-ES" sz="2745" dirty="0" err="1">
                <a:solidFill>
                  <a:schemeClr val="bg2"/>
                </a:solidFill>
              </a:rPr>
              <a:t>Power</a:t>
            </a:r>
            <a:r>
              <a:rPr lang="es-ES" sz="2745" dirty="0">
                <a:solidFill>
                  <a:schemeClr val="bg2"/>
                </a:solidFill>
              </a:rPr>
              <a:t> BI Premium - </a:t>
            </a:r>
            <a:r>
              <a:rPr lang="es-ES" sz="2745" dirty="0" err="1">
                <a:solidFill>
                  <a:schemeClr val="bg2"/>
                </a:solidFill>
              </a:rPr>
              <a:t>Embedded</a:t>
            </a:r>
            <a:r>
              <a:rPr lang="es-ES" sz="2745" dirty="0">
                <a:solidFill>
                  <a:schemeClr val="bg2"/>
                </a:solidFill>
              </a:rPr>
              <a:t> en sitio web o portal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 err="1">
                <a:solidFill>
                  <a:schemeClr val="bg2"/>
                </a:solidFill>
              </a:rPr>
              <a:t>Power</a:t>
            </a:r>
            <a:r>
              <a:rPr lang="es-ES" sz="2745" dirty="0">
                <a:solidFill>
                  <a:schemeClr val="bg2"/>
                </a:solidFill>
              </a:rPr>
              <a:t> BI </a:t>
            </a:r>
            <a:r>
              <a:rPr lang="es-ES" sz="2745" dirty="0" err="1">
                <a:solidFill>
                  <a:schemeClr val="bg2"/>
                </a:solidFill>
              </a:rPr>
              <a:t>Embedded</a:t>
            </a:r>
            <a:r>
              <a:rPr lang="es-ES" sz="2745" dirty="0">
                <a:solidFill>
                  <a:schemeClr val="bg2"/>
                </a:solidFill>
              </a:rPr>
              <a:t> para ISV y desarrolladores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Registro de Aplicaciones + Azure AD</a:t>
            </a:r>
          </a:p>
          <a:p>
            <a:pPr marL="511493" lvl="0" indent="-457200">
              <a:buClr>
                <a:schemeClr val="lt2"/>
              </a:buClr>
              <a:buSzPts val="2745"/>
              <a:buFont typeface="Arial" panose="020B0604020202020204" pitchFamily="34" charset="0"/>
              <a:buChar char="•"/>
            </a:pPr>
            <a:r>
              <a:rPr lang="es-ES" sz="2745" dirty="0">
                <a:solidFill>
                  <a:schemeClr val="bg2"/>
                </a:solidFill>
              </a:rPr>
              <a:t>Integración de </a:t>
            </a:r>
            <a:r>
              <a:rPr lang="es-ES" sz="2745" dirty="0" err="1">
                <a:solidFill>
                  <a:schemeClr val="bg2"/>
                </a:solidFill>
              </a:rPr>
              <a:t>Power</a:t>
            </a:r>
            <a:r>
              <a:rPr lang="es-ES" sz="2745" dirty="0">
                <a:solidFill>
                  <a:schemeClr val="bg2"/>
                </a:solidFill>
              </a:rPr>
              <a:t> BI </a:t>
            </a:r>
            <a:r>
              <a:rPr lang="es-ES" sz="2745" dirty="0" err="1">
                <a:solidFill>
                  <a:schemeClr val="bg2"/>
                </a:solidFill>
              </a:rPr>
              <a:t>Embedded</a:t>
            </a:r>
            <a:endParaRPr lang="es-ES" sz="2745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015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9;g7fffa7a404_0_17">
            <a:extLst>
              <a:ext uri="{FF2B5EF4-FFF2-40B4-BE49-F238E27FC236}">
                <a16:creationId xmlns:a16="http://schemas.microsoft.com/office/drawing/2014/main" id="{888FA2C5-3AAB-49E0-A919-C2904BC077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ts val="3100"/>
            </a:pPr>
            <a:r>
              <a:rPr lang="es-ES" sz="3200" dirty="0">
                <a:solidFill>
                  <a:schemeClr val="bg2"/>
                </a:solidFill>
              </a:rPr>
              <a:t>Fundamentos  </a:t>
            </a:r>
            <a:r>
              <a:rPr lang="es-ES" dirty="0" err="1">
                <a:solidFill>
                  <a:schemeClr val="lt2"/>
                </a:solidFill>
              </a:rPr>
              <a:t>Power</a:t>
            </a:r>
            <a:r>
              <a:rPr lang="es-ES" dirty="0">
                <a:solidFill>
                  <a:schemeClr val="lt2"/>
                </a:solidFill>
              </a:rPr>
              <a:t> BI: </a:t>
            </a:r>
            <a:endParaRPr dirty="0"/>
          </a:p>
        </p:txBody>
      </p:sp>
      <p:sp>
        <p:nvSpPr>
          <p:cNvPr id="15" name="Google Shape;100;g7fffa7a404_0_17">
            <a:extLst>
              <a:ext uri="{FF2B5EF4-FFF2-40B4-BE49-F238E27FC236}">
                <a16:creationId xmlns:a16="http://schemas.microsoft.com/office/drawing/2014/main" id="{1D933806-D282-42AC-9C4D-EF8F0892AFB8}"/>
              </a:ext>
            </a:extLst>
          </p:cNvPr>
          <p:cNvSpPr txBox="1">
            <a:spLocks/>
          </p:cNvSpPr>
          <p:nvPr/>
        </p:nvSpPr>
        <p:spPr>
          <a:xfrm>
            <a:off x="1083373" y="1963513"/>
            <a:ext cx="97839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745" dirty="0">
              <a:solidFill>
                <a:schemeClr val="lt2"/>
              </a:solidFill>
            </a:endParaRPr>
          </a:p>
          <a:p>
            <a:r>
              <a:rPr lang="es-ES" sz="2745" dirty="0">
                <a:solidFill>
                  <a:schemeClr val="lt2"/>
                </a:solidFill>
              </a:rPr>
              <a:t>P</a:t>
            </a:r>
            <a:r>
              <a:rPr lang="es-ES" sz="2245" dirty="0">
                <a:solidFill>
                  <a:schemeClr val="lt2"/>
                </a:solidFill>
              </a:rPr>
              <a:t>ortal de </a:t>
            </a:r>
            <a:r>
              <a:rPr lang="es-ES" sz="2245" dirty="0" err="1">
                <a:solidFill>
                  <a:schemeClr val="lt2"/>
                </a:solidFill>
              </a:rPr>
              <a:t>Power</a:t>
            </a:r>
            <a:r>
              <a:rPr lang="es-ES" sz="2245" dirty="0">
                <a:solidFill>
                  <a:schemeClr val="lt2"/>
                </a:solidFill>
              </a:rPr>
              <a:t> BI accesible para los navegadores </a:t>
            </a:r>
            <a:r>
              <a:rPr lang="es-ES" sz="2245" u="sng" dirty="0">
                <a:solidFill>
                  <a:schemeClr val="lt2"/>
                </a:solidFill>
                <a:hlinkClick r:id="rId2"/>
              </a:rPr>
              <a:t>https://app.powerbi.com</a:t>
            </a:r>
            <a:endParaRPr lang="es-ES" sz="2245" dirty="0">
              <a:solidFill>
                <a:schemeClr val="lt2"/>
              </a:solidFill>
            </a:endParaRPr>
          </a:p>
          <a:p>
            <a:r>
              <a:rPr lang="es-ES" sz="2245" dirty="0" err="1">
                <a:solidFill>
                  <a:schemeClr val="lt2"/>
                </a:solidFill>
              </a:rPr>
              <a:t>Power</a:t>
            </a:r>
            <a:r>
              <a:rPr lang="es-ES" sz="2245" dirty="0">
                <a:solidFill>
                  <a:schemeClr val="lt2"/>
                </a:solidFill>
              </a:rPr>
              <a:t> BI </a:t>
            </a:r>
            <a:r>
              <a:rPr lang="es-ES" sz="2245" dirty="0" err="1">
                <a:solidFill>
                  <a:schemeClr val="lt2"/>
                </a:solidFill>
              </a:rPr>
              <a:t>mobile</a:t>
            </a:r>
            <a:r>
              <a:rPr lang="es-ES" sz="2245" dirty="0">
                <a:solidFill>
                  <a:schemeClr val="lt2"/>
                </a:solidFill>
              </a:rPr>
              <a:t> accesible para usuarios en teléfonos móviles y dispositivos</a:t>
            </a:r>
          </a:p>
          <a:p>
            <a:pPr>
              <a:buClr>
                <a:schemeClr val="lt2"/>
              </a:buClr>
              <a:buSzPts val="2471"/>
            </a:pPr>
            <a:endParaRPr lang="es-ES" sz="2745" dirty="0">
              <a:solidFill>
                <a:schemeClr val="lt2"/>
              </a:solidFill>
            </a:endParaRPr>
          </a:p>
        </p:txBody>
      </p:sp>
      <p:sp>
        <p:nvSpPr>
          <p:cNvPr id="16" name="Google Shape;101;g7fffa7a404_0_17">
            <a:extLst>
              <a:ext uri="{FF2B5EF4-FFF2-40B4-BE49-F238E27FC236}">
                <a16:creationId xmlns:a16="http://schemas.microsoft.com/office/drawing/2014/main" id="{EE62ECA2-D037-4E87-9E0B-01FC901CE4B6}"/>
              </a:ext>
            </a:extLst>
          </p:cNvPr>
          <p:cNvSpPr txBox="1"/>
          <p:nvPr/>
        </p:nvSpPr>
        <p:spPr>
          <a:xfrm>
            <a:off x="434975" y="1310675"/>
            <a:ext cx="99981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45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Servicio SaaS utilizado por usuarios web y móviles.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Google Shape;102;g7fffa7a404_0_17">
            <a:extLst>
              <a:ext uri="{FF2B5EF4-FFF2-40B4-BE49-F238E27FC236}">
                <a16:creationId xmlns:a16="http://schemas.microsoft.com/office/drawing/2014/main" id="{87E68261-D2C5-473D-A2E6-EAD4288AECEC}"/>
              </a:ext>
            </a:extLst>
          </p:cNvPr>
          <p:cNvSpPr txBox="1"/>
          <p:nvPr/>
        </p:nvSpPr>
        <p:spPr>
          <a:xfrm>
            <a:off x="310718" y="3611575"/>
            <a:ext cx="10229457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45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Servicio PaaS utilizado por desarrolladores de software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Google Shape;103;g7fffa7a404_0_17">
            <a:extLst>
              <a:ext uri="{FF2B5EF4-FFF2-40B4-BE49-F238E27FC236}">
                <a16:creationId xmlns:a16="http://schemas.microsoft.com/office/drawing/2014/main" id="{26788FAD-3B77-4AC8-9A16-B0CC592956B8}"/>
              </a:ext>
            </a:extLst>
          </p:cNvPr>
          <p:cNvSpPr txBox="1">
            <a:spLocks/>
          </p:cNvSpPr>
          <p:nvPr/>
        </p:nvSpPr>
        <p:spPr>
          <a:xfrm>
            <a:off x="1083373" y="4565287"/>
            <a:ext cx="97839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745" dirty="0">
              <a:solidFill>
                <a:schemeClr val="lt2"/>
              </a:solidFill>
            </a:endParaRPr>
          </a:p>
          <a:p>
            <a:r>
              <a:rPr lang="es-ES" sz="2245" dirty="0">
                <a:solidFill>
                  <a:schemeClr val="lt2"/>
                </a:solidFill>
              </a:rPr>
              <a:t>API Servicio de </a:t>
            </a:r>
            <a:r>
              <a:rPr lang="es-ES" sz="2245" dirty="0" err="1">
                <a:solidFill>
                  <a:schemeClr val="lt2"/>
                </a:solidFill>
              </a:rPr>
              <a:t>Power</a:t>
            </a:r>
            <a:r>
              <a:rPr lang="es-ES" sz="2245" dirty="0">
                <a:solidFill>
                  <a:schemeClr val="lt2"/>
                </a:solidFill>
              </a:rPr>
              <a:t> BI accesible en </a:t>
            </a:r>
            <a:r>
              <a:rPr lang="es-ES" sz="2245" u="sng" dirty="0">
                <a:solidFill>
                  <a:schemeClr val="lt2"/>
                </a:solidFill>
                <a:hlinkClick r:id="rId3"/>
              </a:rPr>
              <a:t>https://api.powerbi.com</a:t>
            </a:r>
            <a:endParaRPr lang="es-ES" sz="2245" dirty="0">
              <a:solidFill>
                <a:schemeClr val="lt2"/>
              </a:solidFill>
            </a:endParaRPr>
          </a:p>
          <a:p>
            <a:r>
              <a:rPr lang="es-ES" sz="2245" dirty="0">
                <a:solidFill>
                  <a:schemeClr val="lt2"/>
                </a:solidFill>
              </a:rPr>
              <a:t>POSTMAN</a:t>
            </a:r>
          </a:p>
          <a:p>
            <a:endParaRPr lang="es-ES" sz="2245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887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g7fffa7a404_0_37">
            <a:extLst>
              <a:ext uri="{FF2B5EF4-FFF2-40B4-BE49-F238E27FC236}">
                <a16:creationId xmlns:a16="http://schemas.microsoft.com/office/drawing/2014/main" id="{31FA705D-D40C-47F1-8E16-96B0F0D79E0B}"/>
              </a:ext>
            </a:extLst>
          </p:cNvPr>
          <p:cNvSpPr txBox="1">
            <a:spLocks/>
          </p:cNvSpPr>
          <p:nvPr/>
        </p:nvSpPr>
        <p:spPr>
          <a:xfrm>
            <a:off x="427950" y="338524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4575" rIns="0" bIns="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37" b="0" kern="1200" cap="none" spc="-147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lt2"/>
              </a:buClr>
              <a:buSzPts val="3100"/>
              <a:buFont typeface="Quattrocento Sans"/>
              <a:buNone/>
            </a:pPr>
            <a:r>
              <a:rPr lang="pt-BR" sz="2745" dirty="0">
                <a:solidFill>
                  <a:schemeClr val="lt1"/>
                </a:solidFill>
              </a:rPr>
              <a:t>Fundamentos de Power BI </a:t>
            </a:r>
            <a:r>
              <a:rPr lang="pt-BR" sz="2745" dirty="0" err="1">
                <a:solidFill>
                  <a:schemeClr val="lt1"/>
                </a:solidFill>
              </a:rPr>
              <a:t>Embedded</a:t>
            </a:r>
            <a:r>
              <a:rPr lang="pt-BR" dirty="0">
                <a:solidFill>
                  <a:schemeClr val="lt2"/>
                </a:solidFill>
              </a:rPr>
              <a:t>: </a:t>
            </a:r>
            <a:endParaRPr lang="pt-BR" dirty="0"/>
          </a:p>
        </p:txBody>
      </p:sp>
      <p:sp>
        <p:nvSpPr>
          <p:cNvPr id="7" name="Google Shape;109;g7fffa7a404_0_37">
            <a:extLst>
              <a:ext uri="{FF2B5EF4-FFF2-40B4-BE49-F238E27FC236}">
                <a16:creationId xmlns:a16="http://schemas.microsoft.com/office/drawing/2014/main" id="{6EE65046-52F7-4B82-B9B8-C04D04047CCF}"/>
              </a:ext>
            </a:extLst>
          </p:cNvPr>
          <p:cNvSpPr txBox="1">
            <a:spLocks/>
          </p:cNvSpPr>
          <p:nvPr/>
        </p:nvSpPr>
        <p:spPr>
          <a:xfrm>
            <a:off x="3424275" y="1376225"/>
            <a:ext cx="77163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943" indent="-342900">
              <a:buClr>
                <a:schemeClr val="lt2"/>
              </a:buClr>
              <a:buSzPts val="2245"/>
              <a:buFont typeface="Arial" panose="020B0604020202020204" pitchFamily="34" charset="0"/>
              <a:buChar char="•"/>
            </a:pPr>
            <a:r>
              <a:rPr lang="es-ES" sz="2245" dirty="0">
                <a:solidFill>
                  <a:schemeClr val="lt2"/>
                </a:solidFill>
              </a:rPr>
              <a:t>Contenedor seguro para publicar contenido</a:t>
            </a:r>
          </a:p>
          <a:p>
            <a:pPr marL="428943" indent="-342900">
              <a:buClr>
                <a:schemeClr val="lt2"/>
              </a:buClr>
              <a:buSzPts val="2245"/>
              <a:buFont typeface="Arial" panose="020B0604020202020204" pitchFamily="34" charset="0"/>
              <a:buChar char="•"/>
            </a:pPr>
            <a:r>
              <a:rPr lang="es-ES" sz="2245" dirty="0">
                <a:solidFill>
                  <a:schemeClr val="lt2"/>
                </a:solidFill>
              </a:rPr>
              <a:t>Cada usuario con licencia obtiene un espacio de trabajo personal</a:t>
            </a:r>
          </a:p>
          <a:p>
            <a:pPr marL="428943" indent="-342900">
              <a:buClr>
                <a:schemeClr val="lt2"/>
              </a:buClr>
              <a:buSzPts val="2245"/>
              <a:buFont typeface="Arial" panose="020B0604020202020204" pitchFamily="34" charset="0"/>
              <a:buChar char="•"/>
            </a:pPr>
            <a:r>
              <a:rPr lang="es-ES" sz="2245" dirty="0">
                <a:solidFill>
                  <a:schemeClr val="lt2"/>
                </a:solidFill>
              </a:rPr>
              <a:t>Espacios de trabajo de aplicaciones creados para soluciones personalizadas</a:t>
            </a:r>
          </a:p>
          <a:p>
            <a:endParaRPr lang="es-ES" sz="2245" dirty="0">
              <a:solidFill>
                <a:schemeClr val="lt2"/>
              </a:solidFill>
            </a:endParaRPr>
          </a:p>
          <a:p>
            <a:pPr>
              <a:buClr>
                <a:schemeClr val="lt2"/>
              </a:buClr>
              <a:buSzPts val="2471"/>
            </a:pPr>
            <a:endParaRPr lang="es-ES" sz="2745" dirty="0">
              <a:solidFill>
                <a:schemeClr val="lt2"/>
              </a:solidFill>
            </a:endParaRPr>
          </a:p>
        </p:txBody>
      </p:sp>
      <p:sp>
        <p:nvSpPr>
          <p:cNvPr id="8" name="Google Shape;110;g7fffa7a404_0_37">
            <a:extLst>
              <a:ext uri="{FF2B5EF4-FFF2-40B4-BE49-F238E27FC236}">
                <a16:creationId xmlns:a16="http://schemas.microsoft.com/office/drawing/2014/main" id="{D970D133-6771-489E-9089-F23A0FB47776}"/>
              </a:ext>
            </a:extLst>
          </p:cNvPr>
          <p:cNvSpPr txBox="1"/>
          <p:nvPr/>
        </p:nvSpPr>
        <p:spPr>
          <a:xfrm>
            <a:off x="427950" y="1523872"/>
            <a:ext cx="25812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4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Workspace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Google Shape;111;g7fffa7a404_0_37">
            <a:extLst>
              <a:ext uri="{FF2B5EF4-FFF2-40B4-BE49-F238E27FC236}">
                <a16:creationId xmlns:a16="http://schemas.microsoft.com/office/drawing/2014/main" id="{80E74198-A3B3-437A-B089-14487C95731C}"/>
              </a:ext>
            </a:extLst>
          </p:cNvPr>
          <p:cNvSpPr txBox="1"/>
          <p:nvPr/>
        </p:nvSpPr>
        <p:spPr>
          <a:xfrm>
            <a:off x="427950" y="2803614"/>
            <a:ext cx="25812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4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Dashboard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Google Shape;112;g7fffa7a404_0_37">
            <a:extLst>
              <a:ext uri="{FF2B5EF4-FFF2-40B4-BE49-F238E27FC236}">
                <a16:creationId xmlns:a16="http://schemas.microsoft.com/office/drawing/2014/main" id="{8878BD66-174D-4151-BFAA-2A83B2989586}"/>
              </a:ext>
            </a:extLst>
          </p:cNvPr>
          <p:cNvSpPr txBox="1"/>
          <p:nvPr/>
        </p:nvSpPr>
        <p:spPr>
          <a:xfrm>
            <a:off x="427950" y="4071688"/>
            <a:ext cx="25812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4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Report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Google Shape;113;g7fffa7a404_0_37">
            <a:extLst>
              <a:ext uri="{FF2B5EF4-FFF2-40B4-BE49-F238E27FC236}">
                <a16:creationId xmlns:a16="http://schemas.microsoft.com/office/drawing/2014/main" id="{A271075C-F532-417E-B70C-9FC11D9B8D2F}"/>
              </a:ext>
            </a:extLst>
          </p:cNvPr>
          <p:cNvSpPr txBox="1"/>
          <p:nvPr/>
        </p:nvSpPr>
        <p:spPr>
          <a:xfrm>
            <a:off x="427950" y="5472600"/>
            <a:ext cx="25812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4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Google Shape;114;g7fffa7a404_0_37">
            <a:extLst>
              <a:ext uri="{FF2B5EF4-FFF2-40B4-BE49-F238E27FC236}">
                <a16:creationId xmlns:a16="http://schemas.microsoft.com/office/drawing/2014/main" id="{8FA0731B-F0CB-45D4-8856-56401546CB56}"/>
              </a:ext>
            </a:extLst>
          </p:cNvPr>
          <p:cNvSpPr txBox="1">
            <a:spLocks/>
          </p:cNvSpPr>
          <p:nvPr/>
        </p:nvSpPr>
        <p:spPr>
          <a:xfrm>
            <a:off x="3424275" y="3000500"/>
            <a:ext cx="771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943" indent="-342900">
              <a:buClr>
                <a:schemeClr val="lt2"/>
              </a:buClr>
              <a:buSzPts val="2245"/>
              <a:buFont typeface="Arial" panose="020B0604020202020204" pitchFamily="34" charset="0"/>
              <a:buChar char="•"/>
            </a:pPr>
            <a:r>
              <a:rPr lang="es-ES" sz="2245" dirty="0">
                <a:solidFill>
                  <a:schemeClr val="lt2"/>
                </a:solidFill>
              </a:rPr>
              <a:t>Vista consolidada en informes y conjuntos de datos</a:t>
            </a:r>
          </a:p>
          <a:p>
            <a:pPr marL="428943" indent="-342900">
              <a:buClr>
                <a:schemeClr val="lt2"/>
              </a:buClr>
              <a:buSzPts val="2245"/>
              <a:buFont typeface="Arial" panose="020B0604020202020204" pitchFamily="34" charset="0"/>
              <a:buChar char="•"/>
            </a:pPr>
            <a:r>
              <a:rPr lang="es-ES" sz="2245" dirty="0">
                <a:solidFill>
                  <a:schemeClr val="lt2"/>
                </a:solidFill>
              </a:rPr>
              <a:t>Punto de entrada de solución personalizada para usuarios móviles</a:t>
            </a:r>
          </a:p>
          <a:p>
            <a:pPr marL="457200"/>
            <a:endParaRPr lang="es-ES" sz="2245" dirty="0">
              <a:solidFill>
                <a:schemeClr val="lt2"/>
              </a:solidFill>
            </a:endParaRPr>
          </a:p>
          <a:p>
            <a:endParaRPr lang="es-ES" sz="2245" dirty="0">
              <a:solidFill>
                <a:schemeClr val="lt2"/>
              </a:solidFill>
            </a:endParaRPr>
          </a:p>
          <a:p>
            <a:pPr>
              <a:buClr>
                <a:schemeClr val="lt2"/>
              </a:buClr>
              <a:buSzPts val="2471"/>
            </a:pPr>
            <a:endParaRPr lang="es-ES" sz="2745" dirty="0">
              <a:solidFill>
                <a:schemeClr val="lt2"/>
              </a:solidFill>
            </a:endParaRPr>
          </a:p>
        </p:txBody>
      </p:sp>
      <p:cxnSp>
        <p:nvCxnSpPr>
          <p:cNvPr id="13" name="Google Shape;115;g7fffa7a404_0_37">
            <a:extLst>
              <a:ext uri="{FF2B5EF4-FFF2-40B4-BE49-F238E27FC236}">
                <a16:creationId xmlns:a16="http://schemas.microsoft.com/office/drawing/2014/main" id="{A362BF75-439B-4F9C-8C5E-7B8DA18B7FDE}"/>
              </a:ext>
            </a:extLst>
          </p:cNvPr>
          <p:cNvCxnSpPr/>
          <p:nvPr/>
        </p:nvCxnSpPr>
        <p:spPr>
          <a:xfrm rot="10800000" flipH="1">
            <a:off x="2848850" y="2962150"/>
            <a:ext cx="8744700" cy="28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6;g7fffa7a404_0_37">
            <a:extLst>
              <a:ext uri="{FF2B5EF4-FFF2-40B4-BE49-F238E27FC236}">
                <a16:creationId xmlns:a16="http://schemas.microsoft.com/office/drawing/2014/main" id="{9833FAF6-9748-4E28-82ED-480ED81554DB}"/>
              </a:ext>
            </a:extLst>
          </p:cNvPr>
          <p:cNvCxnSpPr/>
          <p:nvPr/>
        </p:nvCxnSpPr>
        <p:spPr>
          <a:xfrm rot="10800000" flipH="1">
            <a:off x="2848850" y="3983700"/>
            <a:ext cx="8744700" cy="28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7;g7fffa7a404_0_37">
            <a:extLst>
              <a:ext uri="{FF2B5EF4-FFF2-40B4-BE49-F238E27FC236}">
                <a16:creationId xmlns:a16="http://schemas.microsoft.com/office/drawing/2014/main" id="{7F16EF7F-3821-4E71-A59A-8063F39F7479}"/>
              </a:ext>
            </a:extLst>
          </p:cNvPr>
          <p:cNvCxnSpPr/>
          <p:nvPr/>
        </p:nvCxnSpPr>
        <p:spPr>
          <a:xfrm rot="10800000" flipH="1">
            <a:off x="2910075" y="5225900"/>
            <a:ext cx="8744700" cy="28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8;g7fffa7a404_0_37">
            <a:extLst>
              <a:ext uri="{FF2B5EF4-FFF2-40B4-BE49-F238E27FC236}">
                <a16:creationId xmlns:a16="http://schemas.microsoft.com/office/drawing/2014/main" id="{45E9D3BB-D545-4C5E-8A42-366EEDA70269}"/>
              </a:ext>
            </a:extLst>
          </p:cNvPr>
          <p:cNvCxnSpPr/>
          <p:nvPr/>
        </p:nvCxnSpPr>
        <p:spPr>
          <a:xfrm rot="10800000" flipH="1">
            <a:off x="2910075" y="6607150"/>
            <a:ext cx="8744700" cy="28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9;g7fffa7a404_0_37">
            <a:extLst>
              <a:ext uri="{FF2B5EF4-FFF2-40B4-BE49-F238E27FC236}">
                <a16:creationId xmlns:a16="http://schemas.microsoft.com/office/drawing/2014/main" id="{9919CA77-E994-4C2C-B4CD-D7E1AE2C6251}"/>
              </a:ext>
            </a:extLst>
          </p:cNvPr>
          <p:cNvSpPr txBox="1">
            <a:spLocks/>
          </p:cNvSpPr>
          <p:nvPr/>
        </p:nvSpPr>
        <p:spPr>
          <a:xfrm>
            <a:off x="3424275" y="4214138"/>
            <a:ext cx="771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943" indent="-342900">
              <a:buClr>
                <a:schemeClr val="lt2"/>
              </a:buClr>
              <a:buSzPts val="2245"/>
              <a:buFont typeface="Arial" panose="020B0604020202020204" pitchFamily="34" charset="0"/>
              <a:buChar char="•"/>
            </a:pPr>
            <a:r>
              <a:rPr lang="es-ES" sz="2245" dirty="0">
                <a:solidFill>
                  <a:schemeClr val="lt2"/>
                </a:solidFill>
              </a:rPr>
              <a:t>Colección de páginas con tablas y visualizaciones.</a:t>
            </a:r>
          </a:p>
          <a:p>
            <a:pPr marL="428943" indent="-342900">
              <a:buClr>
                <a:schemeClr val="lt2"/>
              </a:buClr>
              <a:buSzPts val="2245"/>
              <a:buFont typeface="Arial" panose="020B0604020202020204" pitchFamily="34" charset="0"/>
              <a:buChar char="•"/>
            </a:pPr>
            <a:r>
              <a:rPr lang="es-ES" sz="2245" dirty="0">
                <a:solidFill>
                  <a:schemeClr val="lt2"/>
                </a:solidFill>
              </a:rPr>
              <a:t>Proporciona control interactivo del filtrado.</a:t>
            </a:r>
          </a:p>
          <a:p>
            <a:pPr marL="457200"/>
            <a:endParaRPr lang="es-ES" sz="2245" dirty="0">
              <a:solidFill>
                <a:schemeClr val="lt2"/>
              </a:solidFill>
            </a:endParaRPr>
          </a:p>
          <a:p>
            <a:endParaRPr lang="es-ES" sz="2245" dirty="0">
              <a:solidFill>
                <a:schemeClr val="lt2"/>
              </a:solidFill>
            </a:endParaRPr>
          </a:p>
          <a:p>
            <a:pPr>
              <a:buClr>
                <a:schemeClr val="lt2"/>
              </a:buClr>
              <a:buSzPts val="2471"/>
            </a:pPr>
            <a:endParaRPr lang="es-ES" sz="2745" dirty="0">
              <a:solidFill>
                <a:schemeClr val="lt2"/>
              </a:solidFill>
            </a:endParaRPr>
          </a:p>
        </p:txBody>
      </p:sp>
      <p:sp>
        <p:nvSpPr>
          <p:cNvPr id="18" name="Google Shape;120;g7fffa7a404_0_37">
            <a:extLst>
              <a:ext uri="{FF2B5EF4-FFF2-40B4-BE49-F238E27FC236}">
                <a16:creationId xmlns:a16="http://schemas.microsoft.com/office/drawing/2014/main" id="{5409C5EF-CD06-4C4F-B83B-37F35A672EB4}"/>
              </a:ext>
            </a:extLst>
          </p:cNvPr>
          <p:cNvSpPr txBox="1">
            <a:spLocks/>
          </p:cNvSpPr>
          <p:nvPr/>
        </p:nvSpPr>
        <p:spPr>
          <a:xfrm>
            <a:off x="3424275" y="5427775"/>
            <a:ext cx="771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943" indent="-342900">
              <a:buClr>
                <a:schemeClr val="lt2"/>
              </a:buClr>
              <a:buSzPts val="2245"/>
              <a:buFont typeface="Arial" panose="020B0604020202020204" pitchFamily="34" charset="0"/>
              <a:buChar char="•"/>
            </a:pPr>
            <a:r>
              <a:rPr lang="es-ES" sz="2245" dirty="0">
                <a:solidFill>
                  <a:schemeClr val="lt2"/>
                </a:solidFill>
              </a:rPr>
              <a:t>Modelo de datos que contiene una o más tablas</a:t>
            </a:r>
          </a:p>
          <a:p>
            <a:pPr marL="428943" indent="-342900">
              <a:buClr>
                <a:schemeClr val="lt2"/>
              </a:buClr>
              <a:buSzPts val="2245"/>
              <a:buFont typeface="Arial" panose="020B0604020202020204" pitchFamily="34" charset="0"/>
              <a:buChar char="•"/>
            </a:pPr>
            <a:r>
              <a:rPr lang="es-ES" sz="2245" dirty="0">
                <a:solidFill>
                  <a:schemeClr val="lt2"/>
                </a:solidFill>
              </a:rPr>
              <a:t>Puede ser muy simple o muy complejo.</a:t>
            </a:r>
          </a:p>
          <a:p>
            <a:endParaRPr lang="es-ES" sz="2245" dirty="0">
              <a:solidFill>
                <a:schemeClr val="lt2"/>
              </a:solidFill>
            </a:endParaRPr>
          </a:p>
          <a:p>
            <a:pPr marL="457200"/>
            <a:endParaRPr lang="es-ES" sz="2245" dirty="0">
              <a:solidFill>
                <a:schemeClr val="lt2"/>
              </a:solidFill>
            </a:endParaRPr>
          </a:p>
          <a:p>
            <a:endParaRPr lang="es-ES" sz="2245" dirty="0">
              <a:solidFill>
                <a:schemeClr val="lt2"/>
              </a:solidFill>
            </a:endParaRPr>
          </a:p>
          <a:p>
            <a:pPr>
              <a:buClr>
                <a:schemeClr val="lt2"/>
              </a:buClr>
              <a:buSzPts val="2471"/>
            </a:pPr>
            <a:endParaRPr lang="es-ES" sz="2745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676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BB848C6-85A5-4983-8336-F57FF02D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77" y="3375124"/>
            <a:ext cx="3691447" cy="19600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96E8A9-4677-4438-8F83-0D61C99F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56" y="3429000"/>
            <a:ext cx="5662289" cy="1953785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68D93921-B491-4481-B3BC-5CBDD352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4" y="440495"/>
            <a:ext cx="11336039" cy="76686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Power BI Pro y Power BI Premium - Embedded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sitio web o portal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32E80E4-FF41-4F5C-A3FD-F18DA3F3C2B9}"/>
              </a:ext>
            </a:extLst>
          </p:cNvPr>
          <p:cNvSpPr/>
          <p:nvPr/>
        </p:nvSpPr>
        <p:spPr>
          <a:xfrm>
            <a:off x="1301247" y="2729429"/>
            <a:ext cx="2400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Código de </a:t>
            </a:r>
            <a:r>
              <a:rPr lang="en-US" b="1" dirty="0" err="1">
                <a:solidFill>
                  <a:schemeClr val="bg1"/>
                </a:solidFill>
              </a:rPr>
              <a:t>inserción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80FA473-CB08-4CB2-B0E3-CD714CEF11F0}"/>
              </a:ext>
            </a:extLst>
          </p:cNvPr>
          <p:cNvSpPr/>
          <p:nvPr/>
        </p:nvSpPr>
        <p:spPr>
          <a:xfrm>
            <a:off x="7117602" y="2590929"/>
            <a:ext cx="4295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Accesso </a:t>
            </a:r>
            <a:r>
              <a:rPr lang="en-US" b="1" dirty="0" err="1">
                <a:solidFill>
                  <a:schemeClr val="bg1"/>
                </a:solidFill>
              </a:rPr>
              <a:t>único</a:t>
            </a:r>
            <a:r>
              <a:rPr lang="en-US" b="1" dirty="0">
                <a:solidFill>
                  <a:schemeClr val="bg1"/>
                </a:solidFill>
              </a:rPr>
              <a:t> para </a:t>
            </a:r>
            <a:r>
              <a:rPr lang="en-US" b="1" dirty="0" err="1">
                <a:solidFill>
                  <a:schemeClr val="bg1"/>
                </a:solidFill>
              </a:rPr>
              <a:t>miembros</a:t>
            </a:r>
            <a:r>
              <a:rPr lang="en-US" b="1" dirty="0">
                <a:solidFill>
                  <a:schemeClr val="bg1"/>
                </a:solidFill>
              </a:rPr>
              <a:t> de la </a:t>
            </a:r>
            <a:r>
              <a:rPr lang="en-US" b="1" dirty="0" err="1">
                <a:solidFill>
                  <a:schemeClr val="bg1"/>
                </a:solidFill>
              </a:rPr>
              <a:t>organización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64260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6" y="2837465"/>
            <a:ext cx="8495930" cy="739343"/>
          </a:xfrm>
        </p:spPr>
        <p:txBody>
          <a:bodyPr/>
          <a:lstStyle/>
          <a:p>
            <a:r>
              <a:rPr lang="es-ES" sz="4800" dirty="0">
                <a:solidFill>
                  <a:schemeClr val="bg1"/>
                </a:solidFill>
              </a:rPr>
              <a:t> </a:t>
            </a:r>
            <a:br>
              <a:rPr lang="es-ES" sz="4800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Demo 1</a:t>
            </a:r>
            <a:br>
              <a:rPr lang="es-ES" sz="4800" dirty="0">
                <a:solidFill>
                  <a:schemeClr val="bg2"/>
                </a:solidFill>
              </a:rPr>
            </a:br>
            <a:br>
              <a:rPr lang="es-ES" sz="4800" dirty="0">
                <a:solidFill>
                  <a:schemeClr val="bg2"/>
                </a:solidFill>
              </a:rPr>
            </a:br>
            <a:endParaRPr lang="x-none" sz="4800" dirty="0">
              <a:solidFill>
                <a:schemeClr val="bg2"/>
              </a:solidFill>
            </a:endParaRPr>
          </a:p>
        </p:txBody>
      </p:sp>
      <p:pic>
        <p:nvPicPr>
          <p:cNvPr id="3" name="Picture 19">
            <a:extLst>
              <a:ext uri="{FF2B5EF4-FFF2-40B4-BE49-F238E27FC236}">
                <a16:creationId xmlns:a16="http://schemas.microsoft.com/office/drawing/2014/main" id="{DF02A121-D4A1-4F7C-B597-2FC993D1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9600" y="0"/>
            <a:ext cx="777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939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917" y="683582"/>
            <a:ext cx="8495930" cy="896643"/>
          </a:xfrm>
        </p:spPr>
        <p:txBody>
          <a:bodyPr/>
          <a:lstStyle/>
          <a:p>
            <a:br>
              <a:rPr lang="es-ES" b="1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 err="1">
                <a:solidFill>
                  <a:schemeClr val="bg1"/>
                </a:solidFill>
              </a:rPr>
              <a:t>Power</a:t>
            </a:r>
            <a:r>
              <a:rPr lang="es-ES" b="1" dirty="0">
                <a:solidFill>
                  <a:schemeClr val="bg1"/>
                </a:solidFill>
              </a:rPr>
              <a:t> BI </a:t>
            </a:r>
            <a:r>
              <a:rPr lang="es-ES" b="1" dirty="0" err="1">
                <a:solidFill>
                  <a:schemeClr val="bg1"/>
                </a:solidFill>
              </a:rPr>
              <a:t>Embedded</a:t>
            </a:r>
            <a:r>
              <a:rPr lang="es-ES" b="1" dirty="0">
                <a:solidFill>
                  <a:schemeClr val="bg1"/>
                </a:solidFill>
              </a:rPr>
              <a:t>: para ISV y desarrolladores</a:t>
            </a:r>
            <a:br>
              <a:rPr lang="es-ES" b="1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r>
              <a:rPr lang="es-ES" sz="2400" dirty="0">
                <a:solidFill>
                  <a:schemeClr val="bg1"/>
                </a:solidFill>
              </a:rPr>
              <a:t>API, SDK, JAVASCRIPT</a:t>
            </a:r>
            <a:br>
              <a:rPr lang="es-ES" b="1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br>
              <a:rPr lang="es-ES" sz="4800" dirty="0">
                <a:solidFill>
                  <a:schemeClr val="bg2"/>
                </a:solidFill>
              </a:rPr>
            </a:br>
            <a:endParaRPr lang="x-none" sz="4800" dirty="0">
              <a:solidFill>
                <a:schemeClr val="bg2"/>
              </a:solidFill>
            </a:endParaRPr>
          </a:p>
        </p:txBody>
      </p:sp>
      <p:pic>
        <p:nvPicPr>
          <p:cNvPr id="3" name="Picture 19">
            <a:extLst>
              <a:ext uri="{FF2B5EF4-FFF2-40B4-BE49-F238E27FC236}">
                <a16:creationId xmlns:a16="http://schemas.microsoft.com/office/drawing/2014/main" id="{8CCDE3A3-1D2C-4547-B7DC-0DDC6D30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9600" y="0"/>
            <a:ext cx="777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63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8F53374-45FC-4FE2-A734-987B38B4F728}" vid="{275E48DB-F7F1-47EF-AD59-BC93EEF78B96}"/>
    </a:ext>
  </a:extLst>
</a:theme>
</file>

<file path=ppt/theme/theme2.xml><?xml version="1.0" encoding="utf-8"?>
<a:theme xmlns:a="http://schemas.openxmlformats.org/drawingml/2006/main" name="1_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89DEEF96CFF8488D4393FB157B667A" ma:contentTypeVersion="7" ma:contentTypeDescription="Crear nuevo documento." ma:contentTypeScope="" ma:versionID="c4e41060518da0da019236a7753bfea6">
  <xsd:schema xmlns:xsd="http://www.w3.org/2001/XMLSchema" xmlns:xs="http://www.w3.org/2001/XMLSchema" xmlns:p="http://schemas.microsoft.com/office/2006/metadata/properties" xmlns:ns2="9bc7e212-3bf1-43d5-a098-bb6ae60f7aac" targetNamespace="http://schemas.microsoft.com/office/2006/metadata/properties" ma:root="true" ma:fieldsID="7bc43a8ccdd03dd39747e2c1ea5c95eb" ns2:_="">
    <xsd:import namespace="9bc7e212-3bf1-43d5-a098-bb6ae60f7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7e212-3bf1-43d5-a098-bb6ae60f7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C68452-8C1E-4523-B831-1BD5ED70B7B6}"/>
</file>

<file path=customXml/itemProps2.xml><?xml version="1.0" encoding="utf-8"?>
<ds:datastoreItem xmlns:ds="http://schemas.openxmlformats.org/officeDocument/2006/customXml" ds:itemID="{A6A86636-DAA8-4DA6-939F-DF0A59D9FE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A91CB3-AF62-4125-8E92-C6EDFCE1314E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bc7e212-3bf1-43d5-a098-bb6ae60f7aa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714</Words>
  <Application>Microsoft Office PowerPoint</Application>
  <PresentationFormat>Panorámica</PresentationFormat>
  <Paragraphs>102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Quattrocento Sans</vt:lpstr>
      <vt:lpstr>Segoe UI</vt:lpstr>
      <vt:lpstr>Segoe UI (Cuerpo)</vt:lpstr>
      <vt:lpstr>Segoe UI Semibold</vt:lpstr>
      <vt:lpstr>Wingdings</vt:lpstr>
      <vt:lpstr>Black Template</vt:lpstr>
      <vt:lpstr>1_Microsoft 365 PPT Template - 2018</vt:lpstr>
      <vt:lpstr>Microsoft Azure  24 Hrs  en Español</vt:lpstr>
      <vt:lpstr>Incrustando informes de Power BI en portales internos</vt:lpstr>
      <vt:lpstr>Acerca de mi!</vt:lpstr>
      <vt:lpstr>Agenda</vt:lpstr>
      <vt:lpstr>Fundamentos  Power BI: </vt:lpstr>
      <vt:lpstr>Presentación de PowerPoint</vt:lpstr>
      <vt:lpstr>Power BI Pro y Power BI Premium - Embedded en sitio web o portal</vt:lpstr>
      <vt:lpstr>  Demo 1  </vt:lpstr>
      <vt:lpstr>    Power BI Embedded: para ISV y desarrolladores     API, SDK, JAVASCRIPT           </vt:lpstr>
      <vt:lpstr>Presentación de PowerPoint</vt:lpstr>
      <vt:lpstr>Incrustar contenido de Power BI en una aplicación para su organización </vt:lpstr>
      <vt:lpstr>Incrustar contenido de Power BI en una aplicación para sus clientes </vt:lpstr>
      <vt:lpstr>Registro de aplicacion en Azure AD   </vt:lpstr>
      <vt:lpstr> Registrar aplicaciones</vt:lpstr>
      <vt:lpstr> Registrar aplicaciones </vt:lpstr>
      <vt:lpstr>  Integración de Power BI Embedded   </vt:lpstr>
      <vt:lpstr>  Demo 2   </vt:lpstr>
      <vt:lpstr>Gracias!!!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Training Days</dc:title>
  <dc:creator>Diane Nye (Clearwater Group)</dc:creator>
  <cp:lastModifiedBy>elvis kleymar batzibal pichiya</cp:lastModifiedBy>
  <cp:revision>25</cp:revision>
  <dcterms:created xsi:type="dcterms:W3CDTF">2019-11-25T19:35:38Z</dcterms:created>
  <dcterms:modified xsi:type="dcterms:W3CDTF">2020-05-01T19:35:24Z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2019-11-25T19:35:38Z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b343c787-ffe0-4bb0-bb77-0000a98a8123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0x0101006389DEEF96CFF8488D4393FB157B667A</vt:lpwstr>
  </property>
</Properties>
</file>