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3" r:id="rId5"/>
  </p:sldMasterIdLst>
  <p:notesMasterIdLst>
    <p:notesMasterId r:id="rId16"/>
  </p:notesMasterIdLst>
  <p:sldIdLst>
    <p:sldId id="1819" r:id="rId6"/>
    <p:sldId id="1820" r:id="rId7"/>
    <p:sldId id="1825" r:id="rId8"/>
    <p:sldId id="1826" r:id="rId9"/>
    <p:sldId id="1824" r:id="rId10"/>
    <p:sldId id="1821" r:id="rId11"/>
    <p:sldId id="1822" r:id="rId12"/>
    <p:sldId id="1827" r:id="rId13"/>
    <p:sldId id="1828" r:id="rId14"/>
    <p:sldId id="182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30AE9-063A-4A50-8E20-21E2C14A0F43}" v="1" dt="2020-04-28T23:45:51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60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pezsolisyolanda" userId="S::lopezsolisyolanda_gmail.com#ext#@zepedaselman.onmicrosoft.com::812e1017-f649-4182-8818-61eda12b5e6b" providerId="AD" clId="Web-{A3A30AE9-063A-4A50-8E20-21E2C14A0F43}"/>
    <pc:docChg chg="delSld">
      <pc:chgData name="lopezsolisyolanda" userId="S::lopezsolisyolanda_gmail.com#ext#@zepedaselman.onmicrosoft.com::812e1017-f649-4182-8818-61eda12b5e6b" providerId="AD" clId="Web-{A3A30AE9-063A-4A50-8E20-21E2C14A0F43}" dt="2020-04-28T23:45:51.408" v="0"/>
      <pc:docMkLst>
        <pc:docMk/>
      </pc:docMkLst>
      <pc:sldChg chg="del">
        <pc:chgData name="lopezsolisyolanda" userId="S::lopezsolisyolanda_gmail.com#ext#@zepedaselman.onmicrosoft.com::812e1017-f649-4182-8818-61eda12b5e6b" providerId="AD" clId="Web-{A3A30AE9-063A-4A50-8E20-21E2C14A0F43}" dt="2020-04-28T23:45:51.408" v="0"/>
        <pc:sldMkLst>
          <pc:docMk/>
          <pc:sldMk cId="866401837" sldId="18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3D395-E783-4DE1-BF80-45253FBB0C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8E38E-54F1-4633-8F60-8C515C759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50E6FF"/>
                </a:solidFill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10847DFE-DD48-4C93-84DD-AE782B2A9A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Two people sitting at a table using a computer.&#10;&#10;Description automatically generated">
            <a:extLst>
              <a:ext uri="{FF2B5EF4-FFF2-40B4-BE49-F238E27FC236}">
                <a16:creationId xmlns:a16="http://schemas.microsoft.com/office/drawing/2014/main" id="{F9A7CF8A-30D6-48AA-AAA3-9F874DD701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9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8765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Title square photo layout </a:t>
            </a:r>
          </a:p>
        </p:txBody>
      </p:sp>
    </p:spTree>
    <p:extLst>
      <p:ext uri="{BB962C8B-B14F-4D97-AF65-F5344CB8AC3E}">
        <p14:creationId xmlns:p14="http://schemas.microsoft.com/office/powerpoint/2010/main" val="16777295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4159950" cy="5683249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435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96526"/>
            <a:ext cx="4163125" cy="327251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</p:spTree>
    <p:extLst>
      <p:ext uri="{BB962C8B-B14F-4D97-AF65-F5344CB8AC3E}">
        <p14:creationId xmlns:p14="http://schemas.microsoft.com/office/powerpoint/2010/main" val="26979544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88571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2981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69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3704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403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blipFill>
            <a:blip r:embed="rId2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1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a screenshot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12431657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7" name="Picture 6" descr="Two people sitting at a table using a computer.&#10;&#10;Description automatically generated">
            <a:extLst>
              <a:ext uri="{FF2B5EF4-FFF2-40B4-BE49-F238E27FC236}">
                <a16:creationId xmlns:a16="http://schemas.microsoft.com/office/drawing/2014/main" id="{EF611E5D-50E2-478F-8A1D-7D2ACFE34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9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05840"/>
            <a:ext cx="3468956" cy="3963193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447038"/>
            <a:ext cx="6961188" cy="3821999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2017713"/>
            <a:ext cx="3477325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2017713"/>
            <a:ext cx="6961188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19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8315" y="585788"/>
            <a:ext cx="6669658" cy="5683250"/>
          </a:xfr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7038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8315" y="585788"/>
            <a:ext cx="6669658" cy="5683250"/>
          </a:xfr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933683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747249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8096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0006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5719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069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0351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088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B651035-36B1-415D-8FE3-8C8205888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54180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291B0CF-9615-4684-B7F1-8E5483826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x-none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Todos los derechos reservados. </a:t>
            </a:r>
          </a:p>
        </p:txBody>
      </p:sp>
    </p:spTree>
    <p:extLst>
      <p:ext uri="{BB962C8B-B14F-4D97-AF65-F5344CB8AC3E}">
        <p14:creationId xmlns:p14="http://schemas.microsoft.com/office/powerpoint/2010/main" val="1789389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5927640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2956282"/>
            <a:ext cx="9401560" cy="945435"/>
          </a:xfrm>
          <a:noFill/>
        </p:spPr>
        <p:txBody>
          <a:bodyPr lIns="0" tIns="0" rIns="0" bIns="182880" anchor="b" anchorCtr="0"/>
          <a:lstStyle>
            <a:lvl1pPr>
              <a:defRPr sz="4902" strike="noStrike" spc="-147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589066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07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202871"/>
            <a:ext cx="3632388" cy="1172553"/>
          </a:xfrm>
        </p:spPr>
        <p:txBody>
          <a:bodyPr lIns="0" tIns="0" rIns="0" bIns="0"/>
          <a:lstStyle>
            <a:lvl1pPr>
              <a:defRPr sz="1961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12722" y="1202872"/>
            <a:ext cx="3618382" cy="3289228"/>
          </a:xfrm>
        </p:spPr>
        <p:txBody>
          <a:bodyPr wrap="square" lIns="0" tIns="0" rIns="0" bIns="0">
            <a:noAutofit/>
          </a:bodyPr>
          <a:lstStyle>
            <a:lvl1pPr marL="0" marR="0" indent="0" algn="l" defTabSz="507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9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spc="0" baseline="0">
                <a:solidFill>
                  <a:schemeClr val="accent1"/>
                </a:solidFill>
                <a:latin typeface="+mj-lt"/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96458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2139702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266888884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9" y="2141394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268916" indent="-268916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537832" indent="-224097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1961">
                <a:solidFill>
                  <a:srgbClr val="000000"/>
                </a:solidFill>
              </a:defRPr>
            </a:lvl2pPr>
            <a:lvl3pPr marL="806748" indent="-224097"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1083831"/>
            <a:ext cx="11339774" cy="35307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169046461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808535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1" y="2145841"/>
            <a:ext cx="5780073" cy="3756460"/>
          </a:xfrm>
        </p:spPr>
        <p:txBody>
          <a:bodyPr anchor="ctr">
            <a:noAutofit/>
          </a:bodyPr>
          <a:lstStyle>
            <a:lvl1pPr algn="ctr">
              <a:defRPr sz="1961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2145841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84812717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26425" y="1599723"/>
            <a:ext cx="3632388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897219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281363" y="1599723"/>
            <a:ext cx="3623052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126965" y="1599723"/>
            <a:ext cx="3635499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746694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598490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6425" y="4927922"/>
            <a:ext cx="3627659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281362" y="4927922"/>
            <a:ext cx="362305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126963" y="4927922"/>
            <a:ext cx="3635502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6265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5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10904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214840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20633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2642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35824"/>
            <a:ext cx="11336039" cy="7440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6751" y="2135537"/>
            <a:ext cx="1572767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49259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0633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4840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743466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637672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904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28147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26424" y="2135536"/>
            <a:ext cx="11336039" cy="4288197"/>
          </a:xfrm>
        </p:spPr>
        <p:txBody>
          <a:bodyPr bIns="1737360" anchor="ctr">
            <a:noAutofit/>
          </a:bodyPr>
          <a:lstStyle>
            <a:lvl1pPr algn="ctr">
              <a:defRPr sz="1961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13377450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9942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267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58641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x-none" sz="686" dirty="0">
                <a:solidFill>
                  <a:srgbClr val="000000"/>
                </a:solidFill>
                <a:cs typeface="Segoe UI" pitchFamily="34" charset="0"/>
              </a:rPr>
              <a:t>© Copyright Microsoft Corporation. Todos los derechos reservados.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08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x-none" sz="686" dirty="0">
                <a:solidFill>
                  <a:schemeClr val="bg2"/>
                </a:solidFill>
                <a:cs typeface="Segoe UI" pitchFamily="34" charset="0"/>
              </a:rPr>
              <a:t>© Copyright Microsoft Corporation. Todos los derechos reservados.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81" y="437140"/>
            <a:ext cx="896425" cy="1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55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31800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68270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79510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8984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2309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7.emf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8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424" y="435824"/>
            <a:ext cx="11336039" cy="7440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7319" y="1866615"/>
            <a:ext cx="11336039" cy="127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88817" y="3012080"/>
            <a:ext cx="6858623" cy="83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039878" y="3221594"/>
            <a:ext cx="6858000" cy="4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3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137" b="0" kern="1200" cap="none" spc="-147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549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4097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48193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7229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896386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77" y="2956350"/>
            <a:ext cx="9401560" cy="945301"/>
          </a:xfrm>
        </p:spPr>
        <p:txBody>
          <a:bodyPr/>
          <a:lstStyle/>
          <a:p>
            <a:r>
              <a:rPr lang="es-GT" dirty="0"/>
              <a:t>¿ Por qué pensar en nube?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77" y="4133987"/>
            <a:ext cx="9401560" cy="945301"/>
          </a:xfrm>
        </p:spPr>
        <p:txBody>
          <a:bodyPr/>
          <a:lstStyle/>
          <a:p>
            <a:r>
              <a:rPr lang="es-GT" sz="2745" dirty="0">
                <a:latin typeface="+mj-lt"/>
              </a:rPr>
              <a:t>José Ramírez</a:t>
            </a:r>
          </a:p>
          <a:p>
            <a:r>
              <a:rPr lang="es-GT" sz="2745" dirty="0">
                <a:latin typeface="+mj-lt"/>
              </a:rPr>
              <a:t>Ingeniero de Software</a:t>
            </a:r>
            <a:endParaRPr lang="x-none" sz="2745" dirty="0">
              <a:latin typeface="+mj-lt"/>
            </a:endParaRPr>
          </a:p>
          <a:p>
            <a:r>
              <a:rPr lang="es-GT" sz="2745" dirty="0"/>
              <a:t>Guatemala</a:t>
            </a:r>
          </a:p>
          <a:p>
            <a:r>
              <a:rPr lang="es-GT" dirty="0"/>
              <a:t>@</a:t>
            </a:r>
            <a:r>
              <a:rPr lang="es-GT" dirty="0" err="1"/>
              <a:t>jramirezdev</a:t>
            </a:r>
            <a:endParaRPr lang="es-GT" sz="2745" dirty="0"/>
          </a:p>
        </p:txBody>
      </p:sp>
    </p:spTree>
    <p:extLst>
      <p:ext uri="{BB962C8B-B14F-4D97-AF65-F5344CB8AC3E}">
        <p14:creationId xmlns:p14="http://schemas.microsoft.com/office/powerpoint/2010/main" val="214285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GT" sz="2745" dirty="0">
                <a:solidFill>
                  <a:schemeClr val="bg2"/>
                </a:solidFill>
                <a:latin typeface="+mj-lt"/>
              </a:rPr>
              <a:t>Gracias!</a:t>
            </a:r>
            <a:endParaRPr lang="x-none" sz="2745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dirty="0">
              <a:solidFill>
                <a:schemeClr val="bg2"/>
              </a:solidFill>
            </a:endParaRPr>
          </a:p>
        </p:txBody>
      </p:sp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0312F3BB-9430-4DEE-8CF3-0113FA9D0486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5410131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8" y="2139702"/>
            <a:ext cx="5494250" cy="927049"/>
          </a:xfrm>
        </p:spPr>
        <p:txBody>
          <a:bodyPr/>
          <a:lstStyle/>
          <a:p>
            <a:r>
              <a:rPr lang="es-GT" sz="2745" dirty="0">
                <a:solidFill>
                  <a:schemeClr val="bg2"/>
                </a:solidFill>
                <a:latin typeface="+mj-lt"/>
              </a:rPr>
              <a:t>¿ Qué es?</a:t>
            </a:r>
          </a:p>
          <a:p>
            <a:r>
              <a:rPr lang="es-GT" sz="2745" dirty="0">
                <a:solidFill>
                  <a:schemeClr val="bg2"/>
                </a:solidFill>
                <a:latin typeface="+mj-lt"/>
              </a:rPr>
              <a:t>	-Rentar recursos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bg2"/>
                </a:solidFill>
              </a:rPr>
              <a:t>Nube</a:t>
            </a:r>
            <a:endParaRPr lang="x-none" dirty="0">
              <a:solidFill>
                <a:schemeClr val="bg2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A60F52-40FC-48F1-BFB5-0FE4B400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631" y="1045445"/>
            <a:ext cx="7186864" cy="404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091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8" y="2139702"/>
            <a:ext cx="5658682" cy="760336"/>
          </a:xfrm>
        </p:spPr>
        <p:txBody>
          <a:bodyPr/>
          <a:lstStyle/>
          <a:p>
            <a:r>
              <a:rPr lang="es-GT" sz="2745" dirty="0">
                <a:solidFill>
                  <a:schemeClr val="bg2"/>
                </a:solidFill>
                <a:latin typeface="+mj-lt"/>
              </a:rPr>
              <a:t>Simplificar y aumentar la eficiencia de la gestión de un negocio.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bg2"/>
                </a:solidFill>
              </a:rPr>
              <a:t>Objetivo</a:t>
            </a:r>
            <a:endParaRPr lang="x-none" dirty="0">
              <a:solidFill>
                <a:schemeClr val="bg2"/>
              </a:solidFill>
            </a:endParaRPr>
          </a:p>
        </p:txBody>
      </p:sp>
      <p:pic>
        <p:nvPicPr>
          <p:cNvPr id="5" name="Picture 4" descr="A picture containing clock, computer&#10;&#10;Description automatically generated">
            <a:extLst>
              <a:ext uri="{FF2B5EF4-FFF2-40B4-BE49-F238E27FC236}">
                <a16:creationId xmlns:a16="http://schemas.microsoft.com/office/drawing/2014/main" id="{7F55F0BE-BEB0-4D00-B482-34D65BEBB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78" y="2139702"/>
            <a:ext cx="3257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284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8" y="2139702"/>
            <a:ext cx="11339774" cy="2567691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s-GT" sz="2745" dirty="0">
                <a:solidFill>
                  <a:schemeClr val="bg2"/>
                </a:solidFill>
                <a:latin typeface="+mj-lt"/>
              </a:rPr>
              <a:t>Rentable</a:t>
            </a:r>
          </a:p>
          <a:p>
            <a:pPr marL="457200" indent="-457200">
              <a:buFontTx/>
              <a:buChar char="-"/>
            </a:pPr>
            <a:r>
              <a:rPr lang="es-GT" sz="2745" dirty="0">
                <a:solidFill>
                  <a:schemeClr val="bg2"/>
                </a:solidFill>
                <a:latin typeface="+mj-lt"/>
              </a:rPr>
              <a:t>Es escalable</a:t>
            </a:r>
          </a:p>
          <a:p>
            <a:pPr marL="457200" indent="-457200">
              <a:buFontTx/>
              <a:buChar char="-"/>
            </a:pPr>
            <a:r>
              <a:rPr lang="es-GT" sz="2745" dirty="0">
                <a:solidFill>
                  <a:schemeClr val="bg2"/>
                </a:solidFill>
                <a:latin typeface="+mj-lt"/>
              </a:rPr>
              <a:t>Es elástica</a:t>
            </a:r>
          </a:p>
          <a:p>
            <a:pPr marL="457200" indent="-457200">
              <a:buFontTx/>
              <a:buChar char="-"/>
            </a:pPr>
            <a:r>
              <a:rPr lang="es-GT" sz="2745" dirty="0">
                <a:solidFill>
                  <a:schemeClr val="bg2"/>
                </a:solidFill>
                <a:latin typeface="+mj-lt"/>
              </a:rPr>
              <a:t>Es confiable</a:t>
            </a:r>
          </a:p>
          <a:p>
            <a:pPr marL="457200" indent="-457200">
              <a:buFontTx/>
              <a:buChar char="-"/>
            </a:pPr>
            <a:r>
              <a:rPr lang="es-GT" sz="2745" dirty="0">
                <a:solidFill>
                  <a:schemeClr val="bg2"/>
                </a:solidFill>
                <a:latin typeface="+mj-lt"/>
              </a:rPr>
              <a:t>Es segura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bg2"/>
                </a:solidFill>
              </a:rPr>
              <a:t>Características</a:t>
            </a:r>
            <a:endParaRPr lang="x-none" dirty="0">
              <a:solidFill>
                <a:schemeClr val="bg2"/>
              </a:solidFill>
            </a:endParaRP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ADB9A09-6FC7-4798-B978-68AF1FFCF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719" y="2139702"/>
            <a:ext cx="3257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268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8" y="2139702"/>
            <a:ext cx="5819103" cy="760336"/>
          </a:xfrm>
        </p:spPr>
        <p:txBody>
          <a:bodyPr/>
          <a:lstStyle/>
          <a:p>
            <a:r>
              <a:rPr lang="es-GT" sz="2745" dirty="0">
                <a:solidFill>
                  <a:schemeClr val="bg2"/>
                </a:solidFill>
              </a:rPr>
              <a:t>Pequeñas empresas, emergentes, emprendedores o grandes empresas.</a:t>
            </a:r>
            <a:endParaRPr lang="x-none" sz="2745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bg2"/>
                </a:solidFill>
              </a:rPr>
              <a:t>¿ Para quién?</a:t>
            </a:r>
            <a:endParaRPr lang="x-none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23D20-AF99-4D2D-9A82-89F9B1832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962" y="2139702"/>
            <a:ext cx="3257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918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B6A8FBF-2B73-4B71-AE1F-F2186E0770B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26424" y="2135537"/>
            <a:ext cx="5902187" cy="2202346"/>
          </a:xfrm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0900" y="2139950"/>
            <a:ext cx="11341100" cy="380169"/>
          </a:xfrm>
        </p:spPr>
        <p:txBody>
          <a:bodyPr/>
          <a:lstStyle/>
          <a:p>
            <a:r>
              <a:rPr lang="es-GT" sz="2745" dirty="0">
                <a:solidFill>
                  <a:schemeClr val="bg2"/>
                </a:solidFill>
                <a:latin typeface="+mj-lt"/>
              </a:rPr>
              <a:t>Escalamiento Vertical - Horizontal</a:t>
            </a:r>
            <a:endParaRPr lang="x-none" sz="2745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D1E8F-3F17-49BE-9AE7-F6AE937B0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14" y="2085975"/>
            <a:ext cx="3257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015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Image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136035CD-5ED7-4896-9F0B-92E2E84011D5}"/>
              </a:ext>
            </a:extLst>
          </p:cNvPr>
          <p:cNvPicPr>
            <a:picLocks noGrp="1" noChangeAspect="1"/>
          </p:cNvPicPr>
          <p:nvPr>
            <p:ph type="clipArt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005" y="1913858"/>
            <a:ext cx="5780088" cy="37155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GT" sz="2745" dirty="0">
                <a:solidFill>
                  <a:schemeClr val="bg2"/>
                </a:solidFill>
                <a:latin typeface="+mj-lt"/>
              </a:rPr>
              <a:t>Mitos sobre la nube</a:t>
            </a:r>
            <a:endParaRPr lang="x-none" sz="2745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8877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Image Placeholder 5" descr="A picture containing stereo&#10;&#10;Description automatically generated">
            <a:extLst>
              <a:ext uri="{FF2B5EF4-FFF2-40B4-BE49-F238E27FC236}">
                <a16:creationId xmlns:a16="http://schemas.microsoft.com/office/drawing/2014/main" id="{F2223EC5-6F6B-4572-95FA-E0FB00C249B6}"/>
              </a:ext>
            </a:extLst>
          </p:cNvPr>
          <p:cNvPicPr>
            <a:picLocks noGrp="1" noChangeAspect="1"/>
          </p:cNvPicPr>
          <p:nvPr>
            <p:ph type="clipArt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832" y="2085974"/>
            <a:ext cx="3417010" cy="281753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GT" sz="2745" dirty="0">
                <a:solidFill>
                  <a:schemeClr val="bg2"/>
                </a:solidFill>
                <a:latin typeface="+mj-lt"/>
              </a:rPr>
              <a:t>Malas experiencias-Malas opiniones</a:t>
            </a:r>
            <a:endParaRPr lang="x-none" sz="2745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032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nline Image Placeholder 9">
            <a:extLst>
              <a:ext uri="{FF2B5EF4-FFF2-40B4-BE49-F238E27FC236}">
                <a16:creationId xmlns:a16="http://schemas.microsoft.com/office/drawing/2014/main" id="{D28D16D2-3C71-494D-81A7-49CE29257D51}"/>
              </a:ext>
            </a:extLst>
          </p:cNvPr>
          <p:cNvPicPr>
            <a:picLocks noGrp="1" noChangeAspect="1"/>
          </p:cNvPicPr>
          <p:nvPr>
            <p:ph type="clipArt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595" y="2893025"/>
            <a:ext cx="5780088" cy="255133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GT" sz="2745" dirty="0">
                <a:solidFill>
                  <a:schemeClr val="bg2"/>
                </a:solidFill>
                <a:latin typeface="+mj-lt"/>
              </a:rPr>
              <a:t>Pensar en nube, es pensar diferente.</a:t>
            </a:r>
            <a:endParaRPr lang="x-none" sz="2745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51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01.potx" id="{B8F53374-45FC-4FE2-A734-987B38B4F728}" vid="{275E48DB-F7F1-47EF-AD59-BC93EEF78B96}"/>
    </a:ext>
  </a:extLst>
</a:theme>
</file>

<file path=ppt/theme/theme2.xml><?xml version="1.0" encoding="utf-8"?>
<a:theme xmlns:a="http://schemas.openxmlformats.org/drawingml/2006/main" name="1_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89DEEF96CFF8488D4393FB157B667A" ma:contentTypeVersion="7" ma:contentTypeDescription="Create a new document." ma:contentTypeScope="" ma:versionID="2403da5c1e9210ff76f03700d6eb7d71">
  <xsd:schema xmlns:xsd="http://www.w3.org/2001/XMLSchema" xmlns:xs="http://www.w3.org/2001/XMLSchema" xmlns:p="http://schemas.microsoft.com/office/2006/metadata/properties" xmlns:ns2="9bc7e212-3bf1-43d5-a098-bb6ae60f7aac" targetNamespace="http://schemas.microsoft.com/office/2006/metadata/properties" ma:root="true" ma:fieldsID="49ec797920804de5591aa3568aca8848" ns2:_="">
    <xsd:import namespace="9bc7e212-3bf1-43d5-a098-bb6ae60f7a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c7e212-3bf1-43d5-a098-bb6ae60f7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A91CB3-AF62-4125-8E92-C6EDFCE131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DB5BE1-CACD-4651-9914-F29483497A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c7e212-3bf1-43d5-a098-bb6ae60f7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A86636-DAA8-4DA6-939F-DF0A59D9FE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82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Semibold</vt:lpstr>
      <vt:lpstr>Wingdings</vt:lpstr>
      <vt:lpstr>Black Template</vt:lpstr>
      <vt:lpstr>1_Microsoft 365 PPT Template - 2018</vt:lpstr>
      <vt:lpstr>¿ Por qué pensar en nube?</vt:lpstr>
      <vt:lpstr>Nube</vt:lpstr>
      <vt:lpstr>Objetivo</vt:lpstr>
      <vt:lpstr>Características</vt:lpstr>
      <vt:lpstr>¿ Para quién?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Training Days</dc:title>
  <dc:creator>Diane Nye (Clearwater Group)</dc:creator>
  <cp:lastModifiedBy>José Ramírez</cp:lastModifiedBy>
  <cp:revision>17</cp:revision>
  <dcterms:created xsi:type="dcterms:W3CDTF">2019-11-25T19:35:38Z</dcterms:created>
  <dcterms:modified xsi:type="dcterms:W3CDTF">2020-05-01T04:31:57Z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2019-11-25T19:35:38Z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b343c787-ffe0-4bb0-bb77-0000a98a8123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0x0101006389DEEF96CFF8488D4393FB157B667A</vt:lpwstr>
  </property>
</Properties>
</file>