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5"/>
  </p:notesMasterIdLst>
  <p:sldIdLst>
    <p:sldId id="256" r:id="rId2"/>
    <p:sldId id="258" r:id="rId3"/>
    <p:sldId id="481" r:id="rId4"/>
    <p:sldId id="260" r:id="rId5"/>
    <p:sldId id="261" r:id="rId6"/>
    <p:sldId id="369" r:id="rId7"/>
    <p:sldId id="283" r:id="rId8"/>
    <p:sldId id="271" r:id="rId9"/>
    <p:sldId id="378" r:id="rId10"/>
    <p:sldId id="385" r:id="rId11"/>
    <p:sldId id="391" r:id="rId12"/>
    <p:sldId id="392" r:id="rId13"/>
    <p:sldId id="398" r:id="rId14"/>
    <p:sldId id="388" r:id="rId15"/>
    <p:sldId id="396" r:id="rId16"/>
    <p:sldId id="390" r:id="rId17"/>
    <p:sldId id="393" r:id="rId18"/>
    <p:sldId id="394" r:id="rId19"/>
    <p:sldId id="397" r:id="rId20"/>
    <p:sldId id="371" r:id="rId21"/>
    <p:sldId id="379" r:id="rId22"/>
    <p:sldId id="502" r:id="rId23"/>
    <p:sldId id="503" r:id="rId24"/>
    <p:sldId id="512" r:id="rId25"/>
    <p:sldId id="511" r:id="rId26"/>
    <p:sldId id="509" r:id="rId27"/>
    <p:sldId id="508" r:id="rId28"/>
    <p:sldId id="507" r:id="rId29"/>
    <p:sldId id="506" r:id="rId30"/>
    <p:sldId id="505" r:id="rId31"/>
    <p:sldId id="510" r:id="rId32"/>
    <p:sldId id="513" r:id="rId33"/>
    <p:sldId id="519" r:id="rId34"/>
    <p:sldId id="520" r:id="rId35"/>
    <p:sldId id="521" r:id="rId36"/>
    <p:sldId id="524" r:id="rId37"/>
    <p:sldId id="525" r:id="rId38"/>
    <p:sldId id="496" r:id="rId39"/>
    <p:sldId id="497" r:id="rId40"/>
    <p:sldId id="498" r:id="rId41"/>
    <p:sldId id="499" r:id="rId42"/>
    <p:sldId id="483" r:id="rId43"/>
    <p:sldId id="482" r:id="rId44"/>
    <p:sldId id="526" r:id="rId45"/>
    <p:sldId id="530" r:id="rId46"/>
    <p:sldId id="527" r:id="rId47"/>
    <p:sldId id="528" r:id="rId48"/>
    <p:sldId id="531" r:id="rId49"/>
    <p:sldId id="529" r:id="rId50"/>
    <p:sldId id="532" r:id="rId51"/>
    <p:sldId id="533" r:id="rId52"/>
    <p:sldId id="534" r:id="rId53"/>
    <p:sldId id="537" r:id="rId54"/>
    <p:sldId id="535" r:id="rId55"/>
    <p:sldId id="536" r:id="rId56"/>
    <p:sldId id="372" r:id="rId57"/>
    <p:sldId id="373" r:id="rId58"/>
    <p:sldId id="380" r:id="rId59"/>
    <p:sldId id="539" r:id="rId60"/>
    <p:sldId id="541" r:id="rId61"/>
    <p:sldId id="544" r:id="rId62"/>
    <p:sldId id="542" r:id="rId63"/>
    <p:sldId id="543" r:id="rId64"/>
    <p:sldId id="487" r:id="rId65"/>
    <p:sldId id="552" r:id="rId66"/>
    <p:sldId id="556" r:id="rId67"/>
    <p:sldId id="557" r:id="rId68"/>
    <p:sldId id="546" r:id="rId69"/>
    <p:sldId id="545" r:id="rId70"/>
    <p:sldId id="490" r:id="rId71"/>
    <p:sldId id="495" r:id="rId72"/>
    <p:sldId id="566" r:id="rId73"/>
    <p:sldId id="547" r:id="rId74"/>
    <p:sldId id="548" r:id="rId75"/>
    <p:sldId id="563" r:id="rId76"/>
    <p:sldId id="492" r:id="rId77"/>
    <p:sldId id="494" r:id="rId78"/>
    <p:sldId id="562" r:id="rId79"/>
    <p:sldId id="558" r:id="rId80"/>
    <p:sldId id="560" r:id="rId81"/>
    <p:sldId id="561" r:id="rId82"/>
    <p:sldId id="574" r:id="rId83"/>
    <p:sldId id="374" r:id="rId84"/>
    <p:sldId id="375" r:id="rId85"/>
    <p:sldId id="590" r:id="rId86"/>
    <p:sldId id="381" r:id="rId87"/>
    <p:sldId id="488" r:id="rId88"/>
    <p:sldId id="570" r:id="rId89"/>
    <p:sldId id="567" r:id="rId90"/>
    <p:sldId id="569" r:id="rId91"/>
    <p:sldId id="571" r:id="rId92"/>
    <p:sldId id="577" r:id="rId93"/>
    <p:sldId id="575" r:id="rId94"/>
    <p:sldId id="573" r:id="rId95"/>
    <p:sldId id="578" r:id="rId96"/>
    <p:sldId id="383" r:id="rId97"/>
    <p:sldId id="579" r:id="rId98"/>
    <p:sldId id="580" r:id="rId99"/>
    <p:sldId id="581" r:id="rId100"/>
    <p:sldId id="583" r:id="rId101"/>
    <p:sldId id="582" r:id="rId102"/>
    <p:sldId id="584" r:id="rId103"/>
    <p:sldId id="586" r:id="rId104"/>
    <p:sldId id="585" r:id="rId105"/>
    <p:sldId id="587" r:id="rId106"/>
    <p:sldId id="588" r:id="rId107"/>
    <p:sldId id="589" r:id="rId108"/>
    <p:sldId id="376" r:id="rId109"/>
    <p:sldId id="377" r:id="rId110"/>
    <p:sldId id="382" r:id="rId111"/>
    <p:sldId id="489" r:id="rId112"/>
    <p:sldId id="367" r:id="rId113"/>
    <p:sldId id="368" r:id="rId1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493AD943-8BC1-4969-AFB2-A23DDD1D4A00}">
          <p14:sldIdLst/>
        </p14:section>
        <p14:section name="Intro" id="{943FC116-4F4A-4E72-B833-472C3DC2D853}">
          <p14:sldIdLst>
            <p14:sldId id="256"/>
            <p14:sldId id="258"/>
            <p14:sldId id="481"/>
            <p14:sldId id="260"/>
            <p14:sldId id="261"/>
            <p14:sldId id="369"/>
            <p14:sldId id="283"/>
            <p14:sldId id="271"/>
            <p14:sldId id="378"/>
            <p14:sldId id="385"/>
            <p14:sldId id="391"/>
            <p14:sldId id="392"/>
            <p14:sldId id="398"/>
            <p14:sldId id="388"/>
            <p14:sldId id="396"/>
            <p14:sldId id="390"/>
            <p14:sldId id="393"/>
            <p14:sldId id="394"/>
            <p14:sldId id="397"/>
          </p14:sldIdLst>
        </p14:section>
        <p14:section name="Data prep" id="{416B1978-5F46-4065-8542-51EF7AC9803F}">
          <p14:sldIdLst>
            <p14:sldId id="371"/>
            <p14:sldId id="379"/>
            <p14:sldId id="502"/>
            <p14:sldId id="503"/>
            <p14:sldId id="512"/>
            <p14:sldId id="511"/>
            <p14:sldId id="509"/>
            <p14:sldId id="508"/>
            <p14:sldId id="507"/>
            <p14:sldId id="506"/>
            <p14:sldId id="505"/>
            <p14:sldId id="510"/>
            <p14:sldId id="513"/>
            <p14:sldId id="519"/>
            <p14:sldId id="520"/>
            <p14:sldId id="521"/>
            <p14:sldId id="524"/>
            <p14:sldId id="525"/>
            <p14:sldId id="496"/>
            <p14:sldId id="497"/>
            <p14:sldId id="498"/>
            <p14:sldId id="499"/>
            <p14:sldId id="483"/>
            <p14:sldId id="482"/>
            <p14:sldId id="526"/>
            <p14:sldId id="530"/>
            <p14:sldId id="527"/>
            <p14:sldId id="528"/>
            <p14:sldId id="531"/>
            <p14:sldId id="529"/>
            <p14:sldId id="532"/>
            <p14:sldId id="533"/>
            <p14:sldId id="534"/>
            <p14:sldId id="537"/>
            <p14:sldId id="535"/>
            <p14:sldId id="536"/>
            <p14:sldId id="372"/>
          </p14:sldIdLst>
        </p14:section>
        <p14:section name="Regression" id="{04B9B180-91D8-4CCC-BFF6-F4F7CF0F9E2C}">
          <p14:sldIdLst>
            <p14:sldId id="373"/>
            <p14:sldId id="380"/>
            <p14:sldId id="539"/>
            <p14:sldId id="541"/>
            <p14:sldId id="544"/>
            <p14:sldId id="542"/>
            <p14:sldId id="543"/>
            <p14:sldId id="487"/>
            <p14:sldId id="552"/>
            <p14:sldId id="556"/>
            <p14:sldId id="557"/>
            <p14:sldId id="546"/>
            <p14:sldId id="545"/>
            <p14:sldId id="490"/>
            <p14:sldId id="495"/>
            <p14:sldId id="566"/>
            <p14:sldId id="547"/>
            <p14:sldId id="548"/>
            <p14:sldId id="563"/>
            <p14:sldId id="492"/>
            <p14:sldId id="494"/>
            <p14:sldId id="562"/>
            <p14:sldId id="558"/>
            <p14:sldId id="560"/>
            <p14:sldId id="561"/>
            <p14:sldId id="574"/>
            <p14:sldId id="374"/>
          </p14:sldIdLst>
        </p14:section>
        <p14:section name="Klassifikation" id="{5F9E0A83-DC6F-4376-8F40-B3B94745C119}">
          <p14:sldIdLst>
            <p14:sldId id="375"/>
            <p14:sldId id="590"/>
            <p14:sldId id="381"/>
            <p14:sldId id="488"/>
            <p14:sldId id="570"/>
            <p14:sldId id="567"/>
            <p14:sldId id="569"/>
            <p14:sldId id="571"/>
            <p14:sldId id="577"/>
            <p14:sldId id="575"/>
            <p14:sldId id="573"/>
            <p14:sldId id="578"/>
            <p14:sldId id="383"/>
            <p14:sldId id="579"/>
            <p14:sldId id="580"/>
            <p14:sldId id="581"/>
            <p14:sldId id="583"/>
            <p14:sldId id="582"/>
            <p14:sldId id="584"/>
            <p14:sldId id="586"/>
            <p14:sldId id="585"/>
            <p14:sldId id="587"/>
            <p14:sldId id="588"/>
            <p14:sldId id="589"/>
            <p14:sldId id="376"/>
          </p14:sldIdLst>
        </p14:section>
        <p14:section name="Outro" id="{97F6F039-FDDC-4471-803B-08CAC4960D4E}">
          <p14:sldIdLst>
            <p14:sldId id="377"/>
            <p14:sldId id="382"/>
            <p14:sldId id="489"/>
            <p14:sldId id="367"/>
            <p14:sldId id="3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ers Bensen" initials="AB" lastIdx="1" clrIdx="0">
    <p:extLst>
      <p:ext uri="{19B8F6BF-5375-455C-9EA6-DF929625EA0E}">
        <p15:presenceInfo xmlns:p15="http://schemas.microsoft.com/office/powerpoint/2012/main" userId="9fb52ff13ece08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59769-209C-4019-9B6A-CC3D0C3DCE35}" type="datetimeFigureOut">
              <a:rPr lang="da-DK" smtClean="0"/>
              <a:t>17-10-2021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4A7D9-6F94-4705-A151-3B5341C76F4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532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prep</a:t>
            </a:r>
            <a:r>
              <a:rPr lang="da-DK" dirty="0"/>
              <a:t> </a:t>
            </a:r>
          </a:p>
          <a:p>
            <a:pPr marL="171450" indent="-171450">
              <a:buFontTx/>
              <a:buChar char="-"/>
            </a:pPr>
            <a:r>
              <a:rPr lang="da-DK" dirty="0"/>
              <a:t>Hent data og bearbejd med pandas</a:t>
            </a:r>
          </a:p>
          <a:p>
            <a:pPr marL="171450" indent="-171450">
              <a:buFontTx/>
              <a:buChar char="-"/>
            </a:pPr>
            <a:r>
              <a:rPr lang="da-DK" dirty="0"/>
              <a:t>Lineær algebra 101 (en matrice = tabel) i </a:t>
            </a:r>
            <a:r>
              <a:rPr lang="da-DK" dirty="0" err="1"/>
              <a:t>numpy</a:t>
            </a:r>
            <a:r>
              <a:rPr lang="da-DK" dirty="0"/>
              <a:t> </a:t>
            </a:r>
          </a:p>
          <a:p>
            <a:pPr marL="171450" indent="-171450">
              <a:buFontTx/>
              <a:buChar char="-"/>
            </a:pPr>
            <a:r>
              <a:rPr lang="da-DK" dirty="0"/>
              <a:t>Hurtig </a:t>
            </a:r>
            <a:r>
              <a:rPr lang="da-DK" dirty="0" err="1"/>
              <a:t>matplotlib</a:t>
            </a:r>
            <a:r>
              <a:rPr lang="da-DK" dirty="0"/>
              <a:t> </a:t>
            </a:r>
          </a:p>
          <a:p>
            <a:pPr marL="171450" indent="-171450">
              <a:buFontTx/>
              <a:buChar char="-"/>
            </a:pPr>
            <a:endParaRPr lang="da-DK" dirty="0"/>
          </a:p>
          <a:p>
            <a:r>
              <a:rPr lang="da-DK" dirty="0"/>
              <a:t>Machine learning begreber </a:t>
            </a:r>
          </a:p>
          <a:p>
            <a:pPr marL="171450" indent="-171450">
              <a:buFontTx/>
              <a:buChar char="-"/>
            </a:pPr>
            <a:r>
              <a:rPr lang="da-DK" dirty="0"/>
              <a:t>Hvad er AI </a:t>
            </a:r>
          </a:p>
          <a:p>
            <a:pPr marL="171450" indent="-171450">
              <a:buFontTx/>
              <a:buChar char="-"/>
            </a:pPr>
            <a:r>
              <a:rPr lang="da-DK" dirty="0"/>
              <a:t>Hvad er </a:t>
            </a:r>
            <a:r>
              <a:rPr lang="da-DK" dirty="0" err="1"/>
              <a:t>machine</a:t>
            </a:r>
            <a:r>
              <a:rPr lang="da-DK" dirty="0"/>
              <a:t> learning </a:t>
            </a:r>
          </a:p>
          <a:p>
            <a:pPr marL="171450" indent="-171450">
              <a:buFontTx/>
              <a:buChar char="-"/>
            </a:pPr>
            <a:r>
              <a:rPr lang="da-DK" dirty="0" err="1"/>
              <a:t>Supervised</a:t>
            </a:r>
            <a:r>
              <a:rPr lang="da-DK" dirty="0"/>
              <a:t> learning, </a:t>
            </a:r>
            <a:r>
              <a:rPr lang="da-DK" dirty="0" err="1"/>
              <a:t>unsupervised</a:t>
            </a:r>
            <a:r>
              <a:rPr lang="da-DK" dirty="0"/>
              <a:t> learning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dirty="0"/>
              <a:t>X </a:t>
            </a:r>
            <a:r>
              <a:rPr lang="da-DK" dirty="0" err="1"/>
              <a:t>matrice,y</a:t>
            </a:r>
            <a:r>
              <a:rPr lang="da-DK" dirty="0"/>
              <a:t> vektor </a:t>
            </a:r>
          </a:p>
          <a:p>
            <a:pPr marL="171450" indent="-171450">
              <a:buFontTx/>
              <a:buChar char="-"/>
            </a:pPr>
            <a:r>
              <a:rPr lang="da-DK" dirty="0"/>
              <a:t>Træning og test </a:t>
            </a:r>
          </a:p>
          <a:p>
            <a:pPr marL="0" indent="0">
              <a:buFontTx/>
              <a:buNone/>
            </a:pPr>
            <a:endParaRPr lang="da-DK" dirty="0"/>
          </a:p>
          <a:p>
            <a:pPr marL="0" indent="0">
              <a:buFontTx/>
              <a:buNone/>
            </a:pPr>
            <a:r>
              <a:rPr lang="da-DK" dirty="0"/>
              <a:t>Regression</a:t>
            </a:r>
          </a:p>
          <a:p>
            <a:pPr marL="171450" indent="-171450">
              <a:buFontTx/>
              <a:buChar char="-"/>
            </a:pPr>
            <a:r>
              <a:rPr lang="da-DK" dirty="0"/>
              <a:t>Lineær regression </a:t>
            </a:r>
          </a:p>
          <a:p>
            <a:pPr marL="171450" indent="-171450">
              <a:buFontTx/>
              <a:buChar char="-"/>
            </a:pPr>
            <a:r>
              <a:rPr lang="da-DK" dirty="0"/>
              <a:t>Lineær regression med </a:t>
            </a:r>
            <a:r>
              <a:rPr lang="da-DK" dirty="0" err="1"/>
              <a:t>SKLearn</a:t>
            </a:r>
            <a:r>
              <a:rPr lang="da-DK" dirty="0"/>
              <a:t> </a:t>
            </a:r>
          </a:p>
          <a:p>
            <a:pPr marL="171450" indent="-171450">
              <a:buFontTx/>
              <a:buChar char="-"/>
            </a:pPr>
            <a:endParaRPr lang="da-DK" dirty="0"/>
          </a:p>
          <a:p>
            <a:pPr marL="0" indent="0">
              <a:buFontTx/>
              <a:buNone/>
            </a:pPr>
            <a:r>
              <a:rPr lang="da-DK" dirty="0"/>
              <a:t>Klassifikation</a:t>
            </a:r>
          </a:p>
          <a:p>
            <a:pPr marL="171450" indent="-171450">
              <a:buFontTx/>
              <a:buChar char="-"/>
            </a:pPr>
            <a:r>
              <a:rPr lang="da-DK" dirty="0"/>
              <a:t>Logistisk regression </a:t>
            </a:r>
          </a:p>
          <a:p>
            <a:pPr marL="628650" lvl="1" indent="-171450">
              <a:buFontTx/>
              <a:buChar char="-"/>
            </a:pPr>
            <a:r>
              <a:rPr lang="da-DK" dirty="0" err="1"/>
              <a:t>Sigmoid</a:t>
            </a:r>
            <a:r>
              <a:rPr lang="da-DK" dirty="0"/>
              <a:t> </a:t>
            </a:r>
          </a:p>
          <a:p>
            <a:pPr marL="171450" lvl="0" indent="-171450">
              <a:buFontTx/>
              <a:buChar char="-"/>
            </a:pPr>
            <a:r>
              <a:rPr lang="da-DK" dirty="0"/>
              <a:t>Beslutningstræer </a:t>
            </a:r>
          </a:p>
          <a:p>
            <a:pPr marL="171450" lvl="0" indent="-171450">
              <a:buFontTx/>
              <a:buChar char="-"/>
            </a:pPr>
            <a:r>
              <a:rPr lang="da-DK" dirty="0"/>
              <a:t>KNN</a:t>
            </a:r>
          </a:p>
          <a:p>
            <a:pPr marL="171450" lvl="0" indent="-171450">
              <a:buFontTx/>
              <a:buChar char="-"/>
            </a:pPr>
            <a:r>
              <a:rPr lang="da-DK" dirty="0"/>
              <a:t>Dem alle i </a:t>
            </a:r>
            <a:r>
              <a:rPr lang="da-DK" dirty="0" err="1"/>
              <a:t>Sklearn</a:t>
            </a:r>
            <a:r>
              <a:rPr lang="da-DK" dirty="0"/>
              <a:t> </a:t>
            </a:r>
          </a:p>
          <a:p>
            <a:pPr marL="171450" lvl="0" indent="-171450">
              <a:buFontTx/>
              <a:buChar char="-"/>
            </a:pPr>
            <a:endParaRPr lang="da-DK" dirty="0"/>
          </a:p>
          <a:p>
            <a:pPr marL="0" lvl="0" indent="0">
              <a:buFontTx/>
              <a:buNone/>
            </a:pPr>
            <a:r>
              <a:rPr lang="da-DK" dirty="0"/>
              <a:t>Avancerede emner</a:t>
            </a:r>
          </a:p>
          <a:p>
            <a:pPr marL="171450" lvl="0" indent="-171450">
              <a:buFontTx/>
              <a:buChar char="-"/>
            </a:pPr>
            <a:r>
              <a:rPr lang="da-DK" dirty="0"/>
              <a:t>Vis noget Deep learning </a:t>
            </a:r>
            <a:r>
              <a:rPr lang="da-DK" dirty="0" err="1"/>
              <a:t>evt</a:t>
            </a:r>
            <a:r>
              <a:rPr lang="da-DK" dirty="0"/>
              <a:t>? </a:t>
            </a:r>
          </a:p>
          <a:p>
            <a:pPr marL="0" lvl="0" indent="0">
              <a:buFontTx/>
              <a:buNone/>
            </a:pPr>
            <a:r>
              <a:rPr lang="da-DK" dirty="0"/>
              <a:t>-  Eller vis </a:t>
            </a:r>
            <a:r>
              <a:rPr lang="da-DK" dirty="0" err="1"/>
              <a:t>forudseelser</a:t>
            </a:r>
            <a:r>
              <a:rPr lang="da-DK" dirty="0"/>
              <a:t> af </a:t>
            </a:r>
            <a:r>
              <a:rPr lang="da-DK" dirty="0" err="1"/>
              <a:t>kriminaliteter</a:t>
            </a:r>
            <a:r>
              <a:rPr lang="da-DK" dirty="0"/>
              <a:t> i new </a:t>
            </a:r>
            <a:r>
              <a:rPr lang="da-DK" dirty="0" err="1"/>
              <a:t>york</a:t>
            </a:r>
            <a:endParaRPr lang="da-DK" dirty="0"/>
          </a:p>
          <a:p>
            <a:pPr marL="171450" lvl="0" indent="-171450">
              <a:buFontTx/>
              <a:buChar char="-"/>
            </a:pP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4A7D9-6F94-4705-A151-3B5341C76F44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342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4A7D9-6F94-4705-A151-3B5341C76F44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549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27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3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9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5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5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3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1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1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6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C743F4-8769-40B4-85DF-6CB8DE9F66AA}" type="datetimeFigureOut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2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2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2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sfgov.org/Public-Safety/Police-Department-Incident-Reports-Historical-2003/tmnf-yvry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10min.html" TargetMode="External"/><Relationship Id="rId2" Type="http://schemas.openxmlformats.org/officeDocument/2006/relationships/hyperlink" Target="https://scikit-learn.org/stable/tutorial/basic/tutoria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" TargetMode="External"/><Relationship Id="rId4" Type="http://schemas.openxmlformats.org/officeDocument/2006/relationships/hyperlink" Target="https://medium.com/" TargetMode="Externa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mailto:anders_bensen@hotmail.co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24D8A2-A99B-4E8F-B3C4-DB65E6346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5783" y="467647"/>
            <a:ext cx="6253317" cy="3686015"/>
          </a:xfrm>
        </p:spPr>
        <p:txBody>
          <a:bodyPr>
            <a:normAutofit/>
          </a:bodyPr>
          <a:lstStyle/>
          <a:p>
            <a:r>
              <a:rPr lang="da-DK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for begyndere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4810FDD-7A62-4670-9EC6-4F30586F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IDA d. 17/10/2021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36CB3-6CB1-42A2-B7E3-D8AE2D1D7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66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5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727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”Studiet af algoritmer der automatisk forbedrer sig igennem erfaring og data”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Meget formelt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laver programmer som ud fra data bliver bedre til at forudse en given ting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Mere praktisk </a:t>
            </a:r>
            <a:endParaRPr lang="da-DK" sz="2000" dirty="0"/>
          </a:p>
          <a:p>
            <a:pPr>
              <a:lnSpc>
                <a:spcPct val="150000"/>
              </a:lnSpc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0362693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(DT) til Iris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E274C4C5-8A5D-40C9-8958-FD93E120E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261"/>
          <a:stretch/>
        </p:blipFill>
        <p:spPr>
          <a:xfrm>
            <a:off x="3504672" y="2085519"/>
            <a:ext cx="4782078" cy="2468193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896055FD-C2E0-4ABA-A6AA-75A1F67BB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59" y="2049329"/>
            <a:ext cx="3977109" cy="250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624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(DT) til Iris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E274C4C5-8A5D-40C9-8958-FD93E120E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490"/>
          <a:stretch/>
        </p:blipFill>
        <p:spPr>
          <a:xfrm>
            <a:off x="3504672" y="2085519"/>
            <a:ext cx="4782078" cy="3285057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6546CC04-33A8-4D8E-B388-27BF26B5B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672" y="2085518"/>
            <a:ext cx="4804920" cy="328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6886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(DT) til Iris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E274C4C5-8A5D-40C9-8958-FD93E120E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672" y="2085519"/>
            <a:ext cx="4782078" cy="413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5512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(DT) til Iris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E274C4C5-8A5D-40C9-8958-FD93E120E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672" y="2085519"/>
            <a:ext cx="4782078" cy="4131619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6557F68B-02B5-4557-8492-0FDC5F743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61" y="2050097"/>
            <a:ext cx="6105636" cy="41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1997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Python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02CA9F84-B3A1-413E-895B-36E0EE0C409B}"/>
              </a:ext>
            </a:extLst>
          </p:cNvPr>
          <p:cNvSpPr/>
          <p:nvPr/>
        </p:nvSpPr>
        <p:spPr>
          <a:xfrm>
            <a:off x="1221742" y="1914313"/>
            <a:ext cx="6073138" cy="3866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07DB5C89-6CB4-4D90-A4AD-E07007AF5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2" y="1932996"/>
            <a:ext cx="5963482" cy="3743847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9F8330B0-D231-4FD8-BCB1-695569958185}"/>
              </a:ext>
            </a:extLst>
          </p:cNvPr>
          <p:cNvSpPr txBox="1"/>
          <p:nvPr/>
        </p:nvSpPr>
        <p:spPr>
          <a:xfrm>
            <a:off x="7650480" y="1963476"/>
            <a:ext cx="3592300" cy="188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Måden som </a:t>
            </a:r>
            <a:r>
              <a:rPr lang="da-DK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finder det bedste træ kan regnes matematisk med noget der hedder ”Gini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coefficienten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090739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Python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02CA9F84-B3A1-413E-895B-36E0EE0C409B}"/>
              </a:ext>
            </a:extLst>
          </p:cNvPr>
          <p:cNvSpPr/>
          <p:nvPr/>
        </p:nvSpPr>
        <p:spPr>
          <a:xfrm>
            <a:off x="1221742" y="1914313"/>
            <a:ext cx="6073138" cy="3866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24F0F8AF-DE10-4F52-8D43-EAC69DE26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570" y="1934633"/>
            <a:ext cx="5963482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5491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Python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02CA9F84-B3A1-413E-895B-36E0EE0C409B}"/>
              </a:ext>
            </a:extLst>
          </p:cNvPr>
          <p:cNvSpPr/>
          <p:nvPr/>
        </p:nvSpPr>
        <p:spPr>
          <a:xfrm>
            <a:off x="1221742" y="1914313"/>
            <a:ext cx="6073138" cy="3866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24F0F8AF-DE10-4F52-8D43-EAC69DE26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570" y="1934633"/>
            <a:ext cx="5963482" cy="3791479"/>
          </a:xfrm>
          <a:prstGeom prst="rect">
            <a:avLst/>
          </a:prstGeom>
        </p:spPr>
      </p:pic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F8753E7A-D906-46DB-8243-1BFE3581F4F2}"/>
              </a:ext>
            </a:extLst>
          </p:cNvPr>
          <p:cNvCxnSpPr>
            <a:cxnSpLocks/>
          </p:cNvCxnSpPr>
          <p:nvPr/>
        </p:nvCxnSpPr>
        <p:spPr>
          <a:xfrm>
            <a:off x="5243543" y="4342846"/>
            <a:ext cx="234597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5D2FD94E-8D92-4C28-88A4-4188CCCC829B}"/>
              </a:ext>
            </a:extLst>
          </p:cNvPr>
          <p:cNvSpPr txBox="1"/>
          <p:nvPr/>
        </p:nvSpPr>
        <p:spPr>
          <a:xfrm>
            <a:off x="7836910" y="4137860"/>
            <a:ext cx="351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Man kan sætte en ”max dybde” på træet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122D54B-9C44-4F34-9C4C-D5D39991DE34}"/>
              </a:ext>
            </a:extLst>
          </p:cNvPr>
          <p:cNvSpPr/>
          <p:nvPr/>
        </p:nvSpPr>
        <p:spPr>
          <a:xfrm>
            <a:off x="3759201" y="4254800"/>
            <a:ext cx="1605280" cy="41266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807586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Python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02CA9F84-B3A1-413E-895B-36E0EE0C409B}"/>
              </a:ext>
            </a:extLst>
          </p:cNvPr>
          <p:cNvSpPr/>
          <p:nvPr/>
        </p:nvSpPr>
        <p:spPr>
          <a:xfrm>
            <a:off x="1221742" y="1914313"/>
            <a:ext cx="6073138" cy="3866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24F0F8AF-DE10-4F52-8D43-EAC69DE26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570" y="1934633"/>
            <a:ext cx="5963482" cy="3791479"/>
          </a:xfrm>
          <a:prstGeom prst="rect">
            <a:avLst/>
          </a:prstGeom>
        </p:spPr>
      </p:pic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F8753E7A-D906-46DB-8243-1BFE3581F4F2}"/>
              </a:ext>
            </a:extLst>
          </p:cNvPr>
          <p:cNvCxnSpPr>
            <a:cxnSpLocks/>
          </p:cNvCxnSpPr>
          <p:nvPr/>
        </p:nvCxnSpPr>
        <p:spPr>
          <a:xfrm>
            <a:off x="5243543" y="4342846"/>
            <a:ext cx="234597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5D2FD94E-8D92-4C28-88A4-4188CCCC829B}"/>
              </a:ext>
            </a:extLst>
          </p:cNvPr>
          <p:cNvSpPr txBox="1"/>
          <p:nvPr/>
        </p:nvSpPr>
        <p:spPr>
          <a:xfrm>
            <a:off x="7836910" y="4137860"/>
            <a:ext cx="351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Man kan sætte sin ”max dybde” af træet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122D54B-9C44-4F34-9C4C-D5D39991DE34}"/>
              </a:ext>
            </a:extLst>
          </p:cNvPr>
          <p:cNvSpPr/>
          <p:nvPr/>
        </p:nvSpPr>
        <p:spPr>
          <a:xfrm>
            <a:off x="3759201" y="4254800"/>
            <a:ext cx="1605280" cy="41266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70B7A3FD-A636-4C22-AB8D-FF557BC15B71}"/>
              </a:ext>
            </a:extLst>
          </p:cNvPr>
          <p:cNvSpPr txBox="1"/>
          <p:nvPr/>
        </p:nvSpPr>
        <p:spPr>
          <a:xfrm>
            <a:off x="1221742" y="5790593"/>
            <a:ext cx="3168755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53704789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3 (30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lnSpc>
                <a:spcPct val="100000"/>
              </a:lnSpc>
              <a:buClrTx/>
              <a:buFont typeface="+mj-lt"/>
              <a:buAutoNum type="arabicPeriod"/>
            </a:pPr>
            <a:r>
              <a:rPr lang="da-D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vil gerne forudse om en person får en hjertesygdom eller ej , altså </a:t>
            </a:r>
            <a:r>
              <a:rPr lang="da-DK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da-DK" sz="18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chd</a:t>
            </a:r>
            <a:r>
              <a:rPr lang="da-D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Udregn først en baseline. Kan du forudse bedre end baseline med LR? </a:t>
            </a:r>
            <a:endParaRPr lang="da-D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8358" lvl="1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 til baseline: </a:t>
            </a:r>
          </a:p>
          <a:p>
            <a:pPr marL="761238" lvl="2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Husk vi kan kalde .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på vores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chd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kolonne</a:t>
            </a:r>
          </a:p>
          <a:p>
            <a:pPr marL="578358" lvl="1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først med et 80/20 split</a:t>
            </a:r>
          </a:p>
          <a:p>
            <a:pPr marL="578358" lvl="1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herefter med en 10-fold-cv</a:t>
            </a:r>
          </a:p>
          <a:p>
            <a:pPr marL="578358" lvl="1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 du gøre performance bedre ved at fjerne visse features fra </a:t>
            </a:r>
            <a:r>
              <a:rPr lang="da-DK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a-DK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ClrTx/>
              <a:buFont typeface="+mj-lt"/>
              <a:buAutoNum type="arabicPeriod"/>
            </a:pPr>
            <a:r>
              <a:rPr lang="da-D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vil gerne forudse om en vin er god eller ej, altså </a:t>
            </a:r>
            <a:r>
              <a:rPr lang="da-DK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da-DK" sz="18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goodquality</a:t>
            </a:r>
            <a:r>
              <a:rPr lang="da-D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Udregn først en baseline (og se om din </a:t>
            </a:r>
            <a:r>
              <a:rPr lang="da-DK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lang="da-D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 bedre end den). Bug herefter lige den </a:t>
            </a:r>
            <a:r>
              <a:rPr lang="da-DK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lang="da-D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gerne vil til at finde ud af det. Test performance med en 10-fold-cv. </a:t>
            </a:r>
          </a:p>
          <a:p>
            <a:pPr marL="578358" lvl="1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 du gøre performance bedre ved at fjerne visse features fra </a:t>
            </a:r>
            <a:r>
              <a:rPr lang="da-DK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a-D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ClrTx/>
              <a:buFont typeface="+mj-lt"/>
              <a:buAutoNum type="arabicPeriod"/>
            </a:pPr>
            <a:r>
              <a:rPr lang="da-D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(Ekstra) Vi vil gerne forudse om en vin er god eller ej, altså </a:t>
            </a:r>
            <a:r>
              <a:rPr lang="da-DK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da-DK" sz="18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goodquality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a-D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og er i tvivl om hvilken model vi skal bruge til det. Derfor: kør en 10-fold-cv hvor du træner både DT og LR i hver fold. Hvilken model performer gennemsnitligt bedst? </a:t>
            </a:r>
          </a:p>
          <a:p>
            <a:pPr marL="578358" lvl="1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 </a:t>
            </a:r>
          </a:p>
          <a:p>
            <a:pPr marL="761238" lvl="2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Gem performance fra hver model i hver sit array, tag gennemsnittet af hvert array til sidst </a:t>
            </a:r>
            <a:endParaRPr lang="da-DK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ClrTx/>
              <a:buFont typeface="+mj-lt"/>
              <a:buAutoNum type="arabicPeriod"/>
            </a:pPr>
            <a:r>
              <a:rPr lang="da-D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(Ekstra, avanceret) Vi vil gerne være bedre til at forudse om en person får CHD eller ej. Vi tager udgangspunkt  i DT. Start med at træne DT hvor du bruger et loop til at træne </a:t>
            </a:r>
            <a:r>
              <a:rPr lang="da-DK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da-D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 1 til 6.  Inde i hver del af loopet skal du køre en 10-fold-cv, for at sikre os hvilken dybde der rent faktisk er bedst. </a:t>
            </a:r>
          </a:p>
          <a:p>
            <a:pPr marL="578358" lvl="1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marL="761238" lvl="2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Så et loop fra 1 til 6 (for DT) først, inde i det har du endnu et loop med 10-fold-cv. </a:t>
            </a:r>
          </a:p>
          <a:p>
            <a:pPr marL="761238" lvl="2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hver fold træner du så din DT model med den dybde ydre loopet siger, og gemmer det i et array. </a:t>
            </a:r>
          </a:p>
          <a:p>
            <a:pPr marL="761238" lvl="2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det ydre loop tager du gennemsnittet af det array fra cv og tilføjer det til et array udenfor loopet. </a:t>
            </a:r>
          </a:p>
          <a:p>
            <a:pPr marL="761238" lvl="2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 sidst kan du så finde hvilken dybde der 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performede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bedst! </a:t>
            </a:r>
          </a:p>
          <a:p>
            <a:pPr marL="578358" lvl="1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Så hvilken dybde til dit DT skal du bruge til at forudse CHD?</a:t>
            </a:r>
          </a:p>
          <a:p>
            <a:pPr marL="457200" indent="-457200">
              <a:lnSpc>
                <a:spcPct val="100000"/>
              </a:lnSpc>
              <a:buClrTx/>
              <a:buFont typeface="+mj-lt"/>
              <a:buAutoNum type="arabicPeriod"/>
            </a:pPr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ClrTx/>
              <a:buNone/>
            </a:pPr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97503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/>
              <a:t>Avanceret</a:t>
            </a:r>
          </a:p>
        </p:txBody>
      </p:sp>
    </p:spTree>
    <p:extLst>
      <p:ext uri="{BB962C8B-B14F-4D97-AF65-F5344CB8AC3E}">
        <p14:creationId xmlns:p14="http://schemas.microsoft.com/office/powerpoint/2010/main" val="304047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0AEDDC30-7D3C-4CC3-BF38-24E493CAE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482" y="1899347"/>
            <a:ext cx="9089036" cy="441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6606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Klassificering af kriminalitet i San Francisco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/>
              <a:t>De fleste af de data eksempler vi har set i dag har været næsten ”lige til”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/>
              <a:t>Har ikke krævet så meget bearbejdelse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/>
              <a:t>Og er nogle klassiske skole eksempler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/>
              <a:t>Og er i virkeligheden nogle ret små datasæt!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/>
              <a:t>Datasæt i virkeligheden kan være ekstremt rodet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/>
              <a:t>Og ekstremt store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/>
              <a:t>Så lad os prøve at kigge på et rodet stort datasæt!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/>
              <a:t>Kriminalitet i San Francisco</a:t>
            </a:r>
          </a:p>
        </p:txBody>
      </p:sp>
    </p:spTree>
    <p:extLst>
      <p:ext uri="{BB962C8B-B14F-4D97-AF65-F5344CB8AC3E}">
        <p14:creationId xmlns:p14="http://schemas.microsoft.com/office/powerpoint/2010/main" val="413200458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crime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datasæt 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4F602688-26EE-47FB-BA63-50E9CEE58040}"/>
              </a:ext>
            </a:extLst>
          </p:cNvPr>
          <p:cNvSpPr txBox="1"/>
          <p:nvPr/>
        </p:nvSpPr>
        <p:spPr>
          <a:xfrm>
            <a:off x="989400" y="1645920"/>
            <a:ext cx="10213200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 brugt et ældre et fra 2003-2018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 hentes her: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https://data.sfgov.org/Public-Safety/Police-Department-Incident-Reports-Historical-2003/tmnf-yvry</a:t>
            </a:r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Består af 2 millioner + rækker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Altså 2 millioner </a:t>
            </a:r>
            <a:r>
              <a:rPr lang="da-D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kriminaliteter</a:t>
            </a: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Består af 36 kolonner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Hvilken type kriminalitet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 skete det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Hvornår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Osv</a:t>
            </a: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Mål: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Forudse om det er svindel eller biltyveri der er sket ud fra placering og tidspunkt i SF</a:t>
            </a:r>
          </a:p>
        </p:txBody>
      </p:sp>
    </p:spTree>
    <p:extLst>
      <p:ext uri="{BB962C8B-B14F-4D97-AF65-F5344CB8AC3E}">
        <p14:creationId xmlns:p14="http://schemas.microsoft.com/office/powerpoint/2010/main" val="27045943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Afrunding &amp; anbefalinger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5CD7C54D-4F83-4585-B2CE-EF161179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17235"/>
            <a:ext cx="9343085" cy="3492314"/>
          </a:xfrm>
        </p:spPr>
        <p:txBody>
          <a:bodyPr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er meget populært lige nu!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 med gode grunde, det har vist virkelig gode resultater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Specielt den forgrening af Machine Learning der hedder ”Deep Learning” (Neurale Netværk)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Hvis i synes det er spændende, så fortsæt med at prøve nogle ting ud i det 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 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Gode ressourcer: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https://scikit-learn.org/stable/tutorial/basic/tutorial.html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https://pandas.pydata.org/pandas-docs/stable/user_guide/10min.html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 artikler hvor det bliver brugt: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https://medium.com/</a:t>
            </a:r>
            <a:endParaRPr lang="da-D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https://towardsdatascience.com/</a:t>
            </a:r>
            <a:endParaRPr lang="da-D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8370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Spørgsmål? 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E4947F20-D627-4407-856D-2C405B23C625}"/>
              </a:ext>
            </a:extLst>
          </p:cNvPr>
          <p:cNvSpPr txBox="1"/>
          <p:nvPr/>
        </p:nvSpPr>
        <p:spPr>
          <a:xfrm>
            <a:off x="1331089" y="4525701"/>
            <a:ext cx="414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hlinkClick r:id="rId2"/>
              </a:rPr>
              <a:t>anders_bensen@hotmail.com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196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algoritmer 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 er mange forskellige algoritmer (kaldes også modeller når vi bruger dem)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Lineær regression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 regression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nearest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(KNN)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Neurale netværk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Osv.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Nogle er bedre til nogle ting end andre </a:t>
            </a: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9911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algoritmer 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 er mange forskellige algoritmer (kaldes også modeller når vi bruger dem)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Lineær regression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 regression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nearest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(KNN)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Neurale netværk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Osv.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Nogle er bedre til nogle ting end andre </a:t>
            </a: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1FC737D-CD02-42B8-BDB5-DD3718F78B06}"/>
              </a:ext>
            </a:extLst>
          </p:cNvPr>
          <p:cNvSpPr/>
          <p:nvPr/>
        </p:nvSpPr>
        <p:spPr>
          <a:xfrm>
            <a:off x="1219200" y="2405528"/>
            <a:ext cx="2826650" cy="457039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4D1B5C2-E825-499A-973E-5DF4418DE0DC}"/>
              </a:ext>
            </a:extLst>
          </p:cNvPr>
          <p:cNvSpPr/>
          <p:nvPr/>
        </p:nvSpPr>
        <p:spPr>
          <a:xfrm>
            <a:off x="1219200" y="2862567"/>
            <a:ext cx="2826650" cy="457039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9C16E29-EB7E-409F-B7CC-7BABEA95ED56}"/>
              </a:ext>
            </a:extLst>
          </p:cNvPr>
          <p:cNvSpPr/>
          <p:nvPr/>
        </p:nvSpPr>
        <p:spPr>
          <a:xfrm>
            <a:off x="1219200" y="3309875"/>
            <a:ext cx="2826650" cy="457039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7510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Dataens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rolle i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383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tager udgangspunkt i et datasæt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 man vil have at vores </a:t>
            </a:r>
            <a:r>
              <a:rPr lang="da-DK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lærer fra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F.eks. – Forudse om en person får en hjertesygdom ud fra sundhedsdata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Modellen </a:t>
            </a:r>
            <a:r>
              <a:rPr lang="da-DK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træner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på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dataen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at kunne finde mønstre i den her data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Efter den har trænet færdig kan vi bruge modellen til at forudse nye 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kalder den data vi bruger til at forudse noget for </a:t>
            </a:r>
            <a:r>
              <a:rPr lang="da-DK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data vi gerne vil forudse kalder vi for </a:t>
            </a:r>
            <a:r>
              <a:rPr lang="da-DK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1280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737360"/>
            <a:ext cx="10213200" cy="5497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har allerede svaret i vores datasæt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vil gerne have en algoritme til at lære sammenhængen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Vores algoritme forbedrer sig ved at træne ud fra </a:t>
            </a:r>
            <a:r>
              <a:rPr lang="da-DK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 </a:t>
            </a:r>
            <a:r>
              <a:rPr lang="da-DK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Splittes op i Regression / Klassifikation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har ikke svaret i vores datasæt!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 vil gerne have at en algoritme finder en sammenhæng alligevel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har kun </a:t>
            </a:r>
            <a:r>
              <a:rPr lang="da-DK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intet </a:t>
            </a:r>
            <a:r>
              <a:rPr lang="da-DK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gerne vil forudse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dag fokuserer vi kun på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learning! </a:t>
            </a:r>
            <a:endParaRPr lang="da-DK" sz="2000" dirty="0"/>
          </a:p>
          <a:p>
            <a:pPr>
              <a:lnSpc>
                <a:spcPct val="150000"/>
              </a:lnSpc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37049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 datasættet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727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datasæt ofte bruge i 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Lavet af en biolog i ~ 1936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Består af 3 forskellige slags blomster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 der er målt på 50 af hver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  <p:pic>
        <p:nvPicPr>
          <p:cNvPr id="5" name="Billede 4" descr="Et billede, der indeholder blomst, plante, lilla&#10;&#10;Automatisk genereret beskrivelse">
            <a:extLst>
              <a:ext uri="{FF2B5EF4-FFF2-40B4-BE49-F238E27FC236}">
                <a16:creationId xmlns:a16="http://schemas.microsoft.com/office/drawing/2014/main" id="{2E30AC4D-CD40-459C-A900-CE00B58B2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664" y="1899822"/>
            <a:ext cx="6100979" cy="228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13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 datasættet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27F3AAAA-CA2D-48C6-B3B5-A3222C521E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6" t="14932" r="9450" b="4089"/>
          <a:stretch/>
        </p:blipFill>
        <p:spPr>
          <a:xfrm>
            <a:off x="2712720" y="1889759"/>
            <a:ext cx="5994400" cy="435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6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 datasættet </a:t>
            </a:r>
            <a:r>
              <a:rPr lang="da-DK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27F3AAAA-CA2D-48C6-B3B5-A3222C521E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6" t="14932" r="9450" b="4089"/>
          <a:stretch/>
        </p:blipFill>
        <p:spPr>
          <a:xfrm>
            <a:off x="2712720" y="1889759"/>
            <a:ext cx="5994400" cy="4351491"/>
          </a:xfrm>
          <a:prstGeom prst="rect">
            <a:avLst/>
          </a:prstGeom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C35D95EF-CF3F-4CE8-BC01-A47215158BB6}"/>
              </a:ext>
            </a:extLst>
          </p:cNvPr>
          <p:cNvSpPr/>
          <p:nvPr/>
        </p:nvSpPr>
        <p:spPr>
          <a:xfrm>
            <a:off x="3566160" y="2611120"/>
            <a:ext cx="1656080" cy="2438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B80D5B1-E974-4614-8566-6005CC11A0E7}"/>
              </a:ext>
            </a:extLst>
          </p:cNvPr>
          <p:cNvCxnSpPr>
            <a:cxnSpLocks/>
          </p:cNvCxnSpPr>
          <p:nvPr/>
        </p:nvCxnSpPr>
        <p:spPr>
          <a:xfrm flipH="1" flipV="1">
            <a:off x="2357120" y="3429000"/>
            <a:ext cx="1188720" cy="3098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134FF465-B9DA-4FC8-B000-29429F3582C8}"/>
              </a:ext>
            </a:extLst>
          </p:cNvPr>
          <p:cNvSpPr txBox="1"/>
          <p:nvPr/>
        </p:nvSpPr>
        <p:spPr>
          <a:xfrm>
            <a:off x="2001520" y="3090893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dirty="0"/>
              <a:t>X</a:t>
            </a:r>
            <a:endParaRPr lang="da-DK" b="1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A789FD8-F61A-4DFC-9393-A9D6FDC12544}"/>
              </a:ext>
            </a:extLst>
          </p:cNvPr>
          <p:cNvSpPr/>
          <p:nvPr/>
        </p:nvSpPr>
        <p:spPr>
          <a:xfrm>
            <a:off x="5283200" y="2611121"/>
            <a:ext cx="579120" cy="24384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AF3DA8F5-0EC0-43CD-8C3A-E9015D960AF6}"/>
              </a:ext>
            </a:extLst>
          </p:cNvPr>
          <p:cNvCxnSpPr>
            <a:cxnSpLocks/>
          </p:cNvCxnSpPr>
          <p:nvPr/>
        </p:nvCxnSpPr>
        <p:spPr>
          <a:xfrm flipV="1">
            <a:off x="5582920" y="2349501"/>
            <a:ext cx="0" cy="21956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>
            <a:extLst>
              <a:ext uri="{FF2B5EF4-FFF2-40B4-BE49-F238E27FC236}">
                <a16:creationId xmlns:a16="http://schemas.microsoft.com/office/drawing/2014/main" id="{5E9E12E3-17C4-4D2F-A684-C9D6D6C769B1}"/>
              </a:ext>
            </a:extLst>
          </p:cNvPr>
          <p:cNvSpPr txBox="1"/>
          <p:nvPr/>
        </p:nvSpPr>
        <p:spPr>
          <a:xfrm>
            <a:off x="5410200" y="1827243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dirty="0"/>
              <a:t>y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2895316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 datasættet </a:t>
            </a:r>
            <a:r>
              <a:rPr lang="da-DK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klassifikation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27F3AAAA-CA2D-48C6-B3B5-A3222C521E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6" t="14932" r="9450" b="4089"/>
          <a:stretch/>
        </p:blipFill>
        <p:spPr>
          <a:xfrm>
            <a:off x="2712720" y="1889759"/>
            <a:ext cx="5994400" cy="4351491"/>
          </a:xfrm>
          <a:prstGeom prst="rect">
            <a:avLst/>
          </a:prstGeom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C35D95EF-CF3F-4CE8-BC01-A47215158BB6}"/>
              </a:ext>
            </a:extLst>
          </p:cNvPr>
          <p:cNvSpPr/>
          <p:nvPr/>
        </p:nvSpPr>
        <p:spPr>
          <a:xfrm>
            <a:off x="3545840" y="2611120"/>
            <a:ext cx="2265678" cy="2438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B80D5B1-E974-4614-8566-6005CC11A0E7}"/>
              </a:ext>
            </a:extLst>
          </p:cNvPr>
          <p:cNvCxnSpPr>
            <a:cxnSpLocks/>
          </p:cNvCxnSpPr>
          <p:nvPr/>
        </p:nvCxnSpPr>
        <p:spPr>
          <a:xfrm flipH="1" flipV="1">
            <a:off x="2357120" y="3429000"/>
            <a:ext cx="1188720" cy="3098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134FF465-B9DA-4FC8-B000-29429F3582C8}"/>
              </a:ext>
            </a:extLst>
          </p:cNvPr>
          <p:cNvSpPr txBox="1"/>
          <p:nvPr/>
        </p:nvSpPr>
        <p:spPr>
          <a:xfrm>
            <a:off x="2001520" y="3090893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dirty="0"/>
              <a:t>X</a:t>
            </a:r>
            <a:endParaRPr lang="da-DK" b="1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A789FD8-F61A-4DFC-9393-A9D6FDC12544}"/>
              </a:ext>
            </a:extLst>
          </p:cNvPr>
          <p:cNvSpPr/>
          <p:nvPr/>
        </p:nvSpPr>
        <p:spPr>
          <a:xfrm>
            <a:off x="5872480" y="2611121"/>
            <a:ext cx="711200" cy="24384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AF3DA8F5-0EC0-43CD-8C3A-E9015D960AF6}"/>
              </a:ext>
            </a:extLst>
          </p:cNvPr>
          <p:cNvCxnSpPr>
            <a:cxnSpLocks/>
          </p:cNvCxnSpPr>
          <p:nvPr/>
        </p:nvCxnSpPr>
        <p:spPr>
          <a:xfrm flipH="1" flipV="1">
            <a:off x="5811518" y="2380480"/>
            <a:ext cx="284482" cy="23064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>
            <a:extLst>
              <a:ext uri="{FF2B5EF4-FFF2-40B4-BE49-F238E27FC236}">
                <a16:creationId xmlns:a16="http://schemas.microsoft.com/office/drawing/2014/main" id="{5E9E12E3-17C4-4D2F-A684-C9D6D6C769B1}"/>
              </a:ext>
            </a:extLst>
          </p:cNvPr>
          <p:cNvSpPr txBox="1"/>
          <p:nvPr/>
        </p:nvSpPr>
        <p:spPr>
          <a:xfrm>
            <a:off x="5516880" y="1857448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dirty="0"/>
              <a:t>y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74562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Omkring mig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573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Anders Bensen Ottsen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Diplomingeniør i Softwareteknologi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Syddansk Universitet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cand.polyt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Computer Science &amp; Engineering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Danmarks Tekniske Universitet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Hvor jeg specialiserer mig i Kunstig Intelligens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 arbejdet ~ 1 år ved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Systematic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 system ingeniør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 jeg programmerede hospitals software </a:t>
            </a:r>
            <a:endParaRPr lang="da-DK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69482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 err="1"/>
              <a:t>Prep</a:t>
            </a:r>
            <a:r>
              <a:rPr lang="da-DK" dirty="0"/>
              <a:t> af data i Python</a:t>
            </a:r>
          </a:p>
        </p:txBody>
      </p:sp>
    </p:spTree>
    <p:extLst>
      <p:ext uri="{BB962C8B-B14F-4D97-AF65-F5344CB8AC3E}">
        <p14:creationId xmlns:p14="http://schemas.microsoft.com/office/powerpoint/2010/main" val="2390727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63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lavet til nemt at bearbejde data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kan: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Nemt hente data ind i Python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Analysere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næsten blevet de facto standarden til at analysere data i Python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0485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17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Når man henter data ind igennem Pandas får man en dataframe(df)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Hvilket er et slags objekt, der har vildt mange metoder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dataframe minder meget om en tabel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er den her dataframe man arbejder med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63320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metoder 1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F4C722E-241D-43CC-B4D7-CB85D868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2032146"/>
            <a:ext cx="4825202" cy="3454254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538E62B3-D039-4956-B8E1-5ABA45C078E2}"/>
              </a:ext>
            </a:extLst>
          </p:cNvPr>
          <p:cNvSpPr/>
          <p:nvPr/>
        </p:nvSpPr>
        <p:spPr>
          <a:xfrm>
            <a:off x="1159037" y="1946526"/>
            <a:ext cx="4896323" cy="3625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8366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metoder 1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F4C722E-241D-43CC-B4D7-CB85D868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2032146"/>
            <a:ext cx="4825202" cy="3454254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FAE95F94-B11E-4C5C-80D3-841B2D5DE191}"/>
              </a:ext>
            </a:extLst>
          </p:cNvPr>
          <p:cNvSpPr/>
          <p:nvPr/>
        </p:nvSpPr>
        <p:spPr>
          <a:xfrm>
            <a:off x="1159037" y="1946526"/>
            <a:ext cx="4896323" cy="3625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67E7E23-7951-45C7-9ABD-F250E8E99209}"/>
              </a:ext>
            </a:extLst>
          </p:cNvPr>
          <p:cNvSpPr/>
          <p:nvPr/>
        </p:nvSpPr>
        <p:spPr>
          <a:xfrm>
            <a:off x="1645920" y="1950865"/>
            <a:ext cx="2438400" cy="477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6D8C1F30-4833-48A0-BAA2-520CD4960B0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084320" y="2189552"/>
            <a:ext cx="3473923" cy="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F130C122-1028-446D-B052-87A784200AC8}"/>
              </a:ext>
            </a:extLst>
          </p:cNvPr>
          <p:cNvSpPr txBox="1"/>
          <p:nvPr/>
        </p:nvSpPr>
        <p:spPr>
          <a:xfrm>
            <a:off x="7558243" y="2004886"/>
            <a:ext cx="338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Importer Pandas</a:t>
            </a:r>
          </a:p>
        </p:txBody>
      </p:sp>
    </p:spTree>
    <p:extLst>
      <p:ext uri="{BB962C8B-B14F-4D97-AF65-F5344CB8AC3E}">
        <p14:creationId xmlns:p14="http://schemas.microsoft.com/office/powerpoint/2010/main" val="608165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metoder 1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F4C722E-241D-43CC-B4D7-CB85D868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2032146"/>
            <a:ext cx="4825202" cy="3454254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FAE95F94-B11E-4C5C-80D3-841B2D5DE191}"/>
              </a:ext>
            </a:extLst>
          </p:cNvPr>
          <p:cNvSpPr/>
          <p:nvPr/>
        </p:nvSpPr>
        <p:spPr>
          <a:xfrm>
            <a:off x="1159037" y="1946526"/>
            <a:ext cx="4896323" cy="3625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67E7E23-7951-45C7-9ABD-F250E8E99209}"/>
              </a:ext>
            </a:extLst>
          </p:cNvPr>
          <p:cNvSpPr/>
          <p:nvPr/>
        </p:nvSpPr>
        <p:spPr>
          <a:xfrm>
            <a:off x="1645920" y="1950865"/>
            <a:ext cx="2438400" cy="477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6D8C1F30-4833-48A0-BAA2-520CD4960B0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084320" y="2189552"/>
            <a:ext cx="3473923" cy="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F130C122-1028-446D-B052-87A784200AC8}"/>
              </a:ext>
            </a:extLst>
          </p:cNvPr>
          <p:cNvSpPr txBox="1"/>
          <p:nvPr/>
        </p:nvSpPr>
        <p:spPr>
          <a:xfrm>
            <a:off x="7558243" y="2004886"/>
            <a:ext cx="338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Importer Pandas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672F784-3BFC-41D9-8501-F35D23997C2B}"/>
              </a:ext>
            </a:extLst>
          </p:cNvPr>
          <p:cNvSpPr/>
          <p:nvPr/>
        </p:nvSpPr>
        <p:spPr>
          <a:xfrm>
            <a:off x="1635759" y="2428241"/>
            <a:ext cx="4439123" cy="54864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B3CDB417-EC8E-4EE2-8B58-AF7B799F1CF0}"/>
              </a:ext>
            </a:extLst>
          </p:cNvPr>
          <p:cNvCxnSpPr>
            <a:cxnSpLocks/>
          </p:cNvCxnSpPr>
          <p:nvPr/>
        </p:nvCxnSpPr>
        <p:spPr>
          <a:xfrm>
            <a:off x="6075680" y="2702561"/>
            <a:ext cx="14622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1119DDD7-3B33-4552-890D-8ECB95A3AFF5}"/>
              </a:ext>
            </a:extLst>
          </p:cNvPr>
          <p:cNvSpPr txBox="1"/>
          <p:nvPr/>
        </p:nvSpPr>
        <p:spPr>
          <a:xfrm>
            <a:off x="7558243" y="2374218"/>
            <a:ext cx="3790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Hent vores data (der er ‘,’ separeret!) som en df</a:t>
            </a:r>
          </a:p>
        </p:txBody>
      </p:sp>
    </p:spTree>
    <p:extLst>
      <p:ext uri="{BB962C8B-B14F-4D97-AF65-F5344CB8AC3E}">
        <p14:creationId xmlns:p14="http://schemas.microsoft.com/office/powerpoint/2010/main" val="795823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metoder 1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F4C722E-241D-43CC-B4D7-CB85D868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2032146"/>
            <a:ext cx="4825202" cy="3454254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FAE95F94-B11E-4C5C-80D3-841B2D5DE191}"/>
              </a:ext>
            </a:extLst>
          </p:cNvPr>
          <p:cNvSpPr/>
          <p:nvPr/>
        </p:nvSpPr>
        <p:spPr>
          <a:xfrm>
            <a:off x="1159037" y="1946526"/>
            <a:ext cx="4896323" cy="3625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67E7E23-7951-45C7-9ABD-F250E8E99209}"/>
              </a:ext>
            </a:extLst>
          </p:cNvPr>
          <p:cNvSpPr/>
          <p:nvPr/>
        </p:nvSpPr>
        <p:spPr>
          <a:xfrm>
            <a:off x="1645920" y="1950865"/>
            <a:ext cx="2438400" cy="477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6D8C1F30-4833-48A0-BAA2-520CD4960B0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084320" y="2189552"/>
            <a:ext cx="3473923" cy="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F130C122-1028-446D-B052-87A784200AC8}"/>
              </a:ext>
            </a:extLst>
          </p:cNvPr>
          <p:cNvSpPr txBox="1"/>
          <p:nvPr/>
        </p:nvSpPr>
        <p:spPr>
          <a:xfrm>
            <a:off x="7558243" y="2004886"/>
            <a:ext cx="338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Importer Pandas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672F784-3BFC-41D9-8501-F35D23997C2B}"/>
              </a:ext>
            </a:extLst>
          </p:cNvPr>
          <p:cNvSpPr/>
          <p:nvPr/>
        </p:nvSpPr>
        <p:spPr>
          <a:xfrm>
            <a:off x="1635759" y="2428241"/>
            <a:ext cx="4439123" cy="54864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B3CDB417-EC8E-4EE2-8B58-AF7B799F1CF0}"/>
              </a:ext>
            </a:extLst>
          </p:cNvPr>
          <p:cNvCxnSpPr>
            <a:cxnSpLocks/>
          </p:cNvCxnSpPr>
          <p:nvPr/>
        </p:nvCxnSpPr>
        <p:spPr>
          <a:xfrm>
            <a:off x="6075680" y="2702561"/>
            <a:ext cx="14622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1119DDD7-3B33-4552-890D-8ECB95A3AFF5}"/>
              </a:ext>
            </a:extLst>
          </p:cNvPr>
          <p:cNvSpPr txBox="1"/>
          <p:nvPr/>
        </p:nvSpPr>
        <p:spPr>
          <a:xfrm>
            <a:off x="7558243" y="2374218"/>
            <a:ext cx="3790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Hent vores data (der er ‘,’ separeret!) som en df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502BE4-DEE1-4FB4-8C41-BA59E9A23DCE}"/>
              </a:ext>
            </a:extLst>
          </p:cNvPr>
          <p:cNvSpPr/>
          <p:nvPr/>
        </p:nvSpPr>
        <p:spPr>
          <a:xfrm>
            <a:off x="1635759" y="3020549"/>
            <a:ext cx="1330960" cy="40845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Lige forbindelse 14">
            <a:extLst>
              <a:ext uri="{FF2B5EF4-FFF2-40B4-BE49-F238E27FC236}">
                <a16:creationId xmlns:a16="http://schemas.microsoft.com/office/drawing/2014/main" id="{32917B89-5E91-4F42-BBFC-AE528C708B69}"/>
              </a:ext>
            </a:extLst>
          </p:cNvPr>
          <p:cNvCxnSpPr>
            <a:cxnSpLocks/>
          </p:cNvCxnSpPr>
          <p:nvPr/>
        </p:nvCxnSpPr>
        <p:spPr>
          <a:xfrm>
            <a:off x="2966719" y="3224774"/>
            <a:ext cx="45712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27489382-2BB1-4244-A35E-7C0A3F972256}"/>
              </a:ext>
            </a:extLst>
          </p:cNvPr>
          <p:cNvSpPr txBox="1"/>
          <p:nvPr/>
        </p:nvSpPr>
        <p:spPr>
          <a:xfrm>
            <a:off x="7558242" y="3020545"/>
            <a:ext cx="379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Hvor mange rækker er der i vores df?</a:t>
            </a:r>
          </a:p>
        </p:txBody>
      </p:sp>
    </p:spTree>
    <p:extLst>
      <p:ext uri="{BB962C8B-B14F-4D97-AF65-F5344CB8AC3E}">
        <p14:creationId xmlns:p14="http://schemas.microsoft.com/office/powerpoint/2010/main" val="2087482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metoder 1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F4C722E-241D-43CC-B4D7-CB85D868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2032146"/>
            <a:ext cx="4825202" cy="3454254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FAE95F94-B11E-4C5C-80D3-841B2D5DE191}"/>
              </a:ext>
            </a:extLst>
          </p:cNvPr>
          <p:cNvSpPr/>
          <p:nvPr/>
        </p:nvSpPr>
        <p:spPr>
          <a:xfrm>
            <a:off x="1159037" y="1946526"/>
            <a:ext cx="4896323" cy="3625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67E7E23-7951-45C7-9ABD-F250E8E99209}"/>
              </a:ext>
            </a:extLst>
          </p:cNvPr>
          <p:cNvSpPr/>
          <p:nvPr/>
        </p:nvSpPr>
        <p:spPr>
          <a:xfrm>
            <a:off x="1645920" y="1950865"/>
            <a:ext cx="2438400" cy="477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6D8C1F30-4833-48A0-BAA2-520CD4960B0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084320" y="2189552"/>
            <a:ext cx="3473923" cy="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F130C122-1028-446D-B052-87A784200AC8}"/>
              </a:ext>
            </a:extLst>
          </p:cNvPr>
          <p:cNvSpPr txBox="1"/>
          <p:nvPr/>
        </p:nvSpPr>
        <p:spPr>
          <a:xfrm>
            <a:off x="7558243" y="2004886"/>
            <a:ext cx="338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Importer Pandas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672F784-3BFC-41D9-8501-F35D23997C2B}"/>
              </a:ext>
            </a:extLst>
          </p:cNvPr>
          <p:cNvSpPr/>
          <p:nvPr/>
        </p:nvSpPr>
        <p:spPr>
          <a:xfrm>
            <a:off x="1635759" y="2428241"/>
            <a:ext cx="4439123" cy="54864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B3CDB417-EC8E-4EE2-8B58-AF7B799F1CF0}"/>
              </a:ext>
            </a:extLst>
          </p:cNvPr>
          <p:cNvCxnSpPr>
            <a:cxnSpLocks/>
          </p:cNvCxnSpPr>
          <p:nvPr/>
        </p:nvCxnSpPr>
        <p:spPr>
          <a:xfrm>
            <a:off x="6075680" y="2702561"/>
            <a:ext cx="14622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1119DDD7-3B33-4552-890D-8ECB95A3AFF5}"/>
              </a:ext>
            </a:extLst>
          </p:cNvPr>
          <p:cNvSpPr txBox="1"/>
          <p:nvPr/>
        </p:nvSpPr>
        <p:spPr>
          <a:xfrm>
            <a:off x="7558243" y="2374218"/>
            <a:ext cx="3790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Hent vores data (der er ‘,’ separeret!) som en df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502BE4-DEE1-4FB4-8C41-BA59E9A23DCE}"/>
              </a:ext>
            </a:extLst>
          </p:cNvPr>
          <p:cNvSpPr/>
          <p:nvPr/>
        </p:nvSpPr>
        <p:spPr>
          <a:xfrm>
            <a:off x="1635759" y="3020549"/>
            <a:ext cx="1330960" cy="40845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Lige forbindelse 14">
            <a:extLst>
              <a:ext uri="{FF2B5EF4-FFF2-40B4-BE49-F238E27FC236}">
                <a16:creationId xmlns:a16="http://schemas.microsoft.com/office/drawing/2014/main" id="{32917B89-5E91-4F42-BBFC-AE528C708B69}"/>
              </a:ext>
            </a:extLst>
          </p:cNvPr>
          <p:cNvCxnSpPr>
            <a:cxnSpLocks/>
          </p:cNvCxnSpPr>
          <p:nvPr/>
        </p:nvCxnSpPr>
        <p:spPr>
          <a:xfrm>
            <a:off x="2966719" y="3224774"/>
            <a:ext cx="45712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27489382-2BB1-4244-A35E-7C0A3F972256}"/>
              </a:ext>
            </a:extLst>
          </p:cNvPr>
          <p:cNvSpPr txBox="1"/>
          <p:nvPr/>
        </p:nvSpPr>
        <p:spPr>
          <a:xfrm>
            <a:off x="7558242" y="3020545"/>
            <a:ext cx="379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Hvor mange rækker er der i vores df?</a:t>
            </a:r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DB03B5BB-286A-4990-923D-D4C3CA42CA8C}"/>
              </a:ext>
            </a:extLst>
          </p:cNvPr>
          <p:cNvCxnSpPr>
            <a:cxnSpLocks/>
          </p:cNvCxnSpPr>
          <p:nvPr/>
        </p:nvCxnSpPr>
        <p:spPr>
          <a:xfrm>
            <a:off x="3058157" y="3748827"/>
            <a:ext cx="45000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057B320D-ABFC-4029-B52C-8D25A856E487}"/>
              </a:ext>
            </a:extLst>
          </p:cNvPr>
          <p:cNvSpPr/>
          <p:nvPr/>
        </p:nvSpPr>
        <p:spPr>
          <a:xfrm>
            <a:off x="1635758" y="3542761"/>
            <a:ext cx="1422399" cy="40845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B002D692-144C-4B72-A787-D544EA48CFAB}"/>
              </a:ext>
            </a:extLst>
          </p:cNvPr>
          <p:cNvSpPr txBox="1"/>
          <p:nvPr/>
        </p:nvSpPr>
        <p:spPr>
          <a:xfrm>
            <a:off x="7558242" y="3542761"/>
            <a:ext cx="379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Hvilke kolonner er der i vores data?</a:t>
            </a:r>
          </a:p>
        </p:txBody>
      </p:sp>
    </p:spTree>
    <p:extLst>
      <p:ext uri="{BB962C8B-B14F-4D97-AF65-F5344CB8AC3E}">
        <p14:creationId xmlns:p14="http://schemas.microsoft.com/office/powerpoint/2010/main" val="4076763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metoder 1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F4C722E-241D-43CC-B4D7-CB85D868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2032146"/>
            <a:ext cx="4825202" cy="3454254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FAE95F94-B11E-4C5C-80D3-841B2D5DE191}"/>
              </a:ext>
            </a:extLst>
          </p:cNvPr>
          <p:cNvSpPr/>
          <p:nvPr/>
        </p:nvSpPr>
        <p:spPr>
          <a:xfrm>
            <a:off x="1159037" y="1946526"/>
            <a:ext cx="4896323" cy="3625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67E7E23-7951-45C7-9ABD-F250E8E99209}"/>
              </a:ext>
            </a:extLst>
          </p:cNvPr>
          <p:cNvSpPr/>
          <p:nvPr/>
        </p:nvSpPr>
        <p:spPr>
          <a:xfrm>
            <a:off x="1645920" y="1950865"/>
            <a:ext cx="2438400" cy="477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6D8C1F30-4833-48A0-BAA2-520CD4960B0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084320" y="2189552"/>
            <a:ext cx="3473923" cy="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F130C122-1028-446D-B052-87A784200AC8}"/>
              </a:ext>
            </a:extLst>
          </p:cNvPr>
          <p:cNvSpPr txBox="1"/>
          <p:nvPr/>
        </p:nvSpPr>
        <p:spPr>
          <a:xfrm>
            <a:off x="7558243" y="2004886"/>
            <a:ext cx="338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Importer Pandas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672F784-3BFC-41D9-8501-F35D23997C2B}"/>
              </a:ext>
            </a:extLst>
          </p:cNvPr>
          <p:cNvSpPr/>
          <p:nvPr/>
        </p:nvSpPr>
        <p:spPr>
          <a:xfrm>
            <a:off x="1635759" y="2428241"/>
            <a:ext cx="4439123" cy="54864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B3CDB417-EC8E-4EE2-8B58-AF7B799F1CF0}"/>
              </a:ext>
            </a:extLst>
          </p:cNvPr>
          <p:cNvCxnSpPr>
            <a:cxnSpLocks/>
          </p:cNvCxnSpPr>
          <p:nvPr/>
        </p:nvCxnSpPr>
        <p:spPr>
          <a:xfrm>
            <a:off x="6075680" y="2702561"/>
            <a:ext cx="14622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1119DDD7-3B33-4552-890D-8ECB95A3AFF5}"/>
              </a:ext>
            </a:extLst>
          </p:cNvPr>
          <p:cNvSpPr txBox="1"/>
          <p:nvPr/>
        </p:nvSpPr>
        <p:spPr>
          <a:xfrm>
            <a:off x="7558243" y="2374218"/>
            <a:ext cx="3790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Hent vores data (der er ‘,’ separeret!) som en df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502BE4-DEE1-4FB4-8C41-BA59E9A23DCE}"/>
              </a:ext>
            </a:extLst>
          </p:cNvPr>
          <p:cNvSpPr/>
          <p:nvPr/>
        </p:nvSpPr>
        <p:spPr>
          <a:xfrm>
            <a:off x="1635759" y="3020549"/>
            <a:ext cx="1330960" cy="40845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Lige forbindelse 14">
            <a:extLst>
              <a:ext uri="{FF2B5EF4-FFF2-40B4-BE49-F238E27FC236}">
                <a16:creationId xmlns:a16="http://schemas.microsoft.com/office/drawing/2014/main" id="{32917B89-5E91-4F42-BBFC-AE528C708B69}"/>
              </a:ext>
            </a:extLst>
          </p:cNvPr>
          <p:cNvCxnSpPr>
            <a:cxnSpLocks/>
          </p:cNvCxnSpPr>
          <p:nvPr/>
        </p:nvCxnSpPr>
        <p:spPr>
          <a:xfrm>
            <a:off x="2966719" y="3224774"/>
            <a:ext cx="45712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27489382-2BB1-4244-A35E-7C0A3F972256}"/>
              </a:ext>
            </a:extLst>
          </p:cNvPr>
          <p:cNvSpPr txBox="1"/>
          <p:nvPr/>
        </p:nvSpPr>
        <p:spPr>
          <a:xfrm>
            <a:off x="7558242" y="3020545"/>
            <a:ext cx="379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Hvor mange rækker er der i vores df?</a:t>
            </a:r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DB03B5BB-286A-4990-923D-D4C3CA42CA8C}"/>
              </a:ext>
            </a:extLst>
          </p:cNvPr>
          <p:cNvCxnSpPr>
            <a:cxnSpLocks/>
          </p:cNvCxnSpPr>
          <p:nvPr/>
        </p:nvCxnSpPr>
        <p:spPr>
          <a:xfrm>
            <a:off x="3058157" y="3748827"/>
            <a:ext cx="45000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057B320D-ABFC-4029-B52C-8D25A856E487}"/>
              </a:ext>
            </a:extLst>
          </p:cNvPr>
          <p:cNvSpPr/>
          <p:nvPr/>
        </p:nvSpPr>
        <p:spPr>
          <a:xfrm>
            <a:off x="1635758" y="3542761"/>
            <a:ext cx="1422399" cy="40845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B002D692-144C-4B72-A787-D544EA48CFAB}"/>
              </a:ext>
            </a:extLst>
          </p:cNvPr>
          <p:cNvSpPr txBox="1"/>
          <p:nvPr/>
        </p:nvSpPr>
        <p:spPr>
          <a:xfrm>
            <a:off x="7558242" y="3542761"/>
            <a:ext cx="379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Hvilke kolonner er der i vores data?</a:t>
            </a:r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631EEE71-6107-4949-A436-58778D19B275}"/>
              </a:ext>
            </a:extLst>
          </p:cNvPr>
          <p:cNvCxnSpPr>
            <a:cxnSpLocks/>
          </p:cNvCxnSpPr>
          <p:nvPr/>
        </p:nvCxnSpPr>
        <p:spPr>
          <a:xfrm>
            <a:off x="3352398" y="4307627"/>
            <a:ext cx="41855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E3ACBA32-B5A7-49FF-882E-06BA9BB9FF26}"/>
              </a:ext>
            </a:extLst>
          </p:cNvPr>
          <p:cNvSpPr/>
          <p:nvPr/>
        </p:nvSpPr>
        <p:spPr>
          <a:xfrm>
            <a:off x="1656077" y="4099365"/>
            <a:ext cx="1695523" cy="40845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03A9E47F-B252-44AC-99B0-9DACC222A809}"/>
              </a:ext>
            </a:extLst>
          </p:cNvPr>
          <p:cNvSpPr txBox="1"/>
          <p:nvPr/>
        </p:nvSpPr>
        <p:spPr>
          <a:xfrm>
            <a:off x="7558242" y="4036204"/>
            <a:ext cx="3790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Hvad er den basale statistik for vores data?</a:t>
            </a:r>
          </a:p>
        </p:txBody>
      </p:sp>
    </p:spTree>
    <p:extLst>
      <p:ext uri="{BB962C8B-B14F-4D97-AF65-F5344CB8AC3E}">
        <p14:creationId xmlns:p14="http://schemas.microsoft.com/office/powerpoint/2010/main" val="297256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metoder 1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F4C722E-241D-43CC-B4D7-CB85D868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2032146"/>
            <a:ext cx="4825202" cy="3454254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FAE95F94-B11E-4C5C-80D3-841B2D5DE191}"/>
              </a:ext>
            </a:extLst>
          </p:cNvPr>
          <p:cNvSpPr/>
          <p:nvPr/>
        </p:nvSpPr>
        <p:spPr>
          <a:xfrm>
            <a:off x="1159037" y="1946526"/>
            <a:ext cx="4896323" cy="3625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67E7E23-7951-45C7-9ABD-F250E8E99209}"/>
              </a:ext>
            </a:extLst>
          </p:cNvPr>
          <p:cNvSpPr/>
          <p:nvPr/>
        </p:nvSpPr>
        <p:spPr>
          <a:xfrm>
            <a:off x="1645920" y="1950865"/>
            <a:ext cx="2438400" cy="477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6D8C1F30-4833-48A0-BAA2-520CD4960B0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084320" y="2189552"/>
            <a:ext cx="3473923" cy="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F130C122-1028-446D-B052-87A784200AC8}"/>
              </a:ext>
            </a:extLst>
          </p:cNvPr>
          <p:cNvSpPr txBox="1"/>
          <p:nvPr/>
        </p:nvSpPr>
        <p:spPr>
          <a:xfrm>
            <a:off x="7558243" y="2004886"/>
            <a:ext cx="338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Importer Pandas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672F784-3BFC-41D9-8501-F35D23997C2B}"/>
              </a:ext>
            </a:extLst>
          </p:cNvPr>
          <p:cNvSpPr/>
          <p:nvPr/>
        </p:nvSpPr>
        <p:spPr>
          <a:xfrm>
            <a:off x="1635759" y="2428241"/>
            <a:ext cx="4439123" cy="54864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B3CDB417-EC8E-4EE2-8B58-AF7B799F1CF0}"/>
              </a:ext>
            </a:extLst>
          </p:cNvPr>
          <p:cNvCxnSpPr>
            <a:cxnSpLocks/>
          </p:cNvCxnSpPr>
          <p:nvPr/>
        </p:nvCxnSpPr>
        <p:spPr>
          <a:xfrm>
            <a:off x="6075680" y="2702561"/>
            <a:ext cx="14622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1119DDD7-3B33-4552-890D-8ECB95A3AFF5}"/>
              </a:ext>
            </a:extLst>
          </p:cNvPr>
          <p:cNvSpPr txBox="1"/>
          <p:nvPr/>
        </p:nvSpPr>
        <p:spPr>
          <a:xfrm>
            <a:off x="7558243" y="2374218"/>
            <a:ext cx="3790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Hent vores data (der er ‘,’ separeret!) som en df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502BE4-DEE1-4FB4-8C41-BA59E9A23DCE}"/>
              </a:ext>
            </a:extLst>
          </p:cNvPr>
          <p:cNvSpPr/>
          <p:nvPr/>
        </p:nvSpPr>
        <p:spPr>
          <a:xfrm>
            <a:off x="1635759" y="3020549"/>
            <a:ext cx="1330960" cy="40845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Lige forbindelse 14">
            <a:extLst>
              <a:ext uri="{FF2B5EF4-FFF2-40B4-BE49-F238E27FC236}">
                <a16:creationId xmlns:a16="http://schemas.microsoft.com/office/drawing/2014/main" id="{32917B89-5E91-4F42-BBFC-AE528C708B69}"/>
              </a:ext>
            </a:extLst>
          </p:cNvPr>
          <p:cNvCxnSpPr>
            <a:cxnSpLocks/>
          </p:cNvCxnSpPr>
          <p:nvPr/>
        </p:nvCxnSpPr>
        <p:spPr>
          <a:xfrm>
            <a:off x="2966719" y="3224774"/>
            <a:ext cx="45712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27489382-2BB1-4244-A35E-7C0A3F972256}"/>
              </a:ext>
            </a:extLst>
          </p:cNvPr>
          <p:cNvSpPr txBox="1"/>
          <p:nvPr/>
        </p:nvSpPr>
        <p:spPr>
          <a:xfrm>
            <a:off x="7558242" y="3020545"/>
            <a:ext cx="379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Hvor mange rækker er der i vores df?</a:t>
            </a:r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DB03B5BB-286A-4990-923D-D4C3CA42CA8C}"/>
              </a:ext>
            </a:extLst>
          </p:cNvPr>
          <p:cNvCxnSpPr>
            <a:cxnSpLocks/>
          </p:cNvCxnSpPr>
          <p:nvPr/>
        </p:nvCxnSpPr>
        <p:spPr>
          <a:xfrm>
            <a:off x="3058157" y="3748827"/>
            <a:ext cx="45000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057B320D-ABFC-4029-B52C-8D25A856E487}"/>
              </a:ext>
            </a:extLst>
          </p:cNvPr>
          <p:cNvSpPr/>
          <p:nvPr/>
        </p:nvSpPr>
        <p:spPr>
          <a:xfrm>
            <a:off x="1635758" y="3542761"/>
            <a:ext cx="1422399" cy="40845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B002D692-144C-4B72-A787-D544EA48CFAB}"/>
              </a:ext>
            </a:extLst>
          </p:cNvPr>
          <p:cNvSpPr txBox="1"/>
          <p:nvPr/>
        </p:nvSpPr>
        <p:spPr>
          <a:xfrm>
            <a:off x="7558242" y="3542761"/>
            <a:ext cx="379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Hvilke kolonner er der i vores data?</a:t>
            </a:r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631EEE71-6107-4949-A436-58778D19B275}"/>
              </a:ext>
            </a:extLst>
          </p:cNvPr>
          <p:cNvCxnSpPr>
            <a:cxnSpLocks/>
          </p:cNvCxnSpPr>
          <p:nvPr/>
        </p:nvCxnSpPr>
        <p:spPr>
          <a:xfrm>
            <a:off x="3352398" y="4307627"/>
            <a:ext cx="41855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E3ACBA32-B5A7-49FF-882E-06BA9BB9FF26}"/>
              </a:ext>
            </a:extLst>
          </p:cNvPr>
          <p:cNvSpPr/>
          <p:nvPr/>
        </p:nvSpPr>
        <p:spPr>
          <a:xfrm>
            <a:off x="1656077" y="4099365"/>
            <a:ext cx="1695523" cy="40845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03A9E47F-B252-44AC-99B0-9DACC222A809}"/>
              </a:ext>
            </a:extLst>
          </p:cNvPr>
          <p:cNvSpPr txBox="1"/>
          <p:nvPr/>
        </p:nvSpPr>
        <p:spPr>
          <a:xfrm>
            <a:off x="7558242" y="4036204"/>
            <a:ext cx="3790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Hvad er den basale statistik for vores data?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55FE4B7-B490-4589-B171-E91713618011}"/>
              </a:ext>
            </a:extLst>
          </p:cNvPr>
          <p:cNvSpPr/>
          <p:nvPr/>
        </p:nvSpPr>
        <p:spPr>
          <a:xfrm>
            <a:off x="1676400" y="4615772"/>
            <a:ext cx="1422399" cy="40845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8" name="Lige forbindelse 27">
            <a:extLst>
              <a:ext uri="{FF2B5EF4-FFF2-40B4-BE49-F238E27FC236}">
                <a16:creationId xmlns:a16="http://schemas.microsoft.com/office/drawing/2014/main" id="{276648C9-DF36-4B2D-8F95-B1C071117070}"/>
              </a:ext>
            </a:extLst>
          </p:cNvPr>
          <p:cNvCxnSpPr>
            <a:cxnSpLocks/>
          </p:cNvCxnSpPr>
          <p:nvPr/>
        </p:nvCxnSpPr>
        <p:spPr>
          <a:xfrm flipV="1">
            <a:off x="3097999" y="4819997"/>
            <a:ext cx="4439924" cy="20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felt 29">
            <a:extLst>
              <a:ext uri="{FF2B5EF4-FFF2-40B4-BE49-F238E27FC236}">
                <a16:creationId xmlns:a16="http://schemas.microsoft.com/office/drawing/2014/main" id="{2F87AEF4-FA27-48FC-97BC-8C6A3E6A3C2A}"/>
              </a:ext>
            </a:extLst>
          </p:cNvPr>
          <p:cNvSpPr txBox="1"/>
          <p:nvPr/>
        </p:nvSpPr>
        <p:spPr>
          <a:xfrm>
            <a:off x="7558242" y="4579820"/>
            <a:ext cx="4003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Returnerer udelukkende ‘type’ kolonnen som en ny df</a:t>
            </a:r>
          </a:p>
        </p:txBody>
      </p:sp>
    </p:spTree>
    <p:extLst>
      <p:ext uri="{BB962C8B-B14F-4D97-AF65-F5344CB8AC3E}">
        <p14:creationId xmlns:p14="http://schemas.microsoft.com/office/powerpoint/2010/main" val="163956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Omkring Jens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573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Jens Kristian Vitus Bering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IDA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BSc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 Software Engineering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Syddansk Universitet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cand.polyt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Software Engineering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Syddansk Universitet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Arbejder som studenterudvikler ved Bankdata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 han programmerer finans software  </a:t>
            </a:r>
            <a:endParaRPr lang="da-DK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77844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metoder 1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F4C722E-241D-43CC-B4D7-CB85D868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2032146"/>
            <a:ext cx="4825202" cy="3454254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FAE95F94-B11E-4C5C-80D3-841B2D5DE191}"/>
              </a:ext>
            </a:extLst>
          </p:cNvPr>
          <p:cNvSpPr/>
          <p:nvPr/>
        </p:nvSpPr>
        <p:spPr>
          <a:xfrm>
            <a:off x="1159037" y="1946526"/>
            <a:ext cx="4896323" cy="3625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67E7E23-7951-45C7-9ABD-F250E8E99209}"/>
              </a:ext>
            </a:extLst>
          </p:cNvPr>
          <p:cNvSpPr/>
          <p:nvPr/>
        </p:nvSpPr>
        <p:spPr>
          <a:xfrm>
            <a:off x="1645920" y="1950865"/>
            <a:ext cx="2438400" cy="477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6D8C1F30-4833-48A0-BAA2-520CD4960B0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084320" y="2189552"/>
            <a:ext cx="3473923" cy="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F130C122-1028-446D-B052-87A784200AC8}"/>
              </a:ext>
            </a:extLst>
          </p:cNvPr>
          <p:cNvSpPr txBox="1"/>
          <p:nvPr/>
        </p:nvSpPr>
        <p:spPr>
          <a:xfrm>
            <a:off x="7558243" y="2004886"/>
            <a:ext cx="338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Importer Pandas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672F784-3BFC-41D9-8501-F35D23997C2B}"/>
              </a:ext>
            </a:extLst>
          </p:cNvPr>
          <p:cNvSpPr/>
          <p:nvPr/>
        </p:nvSpPr>
        <p:spPr>
          <a:xfrm>
            <a:off x="1635759" y="2428241"/>
            <a:ext cx="4439123" cy="54864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B3CDB417-EC8E-4EE2-8B58-AF7B799F1CF0}"/>
              </a:ext>
            </a:extLst>
          </p:cNvPr>
          <p:cNvCxnSpPr>
            <a:cxnSpLocks/>
          </p:cNvCxnSpPr>
          <p:nvPr/>
        </p:nvCxnSpPr>
        <p:spPr>
          <a:xfrm>
            <a:off x="6075680" y="2702561"/>
            <a:ext cx="14622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1119DDD7-3B33-4552-890D-8ECB95A3AFF5}"/>
              </a:ext>
            </a:extLst>
          </p:cNvPr>
          <p:cNvSpPr txBox="1"/>
          <p:nvPr/>
        </p:nvSpPr>
        <p:spPr>
          <a:xfrm>
            <a:off x="7558243" y="2374218"/>
            <a:ext cx="3790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Hent vores data (der er ‘,’ separeret!) som en df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502BE4-DEE1-4FB4-8C41-BA59E9A23DCE}"/>
              </a:ext>
            </a:extLst>
          </p:cNvPr>
          <p:cNvSpPr/>
          <p:nvPr/>
        </p:nvSpPr>
        <p:spPr>
          <a:xfrm>
            <a:off x="1635759" y="3020549"/>
            <a:ext cx="1330960" cy="40845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Lige forbindelse 14">
            <a:extLst>
              <a:ext uri="{FF2B5EF4-FFF2-40B4-BE49-F238E27FC236}">
                <a16:creationId xmlns:a16="http://schemas.microsoft.com/office/drawing/2014/main" id="{32917B89-5E91-4F42-BBFC-AE528C708B69}"/>
              </a:ext>
            </a:extLst>
          </p:cNvPr>
          <p:cNvCxnSpPr>
            <a:cxnSpLocks/>
          </p:cNvCxnSpPr>
          <p:nvPr/>
        </p:nvCxnSpPr>
        <p:spPr>
          <a:xfrm>
            <a:off x="2966719" y="3224774"/>
            <a:ext cx="45712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27489382-2BB1-4244-A35E-7C0A3F972256}"/>
              </a:ext>
            </a:extLst>
          </p:cNvPr>
          <p:cNvSpPr txBox="1"/>
          <p:nvPr/>
        </p:nvSpPr>
        <p:spPr>
          <a:xfrm>
            <a:off x="7558242" y="3020545"/>
            <a:ext cx="379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Hvor mange rækker er der i vores df?</a:t>
            </a:r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DB03B5BB-286A-4990-923D-D4C3CA42CA8C}"/>
              </a:ext>
            </a:extLst>
          </p:cNvPr>
          <p:cNvCxnSpPr>
            <a:cxnSpLocks/>
          </p:cNvCxnSpPr>
          <p:nvPr/>
        </p:nvCxnSpPr>
        <p:spPr>
          <a:xfrm>
            <a:off x="3058157" y="3748827"/>
            <a:ext cx="45000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057B320D-ABFC-4029-B52C-8D25A856E487}"/>
              </a:ext>
            </a:extLst>
          </p:cNvPr>
          <p:cNvSpPr/>
          <p:nvPr/>
        </p:nvSpPr>
        <p:spPr>
          <a:xfrm>
            <a:off x="1635758" y="3542761"/>
            <a:ext cx="1422399" cy="40845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B002D692-144C-4B72-A787-D544EA48CFAB}"/>
              </a:ext>
            </a:extLst>
          </p:cNvPr>
          <p:cNvSpPr txBox="1"/>
          <p:nvPr/>
        </p:nvSpPr>
        <p:spPr>
          <a:xfrm>
            <a:off x="7558242" y="3542761"/>
            <a:ext cx="379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Hvilke kolonner er der i vores data?</a:t>
            </a:r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631EEE71-6107-4949-A436-58778D19B275}"/>
              </a:ext>
            </a:extLst>
          </p:cNvPr>
          <p:cNvCxnSpPr>
            <a:cxnSpLocks/>
          </p:cNvCxnSpPr>
          <p:nvPr/>
        </p:nvCxnSpPr>
        <p:spPr>
          <a:xfrm>
            <a:off x="3352398" y="4307627"/>
            <a:ext cx="41855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E3ACBA32-B5A7-49FF-882E-06BA9BB9FF26}"/>
              </a:ext>
            </a:extLst>
          </p:cNvPr>
          <p:cNvSpPr/>
          <p:nvPr/>
        </p:nvSpPr>
        <p:spPr>
          <a:xfrm>
            <a:off x="1656077" y="4099365"/>
            <a:ext cx="1695523" cy="40845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03A9E47F-B252-44AC-99B0-9DACC222A809}"/>
              </a:ext>
            </a:extLst>
          </p:cNvPr>
          <p:cNvSpPr txBox="1"/>
          <p:nvPr/>
        </p:nvSpPr>
        <p:spPr>
          <a:xfrm>
            <a:off x="7558242" y="4036204"/>
            <a:ext cx="3790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Hvad er den basale statistik for vores data?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55FE4B7-B490-4589-B171-E91713618011}"/>
              </a:ext>
            </a:extLst>
          </p:cNvPr>
          <p:cNvSpPr/>
          <p:nvPr/>
        </p:nvSpPr>
        <p:spPr>
          <a:xfrm>
            <a:off x="1676400" y="4615772"/>
            <a:ext cx="1422399" cy="40845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8" name="Lige forbindelse 27">
            <a:extLst>
              <a:ext uri="{FF2B5EF4-FFF2-40B4-BE49-F238E27FC236}">
                <a16:creationId xmlns:a16="http://schemas.microsoft.com/office/drawing/2014/main" id="{276648C9-DF36-4B2D-8F95-B1C071117070}"/>
              </a:ext>
            </a:extLst>
          </p:cNvPr>
          <p:cNvCxnSpPr>
            <a:cxnSpLocks/>
          </p:cNvCxnSpPr>
          <p:nvPr/>
        </p:nvCxnSpPr>
        <p:spPr>
          <a:xfrm flipV="1">
            <a:off x="3097999" y="4819997"/>
            <a:ext cx="4439924" cy="20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felt 29">
            <a:extLst>
              <a:ext uri="{FF2B5EF4-FFF2-40B4-BE49-F238E27FC236}">
                <a16:creationId xmlns:a16="http://schemas.microsoft.com/office/drawing/2014/main" id="{2F87AEF4-FA27-48FC-97BC-8C6A3E6A3C2A}"/>
              </a:ext>
            </a:extLst>
          </p:cNvPr>
          <p:cNvSpPr txBox="1"/>
          <p:nvPr/>
        </p:nvSpPr>
        <p:spPr>
          <a:xfrm>
            <a:off x="7558242" y="4579820"/>
            <a:ext cx="4003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Returnerer udelukkende ‘type’ kolonnen som en ny df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005520E-7EEE-43C2-8C48-2EA5E7D9BDFE}"/>
              </a:ext>
            </a:extLst>
          </p:cNvPr>
          <p:cNvSpPr/>
          <p:nvPr/>
        </p:nvSpPr>
        <p:spPr>
          <a:xfrm>
            <a:off x="1635758" y="5111094"/>
            <a:ext cx="4277362" cy="48326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2" name="Lige forbindelse 31">
            <a:extLst>
              <a:ext uri="{FF2B5EF4-FFF2-40B4-BE49-F238E27FC236}">
                <a16:creationId xmlns:a16="http://schemas.microsoft.com/office/drawing/2014/main" id="{EB845BE8-2821-4D8C-B837-B88BD7ECBB14}"/>
              </a:ext>
            </a:extLst>
          </p:cNvPr>
          <p:cNvCxnSpPr>
            <a:cxnSpLocks/>
          </p:cNvCxnSpPr>
          <p:nvPr/>
        </p:nvCxnSpPr>
        <p:spPr>
          <a:xfrm>
            <a:off x="5902960" y="5350156"/>
            <a:ext cx="1645122" cy="124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felt 34">
            <a:extLst>
              <a:ext uri="{FF2B5EF4-FFF2-40B4-BE49-F238E27FC236}">
                <a16:creationId xmlns:a16="http://schemas.microsoft.com/office/drawing/2014/main" id="{D8C17FC5-2E50-4AC7-BB67-636C8AE2D060}"/>
              </a:ext>
            </a:extLst>
          </p:cNvPr>
          <p:cNvSpPr txBox="1"/>
          <p:nvPr/>
        </p:nvSpPr>
        <p:spPr>
          <a:xfrm>
            <a:off x="7558242" y="5121589"/>
            <a:ext cx="4003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Returnerer både ‘</a:t>
            </a:r>
            <a:r>
              <a:rPr lang="da-DK" dirty="0" err="1"/>
              <a:t>sepal_length</a:t>
            </a:r>
            <a:r>
              <a:rPr lang="da-DK" dirty="0"/>
              <a:t>’ og ‘</a:t>
            </a:r>
            <a:r>
              <a:rPr lang="da-DK" dirty="0" err="1"/>
              <a:t>sepal_width</a:t>
            </a:r>
            <a:r>
              <a:rPr lang="da-DK" dirty="0"/>
              <a:t>’ kolonnerne som en ny df</a:t>
            </a:r>
          </a:p>
        </p:txBody>
      </p:sp>
    </p:spTree>
    <p:extLst>
      <p:ext uri="{BB962C8B-B14F-4D97-AF65-F5344CB8AC3E}">
        <p14:creationId xmlns:p14="http://schemas.microsoft.com/office/powerpoint/2010/main" val="4053987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metoder 1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F4C722E-241D-43CC-B4D7-CB85D868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2032146"/>
            <a:ext cx="4825202" cy="3454254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FAE95F94-B11E-4C5C-80D3-841B2D5DE191}"/>
              </a:ext>
            </a:extLst>
          </p:cNvPr>
          <p:cNvSpPr/>
          <p:nvPr/>
        </p:nvSpPr>
        <p:spPr>
          <a:xfrm>
            <a:off x="1159037" y="1946526"/>
            <a:ext cx="4896323" cy="3625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67E7E23-7951-45C7-9ABD-F250E8E99209}"/>
              </a:ext>
            </a:extLst>
          </p:cNvPr>
          <p:cNvSpPr/>
          <p:nvPr/>
        </p:nvSpPr>
        <p:spPr>
          <a:xfrm>
            <a:off x="1645920" y="1950865"/>
            <a:ext cx="2438400" cy="477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6D8C1F30-4833-48A0-BAA2-520CD4960B0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084320" y="2189552"/>
            <a:ext cx="3473923" cy="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F130C122-1028-446D-B052-87A784200AC8}"/>
              </a:ext>
            </a:extLst>
          </p:cNvPr>
          <p:cNvSpPr txBox="1"/>
          <p:nvPr/>
        </p:nvSpPr>
        <p:spPr>
          <a:xfrm>
            <a:off x="7558243" y="2004886"/>
            <a:ext cx="338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Importer Pandas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672F784-3BFC-41D9-8501-F35D23997C2B}"/>
              </a:ext>
            </a:extLst>
          </p:cNvPr>
          <p:cNvSpPr/>
          <p:nvPr/>
        </p:nvSpPr>
        <p:spPr>
          <a:xfrm>
            <a:off x="1635759" y="2428241"/>
            <a:ext cx="4439123" cy="54864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B3CDB417-EC8E-4EE2-8B58-AF7B799F1CF0}"/>
              </a:ext>
            </a:extLst>
          </p:cNvPr>
          <p:cNvCxnSpPr>
            <a:cxnSpLocks/>
          </p:cNvCxnSpPr>
          <p:nvPr/>
        </p:nvCxnSpPr>
        <p:spPr>
          <a:xfrm>
            <a:off x="6075680" y="2702561"/>
            <a:ext cx="14622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1119DDD7-3B33-4552-890D-8ECB95A3AFF5}"/>
              </a:ext>
            </a:extLst>
          </p:cNvPr>
          <p:cNvSpPr txBox="1"/>
          <p:nvPr/>
        </p:nvSpPr>
        <p:spPr>
          <a:xfrm>
            <a:off x="7558243" y="2374218"/>
            <a:ext cx="3790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Hent vores data (der er ‘,’ separeret!) som en df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502BE4-DEE1-4FB4-8C41-BA59E9A23DCE}"/>
              </a:ext>
            </a:extLst>
          </p:cNvPr>
          <p:cNvSpPr/>
          <p:nvPr/>
        </p:nvSpPr>
        <p:spPr>
          <a:xfrm>
            <a:off x="1635759" y="3020549"/>
            <a:ext cx="1330960" cy="40845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Lige forbindelse 14">
            <a:extLst>
              <a:ext uri="{FF2B5EF4-FFF2-40B4-BE49-F238E27FC236}">
                <a16:creationId xmlns:a16="http://schemas.microsoft.com/office/drawing/2014/main" id="{32917B89-5E91-4F42-BBFC-AE528C708B69}"/>
              </a:ext>
            </a:extLst>
          </p:cNvPr>
          <p:cNvCxnSpPr>
            <a:cxnSpLocks/>
          </p:cNvCxnSpPr>
          <p:nvPr/>
        </p:nvCxnSpPr>
        <p:spPr>
          <a:xfrm>
            <a:off x="2966719" y="3224774"/>
            <a:ext cx="45712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27489382-2BB1-4244-A35E-7C0A3F972256}"/>
              </a:ext>
            </a:extLst>
          </p:cNvPr>
          <p:cNvSpPr txBox="1"/>
          <p:nvPr/>
        </p:nvSpPr>
        <p:spPr>
          <a:xfrm>
            <a:off x="7558242" y="3020545"/>
            <a:ext cx="379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Hvor mange rækker er der i vores df?</a:t>
            </a:r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DB03B5BB-286A-4990-923D-D4C3CA42CA8C}"/>
              </a:ext>
            </a:extLst>
          </p:cNvPr>
          <p:cNvCxnSpPr>
            <a:cxnSpLocks/>
          </p:cNvCxnSpPr>
          <p:nvPr/>
        </p:nvCxnSpPr>
        <p:spPr>
          <a:xfrm>
            <a:off x="3058157" y="3748827"/>
            <a:ext cx="45000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057B320D-ABFC-4029-B52C-8D25A856E487}"/>
              </a:ext>
            </a:extLst>
          </p:cNvPr>
          <p:cNvSpPr/>
          <p:nvPr/>
        </p:nvSpPr>
        <p:spPr>
          <a:xfrm>
            <a:off x="1635758" y="3542761"/>
            <a:ext cx="1422399" cy="40845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B002D692-144C-4B72-A787-D544EA48CFAB}"/>
              </a:ext>
            </a:extLst>
          </p:cNvPr>
          <p:cNvSpPr txBox="1"/>
          <p:nvPr/>
        </p:nvSpPr>
        <p:spPr>
          <a:xfrm>
            <a:off x="7558242" y="3542761"/>
            <a:ext cx="379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Hvilke kolonner er der i vores data?</a:t>
            </a:r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631EEE71-6107-4949-A436-58778D19B275}"/>
              </a:ext>
            </a:extLst>
          </p:cNvPr>
          <p:cNvCxnSpPr>
            <a:cxnSpLocks/>
          </p:cNvCxnSpPr>
          <p:nvPr/>
        </p:nvCxnSpPr>
        <p:spPr>
          <a:xfrm>
            <a:off x="3352398" y="4307627"/>
            <a:ext cx="41855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E3ACBA32-B5A7-49FF-882E-06BA9BB9FF26}"/>
              </a:ext>
            </a:extLst>
          </p:cNvPr>
          <p:cNvSpPr/>
          <p:nvPr/>
        </p:nvSpPr>
        <p:spPr>
          <a:xfrm>
            <a:off x="1656077" y="4099365"/>
            <a:ext cx="1695523" cy="40845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03A9E47F-B252-44AC-99B0-9DACC222A809}"/>
              </a:ext>
            </a:extLst>
          </p:cNvPr>
          <p:cNvSpPr txBox="1"/>
          <p:nvPr/>
        </p:nvSpPr>
        <p:spPr>
          <a:xfrm>
            <a:off x="7558242" y="4036204"/>
            <a:ext cx="3790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Hvad er den basale statistik for vores data?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55FE4B7-B490-4589-B171-E91713618011}"/>
              </a:ext>
            </a:extLst>
          </p:cNvPr>
          <p:cNvSpPr/>
          <p:nvPr/>
        </p:nvSpPr>
        <p:spPr>
          <a:xfrm>
            <a:off x="1676400" y="4615772"/>
            <a:ext cx="1422399" cy="40845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8" name="Lige forbindelse 27">
            <a:extLst>
              <a:ext uri="{FF2B5EF4-FFF2-40B4-BE49-F238E27FC236}">
                <a16:creationId xmlns:a16="http://schemas.microsoft.com/office/drawing/2014/main" id="{276648C9-DF36-4B2D-8F95-B1C071117070}"/>
              </a:ext>
            </a:extLst>
          </p:cNvPr>
          <p:cNvCxnSpPr>
            <a:cxnSpLocks/>
          </p:cNvCxnSpPr>
          <p:nvPr/>
        </p:nvCxnSpPr>
        <p:spPr>
          <a:xfrm flipV="1">
            <a:off x="3097999" y="4819997"/>
            <a:ext cx="4439924" cy="20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felt 29">
            <a:extLst>
              <a:ext uri="{FF2B5EF4-FFF2-40B4-BE49-F238E27FC236}">
                <a16:creationId xmlns:a16="http://schemas.microsoft.com/office/drawing/2014/main" id="{2F87AEF4-FA27-48FC-97BC-8C6A3E6A3C2A}"/>
              </a:ext>
            </a:extLst>
          </p:cNvPr>
          <p:cNvSpPr txBox="1"/>
          <p:nvPr/>
        </p:nvSpPr>
        <p:spPr>
          <a:xfrm>
            <a:off x="7558242" y="4579820"/>
            <a:ext cx="4003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Returnerer udelukkende ‘type’ kolonnen som en ny df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005520E-7EEE-43C2-8C48-2EA5E7D9BDFE}"/>
              </a:ext>
            </a:extLst>
          </p:cNvPr>
          <p:cNvSpPr/>
          <p:nvPr/>
        </p:nvSpPr>
        <p:spPr>
          <a:xfrm>
            <a:off x="1635758" y="5111094"/>
            <a:ext cx="4277362" cy="48326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2" name="Lige forbindelse 31">
            <a:extLst>
              <a:ext uri="{FF2B5EF4-FFF2-40B4-BE49-F238E27FC236}">
                <a16:creationId xmlns:a16="http://schemas.microsoft.com/office/drawing/2014/main" id="{EB845BE8-2821-4D8C-B837-B88BD7ECBB14}"/>
              </a:ext>
            </a:extLst>
          </p:cNvPr>
          <p:cNvCxnSpPr>
            <a:cxnSpLocks/>
          </p:cNvCxnSpPr>
          <p:nvPr/>
        </p:nvCxnSpPr>
        <p:spPr>
          <a:xfrm>
            <a:off x="5902960" y="5350156"/>
            <a:ext cx="1645122" cy="124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felt 34">
            <a:extLst>
              <a:ext uri="{FF2B5EF4-FFF2-40B4-BE49-F238E27FC236}">
                <a16:creationId xmlns:a16="http://schemas.microsoft.com/office/drawing/2014/main" id="{D8C17FC5-2E50-4AC7-BB67-636C8AE2D060}"/>
              </a:ext>
            </a:extLst>
          </p:cNvPr>
          <p:cNvSpPr txBox="1"/>
          <p:nvPr/>
        </p:nvSpPr>
        <p:spPr>
          <a:xfrm>
            <a:off x="7558242" y="5121589"/>
            <a:ext cx="4003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Returnerer både ‘</a:t>
            </a:r>
            <a:r>
              <a:rPr lang="da-DK" dirty="0" err="1"/>
              <a:t>sepal_length</a:t>
            </a:r>
            <a:r>
              <a:rPr lang="da-DK" dirty="0"/>
              <a:t>’ og ‘</a:t>
            </a:r>
            <a:r>
              <a:rPr lang="da-DK" dirty="0" err="1"/>
              <a:t>sepal_width</a:t>
            </a:r>
            <a:r>
              <a:rPr lang="da-DK" dirty="0"/>
              <a:t>’ kolonnerne som en ny df</a:t>
            </a: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82D7B2D4-20D0-4922-BEF2-8D3F45F95627}"/>
              </a:ext>
            </a:extLst>
          </p:cNvPr>
          <p:cNvSpPr txBox="1"/>
          <p:nvPr/>
        </p:nvSpPr>
        <p:spPr>
          <a:xfrm>
            <a:off x="1097280" y="5634553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3352477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metoder 2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AE95F94-B11E-4C5C-80D3-841B2D5DE191}"/>
              </a:ext>
            </a:extLst>
          </p:cNvPr>
          <p:cNvSpPr/>
          <p:nvPr/>
        </p:nvSpPr>
        <p:spPr>
          <a:xfrm>
            <a:off x="1188720" y="1942188"/>
            <a:ext cx="9966960" cy="2812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7DAAD59F-3C29-4EAB-B0FB-51BAF9831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75" y="2015343"/>
            <a:ext cx="8023985" cy="265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82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metoder 2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AE95F94-B11E-4C5C-80D3-841B2D5DE191}"/>
              </a:ext>
            </a:extLst>
          </p:cNvPr>
          <p:cNvSpPr/>
          <p:nvPr/>
        </p:nvSpPr>
        <p:spPr>
          <a:xfrm>
            <a:off x="1188720" y="1942188"/>
            <a:ext cx="9966960" cy="2812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7DAAD59F-3C29-4EAB-B0FB-51BAF9831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75" y="2015343"/>
            <a:ext cx="8023985" cy="2654551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E4F56522-8488-4BFB-8376-8ABD4F50DAE0}"/>
              </a:ext>
            </a:extLst>
          </p:cNvPr>
          <p:cNvSpPr/>
          <p:nvPr/>
        </p:nvSpPr>
        <p:spPr>
          <a:xfrm>
            <a:off x="1584960" y="2920793"/>
            <a:ext cx="2275840" cy="35926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1808E542-BE55-4437-B3C3-ECCD557A79C8}"/>
              </a:ext>
            </a:extLst>
          </p:cNvPr>
          <p:cNvCxnSpPr>
            <a:cxnSpLocks/>
          </p:cNvCxnSpPr>
          <p:nvPr/>
        </p:nvCxnSpPr>
        <p:spPr>
          <a:xfrm>
            <a:off x="3860800" y="3100425"/>
            <a:ext cx="32129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114632EE-D50E-43EE-BEE6-D0619F5B6F43}"/>
              </a:ext>
            </a:extLst>
          </p:cNvPr>
          <p:cNvSpPr txBox="1"/>
          <p:nvPr/>
        </p:nvSpPr>
        <p:spPr>
          <a:xfrm>
            <a:off x="7073775" y="2895186"/>
            <a:ext cx="392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Hvilke forskellige slags er der i ‘type’?</a:t>
            </a:r>
          </a:p>
        </p:txBody>
      </p:sp>
    </p:spTree>
    <p:extLst>
      <p:ext uri="{BB962C8B-B14F-4D97-AF65-F5344CB8AC3E}">
        <p14:creationId xmlns:p14="http://schemas.microsoft.com/office/powerpoint/2010/main" val="16183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metoder 2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AE95F94-B11E-4C5C-80D3-841B2D5DE191}"/>
              </a:ext>
            </a:extLst>
          </p:cNvPr>
          <p:cNvSpPr/>
          <p:nvPr/>
        </p:nvSpPr>
        <p:spPr>
          <a:xfrm>
            <a:off x="1188720" y="1942188"/>
            <a:ext cx="9966960" cy="2812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7DAAD59F-3C29-4EAB-B0FB-51BAF9831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75" y="2015343"/>
            <a:ext cx="8023985" cy="2654551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E4F56522-8488-4BFB-8376-8ABD4F50DAE0}"/>
              </a:ext>
            </a:extLst>
          </p:cNvPr>
          <p:cNvSpPr/>
          <p:nvPr/>
        </p:nvSpPr>
        <p:spPr>
          <a:xfrm>
            <a:off x="1584960" y="2920793"/>
            <a:ext cx="2275840" cy="35926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1808E542-BE55-4437-B3C3-ECCD557A79C8}"/>
              </a:ext>
            </a:extLst>
          </p:cNvPr>
          <p:cNvCxnSpPr>
            <a:cxnSpLocks/>
          </p:cNvCxnSpPr>
          <p:nvPr/>
        </p:nvCxnSpPr>
        <p:spPr>
          <a:xfrm>
            <a:off x="3860800" y="3100425"/>
            <a:ext cx="32129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6213426-160E-4ADC-8694-14284F3C1FA5}"/>
              </a:ext>
            </a:extLst>
          </p:cNvPr>
          <p:cNvSpPr txBox="1"/>
          <p:nvPr/>
        </p:nvSpPr>
        <p:spPr>
          <a:xfrm>
            <a:off x="7073775" y="2895186"/>
            <a:ext cx="392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Hvilke forskellige slags er der i ‘type’?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BD83E0D-44DC-4894-B66B-55DADA1ABE93}"/>
              </a:ext>
            </a:extLst>
          </p:cNvPr>
          <p:cNvSpPr/>
          <p:nvPr/>
        </p:nvSpPr>
        <p:spPr>
          <a:xfrm>
            <a:off x="1577214" y="3310536"/>
            <a:ext cx="2852545" cy="477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47788C0A-95FB-4DA3-8BB9-51F919E5387F}"/>
              </a:ext>
            </a:extLst>
          </p:cNvPr>
          <p:cNvCxnSpPr>
            <a:cxnSpLocks/>
          </p:cNvCxnSpPr>
          <p:nvPr/>
        </p:nvCxnSpPr>
        <p:spPr>
          <a:xfrm flipV="1">
            <a:off x="4429759" y="3539253"/>
            <a:ext cx="2644016" cy="99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EEDB9E12-550E-41E0-BF9D-8B5728DC3DFE}"/>
              </a:ext>
            </a:extLst>
          </p:cNvPr>
          <p:cNvSpPr txBox="1"/>
          <p:nvPr/>
        </p:nvSpPr>
        <p:spPr>
          <a:xfrm>
            <a:off x="7083934" y="3259029"/>
            <a:ext cx="3523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Hvor mange er der af hver slags i kolonnen ‘type’?</a:t>
            </a:r>
          </a:p>
        </p:txBody>
      </p:sp>
    </p:spTree>
    <p:extLst>
      <p:ext uri="{BB962C8B-B14F-4D97-AF65-F5344CB8AC3E}">
        <p14:creationId xmlns:p14="http://schemas.microsoft.com/office/powerpoint/2010/main" val="3699022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metoder 2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AE95F94-B11E-4C5C-80D3-841B2D5DE191}"/>
              </a:ext>
            </a:extLst>
          </p:cNvPr>
          <p:cNvSpPr/>
          <p:nvPr/>
        </p:nvSpPr>
        <p:spPr>
          <a:xfrm>
            <a:off x="1188720" y="1942188"/>
            <a:ext cx="9966960" cy="2812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7DAAD59F-3C29-4EAB-B0FB-51BAF9831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75" y="2015343"/>
            <a:ext cx="8023985" cy="2654551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E4F56522-8488-4BFB-8376-8ABD4F50DAE0}"/>
              </a:ext>
            </a:extLst>
          </p:cNvPr>
          <p:cNvSpPr/>
          <p:nvPr/>
        </p:nvSpPr>
        <p:spPr>
          <a:xfrm>
            <a:off x="1584960" y="2920793"/>
            <a:ext cx="2275840" cy="35926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1808E542-BE55-4437-B3C3-ECCD557A79C8}"/>
              </a:ext>
            </a:extLst>
          </p:cNvPr>
          <p:cNvCxnSpPr>
            <a:cxnSpLocks/>
          </p:cNvCxnSpPr>
          <p:nvPr/>
        </p:nvCxnSpPr>
        <p:spPr>
          <a:xfrm>
            <a:off x="3860800" y="3100425"/>
            <a:ext cx="32129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9BD83E0D-44DC-4894-B66B-55DADA1ABE93}"/>
              </a:ext>
            </a:extLst>
          </p:cNvPr>
          <p:cNvSpPr/>
          <p:nvPr/>
        </p:nvSpPr>
        <p:spPr>
          <a:xfrm>
            <a:off x="1577214" y="3310536"/>
            <a:ext cx="2852545" cy="477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83819CA-5410-4111-BF12-BAC40E1B6DE4}"/>
              </a:ext>
            </a:extLst>
          </p:cNvPr>
          <p:cNvSpPr/>
          <p:nvPr/>
        </p:nvSpPr>
        <p:spPr>
          <a:xfrm>
            <a:off x="1564640" y="3808231"/>
            <a:ext cx="3139438" cy="477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47788C0A-95FB-4DA3-8BB9-51F919E5387F}"/>
              </a:ext>
            </a:extLst>
          </p:cNvPr>
          <p:cNvCxnSpPr>
            <a:cxnSpLocks/>
          </p:cNvCxnSpPr>
          <p:nvPr/>
        </p:nvCxnSpPr>
        <p:spPr>
          <a:xfrm flipV="1">
            <a:off x="4429759" y="3539253"/>
            <a:ext cx="2644016" cy="99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EEDB9E12-550E-41E0-BF9D-8B5728DC3DFE}"/>
              </a:ext>
            </a:extLst>
          </p:cNvPr>
          <p:cNvSpPr txBox="1"/>
          <p:nvPr/>
        </p:nvSpPr>
        <p:spPr>
          <a:xfrm>
            <a:off x="7083934" y="3259029"/>
            <a:ext cx="3523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Hvor mange er der af hver slags i kolonnen ‘type’?</a:t>
            </a:r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7FA66FEA-EDA6-40BD-BF64-0C7B8A031166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704078" y="4034864"/>
            <a:ext cx="2369697" cy="120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8719A133-19CD-4468-82F9-CE7BDF60246C}"/>
              </a:ext>
            </a:extLst>
          </p:cNvPr>
          <p:cNvSpPr txBox="1"/>
          <p:nvPr/>
        </p:nvSpPr>
        <p:spPr>
          <a:xfrm>
            <a:off x="7073775" y="3850198"/>
            <a:ext cx="352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Slet kolonnen (derfor axis=1) ‘type’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4EEEB880-9E81-4855-A2DA-BAD67411BEC8}"/>
              </a:ext>
            </a:extLst>
          </p:cNvPr>
          <p:cNvSpPr txBox="1"/>
          <p:nvPr/>
        </p:nvSpPr>
        <p:spPr>
          <a:xfrm>
            <a:off x="7073775" y="2895186"/>
            <a:ext cx="392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Hvilke forskellige slags er der i ‘type’?</a:t>
            </a:r>
          </a:p>
        </p:txBody>
      </p:sp>
    </p:spTree>
    <p:extLst>
      <p:ext uri="{BB962C8B-B14F-4D97-AF65-F5344CB8AC3E}">
        <p14:creationId xmlns:p14="http://schemas.microsoft.com/office/powerpoint/2010/main" val="2023519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metoder 2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AE95F94-B11E-4C5C-80D3-841B2D5DE191}"/>
              </a:ext>
            </a:extLst>
          </p:cNvPr>
          <p:cNvSpPr/>
          <p:nvPr/>
        </p:nvSpPr>
        <p:spPr>
          <a:xfrm>
            <a:off x="1188720" y="1942188"/>
            <a:ext cx="9966960" cy="2812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7DAAD59F-3C29-4EAB-B0FB-51BAF9831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75" y="2015343"/>
            <a:ext cx="8023985" cy="2654551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E4F56522-8488-4BFB-8376-8ABD4F50DAE0}"/>
              </a:ext>
            </a:extLst>
          </p:cNvPr>
          <p:cNvSpPr/>
          <p:nvPr/>
        </p:nvSpPr>
        <p:spPr>
          <a:xfrm>
            <a:off x="1584960" y="2920793"/>
            <a:ext cx="2275840" cy="35926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1808E542-BE55-4437-B3C3-ECCD557A79C8}"/>
              </a:ext>
            </a:extLst>
          </p:cNvPr>
          <p:cNvCxnSpPr>
            <a:cxnSpLocks/>
          </p:cNvCxnSpPr>
          <p:nvPr/>
        </p:nvCxnSpPr>
        <p:spPr>
          <a:xfrm>
            <a:off x="3860800" y="3100425"/>
            <a:ext cx="32129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9BD83E0D-44DC-4894-B66B-55DADA1ABE93}"/>
              </a:ext>
            </a:extLst>
          </p:cNvPr>
          <p:cNvSpPr/>
          <p:nvPr/>
        </p:nvSpPr>
        <p:spPr>
          <a:xfrm>
            <a:off x="1577214" y="3310536"/>
            <a:ext cx="2852545" cy="477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83819CA-5410-4111-BF12-BAC40E1B6DE4}"/>
              </a:ext>
            </a:extLst>
          </p:cNvPr>
          <p:cNvSpPr/>
          <p:nvPr/>
        </p:nvSpPr>
        <p:spPr>
          <a:xfrm>
            <a:off x="1564640" y="3808231"/>
            <a:ext cx="3139438" cy="477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47788C0A-95FB-4DA3-8BB9-51F919E5387F}"/>
              </a:ext>
            </a:extLst>
          </p:cNvPr>
          <p:cNvCxnSpPr>
            <a:cxnSpLocks/>
          </p:cNvCxnSpPr>
          <p:nvPr/>
        </p:nvCxnSpPr>
        <p:spPr>
          <a:xfrm flipV="1">
            <a:off x="4429759" y="3539253"/>
            <a:ext cx="2644016" cy="99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EEDB9E12-550E-41E0-BF9D-8B5728DC3DFE}"/>
              </a:ext>
            </a:extLst>
          </p:cNvPr>
          <p:cNvSpPr txBox="1"/>
          <p:nvPr/>
        </p:nvSpPr>
        <p:spPr>
          <a:xfrm>
            <a:off x="7083934" y="3259029"/>
            <a:ext cx="3523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Hvor mange er der af hver slags i kolonnen ‘type’?</a:t>
            </a:r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7FA66FEA-EDA6-40BD-BF64-0C7B8A031166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704078" y="4034864"/>
            <a:ext cx="2369697" cy="120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8719A133-19CD-4468-82F9-CE7BDF60246C}"/>
              </a:ext>
            </a:extLst>
          </p:cNvPr>
          <p:cNvSpPr txBox="1"/>
          <p:nvPr/>
        </p:nvSpPr>
        <p:spPr>
          <a:xfrm>
            <a:off x="7073775" y="3850198"/>
            <a:ext cx="352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Slet kolonnen (derfor axis=1) ‘type’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4EEEB880-9E81-4855-A2DA-BAD67411BEC8}"/>
              </a:ext>
            </a:extLst>
          </p:cNvPr>
          <p:cNvSpPr txBox="1"/>
          <p:nvPr/>
        </p:nvSpPr>
        <p:spPr>
          <a:xfrm>
            <a:off x="7073775" y="2895186"/>
            <a:ext cx="392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Hvilke forskellige slags er der i ‘type’?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32B79A7-F9FA-4D75-AAEF-5E75507C182A}"/>
              </a:ext>
            </a:extLst>
          </p:cNvPr>
          <p:cNvSpPr/>
          <p:nvPr/>
        </p:nvSpPr>
        <p:spPr>
          <a:xfrm>
            <a:off x="1524000" y="4267345"/>
            <a:ext cx="8023984" cy="55053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EA192806-07D8-41FE-9257-513A3B10EA39}"/>
              </a:ext>
            </a:extLst>
          </p:cNvPr>
          <p:cNvCxnSpPr>
            <a:cxnSpLocks/>
          </p:cNvCxnSpPr>
          <p:nvPr/>
        </p:nvCxnSpPr>
        <p:spPr>
          <a:xfrm>
            <a:off x="5415278" y="4821113"/>
            <a:ext cx="0" cy="4214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4ADBD587-D9FC-4CFC-92D1-902339692628}"/>
              </a:ext>
            </a:extLst>
          </p:cNvPr>
          <p:cNvSpPr txBox="1"/>
          <p:nvPr/>
        </p:nvSpPr>
        <p:spPr>
          <a:xfrm>
            <a:off x="3364166" y="5252575"/>
            <a:ext cx="470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Lav en ny kolonne baseret på en anden kolonne </a:t>
            </a:r>
          </a:p>
        </p:txBody>
      </p:sp>
    </p:spTree>
    <p:extLst>
      <p:ext uri="{BB962C8B-B14F-4D97-AF65-F5344CB8AC3E}">
        <p14:creationId xmlns:p14="http://schemas.microsoft.com/office/powerpoint/2010/main" val="1916888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metoder 2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AE95F94-B11E-4C5C-80D3-841B2D5DE191}"/>
              </a:ext>
            </a:extLst>
          </p:cNvPr>
          <p:cNvSpPr/>
          <p:nvPr/>
        </p:nvSpPr>
        <p:spPr>
          <a:xfrm>
            <a:off x="1188720" y="1942188"/>
            <a:ext cx="9966960" cy="2812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7DAAD59F-3C29-4EAB-B0FB-51BAF9831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75" y="2015343"/>
            <a:ext cx="8023985" cy="2654551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E4F56522-8488-4BFB-8376-8ABD4F50DAE0}"/>
              </a:ext>
            </a:extLst>
          </p:cNvPr>
          <p:cNvSpPr/>
          <p:nvPr/>
        </p:nvSpPr>
        <p:spPr>
          <a:xfrm>
            <a:off x="1584960" y="2920793"/>
            <a:ext cx="2275840" cy="35926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1808E542-BE55-4437-B3C3-ECCD557A79C8}"/>
              </a:ext>
            </a:extLst>
          </p:cNvPr>
          <p:cNvCxnSpPr>
            <a:cxnSpLocks/>
          </p:cNvCxnSpPr>
          <p:nvPr/>
        </p:nvCxnSpPr>
        <p:spPr>
          <a:xfrm>
            <a:off x="3860800" y="3100425"/>
            <a:ext cx="32129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9BD83E0D-44DC-4894-B66B-55DADA1ABE93}"/>
              </a:ext>
            </a:extLst>
          </p:cNvPr>
          <p:cNvSpPr/>
          <p:nvPr/>
        </p:nvSpPr>
        <p:spPr>
          <a:xfrm>
            <a:off x="1577214" y="3310536"/>
            <a:ext cx="2852545" cy="477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83819CA-5410-4111-BF12-BAC40E1B6DE4}"/>
              </a:ext>
            </a:extLst>
          </p:cNvPr>
          <p:cNvSpPr/>
          <p:nvPr/>
        </p:nvSpPr>
        <p:spPr>
          <a:xfrm>
            <a:off x="1564640" y="3808231"/>
            <a:ext cx="3139438" cy="477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47788C0A-95FB-4DA3-8BB9-51F919E5387F}"/>
              </a:ext>
            </a:extLst>
          </p:cNvPr>
          <p:cNvCxnSpPr>
            <a:cxnSpLocks/>
          </p:cNvCxnSpPr>
          <p:nvPr/>
        </p:nvCxnSpPr>
        <p:spPr>
          <a:xfrm flipV="1">
            <a:off x="4429759" y="3539253"/>
            <a:ext cx="2644016" cy="99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EEDB9E12-550E-41E0-BF9D-8B5728DC3DFE}"/>
              </a:ext>
            </a:extLst>
          </p:cNvPr>
          <p:cNvSpPr txBox="1"/>
          <p:nvPr/>
        </p:nvSpPr>
        <p:spPr>
          <a:xfrm>
            <a:off x="7083934" y="3259029"/>
            <a:ext cx="3523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Hvor mange er der af hver slags i kolonnen ‘type’?</a:t>
            </a:r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7FA66FEA-EDA6-40BD-BF64-0C7B8A031166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704078" y="4034864"/>
            <a:ext cx="2369697" cy="120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8719A133-19CD-4468-82F9-CE7BDF60246C}"/>
              </a:ext>
            </a:extLst>
          </p:cNvPr>
          <p:cNvSpPr txBox="1"/>
          <p:nvPr/>
        </p:nvSpPr>
        <p:spPr>
          <a:xfrm>
            <a:off x="7073775" y="3850198"/>
            <a:ext cx="352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Slet kolonnen (derfor axis=1) ‘type’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4EEEB880-9E81-4855-A2DA-BAD67411BEC8}"/>
              </a:ext>
            </a:extLst>
          </p:cNvPr>
          <p:cNvSpPr txBox="1"/>
          <p:nvPr/>
        </p:nvSpPr>
        <p:spPr>
          <a:xfrm>
            <a:off x="7073775" y="2895186"/>
            <a:ext cx="392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Hvilke forskellige slags er der i ‘type’?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32B79A7-F9FA-4D75-AAEF-5E75507C182A}"/>
              </a:ext>
            </a:extLst>
          </p:cNvPr>
          <p:cNvSpPr/>
          <p:nvPr/>
        </p:nvSpPr>
        <p:spPr>
          <a:xfrm>
            <a:off x="1524000" y="4267345"/>
            <a:ext cx="8023984" cy="55053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EA192806-07D8-41FE-9257-513A3B10EA39}"/>
              </a:ext>
            </a:extLst>
          </p:cNvPr>
          <p:cNvCxnSpPr>
            <a:cxnSpLocks/>
          </p:cNvCxnSpPr>
          <p:nvPr/>
        </p:nvCxnSpPr>
        <p:spPr>
          <a:xfrm>
            <a:off x="5415278" y="4821113"/>
            <a:ext cx="0" cy="4214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4ADBD587-D9FC-4CFC-92D1-902339692628}"/>
              </a:ext>
            </a:extLst>
          </p:cNvPr>
          <p:cNvSpPr txBox="1"/>
          <p:nvPr/>
        </p:nvSpPr>
        <p:spPr>
          <a:xfrm>
            <a:off x="3364166" y="5252575"/>
            <a:ext cx="470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Lav en ny kolonne baseret på en anden kolonne 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3F953CBC-8092-4704-B6FE-45D5DB0118F6}"/>
              </a:ext>
            </a:extLst>
          </p:cNvPr>
          <p:cNvSpPr txBox="1"/>
          <p:nvPr/>
        </p:nvSpPr>
        <p:spPr>
          <a:xfrm>
            <a:off x="1097280" y="4770953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3269398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One-hot-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25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Nogle gange er vores data i kategorier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F.eks. Kan der være en kolonne med hvilket land folk kommer fra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Danmark, Sverige, Polen…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kan vores ML modeller ikke bruge til noget!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Hvordan kunne vi fikse det dilemma?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kunne lave enhver kategori om til et tal, f.eks. Danmark er 0, Sverige er 1, Polen er 2 …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 hvad nu hvis vores model lærer en sammenhæng mellem at 2 er større end 0?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One-hot-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 svaret på alle vores bønner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laver en kolonne for hvert land, og giver et 1 hvis personen er fra det land, og 0 ellers</a:t>
            </a: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931109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One-hot-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 iris 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DADD32E9-0347-4A47-BC7B-6D47D852C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099" y="1804348"/>
            <a:ext cx="4339505" cy="4078292"/>
          </a:xfrm>
          <a:prstGeom prst="rect">
            <a:avLst/>
          </a:prstGeom>
        </p:spPr>
      </p:pic>
      <p:sp>
        <p:nvSpPr>
          <p:cNvPr id="16" name="Rektangel 15">
            <a:extLst>
              <a:ext uri="{FF2B5EF4-FFF2-40B4-BE49-F238E27FC236}">
                <a16:creationId xmlns:a16="http://schemas.microsoft.com/office/drawing/2014/main" id="{833F14B4-7184-42BD-8584-A77AEF9D3840}"/>
              </a:ext>
            </a:extLst>
          </p:cNvPr>
          <p:cNvSpPr/>
          <p:nvPr/>
        </p:nvSpPr>
        <p:spPr>
          <a:xfrm>
            <a:off x="8076026" y="1804348"/>
            <a:ext cx="3079654" cy="177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168CA40A-516E-4309-B3C5-BA8F7A5AFE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068"/>
          <a:stretch/>
        </p:blipFill>
        <p:spPr>
          <a:xfrm>
            <a:off x="8100475" y="1867891"/>
            <a:ext cx="2973925" cy="56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101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Python miljøet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Klassifikation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Avancerede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Spørgerunde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9113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One-hot-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 iris 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4A8770EF-385B-4352-BB0E-48268DA27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41" y="1809522"/>
            <a:ext cx="6776719" cy="4071058"/>
          </a:xfrm>
          <a:prstGeom prst="rect">
            <a:avLst/>
          </a:prstGeom>
        </p:spPr>
      </p:pic>
      <p:sp>
        <p:nvSpPr>
          <p:cNvPr id="14" name="Rektangel 13">
            <a:extLst>
              <a:ext uri="{FF2B5EF4-FFF2-40B4-BE49-F238E27FC236}">
                <a16:creationId xmlns:a16="http://schemas.microsoft.com/office/drawing/2014/main" id="{2F61D24F-EF78-4300-B2F6-1A8271D11728}"/>
              </a:ext>
            </a:extLst>
          </p:cNvPr>
          <p:cNvSpPr/>
          <p:nvPr/>
        </p:nvSpPr>
        <p:spPr>
          <a:xfrm>
            <a:off x="8076026" y="1804348"/>
            <a:ext cx="3079654" cy="177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5" name="Billede 14">
            <a:extLst>
              <a:ext uri="{FF2B5EF4-FFF2-40B4-BE49-F238E27FC236}">
                <a16:creationId xmlns:a16="http://schemas.microsoft.com/office/drawing/2014/main" id="{46E671DC-6BB9-4E75-A790-A408B7B29E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632"/>
          <a:stretch/>
        </p:blipFill>
        <p:spPr>
          <a:xfrm>
            <a:off x="8100475" y="1867891"/>
            <a:ext cx="2973925" cy="124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10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One-hot-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 iris 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49116E7B-0ADB-4162-8AD2-692325324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511" y="1798319"/>
            <a:ext cx="5851367" cy="4074161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91ECF07B-BAE2-479A-83E8-C0413013BF02}"/>
              </a:ext>
            </a:extLst>
          </p:cNvPr>
          <p:cNvSpPr/>
          <p:nvPr/>
        </p:nvSpPr>
        <p:spPr>
          <a:xfrm>
            <a:off x="8076026" y="1804348"/>
            <a:ext cx="3079654" cy="177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1EAC2C14-0A88-4624-BC47-0B3CE00D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475" y="1867890"/>
            <a:ext cx="2973925" cy="160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889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21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der bliver brugt til at plotte sin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Indeholder vildt mange forskellige metoder til at visualisere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Histogram, 2d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3d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matrix, logaritmisk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osv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Virker sammen med Pandas! </a:t>
            </a: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172126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675372C-B6C2-4E06-A2A7-A1638FA404FF}"/>
              </a:ext>
            </a:extLst>
          </p:cNvPr>
          <p:cNvSpPr/>
          <p:nvPr/>
        </p:nvSpPr>
        <p:spPr>
          <a:xfrm>
            <a:off x="1221742" y="1914314"/>
            <a:ext cx="4752338" cy="2190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8BAB105D-123E-48B0-83F0-641332F8E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90" y="1950787"/>
            <a:ext cx="4544059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416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675372C-B6C2-4E06-A2A7-A1638FA404FF}"/>
              </a:ext>
            </a:extLst>
          </p:cNvPr>
          <p:cNvSpPr/>
          <p:nvPr/>
        </p:nvSpPr>
        <p:spPr>
          <a:xfrm>
            <a:off x="1221742" y="1914314"/>
            <a:ext cx="4752338" cy="2190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8BAB105D-123E-48B0-83F0-641332F8E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90" y="1950787"/>
            <a:ext cx="4544059" cy="2076740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C3A7946E-3F8F-49B8-B6D8-E2C3D72A0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2" y="1751754"/>
            <a:ext cx="5145405" cy="400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11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675372C-B6C2-4E06-A2A7-A1638FA404FF}"/>
              </a:ext>
            </a:extLst>
          </p:cNvPr>
          <p:cNvSpPr/>
          <p:nvPr/>
        </p:nvSpPr>
        <p:spPr>
          <a:xfrm>
            <a:off x="1221742" y="1914314"/>
            <a:ext cx="4752338" cy="2190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8BAB105D-123E-48B0-83F0-641332F8E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90" y="1950787"/>
            <a:ext cx="4544059" cy="2076740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C3A7946E-3F8F-49B8-B6D8-E2C3D72A0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2" y="1751754"/>
            <a:ext cx="5145405" cy="4009770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4BA36B9C-0183-41C8-9654-D545444F7036}"/>
              </a:ext>
            </a:extLst>
          </p:cNvPr>
          <p:cNvSpPr txBox="1"/>
          <p:nvPr/>
        </p:nvSpPr>
        <p:spPr>
          <a:xfrm>
            <a:off x="1097280" y="4060738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22588088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675372C-B6C2-4E06-A2A7-A1638FA404FF}"/>
              </a:ext>
            </a:extLst>
          </p:cNvPr>
          <p:cNvSpPr/>
          <p:nvPr/>
        </p:nvSpPr>
        <p:spPr>
          <a:xfrm>
            <a:off x="1221742" y="1914314"/>
            <a:ext cx="4752338" cy="2190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E241CC5-2969-448C-897A-C45BDA400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22" y="1985396"/>
            <a:ext cx="3524742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310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675372C-B6C2-4E06-A2A7-A1638FA404FF}"/>
              </a:ext>
            </a:extLst>
          </p:cNvPr>
          <p:cNvSpPr/>
          <p:nvPr/>
        </p:nvSpPr>
        <p:spPr>
          <a:xfrm>
            <a:off x="1221742" y="1914314"/>
            <a:ext cx="4752338" cy="2190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E241CC5-2969-448C-897A-C45BDA400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22" y="1985396"/>
            <a:ext cx="3524742" cy="2048161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2673C2CC-246D-46D2-A2B2-EB2B73E1D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353" y="1802554"/>
            <a:ext cx="4843627" cy="372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962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675372C-B6C2-4E06-A2A7-A1638FA404FF}"/>
              </a:ext>
            </a:extLst>
          </p:cNvPr>
          <p:cNvSpPr/>
          <p:nvPr/>
        </p:nvSpPr>
        <p:spPr>
          <a:xfrm>
            <a:off x="1221742" y="1914314"/>
            <a:ext cx="4752338" cy="2190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E241CC5-2969-448C-897A-C45BDA400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22" y="1985396"/>
            <a:ext cx="3524742" cy="2048161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2673C2CC-246D-46D2-A2B2-EB2B73E1D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353" y="1802554"/>
            <a:ext cx="4843627" cy="3724329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7510FD3D-9917-4C2F-84A9-93061E3074BA}"/>
              </a:ext>
            </a:extLst>
          </p:cNvPr>
          <p:cNvSpPr txBox="1"/>
          <p:nvPr/>
        </p:nvSpPr>
        <p:spPr>
          <a:xfrm>
            <a:off x="1097280" y="4060738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1060687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plotting (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816B4EC9-8C20-47CE-A0E8-62A68FD21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22" y="2019411"/>
            <a:ext cx="4048690" cy="1524213"/>
          </a:xfrm>
          <a:prstGeom prst="rect">
            <a:avLst/>
          </a:prstGeom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80F9C3C1-48B2-4328-9E4C-70D3967F7E71}"/>
              </a:ext>
            </a:extLst>
          </p:cNvPr>
          <p:cNvSpPr/>
          <p:nvPr/>
        </p:nvSpPr>
        <p:spPr>
          <a:xfrm>
            <a:off x="1221742" y="1914314"/>
            <a:ext cx="4752338" cy="1725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245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Efter i dag kan I: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Forstå hvad Machine Learning kan og dets koncepter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Forstå konkrete ML modeller på et abstrakt niveau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Både klassifikations + regressions algoritmer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Implementere mindre ML programmer vha. biblioteker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hvordan når vi der til? 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mindre ”forelæsninger”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 liveprogrammering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Opgaveløsning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96345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plotting (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CE038250-C28D-482E-958D-27B0B78D4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945" y="1763393"/>
            <a:ext cx="5028158" cy="3429000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12F3974B-5BFD-4FD4-914D-D03BAAE9D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822" y="2019411"/>
            <a:ext cx="4048690" cy="1524213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75A49FE3-7863-439F-8C18-4007FAB6CD0B}"/>
              </a:ext>
            </a:extLst>
          </p:cNvPr>
          <p:cNvSpPr/>
          <p:nvPr/>
        </p:nvSpPr>
        <p:spPr>
          <a:xfrm>
            <a:off x="1221742" y="1914314"/>
            <a:ext cx="4752338" cy="1725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35004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plotting (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CE038250-C28D-482E-958D-27B0B78D4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945" y="1763393"/>
            <a:ext cx="5028158" cy="3429000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12F3974B-5BFD-4FD4-914D-D03BAAE9D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822" y="2019411"/>
            <a:ext cx="4048690" cy="1524213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75A49FE3-7863-439F-8C18-4007FAB6CD0B}"/>
              </a:ext>
            </a:extLst>
          </p:cNvPr>
          <p:cNvSpPr/>
          <p:nvPr/>
        </p:nvSpPr>
        <p:spPr>
          <a:xfrm>
            <a:off x="1221742" y="1914314"/>
            <a:ext cx="4752338" cy="1725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9F8DCC5F-FE2F-4BF9-9BA0-9B2B52486FE2}"/>
              </a:ext>
            </a:extLst>
          </p:cNvPr>
          <p:cNvSpPr txBox="1"/>
          <p:nvPr/>
        </p:nvSpPr>
        <p:spPr>
          <a:xfrm>
            <a:off x="1212864" y="3657000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20025018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 plotting (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675372C-B6C2-4E06-A2A7-A1638FA404FF}"/>
              </a:ext>
            </a:extLst>
          </p:cNvPr>
          <p:cNvSpPr/>
          <p:nvPr/>
        </p:nvSpPr>
        <p:spPr>
          <a:xfrm>
            <a:off x="1221742" y="1914314"/>
            <a:ext cx="3696487" cy="1317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0C333F93-EE5D-4D1A-955E-95391A2CC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19" y="1948429"/>
            <a:ext cx="355332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12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 plotting (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675372C-B6C2-4E06-A2A7-A1638FA404FF}"/>
              </a:ext>
            </a:extLst>
          </p:cNvPr>
          <p:cNvSpPr/>
          <p:nvPr/>
        </p:nvSpPr>
        <p:spPr>
          <a:xfrm>
            <a:off x="1221742" y="1914314"/>
            <a:ext cx="3696487" cy="1317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0C333F93-EE5D-4D1A-955E-95391A2CC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19" y="1948429"/>
            <a:ext cx="3553321" cy="1114581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32464230-D6DB-4DF7-829B-643E3197672C}"/>
              </a:ext>
            </a:extLst>
          </p:cNvPr>
          <p:cNvSpPr txBox="1"/>
          <p:nvPr/>
        </p:nvSpPr>
        <p:spPr>
          <a:xfrm>
            <a:off x="1212864" y="3248627"/>
            <a:ext cx="6094520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Kræver at man har en ”klasse” til </a:t>
            </a:r>
            <a:r>
              <a:rPr lang="da-DK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dataen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Altså det vi kalder </a:t>
            </a:r>
            <a:r>
              <a:rPr lang="da-DK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klassifikation</a:t>
            </a:r>
            <a:r>
              <a:rPr lang="da-DK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a-DK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4458D9F-484A-4981-8E5E-5087CE2809F1}"/>
              </a:ext>
            </a:extLst>
          </p:cNvPr>
          <p:cNvSpPr/>
          <p:nvPr/>
        </p:nvSpPr>
        <p:spPr>
          <a:xfrm>
            <a:off x="3310214" y="2729990"/>
            <a:ext cx="949910" cy="41725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56832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 plotting (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675372C-B6C2-4E06-A2A7-A1638FA404FF}"/>
              </a:ext>
            </a:extLst>
          </p:cNvPr>
          <p:cNvSpPr/>
          <p:nvPr/>
        </p:nvSpPr>
        <p:spPr>
          <a:xfrm>
            <a:off x="1221742" y="1914314"/>
            <a:ext cx="3696487" cy="1317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0C333F93-EE5D-4D1A-955E-95391A2CC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19" y="1948429"/>
            <a:ext cx="3553321" cy="1114581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D7590554-23C8-43FA-9332-A94816773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458" y="1759810"/>
            <a:ext cx="6030820" cy="4140000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E07C3BA0-FFFC-4130-A46C-B798734BB09F}"/>
              </a:ext>
            </a:extLst>
          </p:cNvPr>
          <p:cNvSpPr txBox="1"/>
          <p:nvPr/>
        </p:nvSpPr>
        <p:spPr>
          <a:xfrm>
            <a:off x="1212864" y="3248627"/>
            <a:ext cx="6094520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Kræver at man har en ”klasse” til </a:t>
            </a:r>
            <a:r>
              <a:rPr lang="da-DK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dataen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Altså det vi kalder </a:t>
            </a:r>
            <a:r>
              <a:rPr lang="da-DK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klassifikation</a:t>
            </a:r>
            <a:r>
              <a:rPr lang="da-DK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a-DK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9246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 plotting (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675372C-B6C2-4E06-A2A7-A1638FA404FF}"/>
              </a:ext>
            </a:extLst>
          </p:cNvPr>
          <p:cNvSpPr/>
          <p:nvPr/>
        </p:nvSpPr>
        <p:spPr>
          <a:xfrm>
            <a:off x="1221742" y="1914314"/>
            <a:ext cx="3696487" cy="1317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0C333F93-EE5D-4D1A-955E-95391A2CC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19" y="1948429"/>
            <a:ext cx="3553321" cy="1114581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D7590554-23C8-43FA-9332-A94816773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458" y="1759810"/>
            <a:ext cx="6030820" cy="4140000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65E66640-F7F5-4A9A-8B34-C4D5021849BD}"/>
              </a:ext>
            </a:extLst>
          </p:cNvPr>
          <p:cNvSpPr txBox="1"/>
          <p:nvPr/>
        </p:nvSpPr>
        <p:spPr>
          <a:xfrm>
            <a:off x="1097280" y="4509256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A59A173D-C75F-49C7-8852-2A4EB6CF3781}"/>
              </a:ext>
            </a:extLst>
          </p:cNvPr>
          <p:cNvSpPr txBox="1"/>
          <p:nvPr/>
        </p:nvSpPr>
        <p:spPr>
          <a:xfrm>
            <a:off x="1212864" y="3248627"/>
            <a:ext cx="6094520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Kræver at man har en ”klasse” til </a:t>
            </a:r>
            <a:r>
              <a:rPr lang="da-DK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dataen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Altså det vi kalder </a:t>
            </a:r>
            <a:r>
              <a:rPr lang="da-DK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klassifikation</a:t>
            </a:r>
            <a:r>
              <a:rPr lang="da-DK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a-DK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4573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1 (30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00000"/>
              </a:lnSpc>
              <a:buClrTx/>
              <a:buFont typeface="+mj-lt"/>
              <a:buAutoNum type="arabicPeriod"/>
            </a:pPr>
            <a:r>
              <a:rPr lang="da-D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med at downloade alle filer inde i den her mappe: LINK TIL GITHUB</a:t>
            </a: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Når i har hentet hele mappen skal i bruge pip til at installere </a:t>
            </a:r>
            <a:r>
              <a:rPr lang="da-DK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requirements.txt 	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”pip </a:t>
            </a:r>
            <a:r>
              <a:rPr lang="da-DK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–r requirements.txt”</a:t>
            </a:r>
          </a:p>
          <a:p>
            <a:pPr marL="457200" indent="-457200">
              <a:lnSpc>
                <a:spcPct val="100000"/>
              </a:lnSpc>
              <a:buClrTx/>
              <a:buFont typeface="+mj-lt"/>
              <a:buAutoNum type="arabicPeriod"/>
            </a:pPr>
            <a:r>
              <a:rPr lang="da-D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Brug pandas til at hente </a:t>
            </a:r>
            <a:r>
              <a:rPr lang="da-DK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winequality-red.csv </a:t>
            </a:r>
            <a:r>
              <a:rPr lang="da-DK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dataen</a:t>
            </a:r>
            <a:r>
              <a:rPr lang="da-D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ind. Skim den tilhørende </a:t>
            </a:r>
            <a:r>
              <a:rPr lang="da-DK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winequality-red.names</a:t>
            </a:r>
            <a:r>
              <a:rPr lang="da-DK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 og forstå hvad </a:t>
            </a:r>
            <a:r>
              <a:rPr lang="da-DK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dataen</a:t>
            </a:r>
            <a:r>
              <a:rPr lang="da-D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 for noget. OBS: </a:t>
            </a:r>
            <a:r>
              <a:rPr lang="da-DK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dataen</a:t>
            </a:r>
            <a:r>
              <a:rPr lang="da-D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 separeret med ”;” </a:t>
            </a:r>
            <a:endParaRPr lang="da-DK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Visualiser 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dataen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og prøv at se om nogle attributter ”hænger sammen” 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Hint: I kan ikke bruge bo plot, der er ingen </a:t>
            </a:r>
            <a:r>
              <a:rPr lang="da-DK" sz="1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a-DK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endnu! Brug normal </a:t>
            </a:r>
            <a:r>
              <a:rPr lang="da-DK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da-DK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matrix</a:t>
            </a: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Først skal i tilføje en ny kolonne til dataframen: </a:t>
            </a:r>
            <a:r>
              <a:rPr lang="da-DK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quality_good</a:t>
            </a:r>
            <a:r>
              <a:rPr lang="da-DK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 er lavet ud fra om en vin har en kvalitet på 6 eller over (hvis den har får den tallet 1 (fordi den er god)) og ellers får den et 0 (fordi den er dårlig)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Hint: Brug </a:t>
            </a:r>
            <a:r>
              <a:rPr lang="da-DK" sz="1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da-DK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kolonnen og se hvordan jeg gjorde noget lignende på ”Pandas metoder 2” ( linje 11 )</a:t>
            </a: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Brug nu .drop metoden til at fjerne </a:t>
            </a:r>
            <a:r>
              <a:rPr lang="da-DK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kolonnen, da vi ikke længere skal bruge den. 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 kan i bruge bo plot</a:t>
            </a:r>
          </a:p>
          <a:p>
            <a:pPr marL="457200" indent="-457200">
              <a:lnSpc>
                <a:spcPct val="100000"/>
              </a:lnSpc>
              <a:buClrTx/>
              <a:buFont typeface="+mj-lt"/>
              <a:buAutoNum type="arabicPeriod"/>
            </a:pPr>
            <a:r>
              <a:rPr lang="da-D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Brug pandas til at hente </a:t>
            </a:r>
            <a:r>
              <a:rPr lang="da-DK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sa_heart.csv </a:t>
            </a:r>
            <a:r>
              <a:rPr lang="da-DK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dataen</a:t>
            </a:r>
            <a:r>
              <a:rPr lang="da-D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ind. Skim den tilhørende </a:t>
            </a:r>
            <a:r>
              <a:rPr lang="da-DK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sa_heart.names</a:t>
            </a:r>
            <a:r>
              <a:rPr lang="da-DK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 og forstå hvad </a:t>
            </a:r>
            <a:r>
              <a:rPr lang="da-DK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dataen</a:t>
            </a:r>
            <a:r>
              <a:rPr lang="da-D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 for noget. </a:t>
            </a:r>
            <a:endParaRPr lang="da-DK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Visualiser 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dataen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og prøv at se om nogle attributter ”hænger sammen” 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Hint: bo plot</a:t>
            </a: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One-hot-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famhist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kolonnen, tilføj de nye kolonner til din dataframe og .drop </a:t>
            </a:r>
            <a:r>
              <a:rPr lang="da-DK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famhist</a:t>
            </a:r>
            <a:endParaRPr lang="da-DK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5900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9028572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Lineær regression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3419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matematisk model man bruger til at forudse et tal ud fra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Måske i allerede har stødt på den i et statistik kursus (eller i gymnasiet)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F.eks. Vi vil gerne forudse </a:t>
            </a:r>
            <a:r>
              <a:rPr lang="da-DK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sepal_length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ud fra </a:t>
            </a:r>
            <a:r>
              <a:rPr lang="da-DK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sepal_width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Iris sættet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vil gerne kunne tegne en linje igennem vores data, som vi så kan bruge til at forudse senere!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 som vi husker kan en linje i et koordinatsystem beskrives som: </a:t>
            </a:r>
            <a:r>
              <a:rPr lang="da-DK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y=a*</a:t>
            </a:r>
            <a:r>
              <a:rPr lang="da-DK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Linjen skal være så tæt på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dataen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 muligt!</a:t>
            </a:r>
          </a:p>
          <a:p>
            <a:pPr>
              <a:lnSpc>
                <a:spcPct val="150000"/>
              </a:lnSpc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169348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Lineær regression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F334C8A9-131C-43E8-BC68-E1E685AC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89" y="1871364"/>
            <a:ext cx="4351711" cy="375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Efter i dag kan I: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Forstå hvad Machine Learning kan og dets koncepter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Forstå konkrete ML modeller på et abstrakt niveau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Både klassifikations + regressions algoritmer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Implementere mindre ML programmer vha. biblioteker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hvordan når vi der til? 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mindre ”forelæsninger”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 liveprogrammering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Opgaveløsning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1865184-ABD8-4DB6-87CE-841E567CE60B}"/>
              </a:ext>
            </a:extLst>
          </p:cNvPr>
          <p:cNvSpPr/>
          <p:nvPr/>
        </p:nvSpPr>
        <p:spPr>
          <a:xfrm>
            <a:off x="1097280" y="5158888"/>
            <a:ext cx="2826650" cy="457039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01109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Lineær regression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F334C8A9-131C-43E8-BC68-E1E685AC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89" y="1871364"/>
            <a:ext cx="4351711" cy="3757535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427C502E-DC31-4753-9CB0-D6F138D3F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55" y="1834524"/>
            <a:ext cx="4351711" cy="383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847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Lineær regression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F334C8A9-131C-43E8-BC68-E1E685AC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89" y="1871364"/>
            <a:ext cx="4351711" cy="3757535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427C502E-DC31-4753-9CB0-D6F138D3F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55" y="1834524"/>
            <a:ext cx="4351711" cy="3831213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0EF0F421-B987-4ECA-B385-E0A92BAE4891}"/>
              </a:ext>
            </a:extLst>
          </p:cNvPr>
          <p:cNvSpPr txBox="1"/>
          <p:nvPr/>
        </p:nvSpPr>
        <p:spPr>
          <a:xfrm>
            <a:off x="1172788" y="5628899"/>
            <a:ext cx="8566015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Processen i at finde den linje der passer bedst kan være ret komplekst, og det kigger vi ikke videre på i dag. Hvis man er interesseret kan man google ”Gradient </a:t>
            </a:r>
            <a:r>
              <a:rPr lang="da-DK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da-DK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13418872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Træning og test - 80/20 splittet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30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Før vi kan finde ud af hvordan vi træner en lineær regressions model i Python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Skal vi finde ud af hvordan vi splitter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dataen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Hvis vi gerne vil teste hvordan vores model performer kan vi ikke give den alt vores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Fordi så har den set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dataen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før, og så er modellen er blevet farvet!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derfor giver vi modellen 80% af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dataen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til at træne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 bruger så 20% til at teste hvor god den er til at forudse</a:t>
            </a: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08095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80/20 splittet i Python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0CBA365F-99AF-4A35-A8C5-2A35C9343F4B}"/>
              </a:ext>
            </a:extLst>
          </p:cNvPr>
          <p:cNvSpPr/>
          <p:nvPr/>
        </p:nvSpPr>
        <p:spPr>
          <a:xfrm>
            <a:off x="1221742" y="1914313"/>
            <a:ext cx="6191112" cy="1769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0B775D43-2BD3-4B6D-8E67-23DA85330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38" y="2032865"/>
            <a:ext cx="5982535" cy="1533739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87576048-FE3A-4325-9EAC-081DA1A64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19" y="1772266"/>
            <a:ext cx="36957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262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Lineær regression i Python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F1FF866-FA4D-4A38-929F-964C937B30CF}"/>
              </a:ext>
            </a:extLst>
          </p:cNvPr>
          <p:cNvSpPr/>
          <p:nvPr/>
        </p:nvSpPr>
        <p:spPr>
          <a:xfrm>
            <a:off x="1221742" y="1914313"/>
            <a:ext cx="6404176" cy="3206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4" name="Billede 13">
            <a:extLst>
              <a:ext uri="{FF2B5EF4-FFF2-40B4-BE49-F238E27FC236}">
                <a16:creationId xmlns:a16="http://schemas.microsoft.com/office/drawing/2014/main" id="{B4987719-B898-42D4-9F5D-3DF65882F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466" y="2001346"/>
            <a:ext cx="6290170" cy="297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228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lede 13">
            <a:extLst>
              <a:ext uri="{FF2B5EF4-FFF2-40B4-BE49-F238E27FC236}">
                <a16:creationId xmlns:a16="http://schemas.microsoft.com/office/drawing/2014/main" id="{B4F89ECF-EE3F-4B94-BE7F-89055947A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466" y="2001346"/>
            <a:ext cx="6290170" cy="29790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Lineær regression i Python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F1FF866-FA4D-4A38-929F-964C937B30CF}"/>
              </a:ext>
            </a:extLst>
          </p:cNvPr>
          <p:cNvSpPr/>
          <p:nvPr/>
        </p:nvSpPr>
        <p:spPr>
          <a:xfrm>
            <a:off x="1221742" y="1914313"/>
            <a:ext cx="6404176" cy="3206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B4AB446-0AB6-458C-8618-A8B6965E94BE}"/>
              </a:ext>
            </a:extLst>
          </p:cNvPr>
          <p:cNvSpPr/>
          <p:nvPr/>
        </p:nvSpPr>
        <p:spPr>
          <a:xfrm>
            <a:off x="1535837" y="3150462"/>
            <a:ext cx="1695641" cy="2552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FC65C262-A6BD-4070-B2E6-AA1667CECEF7}"/>
              </a:ext>
            </a:extLst>
          </p:cNvPr>
          <p:cNvSpPr txBox="1"/>
          <p:nvPr/>
        </p:nvSpPr>
        <p:spPr>
          <a:xfrm>
            <a:off x="6476353" y="3210453"/>
            <a:ext cx="5211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laver X og y om til </a:t>
            </a:r>
            <a:r>
              <a:rPr lang="da-DK" dirty="0" err="1"/>
              <a:t>numpy</a:t>
            </a:r>
            <a:r>
              <a:rPr lang="da-DK" dirty="0"/>
              <a:t> (matricer), for ellers bliver </a:t>
            </a:r>
            <a:r>
              <a:rPr lang="da-DK" dirty="0" err="1"/>
              <a:t>sklearn</a:t>
            </a:r>
            <a:r>
              <a:rPr lang="da-DK" dirty="0"/>
              <a:t> ked af det 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1170E0D-6AE6-43AD-9CEE-8B28B901680F}"/>
              </a:ext>
            </a:extLst>
          </p:cNvPr>
          <p:cNvSpPr/>
          <p:nvPr/>
        </p:nvSpPr>
        <p:spPr>
          <a:xfrm>
            <a:off x="1535837" y="3533619"/>
            <a:ext cx="1686763" cy="2552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AAF61FD1-6587-48C9-98E5-ABE1BD5526E5}"/>
              </a:ext>
            </a:extLst>
          </p:cNvPr>
          <p:cNvCxnSpPr>
            <a:cxnSpLocks/>
          </p:cNvCxnSpPr>
          <p:nvPr/>
        </p:nvCxnSpPr>
        <p:spPr>
          <a:xfrm flipV="1">
            <a:off x="3231478" y="3533619"/>
            <a:ext cx="3235997" cy="1121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81BA2491-351E-41DC-A502-408890C72567}"/>
              </a:ext>
            </a:extLst>
          </p:cNvPr>
          <p:cNvCxnSpPr>
            <a:cxnSpLocks/>
          </p:cNvCxnSpPr>
          <p:nvPr/>
        </p:nvCxnSpPr>
        <p:spPr>
          <a:xfrm>
            <a:off x="3221121" y="3271420"/>
            <a:ext cx="3246354" cy="1997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422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lede 13">
            <a:extLst>
              <a:ext uri="{FF2B5EF4-FFF2-40B4-BE49-F238E27FC236}">
                <a16:creationId xmlns:a16="http://schemas.microsoft.com/office/drawing/2014/main" id="{B4F89ECF-EE3F-4B94-BE7F-89055947A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466" y="2001346"/>
            <a:ext cx="6290170" cy="29790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Lineær regression i Python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F1FF866-FA4D-4A38-929F-964C937B30CF}"/>
              </a:ext>
            </a:extLst>
          </p:cNvPr>
          <p:cNvSpPr/>
          <p:nvPr/>
        </p:nvSpPr>
        <p:spPr>
          <a:xfrm>
            <a:off x="1221742" y="1914313"/>
            <a:ext cx="6404176" cy="3206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B4AB446-0AB6-458C-8618-A8B6965E94BE}"/>
              </a:ext>
            </a:extLst>
          </p:cNvPr>
          <p:cNvSpPr/>
          <p:nvPr/>
        </p:nvSpPr>
        <p:spPr>
          <a:xfrm>
            <a:off x="1535837" y="3150462"/>
            <a:ext cx="1695641" cy="2552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FC65C262-A6BD-4070-B2E6-AA1667CECEF7}"/>
              </a:ext>
            </a:extLst>
          </p:cNvPr>
          <p:cNvSpPr txBox="1"/>
          <p:nvPr/>
        </p:nvSpPr>
        <p:spPr>
          <a:xfrm>
            <a:off x="6476353" y="3210453"/>
            <a:ext cx="5211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laver X og y om til </a:t>
            </a:r>
            <a:r>
              <a:rPr lang="da-DK" dirty="0" err="1"/>
              <a:t>numpy</a:t>
            </a:r>
            <a:r>
              <a:rPr lang="da-DK" dirty="0"/>
              <a:t> (matricer), for ellers bliver </a:t>
            </a:r>
            <a:r>
              <a:rPr lang="da-DK" dirty="0" err="1"/>
              <a:t>sklearn</a:t>
            </a:r>
            <a:r>
              <a:rPr lang="da-DK" dirty="0"/>
              <a:t> ked af det 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1170E0D-6AE6-43AD-9CEE-8B28B901680F}"/>
              </a:ext>
            </a:extLst>
          </p:cNvPr>
          <p:cNvSpPr/>
          <p:nvPr/>
        </p:nvSpPr>
        <p:spPr>
          <a:xfrm>
            <a:off x="1535837" y="3533619"/>
            <a:ext cx="1686763" cy="2552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AAF61FD1-6587-48C9-98E5-ABE1BD5526E5}"/>
              </a:ext>
            </a:extLst>
          </p:cNvPr>
          <p:cNvCxnSpPr>
            <a:cxnSpLocks/>
          </p:cNvCxnSpPr>
          <p:nvPr/>
        </p:nvCxnSpPr>
        <p:spPr>
          <a:xfrm flipV="1">
            <a:off x="3231478" y="3533619"/>
            <a:ext cx="3235997" cy="1121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81BA2491-351E-41DC-A502-408890C72567}"/>
              </a:ext>
            </a:extLst>
          </p:cNvPr>
          <p:cNvCxnSpPr>
            <a:cxnSpLocks/>
          </p:cNvCxnSpPr>
          <p:nvPr/>
        </p:nvCxnSpPr>
        <p:spPr>
          <a:xfrm>
            <a:off x="3221121" y="3271420"/>
            <a:ext cx="3246354" cy="1997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A4E609B2-E50B-439C-BE88-F7FEA14D5A6A}"/>
              </a:ext>
            </a:extLst>
          </p:cNvPr>
          <p:cNvSpPr/>
          <p:nvPr/>
        </p:nvSpPr>
        <p:spPr>
          <a:xfrm>
            <a:off x="3842380" y="4286659"/>
            <a:ext cx="1803821" cy="35926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B831DB39-A5C4-4D49-9162-34BF1DD75725}"/>
              </a:ext>
            </a:extLst>
          </p:cNvPr>
          <p:cNvCxnSpPr>
            <a:cxnSpLocks/>
          </p:cNvCxnSpPr>
          <p:nvPr/>
        </p:nvCxnSpPr>
        <p:spPr>
          <a:xfrm flipH="1">
            <a:off x="5646201" y="4448534"/>
            <a:ext cx="200793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C7D66B0D-3A35-4D7A-8BFA-BE25DE512DAD}"/>
              </a:ext>
            </a:extLst>
          </p:cNvPr>
          <p:cNvSpPr txBox="1"/>
          <p:nvPr/>
        </p:nvSpPr>
        <p:spPr>
          <a:xfrm>
            <a:off x="7654131" y="4276590"/>
            <a:ext cx="411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træner vores model med træningsdata</a:t>
            </a:r>
          </a:p>
        </p:txBody>
      </p:sp>
    </p:spTree>
    <p:extLst>
      <p:ext uri="{BB962C8B-B14F-4D97-AF65-F5344CB8AC3E}">
        <p14:creationId xmlns:p14="http://schemas.microsoft.com/office/powerpoint/2010/main" val="38575239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lede 13">
            <a:extLst>
              <a:ext uri="{FF2B5EF4-FFF2-40B4-BE49-F238E27FC236}">
                <a16:creationId xmlns:a16="http://schemas.microsoft.com/office/drawing/2014/main" id="{B4F89ECF-EE3F-4B94-BE7F-89055947A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466" y="2001346"/>
            <a:ext cx="6290170" cy="29790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Lineær regression i Python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F1FF866-FA4D-4A38-929F-964C937B30CF}"/>
              </a:ext>
            </a:extLst>
          </p:cNvPr>
          <p:cNvSpPr/>
          <p:nvPr/>
        </p:nvSpPr>
        <p:spPr>
          <a:xfrm>
            <a:off x="1221742" y="1914313"/>
            <a:ext cx="6404176" cy="3206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B4AB446-0AB6-458C-8618-A8B6965E94BE}"/>
              </a:ext>
            </a:extLst>
          </p:cNvPr>
          <p:cNvSpPr/>
          <p:nvPr/>
        </p:nvSpPr>
        <p:spPr>
          <a:xfrm>
            <a:off x="1535837" y="3150462"/>
            <a:ext cx="1695641" cy="2552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FC65C262-A6BD-4070-B2E6-AA1667CECEF7}"/>
              </a:ext>
            </a:extLst>
          </p:cNvPr>
          <p:cNvSpPr txBox="1"/>
          <p:nvPr/>
        </p:nvSpPr>
        <p:spPr>
          <a:xfrm>
            <a:off x="6476353" y="3210453"/>
            <a:ext cx="5211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laver X og y om til </a:t>
            </a:r>
            <a:r>
              <a:rPr lang="da-DK" dirty="0" err="1"/>
              <a:t>numpy</a:t>
            </a:r>
            <a:r>
              <a:rPr lang="da-DK" dirty="0"/>
              <a:t> (matricer), for ellers bliver </a:t>
            </a:r>
            <a:r>
              <a:rPr lang="da-DK" dirty="0" err="1"/>
              <a:t>sklearn</a:t>
            </a:r>
            <a:r>
              <a:rPr lang="da-DK" dirty="0"/>
              <a:t> ked af det 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1170E0D-6AE6-43AD-9CEE-8B28B901680F}"/>
              </a:ext>
            </a:extLst>
          </p:cNvPr>
          <p:cNvSpPr/>
          <p:nvPr/>
        </p:nvSpPr>
        <p:spPr>
          <a:xfrm>
            <a:off x="1535837" y="3533619"/>
            <a:ext cx="1686763" cy="2552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AAF61FD1-6587-48C9-98E5-ABE1BD5526E5}"/>
              </a:ext>
            </a:extLst>
          </p:cNvPr>
          <p:cNvCxnSpPr>
            <a:cxnSpLocks/>
          </p:cNvCxnSpPr>
          <p:nvPr/>
        </p:nvCxnSpPr>
        <p:spPr>
          <a:xfrm flipV="1">
            <a:off x="3231478" y="3533619"/>
            <a:ext cx="3235997" cy="1121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81BA2491-351E-41DC-A502-408890C72567}"/>
              </a:ext>
            </a:extLst>
          </p:cNvPr>
          <p:cNvCxnSpPr>
            <a:cxnSpLocks/>
          </p:cNvCxnSpPr>
          <p:nvPr/>
        </p:nvCxnSpPr>
        <p:spPr>
          <a:xfrm>
            <a:off x="3221121" y="3271420"/>
            <a:ext cx="3246354" cy="1997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A4E609B2-E50B-439C-BE88-F7FEA14D5A6A}"/>
              </a:ext>
            </a:extLst>
          </p:cNvPr>
          <p:cNvSpPr/>
          <p:nvPr/>
        </p:nvSpPr>
        <p:spPr>
          <a:xfrm>
            <a:off x="3842380" y="4286659"/>
            <a:ext cx="1803821" cy="35926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B831DB39-A5C4-4D49-9162-34BF1DD75725}"/>
              </a:ext>
            </a:extLst>
          </p:cNvPr>
          <p:cNvCxnSpPr>
            <a:cxnSpLocks/>
          </p:cNvCxnSpPr>
          <p:nvPr/>
        </p:nvCxnSpPr>
        <p:spPr>
          <a:xfrm flipH="1">
            <a:off x="5646201" y="4448534"/>
            <a:ext cx="200793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C7D66B0D-3A35-4D7A-8BFA-BE25DE512DAD}"/>
              </a:ext>
            </a:extLst>
          </p:cNvPr>
          <p:cNvSpPr txBox="1"/>
          <p:nvPr/>
        </p:nvSpPr>
        <p:spPr>
          <a:xfrm>
            <a:off x="7654131" y="4276590"/>
            <a:ext cx="411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træner vores model med træningsdata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498AAC3-0A90-4190-A265-EA34ABC0E735}"/>
              </a:ext>
            </a:extLst>
          </p:cNvPr>
          <p:cNvSpPr/>
          <p:nvPr/>
        </p:nvSpPr>
        <p:spPr>
          <a:xfrm>
            <a:off x="2842812" y="4702689"/>
            <a:ext cx="1356328" cy="35926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53F94A87-5354-4E92-B5FB-37DF776EF835}"/>
              </a:ext>
            </a:extLst>
          </p:cNvPr>
          <p:cNvCxnSpPr>
            <a:cxnSpLocks/>
          </p:cNvCxnSpPr>
          <p:nvPr/>
        </p:nvCxnSpPr>
        <p:spPr>
          <a:xfrm flipV="1">
            <a:off x="3540613" y="5070831"/>
            <a:ext cx="0" cy="6891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A3F34FAE-B459-44ED-90C0-1E57AF19F6C3}"/>
              </a:ext>
            </a:extLst>
          </p:cNvPr>
          <p:cNvSpPr txBox="1"/>
          <p:nvPr/>
        </p:nvSpPr>
        <p:spPr>
          <a:xfrm>
            <a:off x="2505458" y="5690195"/>
            <a:ext cx="608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vores model til at forudse på data</a:t>
            </a:r>
          </a:p>
          <a:p>
            <a:r>
              <a:rPr lang="da-DK" dirty="0"/>
              <a:t>den endnu ikke har set</a:t>
            </a:r>
          </a:p>
        </p:txBody>
      </p:sp>
    </p:spTree>
    <p:extLst>
      <p:ext uri="{BB962C8B-B14F-4D97-AF65-F5344CB8AC3E}">
        <p14:creationId xmlns:p14="http://schemas.microsoft.com/office/powerpoint/2010/main" val="35974556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Lineær regression i Python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F1FF866-FA4D-4A38-929F-964C937B30CF}"/>
              </a:ext>
            </a:extLst>
          </p:cNvPr>
          <p:cNvSpPr/>
          <p:nvPr/>
        </p:nvSpPr>
        <p:spPr>
          <a:xfrm>
            <a:off x="1221741" y="1914313"/>
            <a:ext cx="6262135" cy="4184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00787430-5FC5-4BA2-83AB-AB0809289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859" y="1794338"/>
            <a:ext cx="3686333" cy="274215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5D44A808-988D-43A7-933C-4268897A1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761" y="1937250"/>
            <a:ext cx="5949030" cy="41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996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Lineær regression i Python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F1FF866-FA4D-4A38-929F-964C937B30CF}"/>
              </a:ext>
            </a:extLst>
          </p:cNvPr>
          <p:cNvSpPr/>
          <p:nvPr/>
        </p:nvSpPr>
        <p:spPr>
          <a:xfrm>
            <a:off x="1221741" y="1914313"/>
            <a:ext cx="6262135" cy="4184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00787430-5FC5-4BA2-83AB-AB0809289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859" y="1794338"/>
            <a:ext cx="3686333" cy="2742150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6CE7FDE6-7D6D-4213-9E85-46361F7357FA}"/>
              </a:ext>
            </a:extLst>
          </p:cNvPr>
          <p:cNvSpPr txBox="1"/>
          <p:nvPr/>
        </p:nvSpPr>
        <p:spPr>
          <a:xfrm>
            <a:off x="7599859" y="4740075"/>
            <a:ext cx="3168755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774879DE-9CD2-4946-A808-E362B80E9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761" y="1937250"/>
            <a:ext cx="5949030" cy="41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2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Formatet i dag 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3736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Mange intro begreber til at starte med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Herefter en praktisk ”forelæsning” i et emne i ~ 20 min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Efter forelæsning laver i opgaver i 30 minutter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 Jens &amp; jeg kommer rundt og hjælper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 sådan fortsætter vi de næste ~ 3 timer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er mad på et tidspunkt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Links: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Link til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pp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36442216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af regression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369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vi kan se at </a:t>
            </a:r>
            <a:r>
              <a:rPr lang="da-DK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finder en linje i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dataen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 helt præcist hvor god er den linje?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måler vi ved at finde afstanden fra hvert punkt til linjen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 gør så det fra alle datapunkter…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”Hvor langt gennemsnitligt er hvert punkt fra linjen”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er en formel der hedder RMSE til det: </a:t>
            </a:r>
          </a:p>
          <a:p>
            <a:pPr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D99E12F-EA9D-4A11-852F-5AE56372F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983" y="1800872"/>
            <a:ext cx="3999304" cy="2657475"/>
          </a:xfrm>
          <a:prstGeom prst="rect">
            <a:avLst/>
          </a:prstGeom>
        </p:spPr>
      </p:pic>
      <p:pic>
        <p:nvPicPr>
          <p:cNvPr id="1026" name="Picture 2" descr="RMSE(Root Mean Squared Error) &amp; RMSLE(Root Mean Squared Logarithmic Error)  | ProgrammerAH">
            <a:extLst>
              <a:ext uri="{FF2B5EF4-FFF2-40B4-BE49-F238E27FC236}">
                <a16:creationId xmlns:a16="http://schemas.microsoft.com/office/drawing/2014/main" id="{2F062E02-AF3D-4EBC-B142-04C194DE5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233" y="4929597"/>
            <a:ext cx="34385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068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lede 15">
            <a:extLst>
              <a:ext uri="{FF2B5EF4-FFF2-40B4-BE49-F238E27FC236}">
                <a16:creationId xmlns:a16="http://schemas.microsoft.com/office/drawing/2014/main" id="{50AA5A01-2029-481A-B534-1CAB4990D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98" y="1961954"/>
            <a:ext cx="5540849" cy="345426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i Python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0C7D47F7-B5EC-4D24-935D-7C696480306B}"/>
              </a:ext>
            </a:extLst>
          </p:cNvPr>
          <p:cNvSpPr/>
          <p:nvPr/>
        </p:nvSpPr>
        <p:spPr>
          <a:xfrm>
            <a:off x="1221741" y="1914313"/>
            <a:ext cx="6131559" cy="3648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BAFC84A4-4F38-425F-B85D-1460E272B40D}"/>
              </a:ext>
            </a:extLst>
          </p:cNvPr>
          <p:cNvCxnSpPr>
            <a:cxnSpLocks/>
          </p:cNvCxnSpPr>
          <p:nvPr/>
        </p:nvCxnSpPr>
        <p:spPr>
          <a:xfrm>
            <a:off x="2141022" y="5506014"/>
            <a:ext cx="0" cy="3177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01E68997-8E76-484D-93F0-6A13D4CFA378}"/>
              </a:ext>
            </a:extLst>
          </p:cNvPr>
          <p:cNvSpPr txBox="1"/>
          <p:nvPr/>
        </p:nvSpPr>
        <p:spPr>
          <a:xfrm>
            <a:off x="1702860" y="5766186"/>
            <a:ext cx="392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0.4636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EE76D7C-8601-4B34-9A64-33F3959F8AA8}"/>
              </a:ext>
            </a:extLst>
          </p:cNvPr>
          <p:cNvSpPr/>
          <p:nvPr/>
        </p:nvSpPr>
        <p:spPr>
          <a:xfrm>
            <a:off x="1551939" y="5146751"/>
            <a:ext cx="1164628" cy="35926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04462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lede 15">
            <a:extLst>
              <a:ext uri="{FF2B5EF4-FFF2-40B4-BE49-F238E27FC236}">
                <a16:creationId xmlns:a16="http://schemas.microsoft.com/office/drawing/2014/main" id="{50AA5A01-2029-481A-B534-1CAB4990D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98" y="1961954"/>
            <a:ext cx="5540849" cy="345426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i Python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0C7D47F7-B5EC-4D24-935D-7C696480306B}"/>
              </a:ext>
            </a:extLst>
          </p:cNvPr>
          <p:cNvSpPr/>
          <p:nvPr/>
        </p:nvSpPr>
        <p:spPr>
          <a:xfrm>
            <a:off x="1221741" y="1914313"/>
            <a:ext cx="6131559" cy="3648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BAFC84A4-4F38-425F-B85D-1460E272B40D}"/>
              </a:ext>
            </a:extLst>
          </p:cNvPr>
          <p:cNvCxnSpPr>
            <a:cxnSpLocks/>
          </p:cNvCxnSpPr>
          <p:nvPr/>
        </p:nvCxnSpPr>
        <p:spPr>
          <a:xfrm>
            <a:off x="2141022" y="5506014"/>
            <a:ext cx="0" cy="3177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01E68997-8E76-484D-93F0-6A13D4CFA378}"/>
              </a:ext>
            </a:extLst>
          </p:cNvPr>
          <p:cNvSpPr txBox="1"/>
          <p:nvPr/>
        </p:nvSpPr>
        <p:spPr>
          <a:xfrm>
            <a:off x="1702860" y="5766186"/>
            <a:ext cx="392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0.4636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EE76D7C-8601-4B34-9A64-33F3959F8AA8}"/>
              </a:ext>
            </a:extLst>
          </p:cNvPr>
          <p:cNvSpPr/>
          <p:nvPr/>
        </p:nvSpPr>
        <p:spPr>
          <a:xfrm>
            <a:off x="1551939" y="5146751"/>
            <a:ext cx="1164628" cy="35926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28CF772-7EAB-4088-B1C0-A52CD1632415}"/>
              </a:ext>
            </a:extLst>
          </p:cNvPr>
          <p:cNvSpPr/>
          <p:nvPr/>
        </p:nvSpPr>
        <p:spPr>
          <a:xfrm>
            <a:off x="4558434" y="4794068"/>
            <a:ext cx="1164628" cy="35926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5ACD7FD7-3CDE-4293-A93F-871E421D0EE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>
            <a:off x="5723062" y="4973700"/>
            <a:ext cx="198275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87246C47-8C0F-496C-AFC3-08EED1D97CDF}"/>
              </a:ext>
            </a:extLst>
          </p:cNvPr>
          <p:cNvSpPr txBox="1"/>
          <p:nvPr/>
        </p:nvSpPr>
        <p:spPr>
          <a:xfrm>
            <a:off x="7769611" y="4794068"/>
            <a:ext cx="392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squared</a:t>
            </a:r>
            <a:r>
              <a:rPr lang="da-DK" dirty="0"/>
              <a:t>=False regner RMSE, hvis True regner MSE</a:t>
            </a:r>
          </a:p>
        </p:txBody>
      </p:sp>
    </p:spTree>
    <p:extLst>
      <p:ext uri="{BB962C8B-B14F-4D97-AF65-F5344CB8AC3E}">
        <p14:creationId xmlns:p14="http://schemas.microsoft.com/office/powerpoint/2010/main" val="28495447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Billede 20">
            <a:extLst>
              <a:ext uri="{FF2B5EF4-FFF2-40B4-BE49-F238E27FC236}">
                <a16:creationId xmlns:a16="http://schemas.microsoft.com/office/drawing/2014/main" id="{B55670F3-CA6A-4E61-803C-990E9130F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98" y="1995057"/>
            <a:ext cx="5463120" cy="344395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i Python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0C7D47F7-B5EC-4D24-935D-7C696480306B}"/>
              </a:ext>
            </a:extLst>
          </p:cNvPr>
          <p:cNvSpPr/>
          <p:nvPr/>
        </p:nvSpPr>
        <p:spPr>
          <a:xfrm>
            <a:off x="1221741" y="1914313"/>
            <a:ext cx="6131559" cy="3648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BAFC84A4-4F38-425F-B85D-1460E272B40D}"/>
              </a:ext>
            </a:extLst>
          </p:cNvPr>
          <p:cNvCxnSpPr>
            <a:cxnSpLocks/>
          </p:cNvCxnSpPr>
          <p:nvPr/>
        </p:nvCxnSpPr>
        <p:spPr>
          <a:xfrm>
            <a:off x="2141022" y="5506014"/>
            <a:ext cx="0" cy="3177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01E68997-8E76-484D-93F0-6A13D4CFA378}"/>
              </a:ext>
            </a:extLst>
          </p:cNvPr>
          <p:cNvSpPr txBox="1"/>
          <p:nvPr/>
        </p:nvSpPr>
        <p:spPr>
          <a:xfrm>
            <a:off x="1685104" y="5757309"/>
            <a:ext cx="392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0.2806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85E6374-26E7-4F5D-A9C3-53D0C6AF13C2}"/>
              </a:ext>
            </a:extLst>
          </p:cNvPr>
          <p:cNvSpPr/>
          <p:nvPr/>
        </p:nvSpPr>
        <p:spPr>
          <a:xfrm>
            <a:off x="1551939" y="5141160"/>
            <a:ext cx="1164628" cy="35926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4B2EC8E-95BB-43E0-B55A-8E5340016FA2}"/>
              </a:ext>
            </a:extLst>
          </p:cNvPr>
          <p:cNvSpPr/>
          <p:nvPr/>
        </p:nvSpPr>
        <p:spPr>
          <a:xfrm>
            <a:off x="1562292" y="5142638"/>
            <a:ext cx="1164628" cy="35926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45250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lede 13">
            <a:extLst>
              <a:ext uri="{FF2B5EF4-FFF2-40B4-BE49-F238E27FC236}">
                <a16:creationId xmlns:a16="http://schemas.microsoft.com/office/drawing/2014/main" id="{6679F197-719A-46E7-9607-9C45EE335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98" y="1995057"/>
            <a:ext cx="5463120" cy="344395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i Python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0C7D47F7-B5EC-4D24-935D-7C696480306B}"/>
              </a:ext>
            </a:extLst>
          </p:cNvPr>
          <p:cNvSpPr/>
          <p:nvPr/>
        </p:nvSpPr>
        <p:spPr>
          <a:xfrm>
            <a:off x="1221741" y="1914313"/>
            <a:ext cx="6131559" cy="3648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BAFC84A4-4F38-425F-B85D-1460E272B40D}"/>
              </a:ext>
            </a:extLst>
          </p:cNvPr>
          <p:cNvCxnSpPr>
            <a:cxnSpLocks/>
          </p:cNvCxnSpPr>
          <p:nvPr/>
        </p:nvCxnSpPr>
        <p:spPr>
          <a:xfrm>
            <a:off x="2141022" y="5506014"/>
            <a:ext cx="0" cy="3177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C85E6374-26E7-4F5D-A9C3-53D0C6AF13C2}"/>
              </a:ext>
            </a:extLst>
          </p:cNvPr>
          <p:cNvSpPr/>
          <p:nvPr/>
        </p:nvSpPr>
        <p:spPr>
          <a:xfrm>
            <a:off x="1551939" y="5141160"/>
            <a:ext cx="1164628" cy="35926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3DE09621-063B-4E04-8B39-68F2A44ACEE3}"/>
              </a:ext>
            </a:extLst>
          </p:cNvPr>
          <p:cNvSpPr txBox="1"/>
          <p:nvPr/>
        </p:nvSpPr>
        <p:spPr>
          <a:xfrm>
            <a:off x="7519386" y="1914313"/>
            <a:ext cx="3683214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/>
              <a:t>Så vores model blev faktisk bedre af at få mere data i X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/>
              <a:t>Det giver mening (med Iris!) da den kan finde mere komplekse forhold så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/>
              <a:t> Men nu gik vores model lige til fra 2d til 4d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/>
              <a:t>Og det kan vi ikke plotte længere…. 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8E81290-59E8-4A23-9631-29670E741A4B}"/>
              </a:ext>
            </a:extLst>
          </p:cNvPr>
          <p:cNvSpPr/>
          <p:nvPr/>
        </p:nvSpPr>
        <p:spPr>
          <a:xfrm>
            <a:off x="1553414" y="5142636"/>
            <a:ext cx="1164628" cy="35926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59C1BFCA-B5AD-4C1B-A947-BC67BD785913}"/>
              </a:ext>
            </a:extLst>
          </p:cNvPr>
          <p:cNvSpPr txBox="1"/>
          <p:nvPr/>
        </p:nvSpPr>
        <p:spPr>
          <a:xfrm>
            <a:off x="1685104" y="5757309"/>
            <a:ext cx="392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0.2806</a:t>
            </a:r>
          </a:p>
        </p:txBody>
      </p:sp>
    </p:spTree>
    <p:extLst>
      <p:ext uri="{BB962C8B-B14F-4D97-AF65-F5344CB8AC3E}">
        <p14:creationId xmlns:p14="http://schemas.microsoft.com/office/powerpoint/2010/main" val="29921693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lede 14">
            <a:extLst>
              <a:ext uri="{FF2B5EF4-FFF2-40B4-BE49-F238E27FC236}">
                <a16:creationId xmlns:a16="http://schemas.microsoft.com/office/drawing/2014/main" id="{BB3802A5-89CA-433F-8BE9-E85C54707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98" y="1995057"/>
            <a:ext cx="5463120" cy="3443951"/>
          </a:xfrm>
          <a:prstGeom prst="rect">
            <a:avLst/>
          </a:prstGeom>
        </p:spPr>
      </p:pic>
      <p:sp>
        <p:nvSpPr>
          <p:cNvPr id="16" name="Tekstfelt 15">
            <a:extLst>
              <a:ext uri="{FF2B5EF4-FFF2-40B4-BE49-F238E27FC236}">
                <a16:creationId xmlns:a16="http://schemas.microsoft.com/office/drawing/2014/main" id="{72259A97-FAD2-4B20-A8B6-FE3B7F670710}"/>
              </a:ext>
            </a:extLst>
          </p:cNvPr>
          <p:cNvSpPr txBox="1"/>
          <p:nvPr/>
        </p:nvSpPr>
        <p:spPr>
          <a:xfrm>
            <a:off x="1685104" y="5757309"/>
            <a:ext cx="392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0.2806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i Python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0C7D47F7-B5EC-4D24-935D-7C696480306B}"/>
              </a:ext>
            </a:extLst>
          </p:cNvPr>
          <p:cNvSpPr/>
          <p:nvPr/>
        </p:nvSpPr>
        <p:spPr>
          <a:xfrm>
            <a:off x="1221741" y="1914313"/>
            <a:ext cx="6131559" cy="3648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BAFC84A4-4F38-425F-B85D-1460E272B40D}"/>
              </a:ext>
            </a:extLst>
          </p:cNvPr>
          <p:cNvCxnSpPr>
            <a:cxnSpLocks/>
          </p:cNvCxnSpPr>
          <p:nvPr/>
        </p:nvCxnSpPr>
        <p:spPr>
          <a:xfrm>
            <a:off x="2141022" y="5506014"/>
            <a:ext cx="0" cy="3177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C85E6374-26E7-4F5D-A9C3-53D0C6AF13C2}"/>
              </a:ext>
            </a:extLst>
          </p:cNvPr>
          <p:cNvSpPr/>
          <p:nvPr/>
        </p:nvSpPr>
        <p:spPr>
          <a:xfrm>
            <a:off x="1551939" y="5141160"/>
            <a:ext cx="1164628" cy="35926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3DE09621-063B-4E04-8B39-68F2A44ACEE3}"/>
              </a:ext>
            </a:extLst>
          </p:cNvPr>
          <p:cNvSpPr txBox="1"/>
          <p:nvPr/>
        </p:nvSpPr>
        <p:spPr>
          <a:xfrm>
            <a:off x="7519386" y="1914313"/>
            <a:ext cx="3683214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/>
              <a:t>Så vores model blev faktisk bedre af at få mere data i X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/>
              <a:t>Det giver mening (med Iris!) da den kan finde mere komplekse forhold så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/>
              <a:t> Men nu gik vores model lige til fra 2d til 4d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/>
              <a:t>Og det kan vi ikke plotte længere…. 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8E81290-59E8-4A23-9631-29670E741A4B}"/>
              </a:ext>
            </a:extLst>
          </p:cNvPr>
          <p:cNvSpPr/>
          <p:nvPr/>
        </p:nvSpPr>
        <p:spPr>
          <a:xfrm>
            <a:off x="1553414" y="5142636"/>
            <a:ext cx="1164628" cy="35926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18B7C011-98C0-46E3-8A7D-933AF8B314FA}"/>
              </a:ext>
            </a:extLst>
          </p:cNvPr>
          <p:cNvSpPr txBox="1"/>
          <p:nvPr/>
        </p:nvSpPr>
        <p:spPr>
          <a:xfrm>
            <a:off x="4542102" y="5722787"/>
            <a:ext cx="3168755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37413444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Træning og test - K-fold-cross-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383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så før at hver gang vi kørte vores model, så ændrede RMSE sig!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er fordi at den data den trænede og testede på skiftede hver </a:t>
            </a:r>
          </a:p>
          <a:p>
            <a:pPr lvl="1">
              <a:lnSpc>
                <a:spcPct val="150000"/>
              </a:lnSpc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gang vi kørte programmet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K-fold-cross-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(K-fold-cv)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træner og tester på 10 forskellige dele af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dataen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 tager til sidst gennemsnittet af de 10 ”folde”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Giver et mere stabilt gennemsnit for hvordan modellen performer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3CC24DE-C354-4AE9-8C38-8D1232683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464" y="1935239"/>
            <a:ext cx="2823136" cy="298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366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K-fold-cross-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68645FEA-9B84-43E3-BC25-56D76EA73C44}"/>
              </a:ext>
            </a:extLst>
          </p:cNvPr>
          <p:cNvSpPr/>
          <p:nvPr/>
        </p:nvSpPr>
        <p:spPr>
          <a:xfrm>
            <a:off x="1221742" y="1914313"/>
            <a:ext cx="4575376" cy="4005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B023953-FCD9-4921-A9AD-BBCD8C5C4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66" y="1949826"/>
            <a:ext cx="4460825" cy="392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137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31FA4F97-4D22-4C18-B0BF-35DB71601CF3}"/>
              </a:ext>
            </a:extLst>
          </p:cNvPr>
          <p:cNvSpPr/>
          <p:nvPr/>
        </p:nvSpPr>
        <p:spPr>
          <a:xfrm>
            <a:off x="1221742" y="1914313"/>
            <a:ext cx="4575376" cy="4005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3FECC70C-7E1A-478F-86DD-F14A50C66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66" y="1949826"/>
            <a:ext cx="4460825" cy="39271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K-fold-cross-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Python</a:t>
            </a:r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12AF120D-64F4-4694-87F7-B655FE1F71CE}"/>
              </a:ext>
            </a:extLst>
          </p:cNvPr>
          <p:cNvCxnSpPr>
            <a:cxnSpLocks/>
          </p:cNvCxnSpPr>
          <p:nvPr/>
        </p:nvCxnSpPr>
        <p:spPr>
          <a:xfrm flipH="1">
            <a:off x="4234649" y="3981739"/>
            <a:ext cx="17796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190487B6-F225-4238-B5A0-12EA2C67A4A0}"/>
              </a:ext>
            </a:extLst>
          </p:cNvPr>
          <p:cNvSpPr txBox="1"/>
          <p:nvPr/>
        </p:nvSpPr>
        <p:spPr>
          <a:xfrm>
            <a:off x="6177693" y="3797073"/>
            <a:ext cx="363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dele </a:t>
            </a:r>
            <a:r>
              <a:rPr lang="da-DK" dirty="0" err="1"/>
              <a:t>dataen</a:t>
            </a:r>
            <a:r>
              <a:rPr lang="da-DK" dirty="0"/>
              <a:t> op 10 gange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9FEBCE2-40B8-4208-9E1B-3145F819A617}"/>
              </a:ext>
            </a:extLst>
          </p:cNvPr>
          <p:cNvSpPr/>
          <p:nvPr/>
        </p:nvSpPr>
        <p:spPr>
          <a:xfrm>
            <a:off x="1846377" y="3819863"/>
            <a:ext cx="2388272" cy="35926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91282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ktangel 22">
            <a:extLst>
              <a:ext uri="{FF2B5EF4-FFF2-40B4-BE49-F238E27FC236}">
                <a16:creationId xmlns:a16="http://schemas.microsoft.com/office/drawing/2014/main" id="{7CA7438A-0141-46DE-8D91-D50F6E48EEF9}"/>
              </a:ext>
            </a:extLst>
          </p:cNvPr>
          <p:cNvSpPr/>
          <p:nvPr/>
        </p:nvSpPr>
        <p:spPr>
          <a:xfrm>
            <a:off x="1221742" y="1914313"/>
            <a:ext cx="4575376" cy="4005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4" name="Billede 23">
            <a:extLst>
              <a:ext uri="{FF2B5EF4-FFF2-40B4-BE49-F238E27FC236}">
                <a16:creationId xmlns:a16="http://schemas.microsoft.com/office/drawing/2014/main" id="{70C68CAB-07BE-496E-AE06-314885159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66" y="1949826"/>
            <a:ext cx="4460825" cy="39271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K-fold-cross-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Python</a:t>
            </a:r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12AF120D-64F4-4694-87F7-B655FE1F71CE}"/>
              </a:ext>
            </a:extLst>
          </p:cNvPr>
          <p:cNvCxnSpPr>
            <a:cxnSpLocks/>
          </p:cNvCxnSpPr>
          <p:nvPr/>
        </p:nvCxnSpPr>
        <p:spPr>
          <a:xfrm flipH="1">
            <a:off x="4234649" y="3981739"/>
            <a:ext cx="17796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190487B6-F225-4238-B5A0-12EA2C67A4A0}"/>
              </a:ext>
            </a:extLst>
          </p:cNvPr>
          <p:cNvSpPr txBox="1"/>
          <p:nvPr/>
        </p:nvSpPr>
        <p:spPr>
          <a:xfrm>
            <a:off x="6177693" y="3797073"/>
            <a:ext cx="363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dele </a:t>
            </a:r>
            <a:r>
              <a:rPr lang="da-DK" dirty="0" err="1"/>
              <a:t>dataen</a:t>
            </a:r>
            <a:r>
              <a:rPr lang="da-DK" dirty="0"/>
              <a:t> op 10 gange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9FEBCE2-40B8-4208-9E1B-3145F819A617}"/>
              </a:ext>
            </a:extLst>
          </p:cNvPr>
          <p:cNvSpPr/>
          <p:nvPr/>
        </p:nvSpPr>
        <p:spPr>
          <a:xfrm>
            <a:off x="1846377" y="3819863"/>
            <a:ext cx="2388272" cy="35926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692094A-68CC-4D72-8725-6244F1FE334C}"/>
              </a:ext>
            </a:extLst>
          </p:cNvPr>
          <p:cNvSpPr/>
          <p:nvPr/>
        </p:nvSpPr>
        <p:spPr>
          <a:xfrm>
            <a:off x="1403972" y="4376688"/>
            <a:ext cx="3372213" cy="2396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A540C02-5BB9-4A9C-B6E9-C961B5A01BA6}"/>
              </a:ext>
            </a:extLst>
          </p:cNvPr>
          <p:cNvCxnSpPr>
            <a:cxnSpLocks/>
          </p:cNvCxnSpPr>
          <p:nvPr/>
        </p:nvCxnSpPr>
        <p:spPr>
          <a:xfrm flipH="1">
            <a:off x="4776185" y="4489246"/>
            <a:ext cx="12381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>
            <a:extLst>
              <a:ext uri="{FF2B5EF4-FFF2-40B4-BE49-F238E27FC236}">
                <a16:creationId xmlns:a16="http://schemas.microsoft.com/office/drawing/2014/main" id="{7C2DB5B1-834A-4813-9388-7AA095A23478}"/>
              </a:ext>
            </a:extLst>
          </p:cNvPr>
          <p:cNvSpPr txBox="1"/>
          <p:nvPr/>
        </p:nvSpPr>
        <p:spPr>
          <a:xfrm>
            <a:off x="6177693" y="4247054"/>
            <a:ext cx="403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looper igennem hver af de 10 folde</a:t>
            </a:r>
          </a:p>
        </p:txBody>
      </p:sp>
    </p:spTree>
    <p:extLst>
      <p:ext uri="{BB962C8B-B14F-4D97-AF65-F5344CB8AC3E}">
        <p14:creationId xmlns:p14="http://schemas.microsoft.com/office/powerpoint/2010/main" val="389688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/>
              <a:t>Machine learning 101</a:t>
            </a:r>
          </a:p>
        </p:txBody>
      </p:sp>
    </p:spTree>
    <p:extLst>
      <p:ext uri="{BB962C8B-B14F-4D97-AF65-F5344CB8AC3E}">
        <p14:creationId xmlns:p14="http://schemas.microsoft.com/office/powerpoint/2010/main" val="41512894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ktangel 16">
            <a:extLst>
              <a:ext uri="{FF2B5EF4-FFF2-40B4-BE49-F238E27FC236}">
                <a16:creationId xmlns:a16="http://schemas.microsoft.com/office/drawing/2014/main" id="{538659A0-EE66-4997-A3A2-B42C08EE9826}"/>
              </a:ext>
            </a:extLst>
          </p:cNvPr>
          <p:cNvSpPr/>
          <p:nvPr/>
        </p:nvSpPr>
        <p:spPr>
          <a:xfrm>
            <a:off x="1221742" y="1914313"/>
            <a:ext cx="4575376" cy="4005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1" name="Billede 20">
            <a:extLst>
              <a:ext uri="{FF2B5EF4-FFF2-40B4-BE49-F238E27FC236}">
                <a16:creationId xmlns:a16="http://schemas.microsoft.com/office/drawing/2014/main" id="{3D61587A-5536-4CAB-8FB0-B4308246F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66" y="1949826"/>
            <a:ext cx="4460825" cy="39271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K-fold-cross-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Python</a:t>
            </a:r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12AF120D-64F4-4694-87F7-B655FE1F71CE}"/>
              </a:ext>
            </a:extLst>
          </p:cNvPr>
          <p:cNvCxnSpPr>
            <a:cxnSpLocks/>
          </p:cNvCxnSpPr>
          <p:nvPr/>
        </p:nvCxnSpPr>
        <p:spPr>
          <a:xfrm flipH="1">
            <a:off x="4234649" y="3981739"/>
            <a:ext cx="17796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190487B6-F225-4238-B5A0-12EA2C67A4A0}"/>
              </a:ext>
            </a:extLst>
          </p:cNvPr>
          <p:cNvSpPr txBox="1"/>
          <p:nvPr/>
        </p:nvSpPr>
        <p:spPr>
          <a:xfrm>
            <a:off x="6177693" y="3797073"/>
            <a:ext cx="363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dele </a:t>
            </a:r>
            <a:r>
              <a:rPr lang="da-DK" dirty="0" err="1"/>
              <a:t>dataen</a:t>
            </a:r>
            <a:r>
              <a:rPr lang="da-DK" dirty="0"/>
              <a:t> op 10 gange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9FEBCE2-40B8-4208-9E1B-3145F819A617}"/>
              </a:ext>
            </a:extLst>
          </p:cNvPr>
          <p:cNvSpPr/>
          <p:nvPr/>
        </p:nvSpPr>
        <p:spPr>
          <a:xfrm>
            <a:off x="1846377" y="3819863"/>
            <a:ext cx="2388272" cy="35926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692094A-68CC-4D72-8725-6244F1FE334C}"/>
              </a:ext>
            </a:extLst>
          </p:cNvPr>
          <p:cNvSpPr/>
          <p:nvPr/>
        </p:nvSpPr>
        <p:spPr>
          <a:xfrm>
            <a:off x="1403972" y="4376688"/>
            <a:ext cx="3372213" cy="2396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A540C02-5BB9-4A9C-B6E9-C961B5A01BA6}"/>
              </a:ext>
            </a:extLst>
          </p:cNvPr>
          <p:cNvCxnSpPr>
            <a:cxnSpLocks/>
          </p:cNvCxnSpPr>
          <p:nvPr/>
        </p:nvCxnSpPr>
        <p:spPr>
          <a:xfrm flipH="1">
            <a:off x="4776185" y="4489246"/>
            <a:ext cx="12381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>
            <a:extLst>
              <a:ext uri="{FF2B5EF4-FFF2-40B4-BE49-F238E27FC236}">
                <a16:creationId xmlns:a16="http://schemas.microsoft.com/office/drawing/2014/main" id="{7C2DB5B1-834A-4813-9388-7AA095A23478}"/>
              </a:ext>
            </a:extLst>
          </p:cNvPr>
          <p:cNvSpPr txBox="1"/>
          <p:nvPr/>
        </p:nvSpPr>
        <p:spPr>
          <a:xfrm>
            <a:off x="6177693" y="4247054"/>
            <a:ext cx="403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looper igennem hver af de 10 folde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086CB24-E9B1-45F8-B76B-8A4D58C26140}"/>
              </a:ext>
            </a:extLst>
          </p:cNvPr>
          <p:cNvSpPr/>
          <p:nvPr/>
        </p:nvSpPr>
        <p:spPr>
          <a:xfrm>
            <a:off x="1403972" y="4565196"/>
            <a:ext cx="3936684" cy="35303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B4C030D1-898F-4CB5-8E22-92C8BD6DFE4C}"/>
              </a:ext>
            </a:extLst>
          </p:cNvPr>
          <p:cNvCxnSpPr>
            <a:cxnSpLocks/>
          </p:cNvCxnSpPr>
          <p:nvPr/>
        </p:nvCxnSpPr>
        <p:spPr>
          <a:xfrm flipH="1">
            <a:off x="5314950" y="4739301"/>
            <a:ext cx="69935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9C9D64A2-A0AF-4D49-826A-4ED336A289C4}"/>
              </a:ext>
            </a:extLst>
          </p:cNvPr>
          <p:cNvSpPr txBox="1"/>
          <p:nvPr/>
        </p:nvSpPr>
        <p:spPr>
          <a:xfrm>
            <a:off x="6177693" y="4548894"/>
            <a:ext cx="4031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Og deler så vores X og y op i den gældende </a:t>
            </a:r>
            <a:r>
              <a:rPr lang="da-DK" dirty="0" err="1"/>
              <a:t>train</a:t>
            </a:r>
            <a:r>
              <a:rPr lang="da-DK" dirty="0"/>
              <a:t> og test fold</a:t>
            </a:r>
          </a:p>
        </p:txBody>
      </p:sp>
    </p:spTree>
    <p:extLst>
      <p:ext uri="{BB962C8B-B14F-4D97-AF65-F5344CB8AC3E}">
        <p14:creationId xmlns:p14="http://schemas.microsoft.com/office/powerpoint/2010/main" val="34234153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ktangel 16">
            <a:extLst>
              <a:ext uri="{FF2B5EF4-FFF2-40B4-BE49-F238E27FC236}">
                <a16:creationId xmlns:a16="http://schemas.microsoft.com/office/drawing/2014/main" id="{BB52172B-0C53-49D1-8409-492643EF5FBF}"/>
              </a:ext>
            </a:extLst>
          </p:cNvPr>
          <p:cNvSpPr/>
          <p:nvPr/>
        </p:nvSpPr>
        <p:spPr>
          <a:xfrm>
            <a:off x="1221742" y="1914313"/>
            <a:ext cx="4575376" cy="4005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1" name="Billede 20">
            <a:extLst>
              <a:ext uri="{FF2B5EF4-FFF2-40B4-BE49-F238E27FC236}">
                <a16:creationId xmlns:a16="http://schemas.microsoft.com/office/drawing/2014/main" id="{AC2B1AC3-5D87-415A-BC94-4154E99A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66" y="1949826"/>
            <a:ext cx="4460825" cy="39271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K-fold-cross-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Python</a:t>
            </a:r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12AF120D-64F4-4694-87F7-B655FE1F71CE}"/>
              </a:ext>
            </a:extLst>
          </p:cNvPr>
          <p:cNvCxnSpPr>
            <a:cxnSpLocks/>
          </p:cNvCxnSpPr>
          <p:nvPr/>
        </p:nvCxnSpPr>
        <p:spPr>
          <a:xfrm flipH="1">
            <a:off x="4234649" y="3981739"/>
            <a:ext cx="17796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190487B6-F225-4238-B5A0-12EA2C67A4A0}"/>
              </a:ext>
            </a:extLst>
          </p:cNvPr>
          <p:cNvSpPr txBox="1"/>
          <p:nvPr/>
        </p:nvSpPr>
        <p:spPr>
          <a:xfrm>
            <a:off x="6177693" y="3797073"/>
            <a:ext cx="363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dele </a:t>
            </a:r>
            <a:r>
              <a:rPr lang="da-DK" dirty="0" err="1"/>
              <a:t>dataen</a:t>
            </a:r>
            <a:r>
              <a:rPr lang="da-DK" dirty="0"/>
              <a:t> op 10 gange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9FEBCE2-40B8-4208-9E1B-3145F819A617}"/>
              </a:ext>
            </a:extLst>
          </p:cNvPr>
          <p:cNvSpPr/>
          <p:nvPr/>
        </p:nvSpPr>
        <p:spPr>
          <a:xfrm>
            <a:off x="1846377" y="3819863"/>
            <a:ext cx="2388272" cy="35926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692094A-68CC-4D72-8725-6244F1FE334C}"/>
              </a:ext>
            </a:extLst>
          </p:cNvPr>
          <p:cNvSpPr/>
          <p:nvPr/>
        </p:nvSpPr>
        <p:spPr>
          <a:xfrm>
            <a:off x="1403972" y="4376688"/>
            <a:ext cx="3372213" cy="2396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A540C02-5BB9-4A9C-B6E9-C961B5A01BA6}"/>
              </a:ext>
            </a:extLst>
          </p:cNvPr>
          <p:cNvCxnSpPr>
            <a:cxnSpLocks/>
          </p:cNvCxnSpPr>
          <p:nvPr/>
        </p:nvCxnSpPr>
        <p:spPr>
          <a:xfrm flipH="1">
            <a:off x="4776185" y="4489246"/>
            <a:ext cx="12381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>
            <a:extLst>
              <a:ext uri="{FF2B5EF4-FFF2-40B4-BE49-F238E27FC236}">
                <a16:creationId xmlns:a16="http://schemas.microsoft.com/office/drawing/2014/main" id="{7C2DB5B1-834A-4813-9388-7AA095A23478}"/>
              </a:ext>
            </a:extLst>
          </p:cNvPr>
          <p:cNvSpPr txBox="1"/>
          <p:nvPr/>
        </p:nvSpPr>
        <p:spPr>
          <a:xfrm>
            <a:off x="6177693" y="4247054"/>
            <a:ext cx="403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looper igennem hver af de 10 folde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086CB24-E9B1-45F8-B76B-8A4D58C26140}"/>
              </a:ext>
            </a:extLst>
          </p:cNvPr>
          <p:cNvSpPr/>
          <p:nvPr/>
        </p:nvSpPr>
        <p:spPr>
          <a:xfrm>
            <a:off x="1403972" y="4565196"/>
            <a:ext cx="3936684" cy="35303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B4C030D1-898F-4CB5-8E22-92C8BD6DFE4C}"/>
              </a:ext>
            </a:extLst>
          </p:cNvPr>
          <p:cNvCxnSpPr>
            <a:cxnSpLocks/>
          </p:cNvCxnSpPr>
          <p:nvPr/>
        </p:nvCxnSpPr>
        <p:spPr>
          <a:xfrm flipH="1">
            <a:off x="5314950" y="4739301"/>
            <a:ext cx="69935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9C9D64A2-A0AF-4D49-826A-4ED336A289C4}"/>
              </a:ext>
            </a:extLst>
          </p:cNvPr>
          <p:cNvSpPr txBox="1"/>
          <p:nvPr/>
        </p:nvSpPr>
        <p:spPr>
          <a:xfrm>
            <a:off x="6177693" y="4548894"/>
            <a:ext cx="4031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Og deler så vores X og y op i den gældende </a:t>
            </a:r>
            <a:r>
              <a:rPr lang="da-DK" dirty="0" err="1"/>
              <a:t>train</a:t>
            </a:r>
            <a:r>
              <a:rPr lang="da-DK" dirty="0"/>
              <a:t> og test fold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9300974-44AC-4E17-8F80-D9E8E0D559FE}"/>
              </a:ext>
            </a:extLst>
          </p:cNvPr>
          <p:cNvSpPr/>
          <p:nvPr/>
        </p:nvSpPr>
        <p:spPr>
          <a:xfrm>
            <a:off x="1428481" y="5655861"/>
            <a:ext cx="1953911" cy="30038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31FB3828-42AE-4097-8B6D-C56C9E162999}"/>
              </a:ext>
            </a:extLst>
          </p:cNvPr>
          <p:cNvCxnSpPr>
            <a:cxnSpLocks/>
          </p:cNvCxnSpPr>
          <p:nvPr/>
        </p:nvCxnSpPr>
        <p:spPr>
          <a:xfrm flipH="1">
            <a:off x="3382393" y="5797224"/>
            <a:ext cx="263191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felt 21">
            <a:extLst>
              <a:ext uri="{FF2B5EF4-FFF2-40B4-BE49-F238E27FC236}">
                <a16:creationId xmlns:a16="http://schemas.microsoft.com/office/drawing/2014/main" id="{5C349BD0-65A7-4129-81D5-B2DAADEFE6F7}"/>
              </a:ext>
            </a:extLst>
          </p:cNvPr>
          <p:cNvSpPr txBox="1"/>
          <p:nvPr/>
        </p:nvSpPr>
        <p:spPr>
          <a:xfrm>
            <a:off x="6098960" y="5474058"/>
            <a:ext cx="4031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Tager til sidst gennemsnittet af de 10 folde for at se performance</a:t>
            </a:r>
          </a:p>
        </p:txBody>
      </p:sp>
    </p:spTree>
    <p:extLst>
      <p:ext uri="{BB962C8B-B14F-4D97-AF65-F5344CB8AC3E}">
        <p14:creationId xmlns:p14="http://schemas.microsoft.com/office/powerpoint/2010/main" val="560757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ktangel 16">
            <a:extLst>
              <a:ext uri="{FF2B5EF4-FFF2-40B4-BE49-F238E27FC236}">
                <a16:creationId xmlns:a16="http://schemas.microsoft.com/office/drawing/2014/main" id="{BB52172B-0C53-49D1-8409-492643EF5FBF}"/>
              </a:ext>
            </a:extLst>
          </p:cNvPr>
          <p:cNvSpPr/>
          <p:nvPr/>
        </p:nvSpPr>
        <p:spPr>
          <a:xfrm>
            <a:off x="1221742" y="1914313"/>
            <a:ext cx="4575376" cy="4005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1" name="Billede 20">
            <a:extLst>
              <a:ext uri="{FF2B5EF4-FFF2-40B4-BE49-F238E27FC236}">
                <a16:creationId xmlns:a16="http://schemas.microsoft.com/office/drawing/2014/main" id="{AC2B1AC3-5D87-415A-BC94-4154E99A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66" y="1949826"/>
            <a:ext cx="4460825" cy="39271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K-fold-cross-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Python</a:t>
            </a:r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12AF120D-64F4-4694-87F7-B655FE1F71CE}"/>
              </a:ext>
            </a:extLst>
          </p:cNvPr>
          <p:cNvCxnSpPr>
            <a:cxnSpLocks/>
          </p:cNvCxnSpPr>
          <p:nvPr/>
        </p:nvCxnSpPr>
        <p:spPr>
          <a:xfrm flipH="1">
            <a:off x="4234649" y="3981739"/>
            <a:ext cx="17796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190487B6-F225-4238-B5A0-12EA2C67A4A0}"/>
              </a:ext>
            </a:extLst>
          </p:cNvPr>
          <p:cNvSpPr txBox="1"/>
          <p:nvPr/>
        </p:nvSpPr>
        <p:spPr>
          <a:xfrm>
            <a:off x="6177693" y="3797073"/>
            <a:ext cx="363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dele </a:t>
            </a:r>
            <a:r>
              <a:rPr lang="da-DK" dirty="0" err="1"/>
              <a:t>dataen</a:t>
            </a:r>
            <a:r>
              <a:rPr lang="da-DK" dirty="0"/>
              <a:t> op 10 gange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9FEBCE2-40B8-4208-9E1B-3145F819A617}"/>
              </a:ext>
            </a:extLst>
          </p:cNvPr>
          <p:cNvSpPr/>
          <p:nvPr/>
        </p:nvSpPr>
        <p:spPr>
          <a:xfrm>
            <a:off x="1846377" y="3819863"/>
            <a:ext cx="2388272" cy="35926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692094A-68CC-4D72-8725-6244F1FE334C}"/>
              </a:ext>
            </a:extLst>
          </p:cNvPr>
          <p:cNvSpPr/>
          <p:nvPr/>
        </p:nvSpPr>
        <p:spPr>
          <a:xfrm>
            <a:off x="1403972" y="4376688"/>
            <a:ext cx="3372213" cy="2396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A540C02-5BB9-4A9C-B6E9-C961B5A01BA6}"/>
              </a:ext>
            </a:extLst>
          </p:cNvPr>
          <p:cNvCxnSpPr>
            <a:cxnSpLocks/>
          </p:cNvCxnSpPr>
          <p:nvPr/>
        </p:nvCxnSpPr>
        <p:spPr>
          <a:xfrm flipH="1">
            <a:off x="4776185" y="4489246"/>
            <a:ext cx="12381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>
            <a:extLst>
              <a:ext uri="{FF2B5EF4-FFF2-40B4-BE49-F238E27FC236}">
                <a16:creationId xmlns:a16="http://schemas.microsoft.com/office/drawing/2014/main" id="{7C2DB5B1-834A-4813-9388-7AA095A23478}"/>
              </a:ext>
            </a:extLst>
          </p:cNvPr>
          <p:cNvSpPr txBox="1"/>
          <p:nvPr/>
        </p:nvSpPr>
        <p:spPr>
          <a:xfrm>
            <a:off x="6177693" y="4247054"/>
            <a:ext cx="403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looper igennem hver af de 10 folde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086CB24-E9B1-45F8-B76B-8A4D58C26140}"/>
              </a:ext>
            </a:extLst>
          </p:cNvPr>
          <p:cNvSpPr/>
          <p:nvPr/>
        </p:nvSpPr>
        <p:spPr>
          <a:xfrm>
            <a:off x="1403972" y="4565196"/>
            <a:ext cx="3936684" cy="35303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B4C030D1-898F-4CB5-8E22-92C8BD6DFE4C}"/>
              </a:ext>
            </a:extLst>
          </p:cNvPr>
          <p:cNvCxnSpPr>
            <a:cxnSpLocks/>
          </p:cNvCxnSpPr>
          <p:nvPr/>
        </p:nvCxnSpPr>
        <p:spPr>
          <a:xfrm flipH="1">
            <a:off x="5314950" y="4739301"/>
            <a:ext cx="69935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9C9D64A2-A0AF-4D49-826A-4ED336A289C4}"/>
              </a:ext>
            </a:extLst>
          </p:cNvPr>
          <p:cNvSpPr txBox="1"/>
          <p:nvPr/>
        </p:nvSpPr>
        <p:spPr>
          <a:xfrm>
            <a:off x="6177693" y="4548894"/>
            <a:ext cx="4031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Og deler så vores X og y op i den gældende </a:t>
            </a:r>
            <a:r>
              <a:rPr lang="da-DK" dirty="0" err="1"/>
              <a:t>train</a:t>
            </a:r>
            <a:r>
              <a:rPr lang="da-DK" dirty="0"/>
              <a:t> og test fold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9300974-44AC-4E17-8F80-D9E8E0D559FE}"/>
              </a:ext>
            </a:extLst>
          </p:cNvPr>
          <p:cNvSpPr/>
          <p:nvPr/>
        </p:nvSpPr>
        <p:spPr>
          <a:xfrm>
            <a:off x="1428481" y="5655861"/>
            <a:ext cx="1953911" cy="30038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31FB3828-42AE-4097-8B6D-C56C9E162999}"/>
              </a:ext>
            </a:extLst>
          </p:cNvPr>
          <p:cNvCxnSpPr>
            <a:cxnSpLocks/>
          </p:cNvCxnSpPr>
          <p:nvPr/>
        </p:nvCxnSpPr>
        <p:spPr>
          <a:xfrm flipH="1">
            <a:off x="3382393" y="5797224"/>
            <a:ext cx="263191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felt 21">
            <a:extLst>
              <a:ext uri="{FF2B5EF4-FFF2-40B4-BE49-F238E27FC236}">
                <a16:creationId xmlns:a16="http://schemas.microsoft.com/office/drawing/2014/main" id="{5C349BD0-65A7-4129-81D5-B2DAADEFE6F7}"/>
              </a:ext>
            </a:extLst>
          </p:cNvPr>
          <p:cNvSpPr txBox="1"/>
          <p:nvPr/>
        </p:nvSpPr>
        <p:spPr>
          <a:xfrm>
            <a:off x="6098960" y="5474058"/>
            <a:ext cx="4031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Tager til sidst gennemsnittet af de 10 folde for at se performance</a:t>
            </a: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048E51B6-F7FE-4D61-A97B-CDE4B7027BA1}"/>
              </a:ext>
            </a:extLst>
          </p:cNvPr>
          <p:cNvSpPr txBox="1"/>
          <p:nvPr/>
        </p:nvSpPr>
        <p:spPr>
          <a:xfrm>
            <a:off x="1234273" y="5878900"/>
            <a:ext cx="3168755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6984548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2 (30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00000"/>
              </a:lnSpc>
              <a:buClrTx/>
              <a:buFont typeface="+mj-lt"/>
              <a:buAutoNum type="arabicPeriod"/>
            </a:pPr>
            <a:r>
              <a:rPr lang="da-D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Kør regression på vin datasættet hvor </a:t>
            </a:r>
            <a:r>
              <a:rPr lang="da-DK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da-DK" sz="18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alcohol</a:t>
            </a:r>
            <a:r>
              <a:rPr lang="da-DK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(hvor meget alkohol er der i en given vin) og test performance med RSME med et 80/20 split</a:t>
            </a:r>
          </a:p>
          <a:p>
            <a:pPr marL="578358" lvl="1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Når du har gjort det så prøv med en 10-fold-cv</a:t>
            </a:r>
          </a:p>
          <a:p>
            <a:pPr marL="761238" lvl="2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Skulle gerne give omkring 0.36</a:t>
            </a:r>
          </a:p>
          <a:p>
            <a:pPr marL="457200" indent="-457200">
              <a:lnSpc>
                <a:spcPct val="100000"/>
              </a:lnSpc>
              <a:buClrTx/>
              <a:buFont typeface="+mj-lt"/>
              <a:buAutoNum type="arabicPeriod"/>
            </a:pPr>
            <a:r>
              <a:rPr lang="da-D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Kør regression på hjerte datasættet hvor </a:t>
            </a:r>
            <a:r>
              <a:rPr lang="da-DK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da-DK" sz="18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obesity</a:t>
            </a:r>
            <a:r>
              <a:rPr lang="da-D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(hvor overvægtig er en given person) og test performance med RSME med et 80/20 split</a:t>
            </a:r>
            <a:endParaRPr lang="da-D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8358" lvl="1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Hvis ikke du nåede opgave 1.3 så lav den først!</a:t>
            </a:r>
          </a:p>
          <a:p>
            <a:pPr marL="578358" lvl="1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Når du har gjort det så prøv med en 10-fold-cv</a:t>
            </a:r>
          </a:p>
          <a:p>
            <a:pPr marL="761238" lvl="2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Skulle gerne give omkring 2.74</a:t>
            </a:r>
          </a:p>
          <a:p>
            <a:pPr marL="457200" indent="-457200" algn="just">
              <a:lnSpc>
                <a:spcPct val="100000"/>
              </a:lnSpc>
              <a:buClrTx/>
              <a:buFont typeface="+mj-lt"/>
              <a:buAutoNum type="arabicPeriod"/>
            </a:pPr>
            <a:r>
              <a:rPr lang="da-D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(Ekstra) Kør regression på hjerte datasættet hvor </a:t>
            </a:r>
            <a:r>
              <a:rPr lang="da-DK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da-DK" sz="18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obesity</a:t>
            </a:r>
            <a:r>
              <a:rPr lang="da-DK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da-D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om du kan få en RMSE på under 2.7, hvor 2.7 er resultatet af gennemsnittet af din 10-fold-CV. </a:t>
            </a:r>
          </a:p>
          <a:p>
            <a:pPr marL="578358" lvl="1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Sæt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shuffle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 og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 når du initialiserer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Kfold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1238" lvl="2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 sikrer dig at du har testet på det data samme jeg har!</a:t>
            </a:r>
          </a:p>
          <a:p>
            <a:pPr marL="578358" lvl="1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Svaret ligger indirekte i de ”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matrix” vi lavede til at starte med, hvad hænger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obesity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sammen med? </a:t>
            </a:r>
          </a:p>
          <a:p>
            <a:pPr marL="578358" lvl="1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kræver at du prøver at eksperimentere med forskellige kombinationer af attributter i </a:t>
            </a:r>
            <a:r>
              <a:rPr lang="da-DK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a-DK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61238" lvl="2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da-DK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 kræver kun 3 attributter i </a:t>
            </a:r>
            <a:r>
              <a:rPr lang="da-DK" sz="15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a-DK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den bedste performance!</a:t>
            </a:r>
            <a:endParaRPr lang="da-DK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796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/>
              <a:t>Klassifikation</a:t>
            </a:r>
          </a:p>
        </p:txBody>
      </p:sp>
    </p:spTree>
    <p:extLst>
      <p:ext uri="{BB962C8B-B14F-4D97-AF65-F5344CB8AC3E}">
        <p14:creationId xmlns:p14="http://schemas.microsoft.com/office/powerpoint/2010/main" val="4012740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Klassifikation og performance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80C796F5-AB75-4AB6-8B1C-8E4E79777DA2}"/>
                  </a:ext>
                </a:extLst>
              </p:cNvPr>
              <p:cNvSpPr txBox="1"/>
              <p:nvPr/>
            </p:nvSpPr>
            <p:spPr>
              <a:xfrm>
                <a:off x="989400" y="1869842"/>
                <a:ext cx="10213200" cy="489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klassifikation er vi ikke længe interesseret i at forudse et tal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stedet vil vi forudse hvilken ”Klasse” noget data hører til	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a-D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F.eks. Hvilken slags blomst er den her?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a-D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 måler performance i hvor mange % vores model forudså rigtigt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a-D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Hedder ”</a:t>
                </a:r>
                <a:r>
                  <a:rPr lang="da-DK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</a:t>
                </a:r>
                <a:r>
                  <a:rPr lang="da-D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a-DK" dirty="0"/>
                  <a:t>Baseline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a-DK" dirty="0"/>
                  <a:t>Hvis vi bare forudså alt vores data i Iris sættet til at være ”Iris-</a:t>
                </a:r>
                <a:r>
                  <a:rPr lang="da-DK" dirty="0" err="1"/>
                  <a:t>virginica</a:t>
                </a:r>
                <a:r>
                  <a:rPr lang="da-DK" dirty="0"/>
                  <a:t>” så ville vi have en </a:t>
                </a:r>
                <a:r>
                  <a:rPr lang="da-DK" dirty="0" err="1"/>
                  <a:t>accuracy</a:t>
                </a:r>
                <a:r>
                  <a:rPr lang="da-DK" dirty="0"/>
                  <a:t> på: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a-DK" b="0" i="0" smtClean="0">
                            <a:latin typeface="Cambria Math" panose="02040503050406030204" pitchFamily="18" charset="0"/>
                          </a:rPr>
                          <m:t>rigtige</m:t>
                        </m:r>
                        <m:r>
                          <a:rPr lang="da-DK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a-DK" b="0" i="0" smtClean="0">
                            <a:latin typeface="Cambria Math" panose="02040503050406030204" pitchFamily="18" charset="0"/>
                          </a:rPr>
                          <m:t>forudset</m:t>
                        </m:r>
                      </m:num>
                      <m:den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𝑡𝑜𝑡𝑎𝑙𝑡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𝑎𝑛𝑡𝑎𝑙</m:t>
                        </m:r>
                      </m:den>
                    </m:f>
                    <m:r>
                      <a:rPr lang="da-DK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150</m:t>
                        </m:r>
                      </m:den>
                    </m:f>
                    <m:r>
                      <a:rPr lang="da-DK" b="0" i="1" smtClean="0">
                        <a:latin typeface="Cambria Math" panose="02040503050406030204" pitchFamily="18" charset="0"/>
                      </a:rPr>
                      <m:t>=0,33=33%</m:t>
                    </m:r>
                  </m:oMath>
                </a14:m>
                <a:endParaRPr lang="da-DK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a-DK" dirty="0"/>
                  <a:t>De her 33% kalder vi for baseline, og hvis vores model ikke er bedre end det er det en virkelig dårlig model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da-DK" dirty="0"/>
              </a:p>
            </p:txBody>
          </p:sp>
        </mc:Choice>
        <mc:Fallback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80C796F5-AB75-4AB6-8B1C-8E4E79777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00" y="1869842"/>
                <a:ext cx="10213200" cy="4892750"/>
              </a:xfrm>
              <a:prstGeom prst="rect">
                <a:avLst/>
              </a:prstGeom>
              <a:blipFill>
                <a:blip r:embed="rId2"/>
                <a:stretch>
                  <a:fillRect l="-537" r="-29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32414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Logistisk regression (LR)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69842"/>
            <a:ext cx="10213200" cy="318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algoritme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Selvom den har regression i navnet, så bruger vi den til at klassificere!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 minder LR meget om regression, der er bare en beregning mere man bruger til at klassificere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vi bruger stadig vores gængse formel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y=a*</a:t>
            </a:r>
            <a:r>
              <a:rPr lang="da-DK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x+b</a:t>
            </a:r>
            <a:r>
              <a:rPr lang="da-DK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 vi får et tal ud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 det tal laver vi om til noget vi kan bruge til at klassificere</a:t>
            </a:r>
          </a:p>
          <a:p>
            <a:pPr>
              <a:lnSpc>
                <a:spcPct val="150000"/>
              </a:lnSpc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065087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69842"/>
            <a:ext cx="6414577" cy="4296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det tal vores logistisk regression model ender med at forudse kalder vi for </a:t>
            </a:r>
            <a:r>
              <a:rPr lang="da-DK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da-D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smider vi igennem formlen til højre, og så får vi et tal mellem 0 og 1 tilbage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tal vi får tilbage kan tolkes som hvor mange % vi er sikker på at det data tilhører en given klasse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som vi kan se på grafen, stort </a:t>
            </a:r>
            <a:r>
              <a:rPr lang="da-DK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giver en høj sandsynlighed for den ene klasse, lille </a:t>
            </a:r>
            <a:r>
              <a:rPr lang="da-DK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giver lille sandsynlighed for den samme klasse</a:t>
            </a:r>
            <a:endParaRPr lang="da-DK" b="1" i="1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07A2593D-44A7-45FE-8136-546672D99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00" y="1769875"/>
            <a:ext cx="4341182" cy="325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3460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Logistisk regression i Python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EFBBAB95-B19A-4979-809E-795B40522042}"/>
              </a:ext>
            </a:extLst>
          </p:cNvPr>
          <p:cNvSpPr/>
          <p:nvPr/>
        </p:nvSpPr>
        <p:spPr>
          <a:xfrm>
            <a:off x="1221742" y="1914313"/>
            <a:ext cx="6036076" cy="3829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D189A8E9-898D-4D70-BE9E-4A162B9A4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06" y="2000959"/>
            <a:ext cx="5909347" cy="367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626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ktangel 16">
            <a:extLst>
              <a:ext uri="{FF2B5EF4-FFF2-40B4-BE49-F238E27FC236}">
                <a16:creationId xmlns:a16="http://schemas.microsoft.com/office/drawing/2014/main" id="{07A55193-5D62-400B-9465-970B467ABE23}"/>
              </a:ext>
            </a:extLst>
          </p:cNvPr>
          <p:cNvSpPr/>
          <p:nvPr/>
        </p:nvSpPr>
        <p:spPr>
          <a:xfrm>
            <a:off x="1221742" y="1914313"/>
            <a:ext cx="6036076" cy="3829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8" name="Billede 17">
            <a:extLst>
              <a:ext uri="{FF2B5EF4-FFF2-40B4-BE49-F238E27FC236}">
                <a16:creationId xmlns:a16="http://schemas.microsoft.com/office/drawing/2014/main" id="{E255B736-8ADD-44CD-A16F-E47558AE2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06" y="2000959"/>
            <a:ext cx="5909347" cy="367464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Logistisk regression i Python</a:t>
            </a:r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4B4737A6-B6E8-43C6-84BA-28FD50B21AB9}"/>
              </a:ext>
            </a:extLst>
          </p:cNvPr>
          <p:cNvCxnSpPr>
            <a:cxnSpLocks/>
          </p:cNvCxnSpPr>
          <p:nvPr/>
        </p:nvCxnSpPr>
        <p:spPr>
          <a:xfrm>
            <a:off x="5690583" y="4478885"/>
            <a:ext cx="214632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A550BA87-3F9C-45B8-B23F-6E9021AC42C3}"/>
              </a:ext>
            </a:extLst>
          </p:cNvPr>
          <p:cNvSpPr txBox="1"/>
          <p:nvPr/>
        </p:nvSpPr>
        <p:spPr>
          <a:xfrm>
            <a:off x="7836910" y="4155614"/>
            <a:ext cx="351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træner vores LR 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C9B9C32-641F-4257-9057-63C04CB60FB4}"/>
              </a:ext>
            </a:extLst>
          </p:cNvPr>
          <p:cNvSpPr/>
          <p:nvPr/>
        </p:nvSpPr>
        <p:spPr>
          <a:xfrm>
            <a:off x="2174848" y="4296790"/>
            <a:ext cx="3515735" cy="36398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910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er AI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Artificial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(AI)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program der opfører sig intelligent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 hvordan definerer man intelligens?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er utroligt svært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er ikke det samme som Machine Learning (ML)!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er en ”undergenre” af AI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er dog den del af AI der har vist mest potentiale </a:t>
            </a:r>
          </a:p>
        </p:txBody>
      </p:sp>
    </p:spTree>
    <p:extLst>
      <p:ext uri="{BB962C8B-B14F-4D97-AF65-F5344CB8AC3E}">
        <p14:creationId xmlns:p14="http://schemas.microsoft.com/office/powerpoint/2010/main" val="143388380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ktangel 16">
            <a:extLst>
              <a:ext uri="{FF2B5EF4-FFF2-40B4-BE49-F238E27FC236}">
                <a16:creationId xmlns:a16="http://schemas.microsoft.com/office/drawing/2014/main" id="{367B57E2-3A9B-4B09-890A-108DDD77ABF9}"/>
              </a:ext>
            </a:extLst>
          </p:cNvPr>
          <p:cNvSpPr/>
          <p:nvPr/>
        </p:nvSpPr>
        <p:spPr>
          <a:xfrm>
            <a:off x="1221742" y="1914313"/>
            <a:ext cx="6036076" cy="3829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8" name="Billede 17">
            <a:extLst>
              <a:ext uri="{FF2B5EF4-FFF2-40B4-BE49-F238E27FC236}">
                <a16:creationId xmlns:a16="http://schemas.microsoft.com/office/drawing/2014/main" id="{84B1D9EB-0875-43A6-87B1-3F1FFB2B7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06" y="2000959"/>
            <a:ext cx="5909347" cy="367464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Logistisk regression i Python</a:t>
            </a:r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4B4737A6-B6E8-43C6-84BA-28FD50B21AB9}"/>
              </a:ext>
            </a:extLst>
          </p:cNvPr>
          <p:cNvCxnSpPr>
            <a:cxnSpLocks/>
          </p:cNvCxnSpPr>
          <p:nvPr/>
        </p:nvCxnSpPr>
        <p:spPr>
          <a:xfrm>
            <a:off x="5690583" y="4470008"/>
            <a:ext cx="214632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A550BA87-3F9C-45B8-B23F-6E9021AC42C3}"/>
              </a:ext>
            </a:extLst>
          </p:cNvPr>
          <p:cNvSpPr txBox="1"/>
          <p:nvPr/>
        </p:nvSpPr>
        <p:spPr>
          <a:xfrm>
            <a:off x="7836910" y="4146737"/>
            <a:ext cx="351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træner vores LR 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C9B9C32-641F-4257-9057-63C04CB60FB4}"/>
              </a:ext>
            </a:extLst>
          </p:cNvPr>
          <p:cNvSpPr/>
          <p:nvPr/>
        </p:nvSpPr>
        <p:spPr>
          <a:xfrm>
            <a:off x="2174848" y="4287913"/>
            <a:ext cx="3515735" cy="36398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D70545-B46A-4396-84CE-E1D3DB4A0A49}"/>
              </a:ext>
            </a:extLst>
          </p:cNvPr>
          <p:cNvSpPr/>
          <p:nvPr/>
        </p:nvSpPr>
        <p:spPr>
          <a:xfrm>
            <a:off x="2218413" y="4706042"/>
            <a:ext cx="1945216" cy="30096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3" name="Lige forbindelse 12">
            <a:extLst>
              <a:ext uri="{FF2B5EF4-FFF2-40B4-BE49-F238E27FC236}">
                <a16:creationId xmlns:a16="http://schemas.microsoft.com/office/drawing/2014/main" id="{96EEE098-DD56-43F9-95A3-F9515C89994D}"/>
              </a:ext>
            </a:extLst>
          </p:cNvPr>
          <p:cNvCxnSpPr>
            <a:cxnSpLocks/>
          </p:cNvCxnSpPr>
          <p:nvPr/>
        </p:nvCxnSpPr>
        <p:spPr>
          <a:xfrm>
            <a:off x="4163629" y="4853227"/>
            <a:ext cx="367328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>
            <a:extLst>
              <a:ext uri="{FF2B5EF4-FFF2-40B4-BE49-F238E27FC236}">
                <a16:creationId xmlns:a16="http://schemas.microsoft.com/office/drawing/2014/main" id="{FF27701F-A0E2-47C0-B651-8665FE9BF33C}"/>
              </a:ext>
            </a:extLst>
          </p:cNvPr>
          <p:cNvSpPr txBox="1"/>
          <p:nvPr/>
        </p:nvSpPr>
        <p:spPr>
          <a:xfrm>
            <a:off x="7836910" y="4533820"/>
            <a:ext cx="3908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modellen til at forudse typen af blomsten vores test data er. Her har den allerede brugt </a:t>
            </a:r>
            <a:r>
              <a:rPr lang="da-DK" dirty="0" err="1"/>
              <a:t>sigmoid</a:t>
            </a:r>
            <a:r>
              <a:rPr lang="da-DK" dirty="0"/>
              <a:t> for os! </a:t>
            </a:r>
          </a:p>
        </p:txBody>
      </p:sp>
    </p:spTree>
    <p:extLst>
      <p:ext uri="{BB962C8B-B14F-4D97-AF65-F5344CB8AC3E}">
        <p14:creationId xmlns:p14="http://schemas.microsoft.com/office/powerpoint/2010/main" val="7762227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>
            <a:extLst>
              <a:ext uri="{FF2B5EF4-FFF2-40B4-BE49-F238E27FC236}">
                <a16:creationId xmlns:a16="http://schemas.microsoft.com/office/drawing/2014/main" id="{4E96E626-9CF6-4883-A657-62A73FED9ED5}"/>
              </a:ext>
            </a:extLst>
          </p:cNvPr>
          <p:cNvSpPr/>
          <p:nvPr/>
        </p:nvSpPr>
        <p:spPr>
          <a:xfrm>
            <a:off x="1221742" y="1914313"/>
            <a:ext cx="6036076" cy="3829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9" name="Billede 18">
            <a:extLst>
              <a:ext uri="{FF2B5EF4-FFF2-40B4-BE49-F238E27FC236}">
                <a16:creationId xmlns:a16="http://schemas.microsoft.com/office/drawing/2014/main" id="{704EE50A-BC6C-4C44-AE83-EC509BC4E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06" y="2000959"/>
            <a:ext cx="5909347" cy="367464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Logistisk regression i Python</a:t>
            </a:r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4B4737A6-B6E8-43C6-84BA-28FD50B21AB9}"/>
              </a:ext>
            </a:extLst>
          </p:cNvPr>
          <p:cNvCxnSpPr>
            <a:cxnSpLocks/>
          </p:cNvCxnSpPr>
          <p:nvPr/>
        </p:nvCxnSpPr>
        <p:spPr>
          <a:xfrm>
            <a:off x="5690583" y="4461131"/>
            <a:ext cx="214632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A550BA87-3F9C-45B8-B23F-6E9021AC42C3}"/>
              </a:ext>
            </a:extLst>
          </p:cNvPr>
          <p:cNvSpPr txBox="1"/>
          <p:nvPr/>
        </p:nvSpPr>
        <p:spPr>
          <a:xfrm>
            <a:off x="7836910" y="4137860"/>
            <a:ext cx="351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træner vores LR 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C9B9C32-641F-4257-9057-63C04CB60FB4}"/>
              </a:ext>
            </a:extLst>
          </p:cNvPr>
          <p:cNvSpPr/>
          <p:nvPr/>
        </p:nvSpPr>
        <p:spPr>
          <a:xfrm>
            <a:off x="2174848" y="4279036"/>
            <a:ext cx="3515735" cy="36398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D70545-B46A-4396-84CE-E1D3DB4A0A49}"/>
              </a:ext>
            </a:extLst>
          </p:cNvPr>
          <p:cNvSpPr/>
          <p:nvPr/>
        </p:nvSpPr>
        <p:spPr>
          <a:xfrm>
            <a:off x="2218413" y="4697165"/>
            <a:ext cx="1945216" cy="30096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3" name="Lige forbindelse 12">
            <a:extLst>
              <a:ext uri="{FF2B5EF4-FFF2-40B4-BE49-F238E27FC236}">
                <a16:creationId xmlns:a16="http://schemas.microsoft.com/office/drawing/2014/main" id="{96EEE098-DD56-43F9-95A3-F9515C89994D}"/>
              </a:ext>
            </a:extLst>
          </p:cNvPr>
          <p:cNvCxnSpPr>
            <a:cxnSpLocks/>
          </p:cNvCxnSpPr>
          <p:nvPr/>
        </p:nvCxnSpPr>
        <p:spPr>
          <a:xfrm>
            <a:off x="4163629" y="4844350"/>
            <a:ext cx="367328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>
            <a:extLst>
              <a:ext uri="{FF2B5EF4-FFF2-40B4-BE49-F238E27FC236}">
                <a16:creationId xmlns:a16="http://schemas.microsoft.com/office/drawing/2014/main" id="{FF27701F-A0E2-47C0-B651-8665FE9BF33C}"/>
              </a:ext>
            </a:extLst>
          </p:cNvPr>
          <p:cNvSpPr txBox="1"/>
          <p:nvPr/>
        </p:nvSpPr>
        <p:spPr>
          <a:xfrm>
            <a:off x="7836910" y="4524943"/>
            <a:ext cx="3908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modellen til at forudse typen af blomsten vores test data er. Her har den allerede brugt </a:t>
            </a:r>
            <a:r>
              <a:rPr lang="da-DK" dirty="0" err="1"/>
              <a:t>sigmoid</a:t>
            </a:r>
            <a:r>
              <a:rPr lang="da-DK" dirty="0"/>
              <a:t> for os! 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D937ACE-12D3-49F7-92DF-E1221F19442F}"/>
              </a:ext>
            </a:extLst>
          </p:cNvPr>
          <p:cNvSpPr/>
          <p:nvPr/>
        </p:nvSpPr>
        <p:spPr>
          <a:xfrm>
            <a:off x="2409875" y="5078237"/>
            <a:ext cx="2508354" cy="30096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CB3DD43F-9FC9-4F3E-9C78-2092FC9DE7FA}"/>
              </a:ext>
            </a:extLst>
          </p:cNvPr>
          <p:cNvCxnSpPr>
            <a:cxnSpLocks/>
          </p:cNvCxnSpPr>
          <p:nvPr/>
        </p:nvCxnSpPr>
        <p:spPr>
          <a:xfrm>
            <a:off x="4927107" y="5225422"/>
            <a:ext cx="2267346" cy="7048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2A4BB166-ECAC-483D-9646-156697BB080F}"/>
              </a:ext>
            </a:extLst>
          </p:cNvPr>
          <p:cNvSpPr txBox="1"/>
          <p:nvPr/>
        </p:nvSpPr>
        <p:spPr>
          <a:xfrm>
            <a:off x="7152320" y="5575711"/>
            <a:ext cx="503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dirty="0" err="1"/>
              <a:t>sklearns</a:t>
            </a:r>
            <a:r>
              <a:rPr lang="da-DK" dirty="0"/>
              <a:t> </a:t>
            </a:r>
            <a:r>
              <a:rPr lang="da-DK" dirty="0" err="1"/>
              <a:t>accuracy_score</a:t>
            </a:r>
            <a:r>
              <a:rPr lang="da-DK" dirty="0"/>
              <a:t> metode til at regne hvor mange % den ramte rigtigt</a:t>
            </a:r>
          </a:p>
        </p:txBody>
      </p:sp>
    </p:spTree>
    <p:extLst>
      <p:ext uri="{BB962C8B-B14F-4D97-AF65-F5344CB8AC3E}">
        <p14:creationId xmlns:p14="http://schemas.microsoft.com/office/powerpoint/2010/main" val="68034580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>
            <a:extLst>
              <a:ext uri="{FF2B5EF4-FFF2-40B4-BE49-F238E27FC236}">
                <a16:creationId xmlns:a16="http://schemas.microsoft.com/office/drawing/2014/main" id="{4E96E626-9CF6-4883-A657-62A73FED9ED5}"/>
              </a:ext>
            </a:extLst>
          </p:cNvPr>
          <p:cNvSpPr/>
          <p:nvPr/>
        </p:nvSpPr>
        <p:spPr>
          <a:xfrm>
            <a:off x="1221742" y="1914313"/>
            <a:ext cx="6036076" cy="3829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9" name="Billede 18">
            <a:extLst>
              <a:ext uri="{FF2B5EF4-FFF2-40B4-BE49-F238E27FC236}">
                <a16:creationId xmlns:a16="http://schemas.microsoft.com/office/drawing/2014/main" id="{704EE50A-BC6C-4C44-AE83-EC509BC4E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06" y="2000959"/>
            <a:ext cx="5909347" cy="367464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Logistisk regression i Python</a:t>
            </a:r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4B4737A6-B6E8-43C6-84BA-28FD50B21AB9}"/>
              </a:ext>
            </a:extLst>
          </p:cNvPr>
          <p:cNvCxnSpPr>
            <a:cxnSpLocks/>
          </p:cNvCxnSpPr>
          <p:nvPr/>
        </p:nvCxnSpPr>
        <p:spPr>
          <a:xfrm>
            <a:off x="5690583" y="4461131"/>
            <a:ext cx="214632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A550BA87-3F9C-45B8-B23F-6E9021AC42C3}"/>
              </a:ext>
            </a:extLst>
          </p:cNvPr>
          <p:cNvSpPr txBox="1"/>
          <p:nvPr/>
        </p:nvSpPr>
        <p:spPr>
          <a:xfrm>
            <a:off x="7836910" y="4137860"/>
            <a:ext cx="351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træner vores LR 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C9B9C32-641F-4257-9057-63C04CB60FB4}"/>
              </a:ext>
            </a:extLst>
          </p:cNvPr>
          <p:cNvSpPr/>
          <p:nvPr/>
        </p:nvSpPr>
        <p:spPr>
          <a:xfrm>
            <a:off x="2174848" y="4279036"/>
            <a:ext cx="3515735" cy="36398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D70545-B46A-4396-84CE-E1D3DB4A0A49}"/>
              </a:ext>
            </a:extLst>
          </p:cNvPr>
          <p:cNvSpPr/>
          <p:nvPr/>
        </p:nvSpPr>
        <p:spPr>
          <a:xfrm>
            <a:off x="2218413" y="4697165"/>
            <a:ext cx="1945216" cy="30096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3" name="Lige forbindelse 12">
            <a:extLst>
              <a:ext uri="{FF2B5EF4-FFF2-40B4-BE49-F238E27FC236}">
                <a16:creationId xmlns:a16="http://schemas.microsoft.com/office/drawing/2014/main" id="{96EEE098-DD56-43F9-95A3-F9515C89994D}"/>
              </a:ext>
            </a:extLst>
          </p:cNvPr>
          <p:cNvCxnSpPr>
            <a:cxnSpLocks/>
          </p:cNvCxnSpPr>
          <p:nvPr/>
        </p:nvCxnSpPr>
        <p:spPr>
          <a:xfrm>
            <a:off x="4163629" y="4844350"/>
            <a:ext cx="367328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>
            <a:extLst>
              <a:ext uri="{FF2B5EF4-FFF2-40B4-BE49-F238E27FC236}">
                <a16:creationId xmlns:a16="http://schemas.microsoft.com/office/drawing/2014/main" id="{FF27701F-A0E2-47C0-B651-8665FE9BF33C}"/>
              </a:ext>
            </a:extLst>
          </p:cNvPr>
          <p:cNvSpPr txBox="1"/>
          <p:nvPr/>
        </p:nvSpPr>
        <p:spPr>
          <a:xfrm>
            <a:off x="7836910" y="4524943"/>
            <a:ext cx="3908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modellen til at forudse typen af blomsten vores test data er. Her har den allerede brugt </a:t>
            </a:r>
            <a:r>
              <a:rPr lang="da-DK" dirty="0" err="1"/>
              <a:t>sigmoid</a:t>
            </a:r>
            <a:r>
              <a:rPr lang="da-DK" dirty="0"/>
              <a:t> for os! 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D937ACE-12D3-49F7-92DF-E1221F19442F}"/>
              </a:ext>
            </a:extLst>
          </p:cNvPr>
          <p:cNvSpPr/>
          <p:nvPr/>
        </p:nvSpPr>
        <p:spPr>
          <a:xfrm>
            <a:off x="2409875" y="5078237"/>
            <a:ext cx="2508354" cy="30096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CB3DD43F-9FC9-4F3E-9C78-2092FC9DE7FA}"/>
              </a:ext>
            </a:extLst>
          </p:cNvPr>
          <p:cNvCxnSpPr>
            <a:cxnSpLocks/>
          </p:cNvCxnSpPr>
          <p:nvPr/>
        </p:nvCxnSpPr>
        <p:spPr>
          <a:xfrm>
            <a:off x="4927107" y="5225422"/>
            <a:ext cx="2267346" cy="7048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2A4BB166-ECAC-483D-9646-156697BB080F}"/>
              </a:ext>
            </a:extLst>
          </p:cNvPr>
          <p:cNvSpPr txBox="1"/>
          <p:nvPr/>
        </p:nvSpPr>
        <p:spPr>
          <a:xfrm>
            <a:off x="7152320" y="5575711"/>
            <a:ext cx="503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dirty="0" err="1"/>
              <a:t>sklearns</a:t>
            </a:r>
            <a:r>
              <a:rPr lang="da-DK" dirty="0"/>
              <a:t> </a:t>
            </a:r>
            <a:r>
              <a:rPr lang="da-DK" dirty="0" err="1"/>
              <a:t>accuracy_score</a:t>
            </a:r>
            <a:r>
              <a:rPr lang="da-DK" dirty="0"/>
              <a:t> metode til at regne hvor mange % den ramte rigtigt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D61CE2E-FB5F-40DE-AF43-391F96AD7EA7}"/>
              </a:ext>
            </a:extLst>
          </p:cNvPr>
          <p:cNvSpPr/>
          <p:nvPr/>
        </p:nvSpPr>
        <p:spPr>
          <a:xfrm>
            <a:off x="1530785" y="5448884"/>
            <a:ext cx="1575322" cy="26688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" name="Lige forbindelse 20">
            <a:extLst>
              <a:ext uri="{FF2B5EF4-FFF2-40B4-BE49-F238E27FC236}">
                <a16:creationId xmlns:a16="http://schemas.microsoft.com/office/drawing/2014/main" id="{D0571CE2-761A-4E9F-83C0-CFC7860F9C88}"/>
              </a:ext>
            </a:extLst>
          </p:cNvPr>
          <p:cNvCxnSpPr>
            <a:cxnSpLocks/>
          </p:cNvCxnSpPr>
          <p:nvPr/>
        </p:nvCxnSpPr>
        <p:spPr>
          <a:xfrm>
            <a:off x="3104616" y="5602180"/>
            <a:ext cx="1059013" cy="2888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felt 21">
            <a:extLst>
              <a:ext uri="{FF2B5EF4-FFF2-40B4-BE49-F238E27FC236}">
                <a16:creationId xmlns:a16="http://schemas.microsoft.com/office/drawing/2014/main" id="{FF467814-AA9D-4E85-BFCC-1C760474FD44}"/>
              </a:ext>
            </a:extLst>
          </p:cNvPr>
          <p:cNvSpPr txBox="1"/>
          <p:nvPr/>
        </p:nvSpPr>
        <p:spPr>
          <a:xfrm>
            <a:off x="3104616" y="5857695"/>
            <a:ext cx="503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Som regel i Iris 0.85 - 1 ~ 85 – 100%</a:t>
            </a:r>
          </a:p>
        </p:txBody>
      </p:sp>
    </p:spTree>
    <p:extLst>
      <p:ext uri="{BB962C8B-B14F-4D97-AF65-F5344CB8AC3E}">
        <p14:creationId xmlns:p14="http://schemas.microsoft.com/office/powerpoint/2010/main" val="26098828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>
            <a:extLst>
              <a:ext uri="{FF2B5EF4-FFF2-40B4-BE49-F238E27FC236}">
                <a16:creationId xmlns:a16="http://schemas.microsoft.com/office/drawing/2014/main" id="{4E96E626-9CF6-4883-A657-62A73FED9ED5}"/>
              </a:ext>
            </a:extLst>
          </p:cNvPr>
          <p:cNvSpPr/>
          <p:nvPr/>
        </p:nvSpPr>
        <p:spPr>
          <a:xfrm>
            <a:off x="1221742" y="1914313"/>
            <a:ext cx="6036076" cy="3829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9" name="Billede 18">
            <a:extLst>
              <a:ext uri="{FF2B5EF4-FFF2-40B4-BE49-F238E27FC236}">
                <a16:creationId xmlns:a16="http://schemas.microsoft.com/office/drawing/2014/main" id="{704EE50A-BC6C-4C44-AE83-EC509BC4E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06" y="2000959"/>
            <a:ext cx="5909347" cy="367464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Logistisk regression i Python</a:t>
            </a:r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4B4737A6-B6E8-43C6-84BA-28FD50B21AB9}"/>
              </a:ext>
            </a:extLst>
          </p:cNvPr>
          <p:cNvCxnSpPr>
            <a:cxnSpLocks/>
          </p:cNvCxnSpPr>
          <p:nvPr/>
        </p:nvCxnSpPr>
        <p:spPr>
          <a:xfrm>
            <a:off x="5690583" y="4461131"/>
            <a:ext cx="214632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A550BA87-3F9C-45B8-B23F-6E9021AC42C3}"/>
              </a:ext>
            </a:extLst>
          </p:cNvPr>
          <p:cNvSpPr txBox="1"/>
          <p:nvPr/>
        </p:nvSpPr>
        <p:spPr>
          <a:xfrm>
            <a:off x="7836910" y="4137860"/>
            <a:ext cx="351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træner vores LR 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C9B9C32-641F-4257-9057-63C04CB60FB4}"/>
              </a:ext>
            </a:extLst>
          </p:cNvPr>
          <p:cNvSpPr/>
          <p:nvPr/>
        </p:nvSpPr>
        <p:spPr>
          <a:xfrm>
            <a:off x="2174848" y="4279036"/>
            <a:ext cx="3515735" cy="36398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D70545-B46A-4396-84CE-E1D3DB4A0A49}"/>
              </a:ext>
            </a:extLst>
          </p:cNvPr>
          <p:cNvSpPr/>
          <p:nvPr/>
        </p:nvSpPr>
        <p:spPr>
          <a:xfrm>
            <a:off x="2218413" y="4697165"/>
            <a:ext cx="1945216" cy="30096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3" name="Lige forbindelse 12">
            <a:extLst>
              <a:ext uri="{FF2B5EF4-FFF2-40B4-BE49-F238E27FC236}">
                <a16:creationId xmlns:a16="http://schemas.microsoft.com/office/drawing/2014/main" id="{96EEE098-DD56-43F9-95A3-F9515C89994D}"/>
              </a:ext>
            </a:extLst>
          </p:cNvPr>
          <p:cNvCxnSpPr>
            <a:cxnSpLocks/>
          </p:cNvCxnSpPr>
          <p:nvPr/>
        </p:nvCxnSpPr>
        <p:spPr>
          <a:xfrm>
            <a:off x="4163629" y="4844350"/>
            <a:ext cx="367328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>
            <a:extLst>
              <a:ext uri="{FF2B5EF4-FFF2-40B4-BE49-F238E27FC236}">
                <a16:creationId xmlns:a16="http://schemas.microsoft.com/office/drawing/2014/main" id="{FF27701F-A0E2-47C0-B651-8665FE9BF33C}"/>
              </a:ext>
            </a:extLst>
          </p:cNvPr>
          <p:cNvSpPr txBox="1"/>
          <p:nvPr/>
        </p:nvSpPr>
        <p:spPr>
          <a:xfrm>
            <a:off x="7836910" y="4524943"/>
            <a:ext cx="3908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modellen til at forudse typen af blomsten vores test data er. Her har den allerede brugt </a:t>
            </a:r>
            <a:r>
              <a:rPr lang="da-DK" dirty="0" err="1"/>
              <a:t>sigmoid</a:t>
            </a:r>
            <a:r>
              <a:rPr lang="da-DK" dirty="0"/>
              <a:t> for os! 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D937ACE-12D3-49F7-92DF-E1221F19442F}"/>
              </a:ext>
            </a:extLst>
          </p:cNvPr>
          <p:cNvSpPr/>
          <p:nvPr/>
        </p:nvSpPr>
        <p:spPr>
          <a:xfrm>
            <a:off x="2409875" y="5078237"/>
            <a:ext cx="2508354" cy="30096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CB3DD43F-9FC9-4F3E-9C78-2092FC9DE7FA}"/>
              </a:ext>
            </a:extLst>
          </p:cNvPr>
          <p:cNvCxnSpPr>
            <a:cxnSpLocks/>
          </p:cNvCxnSpPr>
          <p:nvPr/>
        </p:nvCxnSpPr>
        <p:spPr>
          <a:xfrm>
            <a:off x="4927107" y="5225422"/>
            <a:ext cx="2267346" cy="7048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2A4BB166-ECAC-483D-9646-156697BB080F}"/>
              </a:ext>
            </a:extLst>
          </p:cNvPr>
          <p:cNvSpPr txBox="1"/>
          <p:nvPr/>
        </p:nvSpPr>
        <p:spPr>
          <a:xfrm>
            <a:off x="7152320" y="5575711"/>
            <a:ext cx="503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dirty="0" err="1"/>
              <a:t>sklearns</a:t>
            </a:r>
            <a:r>
              <a:rPr lang="da-DK" dirty="0"/>
              <a:t> </a:t>
            </a:r>
            <a:r>
              <a:rPr lang="da-DK" dirty="0" err="1"/>
              <a:t>accuracy_score</a:t>
            </a:r>
            <a:r>
              <a:rPr lang="da-DK" dirty="0"/>
              <a:t> metode til at regne hvor mange % den ramte rigtigt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D61CE2E-FB5F-40DE-AF43-391F96AD7EA7}"/>
              </a:ext>
            </a:extLst>
          </p:cNvPr>
          <p:cNvSpPr/>
          <p:nvPr/>
        </p:nvSpPr>
        <p:spPr>
          <a:xfrm>
            <a:off x="1530785" y="5448884"/>
            <a:ext cx="1575322" cy="26688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" name="Lige forbindelse 20">
            <a:extLst>
              <a:ext uri="{FF2B5EF4-FFF2-40B4-BE49-F238E27FC236}">
                <a16:creationId xmlns:a16="http://schemas.microsoft.com/office/drawing/2014/main" id="{D0571CE2-761A-4E9F-83C0-CFC7860F9C88}"/>
              </a:ext>
            </a:extLst>
          </p:cNvPr>
          <p:cNvCxnSpPr>
            <a:cxnSpLocks/>
          </p:cNvCxnSpPr>
          <p:nvPr/>
        </p:nvCxnSpPr>
        <p:spPr>
          <a:xfrm>
            <a:off x="3104616" y="5602180"/>
            <a:ext cx="1059013" cy="2888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felt 21">
            <a:extLst>
              <a:ext uri="{FF2B5EF4-FFF2-40B4-BE49-F238E27FC236}">
                <a16:creationId xmlns:a16="http://schemas.microsoft.com/office/drawing/2014/main" id="{FF467814-AA9D-4E85-BFCC-1C760474FD44}"/>
              </a:ext>
            </a:extLst>
          </p:cNvPr>
          <p:cNvSpPr txBox="1"/>
          <p:nvPr/>
        </p:nvSpPr>
        <p:spPr>
          <a:xfrm>
            <a:off x="3104616" y="5857695"/>
            <a:ext cx="503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Som regel i Iris 0.85 - 1 ~ 85 – 100%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32126F81-24E3-4BAB-9738-B60CDFCD43D5}"/>
              </a:ext>
            </a:extLst>
          </p:cNvPr>
          <p:cNvSpPr txBox="1"/>
          <p:nvPr/>
        </p:nvSpPr>
        <p:spPr>
          <a:xfrm>
            <a:off x="1221742" y="5790593"/>
            <a:ext cx="3168755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27079812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Logistisk regression i Python m. 10-fold-cv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EFBBAB95-B19A-4979-809E-795B40522042}"/>
              </a:ext>
            </a:extLst>
          </p:cNvPr>
          <p:cNvSpPr/>
          <p:nvPr/>
        </p:nvSpPr>
        <p:spPr>
          <a:xfrm>
            <a:off x="1221742" y="1914313"/>
            <a:ext cx="4069349" cy="4193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671B0AB-19B3-4599-9FC8-B75FB99C8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606" y="1991045"/>
            <a:ext cx="3888835" cy="40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7167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Logistisk regression i Python m. 10-fold-cv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EFBBAB95-B19A-4979-809E-795B40522042}"/>
              </a:ext>
            </a:extLst>
          </p:cNvPr>
          <p:cNvSpPr/>
          <p:nvPr/>
        </p:nvSpPr>
        <p:spPr>
          <a:xfrm>
            <a:off x="1221742" y="1914313"/>
            <a:ext cx="4069349" cy="4193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671B0AB-19B3-4599-9FC8-B75FB99C8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606" y="1991045"/>
            <a:ext cx="3888835" cy="4028015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21D6C04E-37EF-4D58-825D-59AB9F92D5CE}"/>
              </a:ext>
            </a:extLst>
          </p:cNvPr>
          <p:cNvSpPr txBox="1"/>
          <p:nvPr/>
        </p:nvSpPr>
        <p:spPr>
          <a:xfrm>
            <a:off x="1221742" y="5955532"/>
            <a:ext cx="3168755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77601001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(DT)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737360"/>
            <a:ext cx="812412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anden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algoritme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 intet med regression at gøre denne gang!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Minder om legen ”20 spørgsmål til professoren”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person skal tænke på noget, og så har man 20 spørgsmål til at finde ud af hvad den ting 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Personen må kun svare ja/nej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man starter meget bredt ”er det et dyr” f.eks.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 til sidst er det meget specifikke spørgsmål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 stiller også nogle spørgsmål om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dataen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og klassificere på den måde!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909741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(DT) til Iris</a:t>
            </a:r>
          </a:p>
        </p:txBody>
      </p:sp>
    </p:spTree>
    <p:extLst>
      <p:ext uri="{BB962C8B-B14F-4D97-AF65-F5344CB8AC3E}">
        <p14:creationId xmlns:p14="http://schemas.microsoft.com/office/powerpoint/2010/main" val="321249578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(DT) til Iris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E274C4C5-8A5D-40C9-8958-FD93E120E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968"/>
          <a:stretch/>
        </p:blipFill>
        <p:spPr>
          <a:xfrm>
            <a:off x="3504672" y="2085519"/>
            <a:ext cx="4782078" cy="62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3165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(DT) til Iris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E274C4C5-8A5D-40C9-8958-FD93E120E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885"/>
          <a:stretch/>
        </p:blipFill>
        <p:spPr>
          <a:xfrm>
            <a:off x="3504672" y="2085519"/>
            <a:ext cx="4782078" cy="16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292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">
  <a:themeElements>
    <a:clrScheme name="Brugerdefineret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7030A0"/>
      </a:accent1>
      <a:accent2>
        <a:srgbClr val="7030A0"/>
      </a:accent2>
      <a:accent3>
        <a:srgbClr val="7030A0"/>
      </a:accent3>
      <a:accent4>
        <a:srgbClr val="7030A0"/>
      </a:accent4>
      <a:accent5>
        <a:srgbClr val="7030A0"/>
      </a:accent5>
      <a:accent6>
        <a:srgbClr val="7030A0"/>
      </a:accent6>
      <a:hlink>
        <a:srgbClr val="7030A0"/>
      </a:hlink>
      <a:folHlink>
        <a:srgbClr val="7030A0"/>
      </a:folHlink>
    </a:clrScheme>
    <a:fontScheme name="Retrospekti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35946</TotalTime>
  <Words>4198</Words>
  <Application>Microsoft Office PowerPoint</Application>
  <PresentationFormat>Widescreen</PresentationFormat>
  <Paragraphs>519</Paragraphs>
  <Slides>113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113</vt:i4>
      </vt:variant>
    </vt:vector>
  </HeadingPairs>
  <TitlesOfParts>
    <vt:vector size="119" baseType="lpstr">
      <vt:lpstr>Arial</vt:lpstr>
      <vt:lpstr>Calibri</vt:lpstr>
      <vt:lpstr>Calibri Light</vt:lpstr>
      <vt:lpstr>Cambria Math</vt:lpstr>
      <vt:lpstr>Times New Roman</vt:lpstr>
      <vt:lpstr>Retrospektiv</vt:lpstr>
      <vt:lpstr>Machine learning for begyndere</vt:lpstr>
      <vt:lpstr>Omkring mig</vt:lpstr>
      <vt:lpstr>Omkring Jens</vt:lpstr>
      <vt:lpstr>Dagens program</vt:lpstr>
      <vt:lpstr>Efter i dag kan I:</vt:lpstr>
      <vt:lpstr>Efter i dag kan I:</vt:lpstr>
      <vt:lpstr>Formatet i dag </vt:lpstr>
      <vt:lpstr>Machine learning 101</vt:lpstr>
      <vt:lpstr>Hvad er AI</vt:lpstr>
      <vt:lpstr>Machine learning </vt:lpstr>
      <vt:lpstr>Machine learning</vt:lpstr>
      <vt:lpstr>Machine learning algoritmer </vt:lpstr>
      <vt:lpstr>Machine learning algoritmer </vt:lpstr>
      <vt:lpstr>Dataens rolle i machine learning</vt:lpstr>
      <vt:lpstr>Supervised vs Unsupervised learning </vt:lpstr>
      <vt:lpstr>Iris datasættet</vt:lpstr>
      <vt:lpstr>Iris datasættet</vt:lpstr>
      <vt:lpstr>Iris datasættet regression</vt:lpstr>
      <vt:lpstr>Iris datasættet klassifikation</vt:lpstr>
      <vt:lpstr>Prep af data i Python</vt:lpstr>
      <vt:lpstr>Pandas</vt:lpstr>
      <vt:lpstr>Pandas</vt:lpstr>
      <vt:lpstr>Pandas metoder 1</vt:lpstr>
      <vt:lpstr>Pandas metoder 1</vt:lpstr>
      <vt:lpstr>Pandas metoder 1</vt:lpstr>
      <vt:lpstr>Pandas metoder 1</vt:lpstr>
      <vt:lpstr>Pandas metoder 1</vt:lpstr>
      <vt:lpstr>Pandas metoder 1</vt:lpstr>
      <vt:lpstr>Pandas metoder 1</vt:lpstr>
      <vt:lpstr>Pandas metoder 1</vt:lpstr>
      <vt:lpstr>Pandas metoder 1</vt:lpstr>
      <vt:lpstr>Pandas metoder 2</vt:lpstr>
      <vt:lpstr>Pandas metoder 2</vt:lpstr>
      <vt:lpstr>Pandas metoder 2</vt:lpstr>
      <vt:lpstr>Pandas metoder 2</vt:lpstr>
      <vt:lpstr>Pandas metoder 2</vt:lpstr>
      <vt:lpstr>Pandas metoder 2</vt:lpstr>
      <vt:lpstr>One-hot-encoding </vt:lpstr>
      <vt:lpstr>One-hot-encoding af iris </vt:lpstr>
      <vt:lpstr>One-hot-encoding af iris </vt:lpstr>
      <vt:lpstr>One-hot-encoding af iris 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Pandas plotting (Matplotlib)</vt:lpstr>
      <vt:lpstr>Pandas plotting (Matplotlib)</vt:lpstr>
      <vt:lpstr>Pandas plotting (Matplotlib)</vt:lpstr>
      <vt:lpstr>Bo plotting (custom Matplotlib)</vt:lpstr>
      <vt:lpstr>Bo plotting (custom Matplotlib)</vt:lpstr>
      <vt:lpstr>Bo plotting (custom Matplotlib)</vt:lpstr>
      <vt:lpstr>Bo plotting (custom Matplotlib)</vt:lpstr>
      <vt:lpstr>Opgaver pt. 1 (30 minutter)</vt:lpstr>
      <vt:lpstr>Regression</vt:lpstr>
      <vt:lpstr>Lineær regression</vt:lpstr>
      <vt:lpstr>Lineær regression</vt:lpstr>
      <vt:lpstr>Lineær regression</vt:lpstr>
      <vt:lpstr>Lineær regression</vt:lpstr>
      <vt:lpstr>Træning og test - 80/20 splittet</vt:lpstr>
      <vt:lpstr>80/20 splittet i Python</vt:lpstr>
      <vt:lpstr>Lineær regression i Python</vt:lpstr>
      <vt:lpstr>Lineær regression i Python</vt:lpstr>
      <vt:lpstr>Lineær regression i Python</vt:lpstr>
      <vt:lpstr>Lineær regression i Python</vt:lpstr>
      <vt:lpstr>Lineær regression i Python</vt:lpstr>
      <vt:lpstr>Lineær regression i Python</vt:lpstr>
      <vt:lpstr>Performance af regression</vt:lpstr>
      <vt:lpstr>RMSE i Python</vt:lpstr>
      <vt:lpstr>RMSE i Python</vt:lpstr>
      <vt:lpstr>RMSE i Python</vt:lpstr>
      <vt:lpstr>RMSE i Python</vt:lpstr>
      <vt:lpstr>RMSE i Python</vt:lpstr>
      <vt:lpstr>Træning og test - K-fold-cross-validation</vt:lpstr>
      <vt:lpstr>K-fold-cross-validation i Python</vt:lpstr>
      <vt:lpstr>K-fold-cross-validation i Python</vt:lpstr>
      <vt:lpstr>K-fold-cross-validation i Python</vt:lpstr>
      <vt:lpstr>K-fold-cross-validation i Python</vt:lpstr>
      <vt:lpstr>K-fold-cross-validation i Python</vt:lpstr>
      <vt:lpstr>K-fold-cross-validation i Python</vt:lpstr>
      <vt:lpstr>Opgaver pt. 2 (30 minutter)</vt:lpstr>
      <vt:lpstr>Klassifikation</vt:lpstr>
      <vt:lpstr>Klassifikation og performance </vt:lpstr>
      <vt:lpstr>Logistisk regression (LR)</vt:lpstr>
      <vt:lpstr>Sigmoid </vt:lpstr>
      <vt:lpstr>Logistisk regression i Python</vt:lpstr>
      <vt:lpstr>Logistisk regression i Python</vt:lpstr>
      <vt:lpstr>Logistisk regression i Python</vt:lpstr>
      <vt:lpstr>Logistisk regression i Python</vt:lpstr>
      <vt:lpstr>Logistisk regression i Python</vt:lpstr>
      <vt:lpstr>Logistisk regression i Python</vt:lpstr>
      <vt:lpstr>Logistisk regression i Python m. 10-fold-cv</vt:lpstr>
      <vt:lpstr>Logistisk regression i Python m. 10-fold-cv</vt:lpstr>
      <vt:lpstr>Decision tree (DT)</vt:lpstr>
      <vt:lpstr>Decision tree (DT) til Iris</vt:lpstr>
      <vt:lpstr>Decision tree (DT) til Iris</vt:lpstr>
      <vt:lpstr>Decision tree (DT) til Iris</vt:lpstr>
      <vt:lpstr>Decision tree (DT) til Iris</vt:lpstr>
      <vt:lpstr>Decision tree (DT) til Iris</vt:lpstr>
      <vt:lpstr>Decision tree (DT) til Iris</vt:lpstr>
      <vt:lpstr>Decision tree (DT) til Iris</vt:lpstr>
      <vt:lpstr>Decision tree i Python</vt:lpstr>
      <vt:lpstr>Decision tree i Python</vt:lpstr>
      <vt:lpstr>Decision tree i Python</vt:lpstr>
      <vt:lpstr>Decision tree i Python</vt:lpstr>
      <vt:lpstr>Opgaver pt. 3 (30 minutter)</vt:lpstr>
      <vt:lpstr>Avanceret</vt:lpstr>
      <vt:lpstr>Klassificering af kriminalitet i San Francisco</vt:lpstr>
      <vt:lpstr>San Francisco crime datasæt </vt:lpstr>
      <vt:lpstr>Afrunding &amp; anbefalinger</vt:lpstr>
      <vt:lpstr>Spørgsmål?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Anders Bensen</dc:creator>
  <cp:lastModifiedBy>Anders Bensen</cp:lastModifiedBy>
  <cp:revision>1370</cp:revision>
  <dcterms:created xsi:type="dcterms:W3CDTF">2021-04-07T17:49:37Z</dcterms:created>
  <dcterms:modified xsi:type="dcterms:W3CDTF">2021-10-17T07:34:50Z</dcterms:modified>
</cp:coreProperties>
</file>