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93"/>
  </p:notesMasterIdLst>
  <p:sldIdLst>
    <p:sldId id="256" r:id="rId2"/>
    <p:sldId id="258" r:id="rId3"/>
    <p:sldId id="373" r:id="rId4"/>
    <p:sldId id="260" r:id="rId5"/>
    <p:sldId id="262" r:id="rId6"/>
    <p:sldId id="263" r:id="rId7"/>
    <p:sldId id="264" r:id="rId8"/>
    <p:sldId id="369" r:id="rId9"/>
    <p:sldId id="370" r:id="rId10"/>
    <p:sldId id="261" r:id="rId11"/>
    <p:sldId id="283" r:id="rId12"/>
    <p:sldId id="485" r:id="rId13"/>
    <p:sldId id="267" r:id="rId14"/>
    <p:sldId id="268" r:id="rId15"/>
    <p:sldId id="277" r:id="rId16"/>
    <p:sldId id="274" r:id="rId17"/>
    <p:sldId id="275" r:id="rId18"/>
    <p:sldId id="278" r:id="rId19"/>
    <p:sldId id="279" r:id="rId20"/>
    <p:sldId id="281" r:id="rId21"/>
    <p:sldId id="270" r:id="rId22"/>
    <p:sldId id="271" r:id="rId23"/>
    <p:sldId id="285" r:id="rId24"/>
    <p:sldId id="296" r:id="rId25"/>
    <p:sldId id="287" r:id="rId26"/>
    <p:sldId id="282" r:id="rId27"/>
    <p:sldId id="289" r:id="rId28"/>
    <p:sldId id="286" r:id="rId29"/>
    <p:sldId id="290" r:id="rId30"/>
    <p:sldId id="291" r:id="rId31"/>
    <p:sldId id="292" r:id="rId32"/>
    <p:sldId id="284" r:id="rId33"/>
    <p:sldId id="293" r:id="rId34"/>
    <p:sldId id="280" r:id="rId35"/>
    <p:sldId id="484" r:id="rId36"/>
    <p:sldId id="297" r:id="rId37"/>
    <p:sldId id="294" r:id="rId38"/>
    <p:sldId id="295" r:id="rId39"/>
    <p:sldId id="298" r:id="rId40"/>
    <p:sldId id="301" r:id="rId41"/>
    <p:sldId id="302" r:id="rId42"/>
    <p:sldId id="303" r:id="rId43"/>
    <p:sldId id="299" r:id="rId44"/>
    <p:sldId id="306" r:id="rId45"/>
    <p:sldId id="307" r:id="rId46"/>
    <p:sldId id="311" r:id="rId47"/>
    <p:sldId id="310" r:id="rId48"/>
    <p:sldId id="312" r:id="rId49"/>
    <p:sldId id="313" r:id="rId50"/>
    <p:sldId id="314" r:id="rId51"/>
    <p:sldId id="315" r:id="rId52"/>
    <p:sldId id="316" r:id="rId53"/>
    <p:sldId id="317" r:id="rId54"/>
    <p:sldId id="309" r:id="rId55"/>
    <p:sldId id="318" r:id="rId56"/>
    <p:sldId id="319" r:id="rId57"/>
    <p:sldId id="321" r:id="rId58"/>
    <p:sldId id="323" r:id="rId59"/>
    <p:sldId id="326" r:id="rId60"/>
    <p:sldId id="357" r:id="rId61"/>
    <p:sldId id="328" r:id="rId62"/>
    <p:sldId id="322" r:id="rId63"/>
    <p:sldId id="333" r:id="rId64"/>
    <p:sldId id="329" r:id="rId65"/>
    <p:sldId id="332" r:id="rId66"/>
    <p:sldId id="334" r:id="rId67"/>
    <p:sldId id="336" r:id="rId68"/>
    <p:sldId id="339" r:id="rId69"/>
    <p:sldId id="341" r:id="rId70"/>
    <p:sldId id="342" r:id="rId71"/>
    <p:sldId id="345" r:id="rId72"/>
    <p:sldId id="347" r:id="rId73"/>
    <p:sldId id="350" r:id="rId74"/>
    <p:sldId id="352" r:id="rId75"/>
    <p:sldId id="353" r:id="rId76"/>
    <p:sldId id="354" r:id="rId77"/>
    <p:sldId id="355" r:id="rId78"/>
    <p:sldId id="371" r:id="rId79"/>
    <p:sldId id="351" r:id="rId80"/>
    <p:sldId id="359" r:id="rId81"/>
    <p:sldId id="358" r:id="rId82"/>
    <p:sldId id="360" r:id="rId83"/>
    <p:sldId id="361" r:id="rId84"/>
    <p:sldId id="362" r:id="rId85"/>
    <p:sldId id="356" r:id="rId86"/>
    <p:sldId id="363" r:id="rId87"/>
    <p:sldId id="349" r:id="rId88"/>
    <p:sldId id="365" r:id="rId89"/>
    <p:sldId id="366" r:id="rId90"/>
    <p:sldId id="367" r:id="rId91"/>
    <p:sldId id="368" r:id="rId9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ktion" id="{681F7E28-66E2-474D-B2ED-0AE9FE742E6F}">
          <p14:sldIdLst>
            <p14:sldId id="256"/>
            <p14:sldId id="258"/>
            <p14:sldId id="373"/>
            <p14:sldId id="260"/>
            <p14:sldId id="262"/>
            <p14:sldId id="263"/>
            <p14:sldId id="264"/>
            <p14:sldId id="369"/>
            <p14:sldId id="370"/>
            <p14:sldId id="261"/>
            <p14:sldId id="283"/>
            <p14:sldId id="485"/>
            <p14:sldId id="267"/>
            <p14:sldId id="268"/>
            <p14:sldId id="277"/>
            <p14:sldId id="274"/>
            <p14:sldId id="275"/>
            <p14:sldId id="278"/>
            <p14:sldId id="279"/>
            <p14:sldId id="281"/>
            <p14:sldId id="270"/>
          </p14:sldIdLst>
        </p14:section>
        <p14:section name="Variabler, betingelser &amp; løkker" id="{451587FE-EE67-9147-99EA-CCDC5B472411}">
          <p14:sldIdLst>
            <p14:sldId id="271"/>
            <p14:sldId id="285"/>
            <p14:sldId id="296"/>
            <p14:sldId id="287"/>
            <p14:sldId id="282"/>
            <p14:sldId id="289"/>
            <p14:sldId id="286"/>
            <p14:sldId id="290"/>
            <p14:sldId id="291"/>
            <p14:sldId id="292"/>
            <p14:sldId id="284"/>
            <p14:sldId id="293"/>
            <p14:sldId id="280"/>
            <p14:sldId id="484"/>
            <p14:sldId id="297"/>
            <p14:sldId id="294"/>
            <p14:sldId id="295"/>
            <p14:sldId id="298"/>
            <p14:sldId id="301"/>
            <p14:sldId id="302"/>
            <p14:sldId id="303"/>
            <p14:sldId id="299"/>
          </p14:sldIdLst>
        </p14:section>
        <p14:section name="Metoder, input &amp; output" id="{8EF30BE0-D77F-C347-88CE-B41489AF95A9}">
          <p14:sldIdLst>
            <p14:sldId id="306"/>
            <p14:sldId id="307"/>
            <p14:sldId id="311"/>
            <p14:sldId id="310"/>
            <p14:sldId id="312"/>
            <p14:sldId id="313"/>
            <p14:sldId id="314"/>
            <p14:sldId id="315"/>
            <p14:sldId id="316"/>
            <p14:sldId id="317"/>
            <p14:sldId id="309"/>
            <p14:sldId id="318"/>
            <p14:sldId id="319"/>
            <p14:sldId id="321"/>
            <p14:sldId id="323"/>
            <p14:sldId id="326"/>
            <p14:sldId id="357"/>
            <p14:sldId id="328"/>
            <p14:sldId id="322"/>
            <p14:sldId id="333"/>
            <p14:sldId id="329"/>
            <p14:sldId id="332"/>
            <p14:sldId id="334"/>
            <p14:sldId id="336"/>
          </p14:sldIdLst>
        </p14:section>
        <p14:section name="Datastrukturer" id="{FA2035FF-315F-3248-9F12-9266FBBFE2D6}">
          <p14:sldIdLst>
            <p14:sldId id="339"/>
            <p14:sldId id="341"/>
            <p14:sldId id="342"/>
            <p14:sldId id="345"/>
            <p14:sldId id="347"/>
            <p14:sldId id="350"/>
            <p14:sldId id="352"/>
            <p14:sldId id="353"/>
            <p14:sldId id="354"/>
            <p14:sldId id="355"/>
            <p14:sldId id="371"/>
            <p14:sldId id="351"/>
            <p14:sldId id="359"/>
            <p14:sldId id="358"/>
            <p14:sldId id="360"/>
            <p14:sldId id="361"/>
            <p14:sldId id="362"/>
            <p14:sldId id="356"/>
          </p14:sldIdLst>
        </p14:section>
        <p14:section name="Programmer" id="{E48AD525-AE46-C94A-BF04-FE0E15C4CC68}">
          <p14:sldIdLst>
            <p14:sldId id="363"/>
            <p14:sldId id="349"/>
            <p14:sldId id="365"/>
            <p14:sldId id="366"/>
          </p14:sldIdLst>
        </p14:section>
        <p14:section name="Afrunding" id="{749C116B-2DFC-DF43-9C4E-CBF3821DA4B5}">
          <p14:sldIdLst>
            <p14:sldId id="367"/>
            <p14:sldId id="36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ers Bensen" initials="AB" lastIdx="1" clrIdx="0">
    <p:extLst>
      <p:ext uri="{19B8F6BF-5375-455C-9EA6-DF929625EA0E}">
        <p15:presenceInfo xmlns:p15="http://schemas.microsoft.com/office/powerpoint/2012/main" userId="9fb52ff13ece08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11" autoAdjust="0"/>
    <p:restoredTop sz="94639"/>
  </p:normalViewPr>
  <p:slideViewPr>
    <p:cSldViewPr snapToGrid="0">
      <p:cViewPr varScale="1">
        <p:scale>
          <a:sx n="152" d="100"/>
          <a:sy n="152" d="100"/>
        </p:scale>
        <p:origin x="2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BBA00E-1701-FF41-8462-FF934BD54041}" type="datetimeFigureOut">
              <a:rPr lang="da-DK" smtClean="0"/>
              <a:t>10.03.2023</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B0112B-4D25-F248-978B-51E7818CE853}" type="slidenum">
              <a:rPr lang="da-DK" smtClean="0"/>
              <a:t>‹nr.›</a:t>
            </a:fld>
            <a:endParaRPr lang="da-DK"/>
          </a:p>
        </p:txBody>
      </p:sp>
    </p:spTree>
    <p:extLst>
      <p:ext uri="{BB962C8B-B14F-4D97-AF65-F5344CB8AC3E}">
        <p14:creationId xmlns:p14="http://schemas.microsoft.com/office/powerpoint/2010/main" val="4268646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A0B0112B-4D25-F248-978B-51E7818CE853}" type="slidenum">
              <a:rPr lang="da-DK" smtClean="0"/>
              <a:t>20</a:t>
            </a:fld>
            <a:endParaRPr lang="da-DK"/>
          </a:p>
        </p:txBody>
      </p:sp>
    </p:spTree>
    <p:extLst>
      <p:ext uri="{BB962C8B-B14F-4D97-AF65-F5344CB8AC3E}">
        <p14:creationId xmlns:p14="http://schemas.microsoft.com/office/powerpoint/2010/main" val="404577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a-DK"/>
              <a:t>Klik for at redigere titeltypografien i masteren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pPr/>
              <a:t>3/10/23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270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pPr/>
              <a:t>3/10/23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144993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ret titel og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pPr/>
              <a:t>3/10/23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3965996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pPr/>
              <a:t>3/10/23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3014258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a-DK"/>
              <a:t>Klik for at redigere titeltypografien i masteren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4EC743F4-8769-40B4-85DF-6CB8DE9F66AA}" type="datetimeFigureOut">
              <a:rPr lang="en-US" smtClean="0"/>
              <a:pPr/>
              <a:t>3/10/23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252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4EC743F4-8769-40B4-85DF-6CB8DE9F66AA}" type="datetimeFigureOut">
              <a:rPr lang="en-US" smtClean="0"/>
              <a:pPr/>
              <a:t>3/10/23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2633530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a-DK"/>
              <a:t>Klik for at redigere titeltypografien i masteren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Content Placeholder 3"/>
          <p:cNvSpPr>
            <a:spLocks noGrp="1"/>
          </p:cNvSpPr>
          <p:nvPr>
            <p:ph sz="half" idx="2"/>
          </p:nvPr>
        </p:nvSpPr>
        <p:spPr>
          <a:xfrm>
            <a:off x="1097280" y="2582334"/>
            <a:ext cx="4937760" cy="3378200"/>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Content Placeholder 5"/>
          <p:cNvSpPr>
            <a:spLocks noGrp="1"/>
          </p:cNvSpPr>
          <p:nvPr>
            <p:ph sz="quarter" idx="4"/>
          </p:nvPr>
        </p:nvSpPr>
        <p:spPr>
          <a:xfrm>
            <a:off x="6217920" y="2582334"/>
            <a:ext cx="4937760" cy="3378200"/>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4EC743F4-8769-40B4-85DF-6CB8DE9F66AA}" type="datetimeFigureOut">
              <a:rPr lang="en-US" smtClean="0"/>
              <a:pPr/>
              <a:t>3/10/23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4085215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4EC743F4-8769-40B4-85DF-6CB8DE9F66AA}" type="datetimeFigureOut">
              <a:rPr lang="en-US" smtClean="0"/>
              <a:pPr/>
              <a:t>3/10/23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4109314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C743F4-8769-40B4-85DF-6CB8DE9F66AA}" type="datetimeFigureOut">
              <a:rPr lang="en-US" smtClean="0"/>
              <a:pPr/>
              <a:t>3/10/23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2587460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dhold med billedteks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a-DK"/>
              <a:t>Klik for at redigere titeltypografien i masteren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EC743F4-8769-40B4-85DF-6CB8DE9F66AA}" type="datetimeFigureOut">
              <a:rPr lang="en-US" smtClean="0"/>
              <a:pPr/>
              <a:t>3/10/23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269582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lede med billedteks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4EC743F4-8769-40B4-85DF-6CB8DE9F66AA}" type="datetimeFigureOut">
              <a:rPr lang="en-US" smtClean="0"/>
              <a:pPr/>
              <a:t>3/10/23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4228122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EC743F4-8769-40B4-85DF-6CB8DE9F66AA}" type="datetimeFigureOut">
              <a:rPr lang="en-US" smtClean="0"/>
              <a:pPr/>
              <a:t>3/10/23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F2BD96E-3838-45D2-9031-D3AF67C920A5}" type="slidenum">
              <a:rPr lang="en-US" smtClean="0"/>
              <a:pPr/>
              <a:t>‹nr.›</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120795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www.w3schools.com/python/" TargetMode="External"/><Relationship Id="rId2" Type="http://schemas.openxmlformats.org/officeDocument/2006/relationships/hyperlink" Target="https://www.learnpython.org/" TargetMode="External"/><Relationship Id="rId1" Type="http://schemas.openxmlformats.org/officeDocument/2006/relationships/slideLayout" Target="../slideLayouts/slideLayout2.xml"/><Relationship Id="rId5" Type="http://schemas.openxmlformats.org/officeDocument/2006/relationships/hyperlink" Target="https://github.com/AndersBensen/python_101/raw/main/python1/exercises.zip" TargetMode="External"/><Relationship Id="rId4" Type="http://schemas.openxmlformats.org/officeDocument/2006/relationships/hyperlink" Target="https://www.codecademy.com/catalog/language/python" TargetMode="External"/></Relationships>
</file>

<file path=ppt/slides/_rels/slide91.xml.rels><?xml version="1.0" encoding="UTF-8" standalone="yes"?>
<Relationships xmlns="http://schemas.openxmlformats.org/package/2006/relationships"><Relationship Id="rId2" Type="http://schemas.openxmlformats.org/officeDocument/2006/relationships/hyperlink" Target="mailto:anders_bensen@hotmail.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B24D8A2-A99B-4E8F-B3C4-DB65E6346644}"/>
              </a:ext>
            </a:extLst>
          </p:cNvPr>
          <p:cNvSpPr>
            <a:spLocks noGrp="1"/>
          </p:cNvSpPr>
          <p:nvPr>
            <p:ph type="ctrTitle"/>
          </p:nvPr>
        </p:nvSpPr>
        <p:spPr>
          <a:xfrm>
            <a:off x="5305783" y="467647"/>
            <a:ext cx="6793084" cy="3686015"/>
          </a:xfrm>
        </p:spPr>
        <p:txBody>
          <a:bodyPr>
            <a:normAutofit/>
          </a:bodyPr>
          <a:lstStyle/>
          <a:p>
            <a:r>
              <a:rPr lang="da-DK" sz="6000" dirty="0">
                <a:latin typeface="Times New Roman" panose="02020603050405020304" pitchFamily="18" charset="0"/>
                <a:cs typeface="Times New Roman" panose="02020603050405020304" pitchFamily="18" charset="0"/>
              </a:rPr>
              <a:t>Python (1) begynder</a:t>
            </a:r>
          </a:p>
        </p:txBody>
      </p:sp>
      <p:sp>
        <p:nvSpPr>
          <p:cNvPr id="3" name="Undertitel 2">
            <a:extLst>
              <a:ext uri="{FF2B5EF4-FFF2-40B4-BE49-F238E27FC236}">
                <a16:creationId xmlns:a16="http://schemas.microsoft.com/office/drawing/2014/main" id="{24810FDD-7A62-4670-9EC6-4F30586F0D9E}"/>
              </a:ext>
            </a:extLst>
          </p:cNvPr>
          <p:cNvSpPr>
            <a:spLocks noGrp="1"/>
          </p:cNvSpPr>
          <p:nvPr>
            <p:ph type="subTitle" idx="1"/>
          </p:nvPr>
        </p:nvSpPr>
        <p:spPr>
          <a:xfrm>
            <a:off x="5289753" y="4455621"/>
            <a:ext cx="6269347" cy="1238616"/>
          </a:xfrm>
        </p:spPr>
        <p:txBody>
          <a:bodyPr>
            <a:normAutofit/>
          </a:bodyPr>
          <a:lstStyle/>
          <a:p>
            <a:r>
              <a:rPr lang="da-DK" dirty="0">
                <a:solidFill>
                  <a:schemeClr val="tx1">
                    <a:lumMod val="85000"/>
                    <a:lumOff val="15000"/>
                  </a:schemeClr>
                </a:solidFill>
              </a:rPr>
              <a:t>For IDA d. 12/03/2023</a:t>
            </a:r>
          </a:p>
        </p:txBody>
      </p:sp>
      <p:pic>
        <p:nvPicPr>
          <p:cNvPr id="4" name="Picture 3">
            <a:extLst>
              <a:ext uri="{FF2B5EF4-FFF2-40B4-BE49-F238E27FC236}">
                <a16:creationId xmlns:a16="http://schemas.microsoft.com/office/drawing/2014/main" id="{E5836CB3-6CB1-42A2-B7E3-D8AE2D1D7A15}"/>
              </a:ext>
            </a:extLst>
          </p:cNvPr>
          <p:cNvPicPr>
            <a:picLocks noChangeAspect="1"/>
          </p:cNvPicPr>
          <p:nvPr/>
        </p:nvPicPr>
        <p:blipFill rotWithShape="1">
          <a:blip r:embed="rId2"/>
          <a:srcRect l="51166"/>
          <a:stretch/>
        </p:blipFill>
        <p:spPr>
          <a:xfrm>
            <a:off x="-5113" y="2307"/>
            <a:ext cx="4635315" cy="6857989"/>
          </a:xfrm>
          <a:prstGeom prst="rect">
            <a:avLst/>
          </a:prstGeom>
        </p:spPr>
      </p:pic>
      <p:cxnSp>
        <p:nvCxnSpPr>
          <p:cNvPr id="11"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156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Efter i dag kan I:</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15819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Forstå generelle programmeringskoncepter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Formulere og forstå simple Python 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Køre et Python program I selv har skrevet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Så hvordan når vi der til? </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Ved små ”forelæsninger” </a:t>
            </a:r>
          </a:p>
          <a:p>
            <a:pPr marL="1200150" lvl="2"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Med lidt liveprogrammering fra undertegnet</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Opgaveløsning</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p:txBody>
      </p:sp>
    </p:spTree>
    <p:extLst>
      <p:ext uri="{BB962C8B-B14F-4D97-AF65-F5344CB8AC3E}">
        <p14:creationId xmlns:p14="http://schemas.microsoft.com/office/powerpoint/2010/main" val="729634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Det online format</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1919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Forelæsningerne bliver mig der taler i zoom</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Bare </a:t>
            </a:r>
            <a:r>
              <a:rPr lang="da-DK" sz="2000" dirty="0" err="1">
                <a:latin typeface="Times New Roman" panose="02020603050405020304" pitchFamily="18" charset="0"/>
                <a:cs typeface="Times New Roman" panose="02020603050405020304" pitchFamily="18" charset="0"/>
              </a:rPr>
              <a:t>unmute</a:t>
            </a:r>
            <a:r>
              <a:rPr lang="da-DK" sz="2000" dirty="0">
                <a:latin typeface="Times New Roman" panose="02020603050405020304" pitchFamily="18" charset="0"/>
                <a:cs typeface="Times New Roman" panose="02020603050405020304" pitchFamily="18" charset="0"/>
              </a:rPr>
              <a:t> jer og tal løs hvis der er </a:t>
            </a:r>
            <a:r>
              <a:rPr lang="da-DK" sz="2000" dirty="0" err="1">
                <a:latin typeface="Times New Roman" panose="02020603050405020304" pitchFamily="18" charset="0"/>
                <a:cs typeface="Times New Roman" panose="02020603050405020304" pitchFamily="18" charset="0"/>
              </a:rPr>
              <a:t>spørgmsål</a:t>
            </a:r>
            <a:r>
              <a:rPr lang="da-DK" sz="2000" dirty="0">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Ved opgaverne bliver I smidt ud i meeting </a:t>
            </a:r>
            <a:r>
              <a:rPr lang="da-DK" sz="2000" dirty="0" err="1">
                <a:latin typeface="Times New Roman" panose="02020603050405020304" pitchFamily="18" charset="0"/>
                <a:cs typeface="Times New Roman" panose="02020603050405020304" pitchFamily="18" charset="0"/>
              </a:rPr>
              <a:t>rooms</a:t>
            </a:r>
            <a:endParaRPr lang="da-DK" sz="2000"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Hvor i har ca. 30 minutter til at løse dem</a:t>
            </a:r>
          </a:p>
          <a:p>
            <a:pPr marL="1200150" lvl="2"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Jens, Loc og jeg hopper rundt og hjælper i meeting </a:t>
            </a:r>
            <a:r>
              <a:rPr lang="da-DK" sz="2000" dirty="0" err="1">
                <a:latin typeface="Times New Roman" panose="02020603050405020304" pitchFamily="18" charset="0"/>
                <a:cs typeface="Times New Roman" panose="02020603050405020304" pitchFamily="18" charset="0"/>
              </a:rPr>
              <a:t>rooms</a:t>
            </a:r>
            <a:endParaRPr lang="da-DK" sz="2000" dirty="0">
              <a:latin typeface="Times New Roman" panose="02020603050405020304" pitchFamily="18" charset="0"/>
              <a:cs typeface="Times New Roman" panose="02020603050405020304" pitchFamily="18" charset="0"/>
            </a:endParaRPr>
          </a:p>
          <a:p>
            <a:pPr marL="1657350" lvl="3"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”Spørg efter hjælp” hvis i sidder fast! Så kommer vi (prøver i hvert fald) </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er selvfølgelig ikke tvunget til at tale med de andre, men det plejer at hjælpe!</a:t>
            </a:r>
          </a:p>
          <a:p>
            <a:pPr marL="285750" indent="-285750">
              <a:lnSpc>
                <a:spcPct val="150000"/>
              </a:lnSpc>
              <a:buFont typeface="Arial" panose="020B0604020202020204" pitchFamily="34" charset="0"/>
              <a:buChar char="•"/>
            </a:pPr>
            <a:r>
              <a:rPr lang="da-DK" sz="2000" dirty="0">
                <a:solidFill>
                  <a:srgbClr val="FF0000"/>
                </a:solidFill>
                <a:latin typeface="Times New Roman" panose="02020603050405020304" pitchFamily="18" charset="0"/>
                <a:cs typeface="Times New Roman" panose="02020603050405020304" pitchFamily="18" charset="0"/>
              </a:rPr>
              <a:t>TODO, LINK</a:t>
            </a:r>
          </a:p>
          <a:p>
            <a:pPr>
              <a:lnSpc>
                <a:spcPct val="150000"/>
              </a:lnSpc>
            </a:pPr>
            <a:endParaRPr lang="da-DK"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422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Programmering</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1342034"/>
          </a:xfrm>
          <a:prstGeom prst="rect">
            <a:avLst/>
          </a:prstGeom>
          <a:noFill/>
        </p:spPr>
        <p:txBody>
          <a:bodyPr wrap="square" rtlCol="0">
            <a:spAutoFit/>
          </a:bodyPr>
          <a:lstStyle/>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
        <p:nvSpPr>
          <p:cNvPr id="3" name="Tekstfelt 2">
            <a:extLst>
              <a:ext uri="{FF2B5EF4-FFF2-40B4-BE49-F238E27FC236}">
                <a16:creationId xmlns:a16="http://schemas.microsoft.com/office/drawing/2014/main" id="{BA5B273D-EFED-5014-8356-3257CD9CB16A}"/>
              </a:ext>
            </a:extLst>
          </p:cNvPr>
          <p:cNvSpPr txBox="1"/>
          <p:nvPr/>
        </p:nvSpPr>
        <p:spPr>
          <a:xfrm>
            <a:off x="989400" y="1899822"/>
            <a:ext cx="10213200" cy="36503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Akten i at skrive ”koder” i et specifikt ”programmeringssprog” til en computer</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Computeren oversætter det så til sit eget ”sprog”</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Som så til sidst bliver eksekveret i ”hardware”</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Vi kommunikere altså med computeren (og dermed hardware) igennem et sprog</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Og får den til at udføre opgaver for os</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Tree>
    <p:extLst>
      <p:ext uri="{BB962C8B-B14F-4D97-AF65-F5344CB8AC3E}">
        <p14:creationId xmlns:p14="http://schemas.microsoft.com/office/powerpoint/2010/main" val="1446800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Python</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36503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Et </a:t>
            </a:r>
            <a:r>
              <a:rPr lang="da-DK" sz="2000" dirty="0" err="1">
                <a:latin typeface="Times New Roman" panose="02020603050405020304" pitchFamily="18" charset="0"/>
                <a:cs typeface="Times New Roman" panose="02020603050405020304" pitchFamily="18" charset="0"/>
              </a:rPr>
              <a:t>multi</a:t>
            </a:r>
            <a:r>
              <a:rPr lang="da-DK" sz="2000" dirty="0">
                <a:latin typeface="Times New Roman" panose="02020603050405020304" pitchFamily="18" charset="0"/>
                <a:cs typeface="Times New Roman" panose="02020603050405020304" pitchFamily="18" charset="0"/>
              </a:rPr>
              <a:t>-paradigme programmeringssprog </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Så hvad betyder det? </a:t>
            </a:r>
          </a:p>
          <a:p>
            <a:pPr marL="1200150" lvl="2"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Paradigme → en speciel måde at anskue tingene på</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Opfundet i 1991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Et af verdens mest populære programmeringssprog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Tree>
    <p:extLst>
      <p:ext uri="{BB962C8B-B14F-4D97-AF65-F5344CB8AC3E}">
        <p14:creationId xmlns:p14="http://schemas.microsoft.com/office/powerpoint/2010/main" val="1416712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A</a:t>
            </a:r>
          </a:p>
        </p:txBody>
      </p:sp>
      <p:pic>
        <p:nvPicPr>
          <p:cNvPr id="5" name="Billede 4">
            <a:extLst>
              <a:ext uri="{FF2B5EF4-FFF2-40B4-BE49-F238E27FC236}">
                <a16:creationId xmlns:a16="http://schemas.microsoft.com/office/drawing/2014/main" id="{1BA29D86-037B-1AD1-271B-6118858EA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868" y="1020448"/>
            <a:ext cx="11560363" cy="3830952"/>
          </a:xfrm>
          <a:prstGeom prst="rect">
            <a:avLst/>
          </a:prstGeom>
        </p:spPr>
      </p:pic>
    </p:spTree>
    <p:extLst>
      <p:ext uri="{BB962C8B-B14F-4D97-AF65-F5344CB8AC3E}">
        <p14:creationId xmlns:p14="http://schemas.microsoft.com/office/powerpoint/2010/main" val="712511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429668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Tree>
    <p:extLst>
      <p:ext uri="{BB962C8B-B14F-4D97-AF65-F5344CB8AC3E}">
        <p14:creationId xmlns:p14="http://schemas.microsoft.com/office/powerpoint/2010/main" val="2761500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31425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cxnSp>
        <p:nvCxnSpPr>
          <p:cNvPr id="8" name="Lige pilforbindelse 7">
            <a:extLst>
              <a:ext uri="{FF2B5EF4-FFF2-40B4-BE49-F238E27FC236}">
                <a16:creationId xmlns:a16="http://schemas.microsoft.com/office/drawing/2014/main" id="{398D995A-BDE8-417F-B901-E6848F841478}"/>
              </a:ext>
            </a:extLst>
          </p:cNvPr>
          <p:cNvCxnSpPr>
            <a:cxnSpLocks/>
          </p:cNvCxnSpPr>
          <p:nvPr/>
        </p:nvCxnSpPr>
        <p:spPr>
          <a:xfrm>
            <a:off x="2974019" y="3133818"/>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Billede 16">
            <a:extLst>
              <a:ext uri="{FF2B5EF4-FFF2-40B4-BE49-F238E27FC236}">
                <a16:creationId xmlns:a16="http://schemas.microsoft.com/office/drawing/2014/main" id="{8EA425E1-EE08-4AE5-A0B3-CB259EEC8D31}"/>
              </a:ext>
            </a:extLst>
          </p:cNvPr>
          <p:cNvPicPr>
            <a:picLocks noChangeAspect="1"/>
          </p:cNvPicPr>
          <p:nvPr/>
        </p:nvPicPr>
        <p:blipFill>
          <a:blip r:embed="rId2"/>
          <a:stretch>
            <a:fillRect/>
          </a:stretch>
        </p:blipFill>
        <p:spPr>
          <a:xfrm>
            <a:off x="5444025" y="2619262"/>
            <a:ext cx="4286848" cy="809738"/>
          </a:xfrm>
          <a:prstGeom prst="rect">
            <a:avLst/>
          </a:prstGeom>
        </p:spPr>
      </p:pic>
      <p:sp>
        <p:nvSpPr>
          <p:cNvPr id="19" name="Rektangel 18">
            <a:extLst>
              <a:ext uri="{FF2B5EF4-FFF2-40B4-BE49-F238E27FC236}">
                <a16:creationId xmlns:a16="http://schemas.microsoft.com/office/drawing/2014/main" id="{710394F6-D8A4-403F-8C0B-8C1DA15AFE3C}"/>
              </a:ext>
            </a:extLst>
          </p:cNvPr>
          <p:cNvSpPr/>
          <p:nvPr/>
        </p:nvSpPr>
        <p:spPr>
          <a:xfrm>
            <a:off x="5444025" y="2588016"/>
            <a:ext cx="3122926" cy="872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131168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27270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a:p>
            <a:pPr marL="285750" indent="-285750">
              <a:lnSpc>
                <a:spcPct val="150000"/>
              </a:lnSpc>
              <a:buFont typeface="Arial" panose="020B0604020202020204" pitchFamily="34" charset="0"/>
              <a:buChar char="•"/>
            </a:pPr>
            <a:endParaRPr lang="da-DK" dirty="0"/>
          </a:p>
        </p:txBody>
      </p:sp>
      <p:cxnSp>
        <p:nvCxnSpPr>
          <p:cNvPr id="8" name="Lige pilforbindelse 7">
            <a:extLst>
              <a:ext uri="{FF2B5EF4-FFF2-40B4-BE49-F238E27FC236}">
                <a16:creationId xmlns:a16="http://schemas.microsoft.com/office/drawing/2014/main" id="{398D995A-BDE8-417F-B901-E6848F841478}"/>
              </a:ext>
            </a:extLst>
          </p:cNvPr>
          <p:cNvCxnSpPr>
            <a:cxnSpLocks/>
          </p:cNvCxnSpPr>
          <p:nvPr/>
        </p:nvCxnSpPr>
        <p:spPr>
          <a:xfrm>
            <a:off x="2974019" y="3133818"/>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Billede 16">
            <a:extLst>
              <a:ext uri="{FF2B5EF4-FFF2-40B4-BE49-F238E27FC236}">
                <a16:creationId xmlns:a16="http://schemas.microsoft.com/office/drawing/2014/main" id="{8EA425E1-EE08-4AE5-A0B3-CB259EEC8D31}"/>
              </a:ext>
            </a:extLst>
          </p:cNvPr>
          <p:cNvPicPr>
            <a:picLocks noChangeAspect="1"/>
          </p:cNvPicPr>
          <p:nvPr/>
        </p:nvPicPr>
        <p:blipFill>
          <a:blip r:embed="rId2"/>
          <a:stretch>
            <a:fillRect/>
          </a:stretch>
        </p:blipFill>
        <p:spPr>
          <a:xfrm>
            <a:off x="5444025" y="2619262"/>
            <a:ext cx="4286848" cy="809738"/>
          </a:xfrm>
          <a:prstGeom prst="rect">
            <a:avLst/>
          </a:prstGeom>
        </p:spPr>
      </p:pic>
      <p:sp>
        <p:nvSpPr>
          <p:cNvPr id="19" name="Rektangel 18">
            <a:extLst>
              <a:ext uri="{FF2B5EF4-FFF2-40B4-BE49-F238E27FC236}">
                <a16:creationId xmlns:a16="http://schemas.microsoft.com/office/drawing/2014/main" id="{710394F6-D8A4-403F-8C0B-8C1DA15AFE3C}"/>
              </a:ext>
            </a:extLst>
          </p:cNvPr>
          <p:cNvSpPr/>
          <p:nvPr/>
        </p:nvSpPr>
        <p:spPr>
          <a:xfrm>
            <a:off x="5444025" y="2588016"/>
            <a:ext cx="3122926" cy="872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Ellipse 13">
            <a:extLst>
              <a:ext uri="{FF2B5EF4-FFF2-40B4-BE49-F238E27FC236}">
                <a16:creationId xmlns:a16="http://schemas.microsoft.com/office/drawing/2014/main" id="{2AED1F73-FB1C-4FE5-8C2B-9A7DA8800D9A}"/>
              </a:ext>
            </a:extLst>
          </p:cNvPr>
          <p:cNvSpPr/>
          <p:nvPr/>
        </p:nvSpPr>
        <p:spPr>
          <a:xfrm>
            <a:off x="5362575" y="2419350"/>
            <a:ext cx="485775"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5" name="Lige forbindelse 14">
            <a:extLst>
              <a:ext uri="{FF2B5EF4-FFF2-40B4-BE49-F238E27FC236}">
                <a16:creationId xmlns:a16="http://schemas.microsoft.com/office/drawing/2014/main" id="{1D74D3ED-28B9-4C0D-A92A-AE82A0AAACBD}"/>
              </a:ext>
            </a:extLst>
          </p:cNvPr>
          <p:cNvCxnSpPr>
            <a:cxnSpLocks/>
          </p:cNvCxnSpPr>
          <p:nvPr/>
        </p:nvCxnSpPr>
        <p:spPr>
          <a:xfrm flipV="1">
            <a:off x="5681662" y="2189300"/>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kstfelt 19">
            <a:extLst>
              <a:ext uri="{FF2B5EF4-FFF2-40B4-BE49-F238E27FC236}">
                <a16:creationId xmlns:a16="http://schemas.microsoft.com/office/drawing/2014/main" id="{58595470-AA20-4D6C-84E1-05AF5E8A81C3}"/>
              </a:ext>
            </a:extLst>
          </p:cNvPr>
          <p:cNvSpPr txBox="1"/>
          <p:nvPr/>
        </p:nvSpPr>
        <p:spPr>
          <a:xfrm>
            <a:off x="5270131" y="1825627"/>
            <a:ext cx="2361461" cy="369332"/>
          </a:xfrm>
          <a:prstGeom prst="rect">
            <a:avLst/>
          </a:prstGeom>
          <a:noFill/>
        </p:spPr>
        <p:txBody>
          <a:bodyPr wrap="square" rtlCol="0">
            <a:spAutoFit/>
          </a:bodyPr>
          <a:lstStyle/>
          <a:p>
            <a:r>
              <a:rPr lang="da-DK" dirty="0"/>
              <a:t>Kode linjer</a:t>
            </a:r>
          </a:p>
        </p:txBody>
      </p:sp>
    </p:spTree>
    <p:extLst>
      <p:ext uri="{BB962C8B-B14F-4D97-AF65-F5344CB8AC3E}">
        <p14:creationId xmlns:p14="http://schemas.microsoft.com/office/powerpoint/2010/main" val="861000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31425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cxnSp>
        <p:nvCxnSpPr>
          <p:cNvPr id="8" name="Lige pilforbindelse 7">
            <a:extLst>
              <a:ext uri="{FF2B5EF4-FFF2-40B4-BE49-F238E27FC236}">
                <a16:creationId xmlns:a16="http://schemas.microsoft.com/office/drawing/2014/main" id="{398D995A-BDE8-417F-B901-E6848F841478}"/>
              </a:ext>
            </a:extLst>
          </p:cNvPr>
          <p:cNvCxnSpPr>
            <a:cxnSpLocks/>
          </p:cNvCxnSpPr>
          <p:nvPr/>
        </p:nvCxnSpPr>
        <p:spPr>
          <a:xfrm>
            <a:off x="2974019" y="3133818"/>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Billede 16">
            <a:extLst>
              <a:ext uri="{FF2B5EF4-FFF2-40B4-BE49-F238E27FC236}">
                <a16:creationId xmlns:a16="http://schemas.microsoft.com/office/drawing/2014/main" id="{8EA425E1-EE08-4AE5-A0B3-CB259EEC8D31}"/>
              </a:ext>
            </a:extLst>
          </p:cNvPr>
          <p:cNvPicPr>
            <a:picLocks noChangeAspect="1"/>
          </p:cNvPicPr>
          <p:nvPr/>
        </p:nvPicPr>
        <p:blipFill>
          <a:blip r:embed="rId2"/>
          <a:stretch>
            <a:fillRect/>
          </a:stretch>
        </p:blipFill>
        <p:spPr>
          <a:xfrm>
            <a:off x="5444025" y="2619262"/>
            <a:ext cx="4286848" cy="809738"/>
          </a:xfrm>
          <a:prstGeom prst="rect">
            <a:avLst/>
          </a:prstGeom>
        </p:spPr>
      </p:pic>
      <p:sp>
        <p:nvSpPr>
          <p:cNvPr id="19" name="Rektangel 18">
            <a:extLst>
              <a:ext uri="{FF2B5EF4-FFF2-40B4-BE49-F238E27FC236}">
                <a16:creationId xmlns:a16="http://schemas.microsoft.com/office/drawing/2014/main" id="{710394F6-D8A4-403F-8C0B-8C1DA15AFE3C}"/>
              </a:ext>
            </a:extLst>
          </p:cNvPr>
          <p:cNvSpPr/>
          <p:nvPr/>
        </p:nvSpPr>
        <p:spPr>
          <a:xfrm>
            <a:off x="5444025" y="2588016"/>
            <a:ext cx="3122926" cy="872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Ellipse 13">
            <a:extLst>
              <a:ext uri="{FF2B5EF4-FFF2-40B4-BE49-F238E27FC236}">
                <a16:creationId xmlns:a16="http://schemas.microsoft.com/office/drawing/2014/main" id="{2AED1F73-FB1C-4FE5-8C2B-9A7DA8800D9A}"/>
              </a:ext>
            </a:extLst>
          </p:cNvPr>
          <p:cNvSpPr/>
          <p:nvPr/>
        </p:nvSpPr>
        <p:spPr>
          <a:xfrm>
            <a:off x="5362575" y="2419350"/>
            <a:ext cx="485775"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5" name="Lige forbindelse 14">
            <a:extLst>
              <a:ext uri="{FF2B5EF4-FFF2-40B4-BE49-F238E27FC236}">
                <a16:creationId xmlns:a16="http://schemas.microsoft.com/office/drawing/2014/main" id="{1D74D3ED-28B9-4C0D-A92A-AE82A0AAACBD}"/>
              </a:ext>
            </a:extLst>
          </p:cNvPr>
          <p:cNvCxnSpPr>
            <a:cxnSpLocks/>
          </p:cNvCxnSpPr>
          <p:nvPr/>
        </p:nvCxnSpPr>
        <p:spPr>
          <a:xfrm flipV="1">
            <a:off x="5681662" y="2189300"/>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kstfelt 15">
            <a:extLst>
              <a:ext uri="{FF2B5EF4-FFF2-40B4-BE49-F238E27FC236}">
                <a16:creationId xmlns:a16="http://schemas.microsoft.com/office/drawing/2014/main" id="{7C1DF3D0-03E0-4928-8575-54A68B0F1AED}"/>
              </a:ext>
            </a:extLst>
          </p:cNvPr>
          <p:cNvSpPr txBox="1"/>
          <p:nvPr/>
        </p:nvSpPr>
        <p:spPr>
          <a:xfrm>
            <a:off x="5270131" y="1825627"/>
            <a:ext cx="2361461" cy="369332"/>
          </a:xfrm>
          <a:prstGeom prst="rect">
            <a:avLst/>
          </a:prstGeom>
          <a:noFill/>
        </p:spPr>
        <p:txBody>
          <a:bodyPr wrap="square" rtlCol="0">
            <a:spAutoFit/>
          </a:bodyPr>
          <a:lstStyle/>
          <a:p>
            <a:r>
              <a:rPr lang="da-DK" dirty="0"/>
              <a:t>Kode linjer</a:t>
            </a:r>
          </a:p>
        </p:txBody>
      </p:sp>
      <p:sp>
        <p:nvSpPr>
          <p:cNvPr id="10" name="Ellipse 9">
            <a:extLst>
              <a:ext uri="{FF2B5EF4-FFF2-40B4-BE49-F238E27FC236}">
                <a16:creationId xmlns:a16="http://schemas.microsoft.com/office/drawing/2014/main" id="{1E06EA27-EB25-477A-9DC7-EA969B5C52E1}"/>
              </a:ext>
            </a:extLst>
          </p:cNvPr>
          <p:cNvSpPr/>
          <p:nvPr/>
        </p:nvSpPr>
        <p:spPr>
          <a:xfrm>
            <a:off x="6012713" y="2465526"/>
            <a:ext cx="607161"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3DC74385-4DEB-47B4-B496-0B98F259750C}"/>
              </a:ext>
            </a:extLst>
          </p:cNvPr>
          <p:cNvCxnSpPr>
            <a:cxnSpLocks/>
          </p:cNvCxnSpPr>
          <p:nvPr/>
        </p:nvCxnSpPr>
        <p:spPr>
          <a:xfrm flipV="1">
            <a:off x="6450862" y="2226205"/>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831A38E3-317A-4592-9F3B-A3F983DE3F41}"/>
              </a:ext>
            </a:extLst>
          </p:cNvPr>
          <p:cNvSpPr txBox="1"/>
          <p:nvPr/>
        </p:nvSpPr>
        <p:spPr>
          <a:xfrm>
            <a:off x="6424723" y="1845011"/>
            <a:ext cx="2361461" cy="369332"/>
          </a:xfrm>
          <a:prstGeom prst="rect">
            <a:avLst/>
          </a:prstGeom>
          <a:noFill/>
        </p:spPr>
        <p:txBody>
          <a:bodyPr wrap="square" rtlCol="0">
            <a:spAutoFit/>
          </a:bodyPr>
          <a:lstStyle/>
          <a:p>
            <a:r>
              <a:rPr lang="da-DK" dirty="0"/>
              <a:t>En metode</a:t>
            </a:r>
          </a:p>
        </p:txBody>
      </p:sp>
    </p:spTree>
    <p:extLst>
      <p:ext uri="{BB962C8B-B14F-4D97-AF65-F5344CB8AC3E}">
        <p14:creationId xmlns:p14="http://schemas.microsoft.com/office/powerpoint/2010/main" val="1990031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31425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cxnSp>
        <p:nvCxnSpPr>
          <p:cNvPr id="8" name="Lige pilforbindelse 7">
            <a:extLst>
              <a:ext uri="{FF2B5EF4-FFF2-40B4-BE49-F238E27FC236}">
                <a16:creationId xmlns:a16="http://schemas.microsoft.com/office/drawing/2014/main" id="{398D995A-BDE8-417F-B901-E6848F841478}"/>
              </a:ext>
            </a:extLst>
          </p:cNvPr>
          <p:cNvCxnSpPr>
            <a:cxnSpLocks/>
          </p:cNvCxnSpPr>
          <p:nvPr/>
        </p:nvCxnSpPr>
        <p:spPr>
          <a:xfrm>
            <a:off x="2974019" y="3133818"/>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Billede 16">
            <a:extLst>
              <a:ext uri="{FF2B5EF4-FFF2-40B4-BE49-F238E27FC236}">
                <a16:creationId xmlns:a16="http://schemas.microsoft.com/office/drawing/2014/main" id="{8EA425E1-EE08-4AE5-A0B3-CB259EEC8D31}"/>
              </a:ext>
            </a:extLst>
          </p:cNvPr>
          <p:cNvPicPr>
            <a:picLocks noChangeAspect="1"/>
          </p:cNvPicPr>
          <p:nvPr/>
        </p:nvPicPr>
        <p:blipFill>
          <a:blip r:embed="rId2"/>
          <a:stretch>
            <a:fillRect/>
          </a:stretch>
        </p:blipFill>
        <p:spPr>
          <a:xfrm>
            <a:off x="5444025" y="2619262"/>
            <a:ext cx="4286848" cy="809738"/>
          </a:xfrm>
          <a:prstGeom prst="rect">
            <a:avLst/>
          </a:prstGeom>
        </p:spPr>
      </p:pic>
      <p:sp>
        <p:nvSpPr>
          <p:cNvPr id="19" name="Rektangel 18">
            <a:extLst>
              <a:ext uri="{FF2B5EF4-FFF2-40B4-BE49-F238E27FC236}">
                <a16:creationId xmlns:a16="http://schemas.microsoft.com/office/drawing/2014/main" id="{710394F6-D8A4-403F-8C0B-8C1DA15AFE3C}"/>
              </a:ext>
            </a:extLst>
          </p:cNvPr>
          <p:cNvSpPr/>
          <p:nvPr/>
        </p:nvSpPr>
        <p:spPr>
          <a:xfrm>
            <a:off x="5444025" y="2588016"/>
            <a:ext cx="3122926" cy="872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Ellipse 13">
            <a:extLst>
              <a:ext uri="{FF2B5EF4-FFF2-40B4-BE49-F238E27FC236}">
                <a16:creationId xmlns:a16="http://schemas.microsoft.com/office/drawing/2014/main" id="{2AED1F73-FB1C-4FE5-8C2B-9A7DA8800D9A}"/>
              </a:ext>
            </a:extLst>
          </p:cNvPr>
          <p:cNvSpPr/>
          <p:nvPr/>
        </p:nvSpPr>
        <p:spPr>
          <a:xfrm>
            <a:off x="5362575" y="2419350"/>
            <a:ext cx="485775"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5" name="Lige forbindelse 14">
            <a:extLst>
              <a:ext uri="{FF2B5EF4-FFF2-40B4-BE49-F238E27FC236}">
                <a16:creationId xmlns:a16="http://schemas.microsoft.com/office/drawing/2014/main" id="{1D74D3ED-28B9-4C0D-A92A-AE82A0AAACBD}"/>
              </a:ext>
            </a:extLst>
          </p:cNvPr>
          <p:cNvCxnSpPr>
            <a:cxnSpLocks/>
          </p:cNvCxnSpPr>
          <p:nvPr/>
        </p:nvCxnSpPr>
        <p:spPr>
          <a:xfrm flipV="1">
            <a:off x="5681662" y="2189300"/>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kstfelt 15">
            <a:extLst>
              <a:ext uri="{FF2B5EF4-FFF2-40B4-BE49-F238E27FC236}">
                <a16:creationId xmlns:a16="http://schemas.microsoft.com/office/drawing/2014/main" id="{7C1DF3D0-03E0-4928-8575-54A68B0F1AED}"/>
              </a:ext>
            </a:extLst>
          </p:cNvPr>
          <p:cNvSpPr txBox="1"/>
          <p:nvPr/>
        </p:nvSpPr>
        <p:spPr>
          <a:xfrm>
            <a:off x="5270131" y="1825627"/>
            <a:ext cx="2361461" cy="369332"/>
          </a:xfrm>
          <a:prstGeom prst="rect">
            <a:avLst/>
          </a:prstGeom>
          <a:noFill/>
        </p:spPr>
        <p:txBody>
          <a:bodyPr wrap="square" rtlCol="0">
            <a:spAutoFit/>
          </a:bodyPr>
          <a:lstStyle/>
          <a:p>
            <a:r>
              <a:rPr lang="da-DK" dirty="0"/>
              <a:t>Kode linjer</a:t>
            </a:r>
          </a:p>
        </p:txBody>
      </p:sp>
      <p:sp>
        <p:nvSpPr>
          <p:cNvPr id="10" name="Ellipse 9">
            <a:extLst>
              <a:ext uri="{FF2B5EF4-FFF2-40B4-BE49-F238E27FC236}">
                <a16:creationId xmlns:a16="http://schemas.microsoft.com/office/drawing/2014/main" id="{1E06EA27-EB25-477A-9DC7-EA969B5C52E1}"/>
              </a:ext>
            </a:extLst>
          </p:cNvPr>
          <p:cNvSpPr/>
          <p:nvPr/>
        </p:nvSpPr>
        <p:spPr>
          <a:xfrm>
            <a:off x="6012713" y="2465526"/>
            <a:ext cx="607161"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3DC74385-4DEB-47B4-B496-0B98F259750C}"/>
              </a:ext>
            </a:extLst>
          </p:cNvPr>
          <p:cNvCxnSpPr>
            <a:cxnSpLocks/>
          </p:cNvCxnSpPr>
          <p:nvPr/>
        </p:nvCxnSpPr>
        <p:spPr>
          <a:xfrm flipV="1">
            <a:off x="6450862" y="2226205"/>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831A38E3-317A-4592-9F3B-A3F983DE3F41}"/>
              </a:ext>
            </a:extLst>
          </p:cNvPr>
          <p:cNvSpPr txBox="1"/>
          <p:nvPr/>
        </p:nvSpPr>
        <p:spPr>
          <a:xfrm>
            <a:off x="6424723" y="1845011"/>
            <a:ext cx="2361461" cy="369332"/>
          </a:xfrm>
          <a:prstGeom prst="rect">
            <a:avLst/>
          </a:prstGeom>
          <a:noFill/>
        </p:spPr>
        <p:txBody>
          <a:bodyPr wrap="square" rtlCol="0">
            <a:spAutoFit/>
          </a:bodyPr>
          <a:lstStyle/>
          <a:p>
            <a:r>
              <a:rPr lang="da-DK" dirty="0"/>
              <a:t>En metode</a:t>
            </a:r>
          </a:p>
        </p:txBody>
      </p:sp>
      <p:sp>
        <p:nvSpPr>
          <p:cNvPr id="13" name="Ellipse 12">
            <a:extLst>
              <a:ext uri="{FF2B5EF4-FFF2-40B4-BE49-F238E27FC236}">
                <a16:creationId xmlns:a16="http://schemas.microsoft.com/office/drawing/2014/main" id="{6EC64BF5-DF94-4BDD-9876-8C17B75C95F6}"/>
              </a:ext>
            </a:extLst>
          </p:cNvPr>
          <p:cNvSpPr/>
          <p:nvPr/>
        </p:nvSpPr>
        <p:spPr>
          <a:xfrm>
            <a:off x="6682671" y="2671097"/>
            <a:ext cx="1508829" cy="61744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8" name="Lige forbindelse 17">
            <a:extLst>
              <a:ext uri="{FF2B5EF4-FFF2-40B4-BE49-F238E27FC236}">
                <a16:creationId xmlns:a16="http://schemas.microsoft.com/office/drawing/2014/main" id="{7A6253F2-4EAD-4E1A-986A-77AE9868C80A}"/>
              </a:ext>
            </a:extLst>
          </p:cNvPr>
          <p:cNvCxnSpPr>
            <a:cxnSpLocks/>
          </p:cNvCxnSpPr>
          <p:nvPr/>
        </p:nvCxnSpPr>
        <p:spPr>
          <a:xfrm flipV="1">
            <a:off x="7557469" y="2391111"/>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kstfelt 19">
            <a:extLst>
              <a:ext uri="{FF2B5EF4-FFF2-40B4-BE49-F238E27FC236}">
                <a16:creationId xmlns:a16="http://schemas.microsoft.com/office/drawing/2014/main" id="{FF6DF814-73BF-4805-920C-E77B4A0E6FE9}"/>
              </a:ext>
            </a:extLst>
          </p:cNvPr>
          <p:cNvSpPr txBox="1"/>
          <p:nvPr/>
        </p:nvSpPr>
        <p:spPr>
          <a:xfrm>
            <a:off x="7416623" y="2061504"/>
            <a:ext cx="2361461" cy="369332"/>
          </a:xfrm>
          <a:prstGeom prst="rect">
            <a:avLst/>
          </a:prstGeom>
          <a:noFill/>
        </p:spPr>
        <p:txBody>
          <a:bodyPr wrap="square" rtlCol="0">
            <a:spAutoFit/>
          </a:bodyPr>
          <a:lstStyle/>
          <a:p>
            <a:r>
              <a:rPr lang="da-DK" dirty="0"/>
              <a:t>Input til metoden</a:t>
            </a:r>
          </a:p>
        </p:txBody>
      </p:sp>
    </p:spTree>
    <p:extLst>
      <p:ext uri="{BB962C8B-B14F-4D97-AF65-F5344CB8AC3E}">
        <p14:creationId xmlns:p14="http://schemas.microsoft.com/office/powerpoint/2010/main" val="741948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Omkring mig</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503535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Anders Bensen Ottsen</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”Underviser” i dag</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Diplomingeniør i Softwareteknologi</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Fra Syddansk Universitet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(Næsten!) Civilingeniør i Computer Science &amp; Engineering</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Fra Danmarks Tekniske Universitet</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Arbejder pt. som Machine Learning </a:t>
            </a:r>
            <a:r>
              <a:rPr lang="da-DK" sz="2000" dirty="0" err="1">
                <a:latin typeface="Times New Roman" panose="02020603050405020304" pitchFamily="18" charset="0"/>
                <a:cs typeface="Times New Roman" panose="02020603050405020304" pitchFamily="18" charset="0"/>
              </a:rPr>
              <a:t>Engineer</a:t>
            </a:r>
            <a:r>
              <a:rPr lang="da-DK" sz="2000" dirty="0">
                <a:latin typeface="Times New Roman" panose="02020603050405020304" pitchFamily="18" charset="0"/>
                <a:cs typeface="Times New Roman" panose="02020603050405020304" pitchFamily="18" charset="0"/>
              </a:rPr>
              <a:t> ved Weel &amp; Sandvig</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Starter som Data </a:t>
            </a:r>
            <a:r>
              <a:rPr lang="da-DK" sz="2000" dirty="0" err="1">
                <a:latin typeface="Times New Roman" panose="02020603050405020304" pitchFamily="18" charset="0"/>
                <a:cs typeface="Times New Roman" panose="02020603050405020304" pitchFamily="18" charset="0"/>
              </a:rPr>
              <a:t>Scientist</a:t>
            </a:r>
            <a:r>
              <a:rPr lang="da-DK" sz="2000" dirty="0">
                <a:latin typeface="Times New Roman" panose="02020603050405020304" pitchFamily="18" charset="0"/>
                <a:cs typeface="Times New Roman" panose="02020603050405020304" pitchFamily="18" charset="0"/>
              </a:rPr>
              <a:t> ved PFA her 1. April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her er 5. gang jeg underviser ”Python 1” for IDA</a:t>
            </a:r>
            <a:endParaRPr lang="da-DK" sz="2000"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Tree>
    <p:extLst>
      <p:ext uri="{BB962C8B-B14F-4D97-AF65-F5344CB8AC3E}">
        <p14:creationId xmlns:p14="http://schemas.microsoft.com/office/powerpoint/2010/main" val="2469482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35580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dirty="0"/>
              <a:t>Total forvirring, lad os se det live!</a:t>
            </a: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cxnSp>
        <p:nvCxnSpPr>
          <p:cNvPr id="8" name="Lige pilforbindelse 7">
            <a:extLst>
              <a:ext uri="{FF2B5EF4-FFF2-40B4-BE49-F238E27FC236}">
                <a16:creationId xmlns:a16="http://schemas.microsoft.com/office/drawing/2014/main" id="{398D995A-BDE8-417F-B901-E6848F841478}"/>
              </a:ext>
            </a:extLst>
          </p:cNvPr>
          <p:cNvCxnSpPr>
            <a:cxnSpLocks/>
          </p:cNvCxnSpPr>
          <p:nvPr/>
        </p:nvCxnSpPr>
        <p:spPr>
          <a:xfrm>
            <a:off x="2974019" y="3133818"/>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Billede 16">
            <a:extLst>
              <a:ext uri="{FF2B5EF4-FFF2-40B4-BE49-F238E27FC236}">
                <a16:creationId xmlns:a16="http://schemas.microsoft.com/office/drawing/2014/main" id="{8EA425E1-EE08-4AE5-A0B3-CB259EEC8D31}"/>
              </a:ext>
            </a:extLst>
          </p:cNvPr>
          <p:cNvPicPr>
            <a:picLocks noChangeAspect="1"/>
          </p:cNvPicPr>
          <p:nvPr/>
        </p:nvPicPr>
        <p:blipFill>
          <a:blip r:embed="rId3"/>
          <a:stretch>
            <a:fillRect/>
          </a:stretch>
        </p:blipFill>
        <p:spPr>
          <a:xfrm>
            <a:off x="5444025" y="2619262"/>
            <a:ext cx="4286848" cy="809738"/>
          </a:xfrm>
          <a:prstGeom prst="rect">
            <a:avLst/>
          </a:prstGeom>
        </p:spPr>
      </p:pic>
      <p:sp>
        <p:nvSpPr>
          <p:cNvPr id="19" name="Rektangel 18">
            <a:extLst>
              <a:ext uri="{FF2B5EF4-FFF2-40B4-BE49-F238E27FC236}">
                <a16:creationId xmlns:a16="http://schemas.microsoft.com/office/drawing/2014/main" id="{710394F6-D8A4-403F-8C0B-8C1DA15AFE3C}"/>
              </a:ext>
            </a:extLst>
          </p:cNvPr>
          <p:cNvSpPr/>
          <p:nvPr/>
        </p:nvSpPr>
        <p:spPr>
          <a:xfrm>
            <a:off x="5444025" y="2588016"/>
            <a:ext cx="3122926" cy="872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Ellipse 13">
            <a:extLst>
              <a:ext uri="{FF2B5EF4-FFF2-40B4-BE49-F238E27FC236}">
                <a16:creationId xmlns:a16="http://schemas.microsoft.com/office/drawing/2014/main" id="{2AED1F73-FB1C-4FE5-8C2B-9A7DA8800D9A}"/>
              </a:ext>
            </a:extLst>
          </p:cNvPr>
          <p:cNvSpPr/>
          <p:nvPr/>
        </p:nvSpPr>
        <p:spPr>
          <a:xfrm>
            <a:off x="5362575" y="2419350"/>
            <a:ext cx="485775"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5" name="Lige forbindelse 14">
            <a:extLst>
              <a:ext uri="{FF2B5EF4-FFF2-40B4-BE49-F238E27FC236}">
                <a16:creationId xmlns:a16="http://schemas.microsoft.com/office/drawing/2014/main" id="{1D74D3ED-28B9-4C0D-A92A-AE82A0AAACBD}"/>
              </a:ext>
            </a:extLst>
          </p:cNvPr>
          <p:cNvCxnSpPr>
            <a:cxnSpLocks/>
          </p:cNvCxnSpPr>
          <p:nvPr/>
        </p:nvCxnSpPr>
        <p:spPr>
          <a:xfrm flipV="1">
            <a:off x="5681662" y="2189300"/>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kstfelt 15">
            <a:extLst>
              <a:ext uri="{FF2B5EF4-FFF2-40B4-BE49-F238E27FC236}">
                <a16:creationId xmlns:a16="http://schemas.microsoft.com/office/drawing/2014/main" id="{7C1DF3D0-03E0-4928-8575-54A68B0F1AED}"/>
              </a:ext>
            </a:extLst>
          </p:cNvPr>
          <p:cNvSpPr txBox="1"/>
          <p:nvPr/>
        </p:nvSpPr>
        <p:spPr>
          <a:xfrm>
            <a:off x="5270131" y="1825627"/>
            <a:ext cx="2361461" cy="369332"/>
          </a:xfrm>
          <a:prstGeom prst="rect">
            <a:avLst/>
          </a:prstGeom>
          <a:noFill/>
        </p:spPr>
        <p:txBody>
          <a:bodyPr wrap="square" rtlCol="0">
            <a:spAutoFit/>
          </a:bodyPr>
          <a:lstStyle/>
          <a:p>
            <a:r>
              <a:rPr lang="da-DK" dirty="0"/>
              <a:t>Kode linjer</a:t>
            </a:r>
          </a:p>
        </p:txBody>
      </p:sp>
      <p:sp>
        <p:nvSpPr>
          <p:cNvPr id="10" name="Ellipse 9">
            <a:extLst>
              <a:ext uri="{FF2B5EF4-FFF2-40B4-BE49-F238E27FC236}">
                <a16:creationId xmlns:a16="http://schemas.microsoft.com/office/drawing/2014/main" id="{1E06EA27-EB25-477A-9DC7-EA969B5C52E1}"/>
              </a:ext>
            </a:extLst>
          </p:cNvPr>
          <p:cNvSpPr/>
          <p:nvPr/>
        </p:nvSpPr>
        <p:spPr>
          <a:xfrm>
            <a:off x="6012713" y="2465526"/>
            <a:ext cx="607161"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3DC74385-4DEB-47B4-B496-0B98F259750C}"/>
              </a:ext>
            </a:extLst>
          </p:cNvPr>
          <p:cNvCxnSpPr>
            <a:cxnSpLocks/>
          </p:cNvCxnSpPr>
          <p:nvPr/>
        </p:nvCxnSpPr>
        <p:spPr>
          <a:xfrm flipV="1">
            <a:off x="6450862" y="2226205"/>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831A38E3-317A-4592-9F3B-A3F983DE3F41}"/>
              </a:ext>
            </a:extLst>
          </p:cNvPr>
          <p:cNvSpPr txBox="1"/>
          <p:nvPr/>
        </p:nvSpPr>
        <p:spPr>
          <a:xfrm>
            <a:off x="6424723" y="1845011"/>
            <a:ext cx="2361461" cy="369332"/>
          </a:xfrm>
          <a:prstGeom prst="rect">
            <a:avLst/>
          </a:prstGeom>
          <a:noFill/>
        </p:spPr>
        <p:txBody>
          <a:bodyPr wrap="square" rtlCol="0">
            <a:spAutoFit/>
          </a:bodyPr>
          <a:lstStyle/>
          <a:p>
            <a:r>
              <a:rPr lang="da-DK" dirty="0"/>
              <a:t>En metode</a:t>
            </a:r>
          </a:p>
        </p:txBody>
      </p:sp>
      <p:sp>
        <p:nvSpPr>
          <p:cNvPr id="13" name="Ellipse 12">
            <a:extLst>
              <a:ext uri="{FF2B5EF4-FFF2-40B4-BE49-F238E27FC236}">
                <a16:creationId xmlns:a16="http://schemas.microsoft.com/office/drawing/2014/main" id="{6EC64BF5-DF94-4BDD-9876-8C17B75C95F6}"/>
              </a:ext>
            </a:extLst>
          </p:cNvPr>
          <p:cNvSpPr/>
          <p:nvPr/>
        </p:nvSpPr>
        <p:spPr>
          <a:xfrm>
            <a:off x="6682671" y="2671097"/>
            <a:ext cx="1508829" cy="61744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8" name="Lige forbindelse 17">
            <a:extLst>
              <a:ext uri="{FF2B5EF4-FFF2-40B4-BE49-F238E27FC236}">
                <a16:creationId xmlns:a16="http://schemas.microsoft.com/office/drawing/2014/main" id="{7A6253F2-4EAD-4E1A-986A-77AE9868C80A}"/>
              </a:ext>
            </a:extLst>
          </p:cNvPr>
          <p:cNvCxnSpPr>
            <a:cxnSpLocks/>
          </p:cNvCxnSpPr>
          <p:nvPr/>
        </p:nvCxnSpPr>
        <p:spPr>
          <a:xfrm flipV="1">
            <a:off x="7557469" y="2391111"/>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kstfelt 19">
            <a:extLst>
              <a:ext uri="{FF2B5EF4-FFF2-40B4-BE49-F238E27FC236}">
                <a16:creationId xmlns:a16="http://schemas.microsoft.com/office/drawing/2014/main" id="{FF6DF814-73BF-4805-920C-E77B4A0E6FE9}"/>
              </a:ext>
            </a:extLst>
          </p:cNvPr>
          <p:cNvSpPr txBox="1"/>
          <p:nvPr/>
        </p:nvSpPr>
        <p:spPr>
          <a:xfrm>
            <a:off x="7416623" y="2061504"/>
            <a:ext cx="2361461" cy="369332"/>
          </a:xfrm>
          <a:prstGeom prst="rect">
            <a:avLst/>
          </a:prstGeom>
          <a:noFill/>
        </p:spPr>
        <p:txBody>
          <a:bodyPr wrap="square" rtlCol="0">
            <a:spAutoFit/>
          </a:bodyPr>
          <a:lstStyle/>
          <a:p>
            <a:r>
              <a:rPr lang="da-DK" dirty="0"/>
              <a:t>Input til metoden</a:t>
            </a:r>
          </a:p>
        </p:txBody>
      </p:sp>
    </p:spTree>
    <p:extLst>
      <p:ext uri="{BB962C8B-B14F-4D97-AF65-F5344CB8AC3E}">
        <p14:creationId xmlns:p14="http://schemas.microsoft.com/office/powerpoint/2010/main" val="3527222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Jeres (måske) første (Python)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180369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Alle åbner Visual Studio Code (VS </a:t>
            </a:r>
            <a:r>
              <a:rPr lang="da-DK" sz="2000" dirty="0" err="1">
                <a:latin typeface="Times New Roman" panose="02020603050405020304" pitchFamily="18" charset="0"/>
                <a:cs typeface="Times New Roman" panose="02020603050405020304" pitchFamily="18" charset="0"/>
              </a:rPr>
              <a:t>code</a:t>
            </a:r>
            <a:r>
              <a:rPr lang="da-DK" sz="2000" dirty="0">
                <a:latin typeface="Times New Roman" panose="02020603050405020304" pitchFamily="18" charset="0"/>
                <a:cs typeface="Times New Roman" panose="02020603050405020304" pitchFamily="18" charset="0"/>
              </a:rPr>
              <a:t>, eller bare </a:t>
            </a:r>
            <a:r>
              <a:rPr lang="da-DK" sz="2000" dirty="0" err="1">
                <a:latin typeface="Times New Roman" panose="02020603050405020304" pitchFamily="18" charset="0"/>
                <a:cs typeface="Times New Roman" panose="02020603050405020304" pitchFamily="18" charset="0"/>
              </a:rPr>
              <a:t>code</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Tree>
    <p:extLst>
      <p:ext uri="{BB962C8B-B14F-4D97-AF65-F5344CB8AC3E}">
        <p14:creationId xmlns:p14="http://schemas.microsoft.com/office/powerpoint/2010/main" val="3704949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434EA-0FD5-46A3-AC52-58B0FAED3D95}"/>
              </a:ext>
            </a:extLst>
          </p:cNvPr>
          <p:cNvSpPr>
            <a:spLocks noGrp="1"/>
          </p:cNvSpPr>
          <p:nvPr>
            <p:ph type="ctrTitle"/>
          </p:nvPr>
        </p:nvSpPr>
        <p:spPr/>
        <p:txBody>
          <a:bodyPr>
            <a:normAutofit/>
          </a:bodyPr>
          <a:lstStyle/>
          <a:p>
            <a:pPr algn="ctr"/>
            <a:r>
              <a:rPr lang="da-DK" sz="7200" b="1" dirty="0"/>
              <a:t>VARIABLER, BETINGELSER &amp; LØKKER</a:t>
            </a:r>
          </a:p>
        </p:txBody>
      </p:sp>
    </p:spTree>
    <p:extLst>
      <p:ext uri="{BB962C8B-B14F-4D97-AF65-F5344CB8AC3E}">
        <p14:creationId xmlns:p14="http://schemas.microsoft.com/office/powerpoint/2010/main" val="4151289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Variabler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rmAutofit/>
          </a:bodyPr>
          <a:lstStyle/>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Lidt som i kender det fra matematik</a:t>
            </a:r>
          </a:p>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Vi kan i computerens verden gemme information/data i variabler</a:t>
            </a:r>
          </a:p>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Som f.eks.: x = 2</a:t>
            </a:r>
          </a:p>
          <a:p>
            <a:pPr lvl="1">
              <a:lnSpc>
                <a:spcPct val="150000"/>
              </a:lnSpc>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Eller: </a:t>
            </a:r>
            <a:r>
              <a:rPr lang="da-DK" sz="2000" dirty="0" err="1">
                <a:solidFill>
                  <a:schemeClr val="tx1"/>
                </a:solidFill>
                <a:latin typeface="Times New Roman" panose="02020603050405020304" pitchFamily="18" charset="0"/>
                <a:cs typeface="Times New Roman" panose="02020603050405020304" pitchFamily="18" charset="0"/>
              </a:rPr>
              <a:t>president_of_usa</a:t>
            </a:r>
            <a:r>
              <a:rPr lang="da-DK" sz="2000" dirty="0">
                <a:solidFill>
                  <a:schemeClr val="tx1"/>
                </a:solidFill>
                <a:latin typeface="Times New Roman" panose="02020603050405020304" pitchFamily="18" charset="0"/>
                <a:cs typeface="Times New Roman" panose="02020603050405020304" pitchFamily="18" charset="0"/>
              </a:rPr>
              <a:t> = ”Joe Biden”</a:t>
            </a:r>
          </a:p>
          <a:p>
            <a:pPr lvl="2">
              <a:lnSpc>
                <a:spcPct val="150000"/>
              </a:lnSpc>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Har tidligere været: </a:t>
            </a:r>
            <a:r>
              <a:rPr lang="da-DK" sz="2000" dirty="0" err="1">
                <a:solidFill>
                  <a:schemeClr val="tx1"/>
                </a:solidFill>
                <a:latin typeface="Times New Roman" panose="02020603050405020304" pitchFamily="18" charset="0"/>
                <a:cs typeface="Times New Roman" panose="02020603050405020304" pitchFamily="18" charset="0"/>
              </a:rPr>
              <a:t>president_of_usa</a:t>
            </a:r>
            <a:r>
              <a:rPr lang="da-DK" sz="2000" dirty="0">
                <a:solidFill>
                  <a:schemeClr val="tx1"/>
                </a:solidFill>
                <a:latin typeface="Times New Roman" panose="02020603050405020304" pitchFamily="18" charset="0"/>
                <a:cs typeface="Times New Roman" panose="02020603050405020304" pitchFamily="18" charset="0"/>
              </a:rPr>
              <a:t> = ”Donald Trump” osv. </a:t>
            </a:r>
          </a:p>
          <a:p>
            <a:pPr lvl="2">
              <a:lnSpc>
                <a:spcPct val="150000"/>
              </a:lnSpc>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Så variablers indhold kan godt ændres</a:t>
            </a:r>
          </a:p>
          <a:p>
            <a:pPr marL="384048" lvl="2" indent="0">
              <a:lnSpc>
                <a:spcPct val="150000"/>
              </a:lnSpc>
              <a:buClrTx/>
              <a:buNone/>
            </a:pPr>
            <a:endParaRPr lang="da-DK" sz="1200" dirty="0">
              <a:solidFill>
                <a:schemeClr val="tx1"/>
              </a:solidFill>
              <a:latin typeface="Times New Roman" panose="02020603050405020304" pitchFamily="18" charset="0"/>
              <a:cs typeface="Times New Roman" panose="02020603050405020304" pitchFamily="18" charset="0"/>
            </a:endParaRPr>
          </a:p>
          <a:p>
            <a:pPr marL="201168" lvl="1" indent="0">
              <a:lnSpc>
                <a:spcPct val="150000"/>
              </a:lnSpc>
              <a:buClrTx/>
              <a:buNone/>
            </a:pPr>
            <a:endParaRPr lang="da-DK"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6321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Variabler i computere</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Mange forskellige typer af variabler. De mest kendte er: </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Heltal (</a:t>
            </a:r>
            <a:r>
              <a:rPr lang="da-DK" sz="1800" dirty="0" err="1">
                <a:solidFill>
                  <a:schemeClr val="tx1"/>
                </a:solidFill>
                <a:latin typeface="Times New Roman" panose="02020603050405020304" pitchFamily="18" charset="0"/>
                <a:cs typeface="Times New Roman" panose="02020603050405020304" pitchFamily="18" charset="0"/>
              </a:rPr>
              <a:t>integers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1, 256, 712371273</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Kommatal (</a:t>
            </a:r>
            <a:r>
              <a:rPr lang="da-DK" sz="1800" dirty="0" err="1">
                <a:solidFill>
                  <a:schemeClr val="tx1"/>
                </a:solidFill>
                <a:latin typeface="Times New Roman" panose="02020603050405020304" pitchFamily="18" charset="0"/>
                <a:cs typeface="Times New Roman" panose="02020603050405020304" pitchFamily="18" charset="0"/>
              </a:rPr>
              <a:t>floats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1.0, 3.1415, 359.12391293</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Strenge (</a:t>
            </a:r>
            <a:r>
              <a:rPr lang="da-DK" sz="1800" dirty="0" err="1">
                <a:solidFill>
                  <a:schemeClr val="tx1"/>
                </a:solidFill>
                <a:latin typeface="Times New Roman" panose="02020603050405020304" pitchFamily="18" charset="0"/>
                <a:cs typeface="Times New Roman" panose="02020603050405020304" pitchFamily="18" charset="0"/>
              </a:rPr>
              <a:t>strings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”Anders”, ”</a:t>
            </a:r>
            <a:r>
              <a:rPr lang="da-DK" dirty="0" err="1">
                <a:solidFill>
                  <a:schemeClr val="tx1"/>
                </a:solidFill>
                <a:latin typeface="Times New Roman" panose="02020603050405020304" pitchFamily="18" charset="0"/>
                <a:cs typeface="Times New Roman" panose="02020603050405020304" pitchFamily="18" charset="0"/>
              </a:rPr>
              <a:t>Python</a:t>
            </a:r>
            <a:r>
              <a:rPr lang="da-DK" dirty="0">
                <a:solidFill>
                  <a:schemeClr val="tx1"/>
                </a:solidFill>
                <a:latin typeface="Times New Roman" panose="02020603050405020304" pitchFamily="18" charset="0"/>
                <a:cs typeface="Times New Roman" panose="02020603050405020304" pitchFamily="18" charset="0"/>
              </a:rPr>
              <a:t>”, ”123123213144”, ”1.39”</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Characters</a:t>
            </a: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chars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‘a’, ‘b’, ‘c’</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Booleans</a:t>
            </a:r>
            <a:r>
              <a:rPr lang="da-DK" sz="1800" dirty="0">
                <a:solidFill>
                  <a:schemeClr val="tx1"/>
                </a:solidFill>
                <a:latin typeface="Times New Roman" panose="02020603050405020304" pitchFamily="18" charset="0"/>
                <a:cs typeface="Times New Roman" panose="02020603050405020304" pitchFamily="18" charset="0"/>
              </a:rPr>
              <a:t> </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True, False</a:t>
            </a:r>
          </a:p>
          <a:p>
            <a:pPr marL="201168" lvl="1" indent="0">
              <a:lnSpc>
                <a:spcPct val="100000"/>
              </a:lnSpc>
              <a:buClrTx/>
              <a:buNone/>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675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Variabler i computere</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Mange forskellige typer af variabler. De mest kendte er: </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Heltal (</a:t>
            </a:r>
            <a:r>
              <a:rPr lang="da-DK" sz="1800" dirty="0" err="1">
                <a:solidFill>
                  <a:schemeClr val="tx1"/>
                </a:solidFill>
                <a:latin typeface="Times New Roman" panose="02020603050405020304" pitchFamily="18" charset="0"/>
                <a:cs typeface="Times New Roman" panose="02020603050405020304" pitchFamily="18" charset="0"/>
              </a:rPr>
              <a:t>integers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1, 256, 712371273</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Kommatal (</a:t>
            </a:r>
            <a:r>
              <a:rPr lang="da-DK" sz="1800" dirty="0" err="1">
                <a:solidFill>
                  <a:schemeClr val="tx1"/>
                </a:solidFill>
                <a:latin typeface="Times New Roman" panose="02020603050405020304" pitchFamily="18" charset="0"/>
                <a:cs typeface="Times New Roman" panose="02020603050405020304" pitchFamily="18" charset="0"/>
              </a:rPr>
              <a:t>floats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1.0, 3.1415, 359.12391293</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Strenge (</a:t>
            </a:r>
            <a:r>
              <a:rPr lang="da-DK" sz="1800" dirty="0" err="1">
                <a:solidFill>
                  <a:schemeClr val="tx1"/>
                </a:solidFill>
                <a:latin typeface="Times New Roman" panose="02020603050405020304" pitchFamily="18" charset="0"/>
                <a:cs typeface="Times New Roman" panose="02020603050405020304" pitchFamily="18" charset="0"/>
              </a:rPr>
              <a:t>strings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”Anders”, ”</a:t>
            </a:r>
            <a:r>
              <a:rPr lang="da-DK" dirty="0" err="1">
                <a:solidFill>
                  <a:schemeClr val="tx1"/>
                </a:solidFill>
                <a:latin typeface="Times New Roman" panose="02020603050405020304" pitchFamily="18" charset="0"/>
                <a:cs typeface="Times New Roman" panose="02020603050405020304" pitchFamily="18" charset="0"/>
              </a:rPr>
              <a:t>Python</a:t>
            </a:r>
            <a:r>
              <a:rPr lang="da-DK" dirty="0">
                <a:solidFill>
                  <a:schemeClr val="tx1"/>
                </a:solidFill>
                <a:latin typeface="Times New Roman" panose="02020603050405020304" pitchFamily="18" charset="0"/>
                <a:cs typeface="Times New Roman" panose="02020603050405020304" pitchFamily="18" charset="0"/>
              </a:rPr>
              <a:t>”, ”123123213144”, ”1.39”</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Characters</a:t>
            </a: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chars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‘a’, ‘b’, ‘c’</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Booleans</a:t>
            </a:r>
            <a:r>
              <a:rPr lang="da-DK" sz="1800" dirty="0">
                <a:solidFill>
                  <a:schemeClr val="tx1"/>
                </a:solidFill>
                <a:latin typeface="Times New Roman" panose="02020603050405020304" pitchFamily="18" charset="0"/>
                <a:cs typeface="Times New Roman" panose="02020603050405020304" pitchFamily="18" charset="0"/>
              </a:rPr>
              <a:t> </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True, False</a:t>
            </a:r>
          </a:p>
          <a:p>
            <a:pPr marL="201168" lvl="1" indent="0">
              <a:lnSpc>
                <a:spcPct val="100000"/>
              </a:lnSpc>
              <a:buClrTx/>
              <a:buNone/>
            </a:pPr>
            <a:endParaRPr lang="da-DK" dirty="0">
              <a:solidFill>
                <a:schemeClr val="tx1"/>
              </a:solidFill>
              <a:latin typeface="Times New Roman" panose="02020603050405020304" pitchFamily="18" charset="0"/>
              <a:cs typeface="Times New Roman" panose="02020603050405020304" pitchFamily="18" charset="0"/>
            </a:endParaRPr>
          </a:p>
        </p:txBody>
      </p:sp>
      <p:cxnSp>
        <p:nvCxnSpPr>
          <p:cNvPr id="5" name="Lige forbindelse 4">
            <a:extLst>
              <a:ext uri="{FF2B5EF4-FFF2-40B4-BE49-F238E27FC236}">
                <a16:creationId xmlns:a16="http://schemas.microsoft.com/office/drawing/2014/main" id="{02F68EED-F668-4171-A855-2E221CDF39F9}"/>
              </a:ext>
            </a:extLst>
          </p:cNvPr>
          <p:cNvCxnSpPr>
            <a:cxnSpLocks/>
          </p:cNvCxnSpPr>
          <p:nvPr/>
        </p:nvCxnSpPr>
        <p:spPr>
          <a:xfrm>
            <a:off x="1036320" y="4765375"/>
            <a:ext cx="2125980" cy="542925"/>
          </a:xfrm>
          <a:prstGeom prst="line">
            <a:avLst/>
          </a:prstGeom>
          <a:ln w="793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Lige forbindelse 7">
            <a:extLst>
              <a:ext uri="{FF2B5EF4-FFF2-40B4-BE49-F238E27FC236}">
                <a16:creationId xmlns:a16="http://schemas.microsoft.com/office/drawing/2014/main" id="{6C02D2AC-F403-4ADB-A1D3-577EBA6B7150}"/>
              </a:ext>
            </a:extLst>
          </p:cNvPr>
          <p:cNvCxnSpPr>
            <a:cxnSpLocks/>
          </p:cNvCxnSpPr>
          <p:nvPr/>
        </p:nvCxnSpPr>
        <p:spPr>
          <a:xfrm flipV="1">
            <a:off x="1036320" y="4751811"/>
            <a:ext cx="2125980" cy="542925"/>
          </a:xfrm>
          <a:prstGeom prst="line">
            <a:avLst/>
          </a:prstGeom>
          <a:ln w="7937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kstfelt 17">
            <a:extLst>
              <a:ext uri="{FF2B5EF4-FFF2-40B4-BE49-F238E27FC236}">
                <a16:creationId xmlns:a16="http://schemas.microsoft.com/office/drawing/2014/main" id="{C1B0E006-3123-44F3-BFEE-43128AE72885}"/>
              </a:ext>
            </a:extLst>
          </p:cNvPr>
          <p:cNvSpPr txBox="1"/>
          <p:nvPr/>
        </p:nvSpPr>
        <p:spPr>
          <a:xfrm>
            <a:off x="6212205" y="4561608"/>
            <a:ext cx="4943475" cy="923330"/>
          </a:xfrm>
          <a:prstGeom prst="rect">
            <a:avLst/>
          </a:prstGeom>
          <a:noFill/>
        </p:spPr>
        <p:txBody>
          <a:bodyPr wrap="square" rtlCol="0">
            <a:spAutoFit/>
          </a:bodyPr>
          <a:lstStyle/>
          <a:p>
            <a:r>
              <a:rPr lang="da-DK" dirty="0" err="1"/>
              <a:t>Characters</a:t>
            </a:r>
            <a:r>
              <a:rPr lang="da-DK" dirty="0"/>
              <a:t> er en reel ting i computere (og LANGT de fleste programmeringssprog), men ikke i Python, så den taler vi ikke mere om nu!</a:t>
            </a:r>
          </a:p>
        </p:txBody>
      </p:sp>
      <p:cxnSp>
        <p:nvCxnSpPr>
          <p:cNvPr id="19" name="Lige pilforbindelse 18">
            <a:extLst>
              <a:ext uri="{FF2B5EF4-FFF2-40B4-BE49-F238E27FC236}">
                <a16:creationId xmlns:a16="http://schemas.microsoft.com/office/drawing/2014/main" id="{CE5C1267-635A-4A13-8E8F-783196B8F1E2}"/>
              </a:ext>
            </a:extLst>
          </p:cNvPr>
          <p:cNvCxnSpPr>
            <a:cxnSpLocks/>
          </p:cNvCxnSpPr>
          <p:nvPr/>
        </p:nvCxnSpPr>
        <p:spPr>
          <a:xfrm>
            <a:off x="3831269" y="5023273"/>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837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Variabler i Python</a:t>
            </a:r>
          </a:p>
        </p:txBody>
      </p:sp>
      <p:sp>
        <p:nvSpPr>
          <p:cNvPr id="8" name="Rektangel 7">
            <a:extLst>
              <a:ext uri="{FF2B5EF4-FFF2-40B4-BE49-F238E27FC236}">
                <a16:creationId xmlns:a16="http://schemas.microsoft.com/office/drawing/2014/main" id="{7E1D1A20-E020-4A87-83F0-CEDBDDFBAB44}"/>
              </a:ext>
            </a:extLst>
          </p:cNvPr>
          <p:cNvSpPr/>
          <p:nvPr/>
        </p:nvSpPr>
        <p:spPr>
          <a:xfrm>
            <a:off x="1200150" y="2200276"/>
            <a:ext cx="4676775" cy="24669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847793EE-01B5-4EDA-B6F8-C253B11DDC81}"/>
              </a:ext>
            </a:extLst>
          </p:cNvPr>
          <p:cNvPicPr>
            <a:picLocks noChangeAspect="1"/>
          </p:cNvPicPr>
          <p:nvPr/>
        </p:nvPicPr>
        <p:blipFill>
          <a:blip r:embed="rId2"/>
          <a:stretch>
            <a:fillRect/>
          </a:stretch>
        </p:blipFill>
        <p:spPr>
          <a:xfrm>
            <a:off x="1380783" y="2254678"/>
            <a:ext cx="4162767" cy="2348643"/>
          </a:xfrm>
          <a:prstGeom prst="rect">
            <a:avLst/>
          </a:prstGeom>
        </p:spPr>
      </p:pic>
    </p:spTree>
    <p:extLst>
      <p:ext uri="{BB962C8B-B14F-4D97-AF65-F5344CB8AC3E}">
        <p14:creationId xmlns:p14="http://schemas.microsoft.com/office/powerpoint/2010/main" val="1050046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Tal og matematik</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a:xfrm>
            <a:off x="1097280" y="1903607"/>
            <a:ext cx="10058400" cy="4023360"/>
          </a:xfrm>
        </p:spPr>
        <p:txBody>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Man kan bruge matematiske operationer på tal i programmering</a:t>
            </a:r>
          </a:p>
          <a:p>
            <a:pPr marL="201168" lvl="1" indent="0">
              <a:buClrTx/>
              <a:buNone/>
            </a:pPr>
            <a:endParaRPr lang="da-DK" dirty="0">
              <a:solidFill>
                <a:schemeClr val="tx1"/>
              </a:solidFill>
              <a:latin typeface="Times New Roman" panose="02020603050405020304" pitchFamily="18" charset="0"/>
              <a:cs typeface="Times New Roman" panose="02020603050405020304" pitchFamily="18" charset="0"/>
            </a:endParaRPr>
          </a:p>
        </p:txBody>
      </p:sp>
      <p:pic>
        <p:nvPicPr>
          <p:cNvPr id="4" name="Billede 3">
            <a:extLst>
              <a:ext uri="{FF2B5EF4-FFF2-40B4-BE49-F238E27FC236}">
                <a16:creationId xmlns:a16="http://schemas.microsoft.com/office/drawing/2014/main" id="{DFEE04FD-0253-43BC-A4BC-CD73C2D1FA79}"/>
              </a:ext>
            </a:extLst>
          </p:cNvPr>
          <p:cNvPicPr>
            <a:picLocks noChangeAspect="1"/>
          </p:cNvPicPr>
          <p:nvPr/>
        </p:nvPicPr>
        <p:blipFill>
          <a:blip r:embed="rId2"/>
          <a:stretch>
            <a:fillRect/>
          </a:stretch>
        </p:blipFill>
        <p:spPr>
          <a:xfrm>
            <a:off x="810103" y="2262647"/>
            <a:ext cx="6792273" cy="2505425"/>
          </a:xfrm>
          <a:prstGeom prst="rect">
            <a:avLst/>
          </a:prstGeom>
        </p:spPr>
      </p:pic>
    </p:spTree>
    <p:extLst>
      <p:ext uri="{BB962C8B-B14F-4D97-AF65-F5344CB8AC3E}">
        <p14:creationId xmlns:p14="http://schemas.microsoft.com/office/powerpoint/2010/main" val="3166791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Tal og </a:t>
            </a:r>
            <a:r>
              <a:rPr lang="da-DK" dirty="0" err="1">
                <a:latin typeface="Times New Roman" panose="02020603050405020304" pitchFamily="18" charset="0"/>
                <a:cs typeface="Times New Roman" panose="02020603050405020304" pitchFamily="18" charset="0"/>
              </a:rPr>
              <a:t>assignments</a:t>
            </a:r>
            <a:r>
              <a:rPr lang="da-DK" dirty="0">
                <a:latin typeface="Times New Roman" panose="02020603050405020304" pitchFamily="18" charset="0"/>
                <a:cs typeface="Times New Roman" panose="02020603050405020304" pitchFamily="18" charset="0"/>
              </a:rPr>
              <a:t> i Python</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5021055"/>
          </a:xfrm>
          <a:prstGeom prst="rect">
            <a:avLst/>
          </a:prstGeom>
          <a:noFill/>
        </p:spPr>
        <p:txBody>
          <a:bodyPr wrap="square" rtlCol="0">
            <a:spAutoFit/>
          </a:bodyPr>
          <a:lstStyle/>
          <a:p>
            <a:pPr>
              <a:lnSpc>
                <a:spcPct val="150000"/>
              </a:lnSpc>
            </a:pPr>
            <a:endParaRPr lang="da-DK"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sz="2400" dirty="0">
              <a:latin typeface="Times New Roman" panose="02020603050405020304" pitchFamily="18" charset="0"/>
              <a:cs typeface="Times New Roman" panose="02020603050405020304" pitchFamily="18" charset="0"/>
            </a:endParaRPr>
          </a:p>
          <a:p>
            <a:pPr>
              <a:lnSpc>
                <a:spcPct val="150000"/>
              </a:lnSpc>
            </a:pPr>
            <a:endParaRPr lang="da-DK"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400" dirty="0">
                <a:latin typeface="Times New Roman" panose="02020603050405020304" pitchFamily="18" charset="0"/>
                <a:cs typeface="Times New Roman" panose="02020603050405020304" pitchFamily="18" charset="0"/>
              </a:rPr>
              <a:t>Så vi kan altså bruge variabler til at beskrive andre variabler</a:t>
            </a:r>
          </a:p>
          <a:p>
            <a:pPr marL="285750" indent="-285750">
              <a:lnSpc>
                <a:spcPct val="150000"/>
              </a:lnSpc>
              <a:buFont typeface="Arial" panose="020B0604020202020204" pitchFamily="34" charset="0"/>
              <a:buChar char="•"/>
            </a:pPr>
            <a:r>
              <a:rPr lang="da-DK" sz="2400" dirty="0">
                <a:latin typeface="Times New Roman" panose="02020603050405020304" pitchFamily="18" charset="0"/>
                <a:cs typeface="Times New Roman" panose="02020603050405020304" pitchFamily="18" charset="0"/>
              </a:rPr>
              <a:t>Mht. parenteser</a:t>
            </a:r>
          </a:p>
          <a:p>
            <a:pPr lvl="1">
              <a:lnSpc>
                <a:spcPct val="150000"/>
              </a:lnSpc>
            </a:pPr>
            <a:endParaRPr lang="da-DK"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sz="2400" dirty="0"/>
          </a:p>
          <a:p>
            <a:pPr>
              <a:lnSpc>
                <a:spcPct val="150000"/>
              </a:lnSpc>
            </a:pPr>
            <a:endParaRPr lang="da-DK" sz="2400" dirty="0"/>
          </a:p>
        </p:txBody>
      </p:sp>
      <p:sp>
        <p:nvSpPr>
          <p:cNvPr id="9" name="Rektangel 8">
            <a:extLst>
              <a:ext uri="{FF2B5EF4-FFF2-40B4-BE49-F238E27FC236}">
                <a16:creationId xmlns:a16="http://schemas.microsoft.com/office/drawing/2014/main" id="{96163F87-36DD-4ED9-AB03-3864DDD2E14E}"/>
              </a:ext>
            </a:extLst>
          </p:cNvPr>
          <p:cNvSpPr/>
          <p:nvPr/>
        </p:nvSpPr>
        <p:spPr>
          <a:xfrm>
            <a:off x="1171575" y="2076450"/>
            <a:ext cx="5800725" cy="1971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7" name="Billede 6">
            <a:extLst>
              <a:ext uri="{FF2B5EF4-FFF2-40B4-BE49-F238E27FC236}">
                <a16:creationId xmlns:a16="http://schemas.microsoft.com/office/drawing/2014/main" id="{12DF35AE-2C17-4816-9DD6-131BC1BAFC15}"/>
              </a:ext>
            </a:extLst>
          </p:cNvPr>
          <p:cNvPicPr>
            <a:picLocks noChangeAspect="1"/>
          </p:cNvPicPr>
          <p:nvPr/>
        </p:nvPicPr>
        <p:blipFill>
          <a:blip r:embed="rId2"/>
          <a:stretch>
            <a:fillRect/>
          </a:stretch>
        </p:blipFill>
        <p:spPr>
          <a:xfrm>
            <a:off x="1256608" y="2157198"/>
            <a:ext cx="5597735" cy="1738527"/>
          </a:xfrm>
          <a:prstGeom prst="rect">
            <a:avLst/>
          </a:prstGeom>
        </p:spPr>
      </p:pic>
    </p:spTree>
    <p:extLst>
      <p:ext uri="{BB962C8B-B14F-4D97-AF65-F5344CB8AC3E}">
        <p14:creationId xmlns:p14="http://schemas.microsoft.com/office/powerpoint/2010/main" val="4029481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Increment</a:t>
            </a:r>
            <a:r>
              <a:rPr lang="da-DK" dirty="0">
                <a:latin typeface="Times New Roman" panose="02020603050405020304" pitchFamily="18" charset="0"/>
                <a:cs typeface="Times New Roman" panose="02020603050405020304" pitchFamily="18" charset="0"/>
              </a:rPr>
              <a:t>/</a:t>
            </a:r>
            <a:r>
              <a:rPr lang="da-DK" dirty="0" err="1">
                <a:latin typeface="Times New Roman" panose="02020603050405020304" pitchFamily="18" charset="0"/>
                <a:cs typeface="Times New Roman" panose="02020603050405020304" pitchFamily="18" charset="0"/>
              </a:rPr>
              <a:t>decrement</a:t>
            </a:r>
            <a:endParaRPr lang="da-DK" dirty="0">
              <a:latin typeface="Times New Roman" panose="02020603050405020304" pitchFamily="18" charset="0"/>
              <a:cs typeface="Times New Roman" panose="02020603050405020304" pitchFamily="18" charset="0"/>
            </a:endParaRPr>
          </a:p>
        </p:txBody>
      </p:sp>
      <p:sp>
        <p:nvSpPr>
          <p:cNvPr id="8" name="Rektangel 7">
            <a:extLst>
              <a:ext uri="{FF2B5EF4-FFF2-40B4-BE49-F238E27FC236}">
                <a16:creationId xmlns:a16="http://schemas.microsoft.com/office/drawing/2014/main" id="{11EAD990-E767-43E7-AF03-5277C062597D}"/>
              </a:ext>
            </a:extLst>
          </p:cNvPr>
          <p:cNvSpPr/>
          <p:nvPr/>
        </p:nvSpPr>
        <p:spPr>
          <a:xfrm>
            <a:off x="1171575" y="2076450"/>
            <a:ext cx="5800725" cy="1971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9" name="Billede 8">
            <a:extLst>
              <a:ext uri="{FF2B5EF4-FFF2-40B4-BE49-F238E27FC236}">
                <a16:creationId xmlns:a16="http://schemas.microsoft.com/office/drawing/2014/main" id="{109EEE65-6E1C-4AA3-9F27-AB448966BCD1}"/>
              </a:ext>
            </a:extLst>
          </p:cNvPr>
          <p:cNvPicPr>
            <a:picLocks noChangeAspect="1"/>
          </p:cNvPicPr>
          <p:nvPr/>
        </p:nvPicPr>
        <p:blipFill>
          <a:blip r:embed="rId2"/>
          <a:stretch>
            <a:fillRect/>
          </a:stretch>
        </p:blipFill>
        <p:spPr>
          <a:xfrm>
            <a:off x="1357007" y="2104891"/>
            <a:ext cx="4372585" cy="1914792"/>
          </a:xfrm>
          <a:prstGeom prst="rect">
            <a:avLst/>
          </a:prstGeom>
        </p:spPr>
      </p:pic>
    </p:spTree>
    <p:extLst>
      <p:ext uri="{BB962C8B-B14F-4D97-AF65-F5344CB8AC3E}">
        <p14:creationId xmlns:p14="http://schemas.microsoft.com/office/powerpoint/2010/main" val="3570341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Omkring Jens</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15819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Jens Kristian Vitus Bering </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Fra IDA &amp; hjælper med opgaver</a:t>
            </a:r>
          </a:p>
          <a:p>
            <a:pPr marL="285750" indent="-285750">
              <a:lnSpc>
                <a:spcPct val="150000"/>
              </a:lnSpc>
              <a:buFont typeface="Arial" panose="020B0604020202020204" pitchFamily="34" charset="0"/>
              <a:buChar char="•"/>
            </a:pPr>
            <a:r>
              <a:rPr lang="da-DK" sz="2000" dirty="0" err="1">
                <a:latin typeface="Times New Roman" panose="02020603050405020304" pitchFamily="18" charset="0"/>
                <a:cs typeface="Times New Roman" panose="02020603050405020304" pitchFamily="18" charset="0"/>
              </a:rPr>
              <a:t>BSc</a:t>
            </a:r>
            <a:r>
              <a:rPr lang="da-DK" sz="2000" dirty="0">
                <a:latin typeface="Times New Roman" panose="02020603050405020304" pitchFamily="18" charset="0"/>
                <a:cs typeface="Times New Roman" panose="02020603050405020304" pitchFamily="18" charset="0"/>
              </a:rPr>
              <a:t>. I Software Engineering </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Fra Syddansk Universitet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Læser </a:t>
            </a:r>
            <a:r>
              <a:rPr lang="da-DK" sz="2000" dirty="0" err="1">
                <a:latin typeface="Times New Roman" panose="02020603050405020304" pitchFamily="18" charset="0"/>
                <a:cs typeface="Times New Roman" panose="02020603050405020304" pitchFamily="18" charset="0"/>
              </a:rPr>
              <a:t>cand.polyt</a:t>
            </a:r>
            <a:r>
              <a:rPr lang="da-DK" sz="2000" dirty="0">
                <a:latin typeface="Times New Roman" panose="02020603050405020304" pitchFamily="18" charset="0"/>
                <a:cs typeface="Times New Roman" panose="02020603050405020304" pitchFamily="18" charset="0"/>
              </a:rPr>
              <a:t> i Software Engineering</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Ved Syddansk Universitet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Arbejder som studenterudvikler ved Bankdata</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Hvor han programmerer </a:t>
            </a:r>
            <a:r>
              <a:rPr lang="da-DK" sz="2000" dirty="0" err="1">
                <a:latin typeface="Times New Roman" panose="02020603050405020304" pitchFamily="18" charset="0"/>
                <a:cs typeface="Times New Roman" panose="02020603050405020304" pitchFamily="18" charset="0"/>
              </a:rPr>
              <a:t>finans</a:t>
            </a:r>
            <a:r>
              <a:rPr lang="da-DK" sz="2000" dirty="0">
                <a:latin typeface="Times New Roman" panose="02020603050405020304" pitchFamily="18" charset="0"/>
                <a:cs typeface="Times New Roman" panose="02020603050405020304" pitchFamily="18" charset="0"/>
              </a:rPr>
              <a:t> software  </a:t>
            </a:r>
            <a:endParaRPr lang="da-DK" dirty="0"/>
          </a:p>
          <a:p>
            <a:pPr marL="285750" indent="-285750">
              <a:lnSpc>
                <a:spcPct val="150000"/>
              </a:lnSpc>
              <a:buFont typeface="Arial" panose="020B0604020202020204" pitchFamily="34" charset="0"/>
              <a:buChar char="•"/>
            </a:pPr>
            <a:endParaRPr lang="da-DK" dirty="0"/>
          </a:p>
        </p:txBody>
      </p:sp>
    </p:spTree>
    <p:extLst>
      <p:ext uri="{BB962C8B-B14F-4D97-AF65-F5344CB8AC3E}">
        <p14:creationId xmlns:p14="http://schemas.microsoft.com/office/powerpoint/2010/main" val="2977597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Booleans</a:t>
            </a:r>
            <a:endParaRPr lang="da-DK" dirty="0">
              <a:latin typeface="Times New Roman" panose="02020603050405020304" pitchFamily="18" charset="0"/>
              <a:cs typeface="Times New Roman" panose="02020603050405020304" pitchFamily="18" charset="0"/>
            </a:endParaRP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rm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a:t>
            </a:r>
            <a:r>
              <a:rPr lang="da-DK" dirty="0">
                <a:solidFill>
                  <a:schemeClr val="tx1"/>
                </a:solidFill>
                <a:latin typeface="Times New Roman" panose="02020603050405020304" pitchFamily="18" charset="0"/>
                <a:cs typeface="Times New Roman" panose="02020603050405020304" pitchFamily="18" charset="0"/>
              </a:rPr>
              <a:t>Skal som sagt enten være true eller false </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Meget vigtig til at beskrive betingelser </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Relationelle operatorer: </a:t>
            </a:r>
          </a:p>
        </p:txBody>
      </p:sp>
      <p:pic>
        <p:nvPicPr>
          <p:cNvPr id="6" name="Billede 5">
            <a:extLst>
              <a:ext uri="{FF2B5EF4-FFF2-40B4-BE49-F238E27FC236}">
                <a16:creationId xmlns:a16="http://schemas.microsoft.com/office/drawing/2014/main" id="{ACBE25F1-06DA-4AE8-9FB1-59DD74E1D27D}"/>
              </a:ext>
            </a:extLst>
          </p:cNvPr>
          <p:cNvPicPr>
            <a:picLocks noChangeAspect="1"/>
          </p:cNvPicPr>
          <p:nvPr/>
        </p:nvPicPr>
        <p:blipFill>
          <a:blip r:embed="rId2"/>
          <a:stretch>
            <a:fillRect/>
          </a:stretch>
        </p:blipFill>
        <p:spPr>
          <a:xfrm>
            <a:off x="1036320" y="3329148"/>
            <a:ext cx="8411749" cy="2648320"/>
          </a:xfrm>
          <a:prstGeom prst="rect">
            <a:avLst/>
          </a:prstGeom>
        </p:spPr>
      </p:pic>
    </p:spTree>
    <p:extLst>
      <p:ext uri="{BB962C8B-B14F-4D97-AF65-F5344CB8AC3E}">
        <p14:creationId xmlns:p14="http://schemas.microsoft.com/office/powerpoint/2010/main" val="3913105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Booleans</a:t>
            </a:r>
            <a:r>
              <a:rPr lang="da-DK" dirty="0">
                <a:latin typeface="Times New Roman" panose="02020603050405020304" pitchFamily="18" charset="0"/>
                <a:cs typeface="Times New Roman" panose="02020603050405020304" pitchFamily="18" charset="0"/>
              </a:rPr>
              <a:t> i Python</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a:buClrTx/>
              <a:buFont typeface="Arial" panose="020B0604020202020204" pitchFamily="34" charset="0"/>
              <a:buChar char="•"/>
            </a:pPr>
            <a:r>
              <a:rPr lang="da-DK" sz="2800" dirty="0">
                <a:solidFill>
                  <a:schemeClr val="tx1"/>
                </a:solidFill>
              </a:rPr>
              <a:t> </a:t>
            </a:r>
            <a:r>
              <a:rPr lang="da-DK" sz="2400" dirty="0">
                <a:solidFill>
                  <a:schemeClr val="tx1"/>
                </a:solidFill>
              </a:rPr>
              <a:t>Skal som sagt enten være true eller false </a:t>
            </a:r>
          </a:p>
          <a:p>
            <a:pPr>
              <a:buClrTx/>
              <a:buFont typeface="Arial" panose="020B0604020202020204" pitchFamily="34" charset="0"/>
              <a:buChar char="•"/>
            </a:pPr>
            <a:r>
              <a:rPr lang="da-DK" sz="2400" dirty="0">
                <a:solidFill>
                  <a:schemeClr val="tx1"/>
                </a:solidFill>
              </a:rPr>
              <a:t> Meget vigtig til at beskrive betingelser </a:t>
            </a:r>
          </a:p>
          <a:p>
            <a:pPr>
              <a:buClrTx/>
              <a:buFont typeface="Arial" panose="020B0604020202020204" pitchFamily="34" charset="0"/>
              <a:buChar char="•"/>
            </a:pPr>
            <a:r>
              <a:rPr lang="da-DK" sz="2400" dirty="0">
                <a:solidFill>
                  <a:schemeClr val="tx1"/>
                </a:solidFill>
              </a:rPr>
              <a:t> Relationelle operatorer: </a:t>
            </a:r>
          </a:p>
        </p:txBody>
      </p:sp>
      <p:sp>
        <p:nvSpPr>
          <p:cNvPr id="9" name="Rektangel 8">
            <a:extLst>
              <a:ext uri="{FF2B5EF4-FFF2-40B4-BE49-F238E27FC236}">
                <a16:creationId xmlns:a16="http://schemas.microsoft.com/office/drawing/2014/main" id="{68416034-441B-4B80-8B12-932B33409428}"/>
              </a:ext>
            </a:extLst>
          </p:cNvPr>
          <p:cNvSpPr/>
          <p:nvPr/>
        </p:nvSpPr>
        <p:spPr>
          <a:xfrm>
            <a:off x="1097280" y="1845734"/>
            <a:ext cx="8133027" cy="3134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51EB7C98-E944-438F-A4E4-189F5F4955D1}"/>
              </a:ext>
            </a:extLst>
          </p:cNvPr>
          <p:cNvPicPr>
            <a:picLocks noChangeAspect="1"/>
          </p:cNvPicPr>
          <p:nvPr/>
        </p:nvPicPr>
        <p:blipFill>
          <a:blip r:embed="rId2"/>
          <a:stretch>
            <a:fillRect/>
          </a:stretch>
        </p:blipFill>
        <p:spPr>
          <a:xfrm>
            <a:off x="1113872" y="1856059"/>
            <a:ext cx="8039653" cy="3076204"/>
          </a:xfrm>
          <a:prstGeom prst="rect">
            <a:avLst/>
          </a:prstGeom>
        </p:spPr>
      </p:pic>
    </p:spTree>
    <p:extLst>
      <p:ext uri="{BB962C8B-B14F-4D97-AF65-F5344CB8AC3E}">
        <p14:creationId xmlns:p14="http://schemas.microsoft.com/office/powerpoint/2010/main" val="2229746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Konvertering af variabler</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3650358"/>
          </a:xfrm>
          <a:prstGeom prst="rect">
            <a:avLst/>
          </a:prstGeom>
          <a:noFill/>
        </p:spPr>
        <p:txBody>
          <a:bodyPr wrap="square" rtlCol="0">
            <a:spAutoFit/>
          </a:bodyPr>
          <a:lstStyle/>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Vi kan altså ændre på variabel typen til en anden!</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
        <p:nvSpPr>
          <p:cNvPr id="6" name="Rektangel 5">
            <a:extLst>
              <a:ext uri="{FF2B5EF4-FFF2-40B4-BE49-F238E27FC236}">
                <a16:creationId xmlns:a16="http://schemas.microsoft.com/office/drawing/2014/main" id="{DCE80103-7A73-450C-B060-5F3162A62D11}"/>
              </a:ext>
            </a:extLst>
          </p:cNvPr>
          <p:cNvSpPr/>
          <p:nvPr/>
        </p:nvSpPr>
        <p:spPr>
          <a:xfrm>
            <a:off x="1097280" y="1845734"/>
            <a:ext cx="4855845" cy="16164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7" name="Billede 6">
            <a:extLst>
              <a:ext uri="{FF2B5EF4-FFF2-40B4-BE49-F238E27FC236}">
                <a16:creationId xmlns:a16="http://schemas.microsoft.com/office/drawing/2014/main" id="{9446840B-2ECC-4009-A9CB-438B81D63FE7}"/>
              </a:ext>
            </a:extLst>
          </p:cNvPr>
          <p:cNvPicPr>
            <a:picLocks noChangeAspect="1"/>
          </p:cNvPicPr>
          <p:nvPr/>
        </p:nvPicPr>
        <p:blipFill>
          <a:blip r:embed="rId2"/>
          <a:stretch>
            <a:fillRect/>
          </a:stretch>
        </p:blipFill>
        <p:spPr>
          <a:xfrm>
            <a:off x="1116330" y="1885341"/>
            <a:ext cx="4601217" cy="1533739"/>
          </a:xfrm>
          <a:prstGeom prst="rect">
            <a:avLst/>
          </a:prstGeom>
        </p:spPr>
      </p:pic>
    </p:spTree>
    <p:extLst>
      <p:ext uri="{BB962C8B-B14F-4D97-AF65-F5344CB8AC3E}">
        <p14:creationId xmlns:p14="http://schemas.microsoft.com/office/powerpoint/2010/main" val="574851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Betingelser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rmAutofit/>
          </a:bodyPr>
          <a:lstStyle/>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Bruges til at beskrive ”flowet” i et program</a:t>
            </a:r>
          </a:p>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Bruger </a:t>
            </a:r>
            <a:r>
              <a:rPr lang="da-DK" dirty="0" err="1">
                <a:solidFill>
                  <a:schemeClr val="tx1"/>
                </a:solidFill>
                <a:latin typeface="Times New Roman" panose="02020603050405020304" pitchFamily="18" charset="0"/>
                <a:cs typeface="Times New Roman" panose="02020603050405020304" pitchFamily="18" charset="0"/>
              </a:rPr>
              <a:t>booleans</a:t>
            </a:r>
            <a:r>
              <a:rPr lang="da-DK" dirty="0">
                <a:solidFill>
                  <a:schemeClr val="tx1"/>
                </a:solidFill>
                <a:latin typeface="Times New Roman" panose="02020603050405020304" pitchFamily="18" charset="0"/>
                <a:cs typeface="Times New Roman" panose="02020603050405020304" pitchFamily="18" charset="0"/>
              </a:rPr>
              <a:t> til at bestemme hvad programmet skal gøre  </a:t>
            </a:r>
          </a:p>
          <a:p>
            <a:pPr marL="0" indent="0">
              <a:lnSpc>
                <a:spcPct val="150000"/>
              </a:lnSpc>
              <a:buClrTx/>
              <a:buNone/>
            </a:pPr>
            <a:endParaRPr lang="da-DK" dirty="0">
              <a:solidFill>
                <a:schemeClr val="tx1"/>
              </a:solidFill>
              <a:latin typeface="Times New Roman" panose="02020603050405020304" pitchFamily="18" charset="0"/>
              <a:cs typeface="Times New Roman" panose="02020603050405020304" pitchFamily="18" charset="0"/>
            </a:endParaRPr>
          </a:p>
          <a:p>
            <a:pPr marL="384048" lvl="2" indent="0">
              <a:lnSpc>
                <a:spcPct val="150000"/>
              </a:lnSpc>
              <a:buClrTx/>
              <a:buNone/>
            </a:pPr>
            <a:endParaRPr lang="da-DK" sz="2000" dirty="0">
              <a:solidFill>
                <a:schemeClr val="tx1"/>
              </a:solidFill>
              <a:latin typeface="Times New Roman" panose="02020603050405020304" pitchFamily="18" charset="0"/>
              <a:cs typeface="Times New Roman" panose="02020603050405020304" pitchFamily="18" charset="0"/>
            </a:endParaRPr>
          </a:p>
          <a:p>
            <a:pPr marL="201168" lvl="1" indent="0">
              <a:lnSpc>
                <a:spcPct val="150000"/>
              </a:lnSpc>
              <a:buClrTx/>
              <a:buNone/>
            </a:pPr>
            <a:endParaRPr lang="da-DK"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0872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Betingelser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pic>
        <p:nvPicPr>
          <p:cNvPr id="5" name="Billede 4">
            <a:extLst>
              <a:ext uri="{FF2B5EF4-FFF2-40B4-BE49-F238E27FC236}">
                <a16:creationId xmlns:a16="http://schemas.microsoft.com/office/drawing/2014/main" id="{E6F105C7-D9C9-477D-B589-A8D27B997866}"/>
              </a:ext>
            </a:extLst>
          </p:cNvPr>
          <p:cNvPicPr>
            <a:picLocks noChangeAspect="1"/>
          </p:cNvPicPr>
          <p:nvPr/>
        </p:nvPicPr>
        <p:blipFill>
          <a:blip r:embed="rId2"/>
          <a:stretch>
            <a:fillRect/>
          </a:stretch>
        </p:blipFill>
        <p:spPr>
          <a:xfrm>
            <a:off x="1097280" y="1841922"/>
            <a:ext cx="2762636" cy="3534268"/>
          </a:xfrm>
          <a:prstGeom prst="rect">
            <a:avLst/>
          </a:prstGeom>
        </p:spPr>
      </p:pic>
      <p:pic>
        <p:nvPicPr>
          <p:cNvPr id="11" name="Billede 10">
            <a:extLst>
              <a:ext uri="{FF2B5EF4-FFF2-40B4-BE49-F238E27FC236}">
                <a16:creationId xmlns:a16="http://schemas.microsoft.com/office/drawing/2014/main" id="{BC68C090-37B1-400F-8A96-2ED05E03D518}"/>
              </a:ext>
            </a:extLst>
          </p:cNvPr>
          <p:cNvPicPr>
            <a:picLocks noChangeAspect="1"/>
          </p:cNvPicPr>
          <p:nvPr/>
        </p:nvPicPr>
        <p:blipFill>
          <a:blip r:embed="rId3"/>
          <a:stretch>
            <a:fillRect/>
          </a:stretch>
        </p:blipFill>
        <p:spPr>
          <a:xfrm>
            <a:off x="4030655" y="2650150"/>
            <a:ext cx="4000825" cy="1557699"/>
          </a:xfrm>
          <a:prstGeom prst="rect">
            <a:avLst/>
          </a:prstGeom>
        </p:spPr>
      </p:pic>
    </p:spTree>
    <p:extLst>
      <p:ext uri="{BB962C8B-B14F-4D97-AF65-F5344CB8AC3E}">
        <p14:creationId xmlns:p14="http://schemas.microsoft.com/office/powerpoint/2010/main" val="4262505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Betingelser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pic>
        <p:nvPicPr>
          <p:cNvPr id="5" name="Billede 4">
            <a:extLst>
              <a:ext uri="{FF2B5EF4-FFF2-40B4-BE49-F238E27FC236}">
                <a16:creationId xmlns:a16="http://schemas.microsoft.com/office/drawing/2014/main" id="{E6F105C7-D9C9-477D-B589-A8D27B997866}"/>
              </a:ext>
            </a:extLst>
          </p:cNvPr>
          <p:cNvPicPr>
            <a:picLocks noChangeAspect="1"/>
          </p:cNvPicPr>
          <p:nvPr/>
        </p:nvPicPr>
        <p:blipFill>
          <a:blip r:embed="rId2"/>
          <a:stretch>
            <a:fillRect/>
          </a:stretch>
        </p:blipFill>
        <p:spPr>
          <a:xfrm>
            <a:off x="1097280" y="1841922"/>
            <a:ext cx="2762636" cy="3534268"/>
          </a:xfrm>
          <a:prstGeom prst="rect">
            <a:avLst/>
          </a:prstGeom>
        </p:spPr>
      </p:pic>
      <p:pic>
        <p:nvPicPr>
          <p:cNvPr id="11" name="Billede 10">
            <a:extLst>
              <a:ext uri="{FF2B5EF4-FFF2-40B4-BE49-F238E27FC236}">
                <a16:creationId xmlns:a16="http://schemas.microsoft.com/office/drawing/2014/main" id="{BC68C090-37B1-400F-8A96-2ED05E03D518}"/>
              </a:ext>
            </a:extLst>
          </p:cNvPr>
          <p:cNvPicPr>
            <a:picLocks noChangeAspect="1"/>
          </p:cNvPicPr>
          <p:nvPr/>
        </p:nvPicPr>
        <p:blipFill>
          <a:blip r:embed="rId3"/>
          <a:stretch>
            <a:fillRect/>
          </a:stretch>
        </p:blipFill>
        <p:spPr>
          <a:xfrm>
            <a:off x="4030655" y="2650150"/>
            <a:ext cx="4000825" cy="1557699"/>
          </a:xfrm>
          <a:prstGeom prst="rect">
            <a:avLst/>
          </a:prstGeom>
        </p:spPr>
      </p:pic>
      <p:sp>
        <p:nvSpPr>
          <p:cNvPr id="4" name="Tekstfelt 3">
            <a:extLst>
              <a:ext uri="{FF2B5EF4-FFF2-40B4-BE49-F238E27FC236}">
                <a16:creationId xmlns:a16="http://schemas.microsoft.com/office/drawing/2014/main" id="{9E5AAA6F-1CF0-164E-F270-BE01CCDF873A}"/>
              </a:ext>
            </a:extLst>
          </p:cNvPr>
          <p:cNvSpPr txBox="1"/>
          <p:nvPr/>
        </p:nvSpPr>
        <p:spPr>
          <a:xfrm>
            <a:off x="1229360" y="5484564"/>
            <a:ext cx="7810468" cy="400110"/>
          </a:xfrm>
          <a:prstGeom prst="rect">
            <a:avLst/>
          </a:prstGeom>
          <a:noFill/>
        </p:spPr>
        <p:txBody>
          <a:bodyPr wrap="square" rtlCol="0">
            <a:spAutoFit/>
          </a:bodyPr>
          <a:lstStyle/>
          <a:p>
            <a:pPr marL="285750" indent="-285750">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Mht. indryk</a:t>
            </a:r>
          </a:p>
        </p:txBody>
      </p:sp>
    </p:spTree>
    <p:extLst>
      <p:ext uri="{BB962C8B-B14F-4D97-AF65-F5344CB8AC3E}">
        <p14:creationId xmlns:p14="http://schemas.microsoft.com/office/powerpoint/2010/main" val="31491176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Betingelser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7" name="Tekstfelt 6">
            <a:extLst>
              <a:ext uri="{FF2B5EF4-FFF2-40B4-BE49-F238E27FC236}">
                <a16:creationId xmlns:a16="http://schemas.microsoft.com/office/drawing/2014/main" id="{462485E2-0B77-4FA9-8046-16EA67B62CD0}"/>
              </a:ext>
            </a:extLst>
          </p:cNvPr>
          <p:cNvSpPr txBox="1"/>
          <p:nvPr/>
        </p:nvSpPr>
        <p:spPr>
          <a:xfrm>
            <a:off x="1229360" y="5484564"/>
            <a:ext cx="7810468" cy="707886"/>
          </a:xfrm>
          <a:prstGeom prst="rect">
            <a:avLst/>
          </a:prstGeom>
          <a:noFill/>
        </p:spPr>
        <p:txBody>
          <a:bodyPr wrap="square" rtlCol="0">
            <a:spAutoFit/>
          </a:bodyPr>
          <a:lstStyle/>
          <a:p>
            <a:pPr marL="285750" indent="-285750">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Mht. indryk</a:t>
            </a:r>
          </a:p>
          <a:p>
            <a:pPr marL="285750" indent="-285750">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Lad os tage et live eksempel med Jens’ og min alder igen</a:t>
            </a:r>
          </a:p>
        </p:txBody>
      </p:sp>
      <p:pic>
        <p:nvPicPr>
          <p:cNvPr id="5" name="Billede 4">
            <a:extLst>
              <a:ext uri="{FF2B5EF4-FFF2-40B4-BE49-F238E27FC236}">
                <a16:creationId xmlns:a16="http://schemas.microsoft.com/office/drawing/2014/main" id="{E6F105C7-D9C9-477D-B589-A8D27B997866}"/>
              </a:ext>
            </a:extLst>
          </p:cNvPr>
          <p:cNvPicPr>
            <a:picLocks noChangeAspect="1"/>
          </p:cNvPicPr>
          <p:nvPr/>
        </p:nvPicPr>
        <p:blipFill>
          <a:blip r:embed="rId2"/>
          <a:stretch>
            <a:fillRect/>
          </a:stretch>
        </p:blipFill>
        <p:spPr>
          <a:xfrm>
            <a:off x="1097280" y="1841922"/>
            <a:ext cx="2762636" cy="3534268"/>
          </a:xfrm>
          <a:prstGeom prst="rect">
            <a:avLst/>
          </a:prstGeom>
        </p:spPr>
      </p:pic>
      <p:pic>
        <p:nvPicPr>
          <p:cNvPr id="11" name="Billede 10">
            <a:extLst>
              <a:ext uri="{FF2B5EF4-FFF2-40B4-BE49-F238E27FC236}">
                <a16:creationId xmlns:a16="http://schemas.microsoft.com/office/drawing/2014/main" id="{BC68C090-37B1-400F-8A96-2ED05E03D518}"/>
              </a:ext>
            </a:extLst>
          </p:cNvPr>
          <p:cNvPicPr>
            <a:picLocks noChangeAspect="1"/>
          </p:cNvPicPr>
          <p:nvPr/>
        </p:nvPicPr>
        <p:blipFill>
          <a:blip r:embed="rId3"/>
          <a:stretch>
            <a:fillRect/>
          </a:stretch>
        </p:blipFill>
        <p:spPr>
          <a:xfrm>
            <a:off x="4030655" y="2650150"/>
            <a:ext cx="4000825" cy="1557699"/>
          </a:xfrm>
          <a:prstGeom prst="rect">
            <a:avLst/>
          </a:prstGeom>
        </p:spPr>
      </p:pic>
    </p:spTree>
    <p:extLst>
      <p:ext uri="{BB962C8B-B14F-4D97-AF65-F5344CB8AC3E}">
        <p14:creationId xmlns:p14="http://schemas.microsoft.com/office/powerpoint/2010/main" val="1103861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Løkker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rmAutofit/>
          </a:bodyPr>
          <a:lstStyle/>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Bruges til at gentage noget kode flere gange </a:t>
            </a:r>
          </a:p>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Er meget grundlæggende inden for programmering </a:t>
            </a:r>
          </a:p>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Der er flere typer. I dag beskæftiger vi os med to forskellige: </a:t>
            </a:r>
          </a:p>
          <a:p>
            <a:pPr lvl="1">
              <a:lnSpc>
                <a:spcPct val="150000"/>
              </a:lnSpc>
              <a:buClrTx/>
              <a:buFont typeface="Arial" panose="020B0604020202020204" pitchFamily="34" charset="0"/>
              <a:buChar char="•"/>
            </a:pPr>
            <a:r>
              <a:rPr lang="da-DK" sz="2000" dirty="0" err="1">
                <a:solidFill>
                  <a:schemeClr val="tx1"/>
                </a:solidFill>
                <a:latin typeface="Times New Roman" panose="02020603050405020304" pitchFamily="18" charset="0"/>
                <a:cs typeface="Times New Roman" panose="02020603050405020304" pitchFamily="18" charset="0"/>
              </a:rPr>
              <a:t>While</a:t>
            </a:r>
            <a:r>
              <a:rPr lang="da-DK" sz="2000" dirty="0">
                <a:solidFill>
                  <a:schemeClr val="tx1"/>
                </a:solidFill>
                <a:latin typeface="Times New Roman" panose="02020603050405020304" pitchFamily="18" charset="0"/>
                <a:cs typeface="Times New Roman" panose="02020603050405020304" pitchFamily="18" charset="0"/>
              </a:rPr>
              <a:t> løkken</a:t>
            </a:r>
          </a:p>
          <a:p>
            <a:pPr lvl="1">
              <a:lnSpc>
                <a:spcPct val="150000"/>
              </a:lnSpc>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For løkken</a:t>
            </a:r>
          </a:p>
          <a:p>
            <a:pPr marL="201168" lvl="1" indent="0">
              <a:lnSpc>
                <a:spcPct val="150000"/>
              </a:lnSpc>
              <a:buClrTx/>
              <a:buNone/>
            </a:pPr>
            <a:endParaRPr lang="da-DK" sz="20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ClrTx/>
              <a:buNone/>
            </a:pPr>
            <a:endParaRPr lang="da-DK" dirty="0">
              <a:solidFill>
                <a:schemeClr val="tx1"/>
              </a:solidFill>
              <a:latin typeface="Times New Roman" panose="02020603050405020304" pitchFamily="18" charset="0"/>
              <a:cs typeface="Times New Roman" panose="02020603050405020304" pitchFamily="18" charset="0"/>
            </a:endParaRPr>
          </a:p>
          <a:p>
            <a:pPr marL="384048" lvl="2" indent="0">
              <a:lnSpc>
                <a:spcPct val="150000"/>
              </a:lnSpc>
              <a:buClrTx/>
              <a:buNone/>
            </a:pPr>
            <a:endParaRPr lang="da-DK" sz="2000" dirty="0">
              <a:solidFill>
                <a:schemeClr val="tx1"/>
              </a:solidFill>
              <a:latin typeface="Times New Roman" panose="02020603050405020304" pitchFamily="18" charset="0"/>
              <a:cs typeface="Times New Roman" panose="02020603050405020304" pitchFamily="18" charset="0"/>
            </a:endParaRPr>
          </a:p>
          <a:p>
            <a:pPr marL="201168" lvl="1" indent="0">
              <a:lnSpc>
                <a:spcPct val="150000"/>
              </a:lnSpc>
              <a:buClrTx/>
              <a:buNone/>
            </a:pPr>
            <a:endParaRPr lang="da-DK"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4007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Løkker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201168" lvl="1" indent="0">
              <a:buClrTx/>
              <a:buNone/>
            </a:pPr>
            <a:r>
              <a:rPr lang="da-DK" dirty="0">
                <a:solidFill>
                  <a:schemeClr val="tx1"/>
                </a:solidFill>
              </a:rPr>
              <a:t> </a:t>
            </a:r>
          </a:p>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5" name="Tekstfelt 4">
            <a:extLst>
              <a:ext uri="{FF2B5EF4-FFF2-40B4-BE49-F238E27FC236}">
                <a16:creationId xmlns:a16="http://schemas.microsoft.com/office/drawing/2014/main" id="{004A90AE-EFA1-47C9-A712-46077F5EEF33}"/>
              </a:ext>
            </a:extLst>
          </p:cNvPr>
          <p:cNvSpPr txBox="1"/>
          <p:nvPr/>
        </p:nvSpPr>
        <p:spPr>
          <a:xfrm>
            <a:off x="1097279" y="4023360"/>
            <a:ext cx="8405536" cy="1421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Hvis vi nu gerne vil lave ovenstående kan vi gøre det med en løkke</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Motivation → Hvorfor skrive det manuelt 100 gange, hvis vi kan skrive noget kode der gør det for os? </a:t>
            </a:r>
          </a:p>
        </p:txBody>
      </p:sp>
      <p:pic>
        <p:nvPicPr>
          <p:cNvPr id="7" name="Billede 6">
            <a:extLst>
              <a:ext uri="{FF2B5EF4-FFF2-40B4-BE49-F238E27FC236}">
                <a16:creationId xmlns:a16="http://schemas.microsoft.com/office/drawing/2014/main" id="{E2D9A295-22DA-4AF3-8C3B-29AE4A49B7F4}"/>
              </a:ext>
            </a:extLst>
          </p:cNvPr>
          <p:cNvPicPr>
            <a:picLocks noChangeAspect="1"/>
          </p:cNvPicPr>
          <p:nvPr/>
        </p:nvPicPr>
        <p:blipFill>
          <a:blip r:embed="rId2"/>
          <a:stretch>
            <a:fillRect/>
          </a:stretch>
        </p:blipFill>
        <p:spPr>
          <a:xfrm>
            <a:off x="1378772" y="1845734"/>
            <a:ext cx="4997572" cy="2177626"/>
          </a:xfrm>
          <a:prstGeom prst="rect">
            <a:avLst/>
          </a:prstGeom>
        </p:spPr>
      </p:pic>
    </p:spTree>
    <p:extLst>
      <p:ext uri="{BB962C8B-B14F-4D97-AF65-F5344CB8AC3E}">
        <p14:creationId xmlns:p14="http://schemas.microsoft.com/office/powerpoint/2010/main" val="4138176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While</a:t>
            </a:r>
            <a:r>
              <a:rPr lang="da-DK" dirty="0">
                <a:latin typeface="Times New Roman" panose="02020603050405020304" pitchFamily="18" charset="0"/>
                <a:cs typeface="Times New Roman" panose="02020603050405020304" pitchFamily="18" charset="0"/>
              </a:rPr>
              <a:t> løkken</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201168" lvl="1" indent="0">
              <a:buClrTx/>
              <a:buNone/>
            </a:pPr>
            <a:r>
              <a:rPr lang="da-DK" dirty="0">
                <a:solidFill>
                  <a:schemeClr val="tx1"/>
                </a:solidFill>
              </a:rPr>
              <a:t> </a:t>
            </a:r>
          </a:p>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5" name="Tekstfelt 4">
            <a:extLst>
              <a:ext uri="{FF2B5EF4-FFF2-40B4-BE49-F238E27FC236}">
                <a16:creationId xmlns:a16="http://schemas.microsoft.com/office/drawing/2014/main" id="{004A90AE-EFA1-47C9-A712-46077F5EEF33}"/>
              </a:ext>
            </a:extLst>
          </p:cNvPr>
          <p:cNvSpPr txBox="1"/>
          <p:nvPr/>
        </p:nvSpPr>
        <p:spPr>
          <a:xfrm>
            <a:off x="1097280" y="1906399"/>
            <a:ext cx="8405536" cy="2806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err="1">
                <a:latin typeface="Times New Roman" panose="02020603050405020304" pitchFamily="18" charset="0"/>
                <a:cs typeface="Times New Roman" panose="02020603050405020304" pitchFamily="18" charset="0"/>
              </a:rPr>
              <a:t>While</a:t>
            </a:r>
            <a:r>
              <a:rPr lang="da-DK" sz="2000" dirty="0">
                <a:latin typeface="Times New Roman" panose="02020603050405020304" pitchFamily="18" charset="0"/>
                <a:cs typeface="Times New Roman" panose="02020603050405020304" pitchFamily="18" charset="0"/>
              </a:rPr>
              <a:t> løkken udfører noget så længe at dens betingelse er sand</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Dens basis struktur er sådan her: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p:txBody>
      </p:sp>
      <p:pic>
        <p:nvPicPr>
          <p:cNvPr id="11" name="Billede 10">
            <a:extLst>
              <a:ext uri="{FF2B5EF4-FFF2-40B4-BE49-F238E27FC236}">
                <a16:creationId xmlns:a16="http://schemas.microsoft.com/office/drawing/2014/main" id="{75F93DAF-C038-4693-AF0B-F2CA61965D5A}"/>
              </a:ext>
            </a:extLst>
          </p:cNvPr>
          <p:cNvPicPr>
            <a:picLocks noChangeAspect="1"/>
          </p:cNvPicPr>
          <p:nvPr/>
        </p:nvPicPr>
        <p:blipFill>
          <a:blip r:embed="rId2"/>
          <a:stretch>
            <a:fillRect/>
          </a:stretch>
        </p:blipFill>
        <p:spPr>
          <a:xfrm>
            <a:off x="1506132" y="3220370"/>
            <a:ext cx="3553321" cy="1057423"/>
          </a:xfrm>
          <a:prstGeom prst="rect">
            <a:avLst/>
          </a:prstGeom>
        </p:spPr>
      </p:pic>
      <p:sp>
        <p:nvSpPr>
          <p:cNvPr id="15" name="Rektangel 14">
            <a:extLst>
              <a:ext uri="{FF2B5EF4-FFF2-40B4-BE49-F238E27FC236}">
                <a16:creationId xmlns:a16="http://schemas.microsoft.com/office/drawing/2014/main" id="{63257520-1395-4E69-9DC0-5D89207C658D}"/>
              </a:ext>
            </a:extLst>
          </p:cNvPr>
          <p:cNvSpPr/>
          <p:nvPr/>
        </p:nvSpPr>
        <p:spPr>
          <a:xfrm>
            <a:off x="1506132" y="3162615"/>
            <a:ext cx="3553322" cy="11729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807637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4813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a:lnSpc>
                <a:spcPct val="150000"/>
              </a:lnSpc>
            </a:pPr>
            <a:endParaRPr lang="da-DK" dirty="0"/>
          </a:p>
        </p:txBody>
      </p:sp>
    </p:spTree>
    <p:extLst>
      <p:ext uri="{BB962C8B-B14F-4D97-AF65-F5344CB8AC3E}">
        <p14:creationId xmlns:p14="http://schemas.microsoft.com/office/powerpoint/2010/main" val="3399113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While</a:t>
            </a:r>
            <a:r>
              <a:rPr lang="da-DK" dirty="0">
                <a:latin typeface="Times New Roman" panose="02020603050405020304" pitchFamily="18" charset="0"/>
                <a:cs typeface="Times New Roman" panose="02020603050405020304" pitchFamily="18" charset="0"/>
              </a:rPr>
              <a:t> løkken</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201168" lvl="1" indent="0">
              <a:buClrTx/>
              <a:buNone/>
            </a:pPr>
            <a:r>
              <a:rPr lang="da-DK" dirty="0">
                <a:solidFill>
                  <a:schemeClr val="tx1"/>
                </a:solidFill>
              </a:rPr>
              <a:t> </a:t>
            </a:r>
          </a:p>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5" name="Tekstfelt 4">
            <a:extLst>
              <a:ext uri="{FF2B5EF4-FFF2-40B4-BE49-F238E27FC236}">
                <a16:creationId xmlns:a16="http://schemas.microsoft.com/office/drawing/2014/main" id="{004A90AE-EFA1-47C9-A712-46077F5EEF33}"/>
              </a:ext>
            </a:extLst>
          </p:cNvPr>
          <p:cNvSpPr txBox="1"/>
          <p:nvPr/>
        </p:nvSpPr>
        <p:spPr>
          <a:xfrm>
            <a:off x="1097280" y="1906399"/>
            <a:ext cx="8405536" cy="32686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err="1">
                <a:latin typeface="Times New Roman" panose="02020603050405020304" pitchFamily="18" charset="0"/>
                <a:cs typeface="Times New Roman" panose="02020603050405020304" pitchFamily="18" charset="0"/>
              </a:rPr>
              <a:t>While</a:t>
            </a:r>
            <a:r>
              <a:rPr lang="da-DK" sz="2000" dirty="0">
                <a:latin typeface="Times New Roman" panose="02020603050405020304" pitchFamily="18" charset="0"/>
                <a:cs typeface="Times New Roman" panose="02020603050405020304" pitchFamily="18" charset="0"/>
              </a:rPr>
              <a:t> løkken udfører noget så længe at dens betingelse er sand</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Dens basis struktur er sådan her: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Lad os tage den live!</a:t>
            </a:r>
          </a:p>
        </p:txBody>
      </p:sp>
      <p:pic>
        <p:nvPicPr>
          <p:cNvPr id="11" name="Billede 10">
            <a:extLst>
              <a:ext uri="{FF2B5EF4-FFF2-40B4-BE49-F238E27FC236}">
                <a16:creationId xmlns:a16="http://schemas.microsoft.com/office/drawing/2014/main" id="{75F93DAF-C038-4693-AF0B-F2CA61965D5A}"/>
              </a:ext>
            </a:extLst>
          </p:cNvPr>
          <p:cNvPicPr>
            <a:picLocks noChangeAspect="1"/>
          </p:cNvPicPr>
          <p:nvPr/>
        </p:nvPicPr>
        <p:blipFill>
          <a:blip r:embed="rId2"/>
          <a:stretch>
            <a:fillRect/>
          </a:stretch>
        </p:blipFill>
        <p:spPr>
          <a:xfrm>
            <a:off x="1506132" y="3220370"/>
            <a:ext cx="3553321" cy="1057423"/>
          </a:xfrm>
          <a:prstGeom prst="rect">
            <a:avLst/>
          </a:prstGeom>
        </p:spPr>
      </p:pic>
      <p:sp>
        <p:nvSpPr>
          <p:cNvPr id="15" name="Rektangel 14">
            <a:extLst>
              <a:ext uri="{FF2B5EF4-FFF2-40B4-BE49-F238E27FC236}">
                <a16:creationId xmlns:a16="http://schemas.microsoft.com/office/drawing/2014/main" id="{63257520-1395-4E69-9DC0-5D89207C658D}"/>
              </a:ext>
            </a:extLst>
          </p:cNvPr>
          <p:cNvSpPr/>
          <p:nvPr/>
        </p:nvSpPr>
        <p:spPr>
          <a:xfrm>
            <a:off x="1506132" y="3162615"/>
            <a:ext cx="3553322" cy="11729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1741535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For-løkken</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201168" lvl="1" indent="0">
              <a:buClrTx/>
              <a:buNone/>
            </a:pPr>
            <a:r>
              <a:rPr lang="da-DK" dirty="0">
                <a:solidFill>
                  <a:schemeClr val="tx1"/>
                </a:solidFill>
              </a:rPr>
              <a:t> </a:t>
            </a:r>
          </a:p>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5" name="Tekstfelt 4">
            <a:extLst>
              <a:ext uri="{FF2B5EF4-FFF2-40B4-BE49-F238E27FC236}">
                <a16:creationId xmlns:a16="http://schemas.microsoft.com/office/drawing/2014/main" id="{004A90AE-EFA1-47C9-A712-46077F5EEF33}"/>
              </a:ext>
            </a:extLst>
          </p:cNvPr>
          <p:cNvSpPr txBox="1"/>
          <p:nvPr/>
        </p:nvSpPr>
        <p:spPr>
          <a:xfrm>
            <a:off x="1097280" y="1894824"/>
            <a:ext cx="8405536" cy="2806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En lidt anden slags løkke end </a:t>
            </a:r>
            <a:r>
              <a:rPr lang="da-DK" sz="2000" dirty="0" err="1">
                <a:latin typeface="Times New Roman" panose="02020603050405020304" pitchFamily="18" charset="0"/>
                <a:cs typeface="Times New Roman" panose="02020603050405020304" pitchFamily="18" charset="0"/>
              </a:rPr>
              <a:t>while</a:t>
            </a:r>
            <a:r>
              <a:rPr lang="da-DK" sz="2000" dirty="0">
                <a:latin typeface="Times New Roman" panose="02020603050405020304" pitchFamily="18" charset="0"/>
                <a:cs typeface="Times New Roman" panose="02020603050405020304" pitchFamily="18" charset="0"/>
              </a:rPr>
              <a:t>-løkken</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Men de kan cirka de samme ting!</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Dens basis struktur er sådan her: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p:txBody>
      </p:sp>
      <p:sp>
        <p:nvSpPr>
          <p:cNvPr id="15" name="Rektangel 14">
            <a:extLst>
              <a:ext uri="{FF2B5EF4-FFF2-40B4-BE49-F238E27FC236}">
                <a16:creationId xmlns:a16="http://schemas.microsoft.com/office/drawing/2014/main" id="{63257520-1395-4E69-9DC0-5D89207C658D}"/>
              </a:ext>
            </a:extLst>
          </p:cNvPr>
          <p:cNvSpPr/>
          <p:nvPr/>
        </p:nvSpPr>
        <p:spPr>
          <a:xfrm>
            <a:off x="1506132" y="3429000"/>
            <a:ext cx="3553322" cy="6283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50C3CF65-17BA-4C61-ABED-C26DBC0ACBD1}"/>
              </a:ext>
            </a:extLst>
          </p:cNvPr>
          <p:cNvPicPr>
            <a:picLocks noChangeAspect="1"/>
          </p:cNvPicPr>
          <p:nvPr/>
        </p:nvPicPr>
        <p:blipFill>
          <a:blip r:embed="rId2"/>
          <a:stretch>
            <a:fillRect/>
          </a:stretch>
        </p:blipFill>
        <p:spPr>
          <a:xfrm>
            <a:off x="1577580" y="3485767"/>
            <a:ext cx="3410426" cy="571580"/>
          </a:xfrm>
          <a:prstGeom prst="rect">
            <a:avLst/>
          </a:prstGeom>
        </p:spPr>
      </p:pic>
    </p:spTree>
    <p:extLst>
      <p:ext uri="{BB962C8B-B14F-4D97-AF65-F5344CB8AC3E}">
        <p14:creationId xmlns:p14="http://schemas.microsoft.com/office/powerpoint/2010/main" val="27188823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For-løkken</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201168" lvl="1" indent="0">
              <a:buClrTx/>
              <a:buNone/>
            </a:pPr>
            <a:r>
              <a:rPr lang="da-DK" dirty="0">
                <a:solidFill>
                  <a:schemeClr val="tx1"/>
                </a:solidFill>
              </a:rPr>
              <a:t> </a:t>
            </a:r>
          </a:p>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5" name="Tekstfelt 4">
            <a:extLst>
              <a:ext uri="{FF2B5EF4-FFF2-40B4-BE49-F238E27FC236}">
                <a16:creationId xmlns:a16="http://schemas.microsoft.com/office/drawing/2014/main" id="{004A90AE-EFA1-47C9-A712-46077F5EEF33}"/>
              </a:ext>
            </a:extLst>
          </p:cNvPr>
          <p:cNvSpPr txBox="1"/>
          <p:nvPr/>
        </p:nvSpPr>
        <p:spPr>
          <a:xfrm>
            <a:off x="1097280" y="1894824"/>
            <a:ext cx="8405536" cy="2806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En lidt anden slags løkke end </a:t>
            </a:r>
            <a:r>
              <a:rPr lang="da-DK" sz="2000" dirty="0" err="1">
                <a:latin typeface="Times New Roman" panose="02020603050405020304" pitchFamily="18" charset="0"/>
                <a:cs typeface="Times New Roman" panose="02020603050405020304" pitchFamily="18" charset="0"/>
              </a:rPr>
              <a:t>while</a:t>
            </a:r>
            <a:r>
              <a:rPr lang="da-DK" sz="2000" dirty="0">
                <a:latin typeface="Times New Roman" panose="02020603050405020304" pitchFamily="18" charset="0"/>
                <a:cs typeface="Times New Roman" panose="02020603050405020304" pitchFamily="18" charset="0"/>
              </a:rPr>
              <a:t>-løkken</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Men de kan cirka de samme ting!</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Dens basis struktur er sådan her: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Lad os tage den live!</a:t>
            </a:r>
          </a:p>
        </p:txBody>
      </p:sp>
      <p:sp>
        <p:nvSpPr>
          <p:cNvPr id="15" name="Rektangel 14">
            <a:extLst>
              <a:ext uri="{FF2B5EF4-FFF2-40B4-BE49-F238E27FC236}">
                <a16:creationId xmlns:a16="http://schemas.microsoft.com/office/drawing/2014/main" id="{63257520-1395-4E69-9DC0-5D89207C658D}"/>
              </a:ext>
            </a:extLst>
          </p:cNvPr>
          <p:cNvSpPr/>
          <p:nvPr/>
        </p:nvSpPr>
        <p:spPr>
          <a:xfrm>
            <a:off x="1506132" y="3429000"/>
            <a:ext cx="3553322" cy="6283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50C3CF65-17BA-4C61-ABED-C26DBC0ACBD1}"/>
              </a:ext>
            </a:extLst>
          </p:cNvPr>
          <p:cNvPicPr>
            <a:picLocks noChangeAspect="1"/>
          </p:cNvPicPr>
          <p:nvPr/>
        </p:nvPicPr>
        <p:blipFill>
          <a:blip r:embed="rId2"/>
          <a:stretch>
            <a:fillRect/>
          </a:stretch>
        </p:blipFill>
        <p:spPr>
          <a:xfrm>
            <a:off x="1577580" y="3485767"/>
            <a:ext cx="3410426" cy="571580"/>
          </a:xfrm>
          <a:prstGeom prst="rect">
            <a:avLst/>
          </a:prstGeom>
        </p:spPr>
      </p:pic>
    </p:spTree>
    <p:extLst>
      <p:ext uri="{BB962C8B-B14F-4D97-AF65-F5344CB8AC3E}">
        <p14:creationId xmlns:p14="http://schemas.microsoft.com/office/powerpoint/2010/main" val="12211950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Opgaver pt. 1 (30 minutter)</a:t>
            </a:r>
          </a:p>
        </p:txBody>
      </p:sp>
      <mc:AlternateContent xmlns:mc="http://schemas.openxmlformats.org/markup-compatibility/2006">
        <mc:Choice xmlns:a14="http://schemas.microsoft.com/office/drawing/2010/main" Requires="a14">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a:xfrm>
                <a:off x="1097280" y="1845734"/>
                <a:ext cx="10058400" cy="4311998"/>
              </a:xfrm>
            </p:spPr>
            <p:txBody>
              <a:bodyPr>
                <a:normAutofit lnSpcReduction="10000"/>
              </a:bodyPr>
              <a:lstStyle/>
              <a:p>
                <a:pPr marL="457200" indent="-457200">
                  <a:lnSpc>
                    <a:spcPct val="100000"/>
                  </a:lnSpc>
                  <a:buClrTx/>
                  <a:buFont typeface="+mj-lt"/>
                  <a:buAutoNum type="arabicPeriod"/>
                </a:pPr>
                <a:r>
                  <a:rPr lang="da-DK" sz="1800" b="1" dirty="0">
                    <a:latin typeface="Times New Roman" panose="02020603050405020304" pitchFamily="18" charset="0"/>
                    <a:cs typeface="Times New Roman" panose="02020603050405020304" pitchFamily="18" charset="0"/>
                  </a:rPr>
                  <a:t>Lav et program som kan printe: Hej + ”dit navn” 10 gange. Når den har printet det 10 gange, så skal den printe: Jeg elsker + ”din </a:t>
                </a:r>
                <a:r>
                  <a:rPr lang="da-DK" sz="1800" b="1" dirty="0" err="1">
                    <a:latin typeface="Times New Roman" panose="02020603050405020304" pitchFamily="18" charset="0"/>
                    <a:cs typeface="Times New Roman" panose="02020603050405020304" pitchFamily="18" charset="0"/>
                  </a:rPr>
                  <a:t>yndlingsøl</a:t>
                </a:r>
                <a:r>
                  <a:rPr lang="da-DK" sz="1800" b="1" dirty="0">
                    <a:latin typeface="Times New Roman" panose="02020603050405020304" pitchFamily="18" charset="0"/>
                    <a:cs typeface="Times New Roman" panose="02020603050405020304" pitchFamily="18" charset="0"/>
                  </a:rPr>
                  <a:t>” 10 gange. </a:t>
                </a:r>
              </a:p>
              <a:p>
                <a:pPr lvl="1">
                  <a:lnSpc>
                    <a:spcPct val="100000"/>
                  </a:lnSpc>
                  <a:buClrTx/>
                  <a:buFont typeface="Arial" panose="020B0604020202020204" pitchFamily="34" charset="0"/>
                  <a:buChar char="•"/>
                </a:pPr>
                <a:r>
                  <a:rPr lang="da-DK" sz="1600" dirty="0">
                    <a:latin typeface="Times New Roman" panose="02020603050405020304" pitchFamily="18" charset="0"/>
                    <a:cs typeface="Times New Roman" panose="02020603050405020304" pitchFamily="18" charset="0"/>
                  </a:rPr>
                  <a:t> Hint: For løkke med betingelser  </a:t>
                </a:r>
              </a:p>
              <a:p>
                <a:pPr marL="457200" indent="-457200">
                  <a:lnSpc>
                    <a:spcPct val="100000"/>
                  </a:lnSpc>
                  <a:buClrTx/>
                  <a:buFont typeface="+mj-lt"/>
                  <a:buAutoNum type="arabicPeriod"/>
                </a:pPr>
                <a:r>
                  <a:rPr lang="da-DK" sz="1800" b="1" dirty="0">
                    <a:latin typeface="Times New Roman" panose="02020603050405020304" pitchFamily="18" charset="0"/>
                    <a:cs typeface="Times New Roman" panose="02020603050405020304" pitchFamily="18" charset="0"/>
                  </a:rPr>
                  <a:t>Lav et program som kan regne 20 grader celsius om til fahrenheit og herefter printe resultatet. Når resultatet er printet skal programmet regne det tilbage til celsius, og printe det resultat. </a:t>
                </a:r>
              </a:p>
              <a:p>
                <a:pPr lvl="1">
                  <a:lnSpc>
                    <a:spcPct val="100000"/>
                  </a:lnSpc>
                  <a:buClrTx/>
                  <a:buFont typeface="Arial" panose="020B0604020202020204" pitchFamily="34" charset="0"/>
                  <a:buChar char="•"/>
                </a:pPr>
                <a:r>
                  <a:rPr lang="da-DK" sz="1600" dirty="0">
                    <a:latin typeface="Times New Roman" panose="02020603050405020304" pitchFamily="18" charset="0"/>
                    <a:cs typeface="Times New Roman" panose="02020603050405020304" pitchFamily="18" charset="0"/>
                  </a:rPr>
                  <a:t> Formlen er: </a:t>
                </a:r>
                <a:r>
                  <a:rPr lang="da-DK" sz="1600" dirty="0" err="1">
                    <a:latin typeface="Times New Roman" panose="02020603050405020304" pitchFamily="18" charset="0"/>
                    <a:cs typeface="Times New Roman" panose="02020603050405020304" pitchFamily="18" charset="0"/>
                  </a:rPr>
                  <a:t>fahrenheit_degrees</a:t>
                </a:r>
                <a:r>
                  <a:rPr lang="da-DK" sz="1600" dirty="0">
                    <a:latin typeface="Times New Roman" panose="02020603050405020304" pitchFamily="18" charset="0"/>
                    <a:cs typeface="Times New Roman" panose="02020603050405020304" pitchFamily="18" charset="0"/>
                  </a:rPr>
                  <a:t> = (1.8 * </a:t>
                </a:r>
                <a:r>
                  <a:rPr lang="da-DK" sz="1600" dirty="0" err="1">
                    <a:latin typeface="Times New Roman" panose="02020603050405020304" pitchFamily="18" charset="0"/>
                    <a:cs typeface="Times New Roman" panose="02020603050405020304" pitchFamily="18" charset="0"/>
                  </a:rPr>
                  <a:t>celsius_degrees</a:t>
                </a:r>
                <a:r>
                  <a:rPr lang="da-DK" sz="1600" dirty="0">
                    <a:latin typeface="Times New Roman" panose="02020603050405020304" pitchFamily="18" charset="0"/>
                    <a:cs typeface="Times New Roman" panose="02020603050405020304" pitchFamily="18" charset="0"/>
                  </a:rPr>
                  <a:t>) + 32</a:t>
                </a:r>
              </a:p>
              <a:p>
                <a:pPr lvl="1">
                  <a:lnSpc>
                    <a:spcPct val="100000"/>
                  </a:lnSpc>
                  <a:buClrTx/>
                  <a:buFont typeface="Arial" panose="020B0604020202020204" pitchFamily="34" charset="0"/>
                  <a:buChar char="•"/>
                </a:pPr>
                <a:r>
                  <a:rPr lang="da-DK" sz="1600" dirty="0">
                    <a:latin typeface="Times New Roman" panose="02020603050405020304" pitchFamily="18" charset="0"/>
                    <a:cs typeface="Times New Roman" panose="02020603050405020304" pitchFamily="18" charset="0"/>
                  </a:rPr>
                  <a:t> Formlen er: </a:t>
                </a:r>
                <a:r>
                  <a:rPr lang="da-DK" sz="1600" dirty="0" err="1">
                    <a:latin typeface="Times New Roman" panose="02020603050405020304" pitchFamily="18" charset="0"/>
                    <a:cs typeface="Times New Roman" panose="02020603050405020304" pitchFamily="18" charset="0"/>
                  </a:rPr>
                  <a:t>celsius_degrees</a:t>
                </a:r>
                <a:r>
                  <a:rPr lang="da-DK" sz="1600" dirty="0">
                    <a:latin typeface="Times New Roman" panose="02020603050405020304" pitchFamily="18" charset="0"/>
                    <a:cs typeface="Times New Roman" panose="02020603050405020304" pitchFamily="18" charset="0"/>
                  </a:rPr>
                  <a:t> = (</a:t>
                </a:r>
                <a:r>
                  <a:rPr lang="da-DK" sz="1600" dirty="0" err="1">
                    <a:latin typeface="Times New Roman" panose="02020603050405020304" pitchFamily="18" charset="0"/>
                    <a:cs typeface="Times New Roman" panose="02020603050405020304" pitchFamily="18" charset="0"/>
                  </a:rPr>
                  <a:t>fahrenheit_degrees</a:t>
                </a:r>
                <a:r>
                  <a:rPr lang="da-DK" sz="1600" dirty="0">
                    <a:latin typeface="Times New Roman" panose="02020603050405020304" pitchFamily="18" charset="0"/>
                    <a:cs typeface="Times New Roman" panose="02020603050405020304" pitchFamily="18" charset="0"/>
                  </a:rPr>
                  <a:t> - 32) / 1.8</a:t>
                </a:r>
              </a:p>
              <a:p>
                <a:pPr marL="457200" indent="-457200">
                  <a:lnSpc>
                    <a:spcPct val="100000"/>
                  </a:lnSpc>
                  <a:buClrTx/>
                  <a:buFont typeface="+mj-lt"/>
                  <a:buAutoNum type="arabicPeriod"/>
                </a:pPr>
                <a:r>
                  <a:rPr lang="da-DK" sz="1800" b="1" dirty="0">
                    <a:latin typeface="Times New Roman" panose="02020603050405020304" pitchFamily="18" charset="0"/>
                    <a:cs typeface="Times New Roman" panose="02020603050405020304" pitchFamily="18" charset="0"/>
                  </a:rPr>
                  <a:t>(Ekstra) Vi har 2 punkter på et koordinatsystem: A(2,7) og B(7,9). Lav et program som kan regne afstanden fra A til B (kaldes også d(A,B)) og print den. </a:t>
                </a:r>
              </a:p>
              <a:p>
                <a:pPr lvl="1">
                  <a:lnSpc>
                    <a:spcPct val="100000"/>
                  </a:lnSpc>
                  <a:buClrTx/>
                  <a:buFont typeface="Arial" panose="020B0604020202020204" pitchFamily="34" charset="0"/>
                  <a:buChar char="•"/>
                </a:pPr>
                <a:r>
                  <a:rPr lang="da-DK" sz="1600" dirty="0">
                    <a:latin typeface="Times New Roman" panose="02020603050405020304" pitchFamily="18" charset="0"/>
                    <a:cs typeface="Times New Roman" panose="02020603050405020304" pitchFamily="18" charset="0"/>
                  </a:rPr>
                  <a:t>Formlen er: </a:t>
                </a:r>
                <a14:m>
                  <m:oMath xmlns:m="http://schemas.openxmlformats.org/officeDocument/2006/math">
                    <m:r>
                      <m:rPr>
                        <m:sty m:val="p"/>
                      </m:rPr>
                      <a:rPr lang="da-DK" sz="1600" b="0" i="0" smtClean="0">
                        <a:latin typeface="Cambria Math" panose="02040503050406030204" pitchFamily="18" charset="0"/>
                      </a:rPr>
                      <m:t>dist</m:t>
                    </m:r>
                    <m:r>
                      <a:rPr lang="da-DK" sz="1600" b="0" i="1" smtClean="0">
                        <a:latin typeface="Cambria Math" panose="02040503050406030204" pitchFamily="18" charset="0"/>
                      </a:rPr>
                      <m:t>𝑎𝑛𝑐𝑒</m:t>
                    </m:r>
                    <m:r>
                      <a:rPr lang="da-DK" sz="1600" b="0" i="1" smtClean="0">
                        <a:latin typeface="Cambria Math" panose="02040503050406030204" pitchFamily="18" charset="0"/>
                      </a:rPr>
                      <m:t>=</m:t>
                    </m:r>
                    <m:rad>
                      <m:radPr>
                        <m:degHide m:val="on"/>
                        <m:ctrlPr>
                          <a:rPr lang="da-DK" sz="1600" i="1" smtClean="0">
                            <a:latin typeface="Cambria Math" panose="02040503050406030204" pitchFamily="18" charset="0"/>
                          </a:rPr>
                        </m:ctrlPr>
                      </m:radPr>
                      <m:deg/>
                      <m:e>
                        <m:sSup>
                          <m:sSupPr>
                            <m:ctrlPr>
                              <a:rPr lang="da-DK" sz="1600" b="0" i="1" smtClean="0">
                                <a:latin typeface="Cambria Math" panose="02040503050406030204" pitchFamily="18" charset="0"/>
                              </a:rPr>
                            </m:ctrlPr>
                          </m:sSupPr>
                          <m:e>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𝑥</m:t>
                                </m:r>
                                <m:r>
                                  <a:rPr lang="da-DK" sz="1600" b="0" i="1" smtClean="0">
                                    <a:latin typeface="Cambria Math" panose="02040503050406030204" pitchFamily="18" charset="0"/>
                                  </a:rPr>
                                  <m:t>2−</m:t>
                                </m:r>
                                <m:r>
                                  <a:rPr lang="da-DK" sz="1600" b="0" i="1" smtClean="0">
                                    <a:latin typeface="Cambria Math" panose="02040503050406030204" pitchFamily="18" charset="0"/>
                                  </a:rPr>
                                  <m:t>𝑥</m:t>
                                </m:r>
                                <m:r>
                                  <a:rPr lang="da-DK" sz="1600" b="0" i="1" smtClean="0">
                                    <a:latin typeface="Cambria Math" panose="02040503050406030204" pitchFamily="18" charset="0"/>
                                  </a:rPr>
                                  <m:t>1</m:t>
                                </m:r>
                              </m:e>
                            </m:d>
                          </m:e>
                          <m:sup>
                            <m:r>
                              <a:rPr lang="da-DK" sz="1600" b="0" i="1" smtClean="0">
                                <a:latin typeface="Cambria Math" panose="02040503050406030204" pitchFamily="18" charset="0"/>
                              </a:rPr>
                              <m:t>2</m:t>
                            </m:r>
                          </m:sup>
                        </m:sSup>
                        <m:r>
                          <a:rPr lang="da-DK" sz="1600" b="0" i="1" smtClean="0">
                            <a:latin typeface="Cambria Math" panose="02040503050406030204" pitchFamily="18" charset="0"/>
                          </a:rPr>
                          <m:t>+</m:t>
                        </m:r>
                        <m:sSup>
                          <m:sSupPr>
                            <m:ctrlPr>
                              <a:rPr lang="da-DK" sz="1600" b="0" i="1" smtClean="0">
                                <a:latin typeface="Cambria Math" panose="02040503050406030204" pitchFamily="18" charset="0"/>
                              </a:rPr>
                            </m:ctrlPr>
                          </m:sSupPr>
                          <m:e>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𝑦</m:t>
                                </m:r>
                                <m:r>
                                  <a:rPr lang="da-DK" sz="1600" b="0" i="1" smtClean="0">
                                    <a:latin typeface="Cambria Math" panose="02040503050406030204" pitchFamily="18" charset="0"/>
                                  </a:rPr>
                                  <m:t>2−</m:t>
                                </m:r>
                                <m:r>
                                  <a:rPr lang="da-DK" sz="1600" b="0" i="1" smtClean="0">
                                    <a:latin typeface="Cambria Math" panose="02040503050406030204" pitchFamily="18" charset="0"/>
                                  </a:rPr>
                                  <m:t>𝑦</m:t>
                                </m:r>
                                <m:r>
                                  <a:rPr lang="da-DK" sz="1600" b="0" i="1" smtClean="0">
                                    <a:latin typeface="Cambria Math" panose="02040503050406030204" pitchFamily="18" charset="0"/>
                                  </a:rPr>
                                  <m:t>1</m:t>
                                </m:r>
                              </m:e>
                            </m:d>
                          </m:e>
                          <m:sup>
                            <m:r>
                              <a:rPr lang="da-DK" sz="1600" b="0" i="1" smtClean="0">
                                <a:latin typeface="Cambria Math" panose="02040503050406030204" pitchFamily="18" charset="0"/>
                              </a:rPr>
                              <m:t>2</m:t>
                            </m:r>
                          </m:sup>
                        </m:sSup>
                      </m:e>
                    </m:rad>
                  </m:oMath>
                </a14:m>
                <a:endParaRPr lang="da-DK" sz="1600" dirty="0">
                  <a:latin typeface="Times New Roman" panose="02020603050405020304" pitchFamily="18" charset="0"/>
                  <a:cs typeface="Times New Roman" panose="02020603050405020304" pitchFamily="18" charset="0"/>
                </a:endParaRPr>
              </a:p>
              <a:p>
                <a:pPr lvl="2">
                  <a:lnSpc>
                    <a:spcPct val="100000"/>
                  </a:lnSpc>
                  <a:buClrTx/>
                  <a:buFont typeface="Arial" panose="020B0604020202020204" pitchFamily="34" charset="0"/>
                  <a:buChar char="•"/>
                </a:pPr>
                <a:r>
                  <a:rPr lang="da-DK" sz="1200" dirty="0">
                    <a:latin typeface="Times New Roman" panose="02020603050405020304" pitchFamily="18" charset="0"/>
                    <a:cs typeface="Times New Roman" panose="02020603050405020304" pitchFamily="18" charset="0"/>
                  </a:rPr>
                  <a:t>Hint: Brug </a:t>
                </a:r>
                <a:r>
                  <a:rPr lang="da-DK" sz="1200" dirty="0" err="1">
                    <a:latin typeface="Times New Roman" panose="02020603050405020304" pitchFamily="18" charset="0"/>
                    <a:cs typeface="Times New Roman" panose="02020603050405020304" pitchFamily="18" charset="0"/>
                  </a:rPr>
                  <a:t>math.sqrt</a:t>
                </a:r>
                <a:r>
                  <a:rPr lang="da-DK" sz="1200" dirty="0">
                    <a:latin typeface="Times New Roman" panose="02020603050405020304" pitchFamily="18" charset="0"/>
                    <a:cs typeface="Times New Roman" panose="02020603050405020304" pitchFamily="18" charset="0"/>
                  </a:rPr>
                  <a:t>() for </a:t>
                </a:r>
                <a:r>
                  <a:rPr lang="da-DK" sz="1200" dirty="0" err="1">
                    <a:latin typeface="Times New Roman" panose="02020603050405020304" pitchFamily="18" charset="0"/>
                    <a:cs typeface="Times New Roman" panose="02020603050405020304" pitchFamily="18" charset="0"/>
                  </a:rPr>
                  <a:t>kvadratord</a:t>
                </a:r>
                <a:r>
                  <a:rPr lang="da-DK" sz="1200" dirty="0">
                    <a:latin typeface="Times New Roman" panose="02020603050405020304" pitchFamily="18" charset="0"/>
                    <a:cs typeface="Times New Roman" panose="02020603050405020304" pitchFamily="18" charset="0"/>
                  </a:rPr>
                  <a:t> og ** for potens i </a:t>
                </a:r>
                <a:r>
                  <a:rPr lang="da-DK" sz="1200" dirty="0" err="1">
                    <a:latin typeface="Times New Roman" panose="02020603050405020304" pitchFamily="18" charset="0"/>
                    <a:cs typeface="Times New Roman" panose="02020603050405020304" pitchFamily="18" charset="0"/>
                  </a:rPr>
                  <a:t>python</a:t>
                </a:r>
                <a:endParaRPr lang="da-DK" sz="1200" dirty="0">
                  <a:latin typeface="Times New Roman" panose="02020603050405020304" pitchFamily="18" charset="0"/>
                  <a:cs typeface="Times New Roman" panose="02020603050405020304" pitchFamily="18" charset="0"/>
                </a:endParaRPr>
              </a:p>
              <a:p>
                <a:pPr lvl="3">
                  <a:lnSpc>
                    <a:spcPct val="100000"/>
                  </a:lnSpc>
                  <a:buClrTx/>
                  <a:buFont typeface="Arial" panose="020B0604020202020204" pitchFamily="34" charset="0"/>
                  <a:buChar char="•"/>
                </a:pPr>
                <a:r>
                  <a:rPr lang="da-DK" sz="1200" dirty="0">
                    <a:latin typeface="Times New Roman" panose="02020603050405020304" pitchFamily="18" charset="0"/>
                    <a:cs typeface="Times New Roman" panose="02020603050405020304" pitchFamily="18" charset="0"/>
                  </a:rPr>
                  <a:t>Husk at skrive ”import </a:t>
                </a:r>
                <a:r>
                  <a:rPr lang="da-DK" sz="1200" dirty="0" err="1">
                    <a:latin typeface="Times New Roman" panose="02020603050405020304" pitchFamily="18" charset="0"/>
                    <a:cs typeface="Times New Roman" panose="02020603050405020304" pitchFamily="18" charset="0"/>
                  </a:rPr>
                  <a:t>math</a:t>
                </a:r>
                <a:r>
                  <a:rPr lang="da-DK" sz="1200" dirty="0">
                    <a:latin typeface="Times New Roman" panose="02020603050405020304" pitchFamily="18" charset="0"/>
                    <a:cs typeface="Times New Roman" panose="02020603050405020304" pitchFamily="18" charset="0"/>
                  </a:rPr>
                  <a:t>” øverst i filen</a:t>
                </a:r>
              </a:p>
              <a:p>
                <a:pPr lvl="1">
                  <a:lnSpc>
                    <a:spcPct val="100000"/>
                  </a:lnSpc>
                  <a:buClrTx/>
                  <a:buFont typeface="Arial" panose="020B0604020202020204" pitchFamily="34" charset="0"/>
                  <a:buChar char="•"/>
                </a:pPr>
                <a:r>
                  <a:rPr lang="da-DK" sz="1600" dirty="0">
                    <a:latin typeface="Times New Roman" panose="02020603050405020304" pitchFamily="18" charset="0"/>
                    <a:cs typeface="Times New Roman" panose="02020603050405020304" pitchFamily="18" charset="0"/>
                  </a:rPr>
                  <a:t>Ekstra: Vi har også et punkt C(7,2). Udregn afstanden d(B,C) og få programmet til at printe fortælle hvilken afstand er størst. </a:t>
                </a:r>
              </a:p>
              <a:p>
                <a:pPr marL="0" indent="0">
                  <a:buClrTx/>
                  <a:buNone/>
                </a:pPr>
                <a:endParaRPr lang="da-DK" dirty="0">
                  <a:latin typeface="Times New Roman" panose="02020603050405020304" pitchFamily="18" charset="0"/>
                  <a:cs typeface="Times New Roman" panose="02020603050405020304" pitchFamily="18" charset="0"/>
                </a:endParaRPr>
              </a:p>
              <a:p>
                <a:pPr marL="201168" lvl="1" indent="0">
                  <a:buClrTx/>
                  <a:buNone/>
                </a:pPr>
                <a:endParaRPr lang="da-DK"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Pladsholder til indhold 2">
                <a:extLst>
                  <a:ext uri="{FF2B5EF4-FFF2-40B4-BE49-F238E27FC236}">
                    <a16:creationId xmlns:a16="http://schemas.microsoft.com/office/drawing/2014/main" id="{63EE13CA-3B71-4E00-AB4A-8824335CFB48}"/>
                  </a:ext>
                </a:extLst>
              </p:cNvPr>
              <p:cNvSpPr>
                <a:spLocks noGrp="1" noRot="1" noChangeAspect="1" noMove="1" noResize="1" noEditPoints="1" noAdjustHandles="1" noChangeArrowheads="1" noChangeShapeType="1" noTextEdit="1"/>
              </p:cNvSpPr>
              <p:nvPr>
                <p:ph idx="1"/>
              </p:nvPr>
            </p:nvSpPr>
            <p:spPr>
              <a:xfrm>
                <a:off x="1097280" y="1845734"/>
                <a:ext cx="10058400" cy="4311998"/>
              </a:xfrm>
              <a:blipFill>
                <a:blip r:embed="rId2"/>
                <a:stretch>
                  <a:fillRect l="-1261" t="-1176" r="-1387"/>
                </a:stretch>
              </a:blipFill>
            </p:spPr>
            <p:txBody>
              <a:bodyPr/>
              <a:lstStyle/>
              <a:p>
                <a:r>
                  <a:rPr lang="da-DK">
                    <a:noFill/>
                  </a:rPr>
                  <a:t> </a:t>
                </a:r>
              </a:p>
            </p:txBody>
          </p:sp>
        </mc:Fallback>
      </mc:AlternateContent>
    </p:spTree>
    <p:extLst>
      <p:ext uri="{BB962C8B-B14F-4D97-AF65-F5344CB8AC3E}">
        <p14:creationId xmlns:p14="http://schemas.microsoft.com/office/powerpoint/2010/main" val="30893854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434EA-0FD5-46A3-AC52-58B0FAED3D95}"/>
              </a:ext>
            </a:extLst>
          </p:cNvPr>
          <p:cNvSpPr>
            <a:spLocks noGrp="1"/>
          </p:cNvSpPr>
          <p:nvPr>
            <p:ph type="ctrTitle"/>
          </p:nvPr>
        </p:nvSpPr>
        <p:spPr/>
        <p:txBody>
          <a:bodyPr/>
          <a:lstStyle/>
          <a:p>
            <a:pPr algn="ctr"/>
            <a:r>
              <a:rPr lang="da-DK" dirty="0">
                <a:latin typeface="Times New Roman" panose="02020603050405020304" pitchFamily="18" charset="0"/>
                <a:cs typeface="Times New Roman" panose="02020603050405020304" pitchFamily="18" charset="0"/>
              </a:rPr>
              <a:t>METODER, INPUT &amp; OUTPUT</a:t>
            </a:r>
          </a:p>
        </p:txBody>
      </p:sp>
    </p:spTree>
    <p:extLst>
      <p:ext uri="{BB962C8B-B14F-4D97-AF65-F5344CB8AC3E}">
        <p14:creationId xmlns:p14="http://schemas.microsoft.com/office/powerpoint/2010/main" val="12014535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Indtil videre har vi set hvordan vi laver mindre programmer som bare kører direkte i en fil</a:t>
            </a:r>
          </a:p>
          <a:p>
            <a:pPr lvl="1">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Det her er ikke en synderlig holdbar løsning</a:t>
            </a:r>
          </a:p>
          <a:p>
            <a:pPr lvl="2">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Den her fil kan blive virkelig lang ved større programmer</a:t>
            </a:r>
          </a:p>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Derfor metoder</a:t>
            </a:r>
          </a:p>
          <a:p>
            <a:pPr lvl="1">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Gem noget funktionalitet ud i en blok </a:t>
            </a:r>
          </a:p>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I har allerede stødt på en metode, nemlig:</a:t>
            </a:r>
          </a:p>
          <a:p>
            <a:pPr lvl="1">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print(””)</a:t>
            </a:r>
          </a:p>
          <a:p>
            <a:pPr lvl="2">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Metoden </a:t>
            </a:r>
            <a:r>
              <a:rPr lang="da-DK" sz="2400" i="1" dirty="0">
                <a:solidFill>
                  <a:schemeClr val="tx1"/>
                </a:solidFill>
                <a:latin typeface="Times New Roman" panose="02020603050405020304" pitchFamily="18" charset="0"/>
                <a:cs typeface="Times New Roman" panose="02020603050405020304" pitchFamily="18" charset="0"/>
              </a:rPr>
              <a:t>print</a:t>
            </a:r>
            <a:r>
              <a:rPr lang="da-DK" sz="2400" dirty="0">
                <a:solidFill>
                  <a:schemeClr val="tx1"/>
                </a:solidFill>
                <a:latin typeface="Times New Roman" panose="02020603050405020304" pitchFamily="18" charset="0"/>
                <a:cs typeface="Times New Roman" panose="02020603050405020304" pitchFamily="18" charset="0"/>
              </a:rPr>
              <a:t> tager en streng som input, og står så for at printe det vi vil have til konsollen  </a:t>
            </a:r>
          </a:p>
        </p:txBody>
      </p:sp>
    </p:spTree>
    <p:extLst>
      <p:ext uri="{BB962C8B-B14F-4D97-AF65-F5344CB8AC3E}">
        <p14:creationId xmlns:p14="http://schemas.microsoft.com/office/powerpoint/2010/main" val="34452258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Lad os tage et eksempel: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8" y="3638497"/>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097280" y="3429001"/>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994352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Lad os tage et eksempel: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8" y="3638497"/>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097280" y="3429001"/>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7" name="Lige forbindelse 6">
            <a:extLst>
              <a:ext uri="{FF2B5EF4-FFF2-40B4-BE49-F238E27FC236}">
                <a16:creationId xmlns:a16="http://schemas.microsoft.com/office/drawing/2014/main" id="{EA49A70D-D0CE-4F29-BB1D-5517750F3F2E}"/>
              </a:ext>
            </a:extLst>
          </p:cNvPr>
          <p:cNvCxnSpPr>
            <a:cxnSpLocks/>
          </p:cNvCxnSpPr>
          <p:nvPr/>
        </p:nvCxnSpPr>
        <p:spPr>
          <a:xfrm flipV="1">
            <a:off x="2493162"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D132680B-314E-4D4B-807F-03B7FE5A1BCA}"/>
              </a:ext>
            </a:extLst>
          </p:cNvPr>
          <p:cNvSpPr/>
          <p:nvPr/>
        </p:nvSpPr>
        <p:spPr>
          <a:xfrm>
            <a:off x="2048719" y="3543604"/>
            <a:ext cx="775504" cy="56540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Tekstfelt 9">
            <a:extLst>
              <a:ext uri="{FF2B5EF4-FFF2-40B4-BE49-F238E27FC236}">
                <a16:creationId xmlns:a16="http://schemas.microsoft.com/office/drawing/2014/main" id="{0227153A-116E-4B4F-84E9-5C25261F56FA}"/>
              </a:ext>
            </a:extLst>
          </p:cNvPr>
          <p:cNvSpPr txBox="1"/>
          <p:nvPr/>
        </p:nvSpPr>
        <p:spPr>
          <a:xfrm>
            <a:off x="2326512" y="2534856"/>
            <a:ext cx="1875097" cy="646331"/>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Vi  ”definerer” en metode</a:t>
            </a:r>
          </a:p>
        </p:txBody>
      </p:sp>
    </p:spTree>
    <p:extLst>
      <p:ext uri="{BB962C8B-B14F-4D97-AF65-F5344CB8AC3E}">
        <p14:creationId xmlns:p14="http://schemas.microsoft.com/office/powerpoint/2010/main" val="34053321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Lad os tage et eksempel: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8" y="3638497"/>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097280" y="3429001"/>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7" name="Lige forbindelse 6">
            <a:extLst>
              <a:ext uri="{FF2B5EF4-FFF2-40B4-BE49-F238E27FC236}">
                <a16:creationId xmlns:a16="http://schemas.microsoft.com/office/drawing/2014/main" id="{EA49A70D-D0CE-4F29-BB1D-5517750F3F2E}"/>
              </a:ext>
            </a:extLst>
          </p:cNvPr>
          <p:cNvCxnSpPr>
            <a:cxnSpLocks/>
          </p:cNvCxnSpPr>
          <p:nvPr/>
        </p:nvCxnSpPr>
        <p:spPr>
          <a:xfrm flipV="1">
            <a:off x="2493162"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D132680B-314E-4D4B-807F-03B7FE5A1BCA}"/>
              </a:ext>
            </a:extLst>
          </p:cNvPr>
          <p:cNvSpPr/>
          <p:nvPr/>
        </p:nvSpPr>
        <p:spPr>
          <a:xfrm>
            <a:off x="2048719" y="3543604"/>
            <a:ext cx="775504" cy="56540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Tekstfelt 9">
            <a:extLst>
              <a:ext uri="{FF2B5EF4-FFF2-40B4-BE49-F238E27FC236}">
                <a16:creationId xmlns:a16="http://schemas.microsoft.com/office/drawing/2014/main" id="{0227153A-116E-4B4F-84E9-5C25261F56FA}"/>
              </a:ext>
            </a:extLst>
          </p:cNvPr>
          <p:cNvSpPr txBox="1"/>
          <p:nvPr/>
        </p:nvSpPr>
        <p:spPr>
          <a:xfrm>
            <a:off x="2326512" y="2534856"/>
            <a:ext cx="1875097" cy="646331"/>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Vi  ”definerer” en metode</a:t>
            </a:r>
          </a:p>
        </p:txBody>
      </p:sp>
      <p:sp>
        <p:nvSpPr>
          <p:cNvPr id="9" name="Ellipse 8">
            <a:extLst>
              <a:ext uri="{FF2B5EF4-FFF2-40B4-BE49-F238E27FC236}">
                <a16:creationId xmlns:a16="http://schemas.microsoft.com/office/drawing/2014/main" id="{C7F94BF6-2A7E-45ED-892B-F12FD2C47414}"/>
              </a:ext>
            </a:extLst>
          </p:cNvPr>
          <p:cNvSpPr/>
          <p:nvPr/>
        </p:nvSpPr>
        <p:spPr>
          <a:xfrm>
            <a:off x="2824223" y="3543604"/>
            <a:ext cx="1898248"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7269A469-3932-4011-B10D-030C72FE12DF}"/>
              </a:ext>
            </a:extLst>
          </p:cNvPr>
          <p:cNvCxnSpPr>
            <a:cxnSpLocks/>
          </p:cNvCxnSpPr>
          <p:nvPr/>
        </p:nvCxnSpPr>
        <p:spPr>
          <a:xfrm flipV="1">
            <a:off x="3845085"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787A2037-F3D9-403B-92BD-6C614A435F19}"/>
              </a:ext>
            </a:extLst>
          </p:cNvPr>
          <p:cNvSpPr txBox="1"/>
          <p:nvPr/>
        </p:nvSpPr>
        <p:spPr>
          <a:xfrm>
            <a:off x="4178460" y="2735223"/>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Metodens navn</a:t>
            </a:r>
          </a:p>
        </p:txBody>
      </p:sp>
    </p:spTree>
    <p:extLst>
      <p:ext uri="{BB962C8B-B14F-4D97-AF65-F5344CB8AC3E}">
        <p14:creationId xmlns:p14="http://schemas.microsoft.com/office/powerpoint/2010/main" val="3250008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Lad os tage et eksempel: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8" y="3638497"/>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097280" y="3429001"/>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7" name="Lige forbindelse 6">
            <a:extLst>
              <a:ext uri="{FF2B5EF4-FFF2-40B4-BE49-F238E27FC236}">
                <a16:creationId xmlns:a16="http://schemas.microsoft.com/office/drawing/2014/main" id="{EA49A70D-D0CE-4F29-BB1D-5517750F3F2E}"/>
              </a:ext>
            </a:extLst>
          </p:cNvPr>
          <p:cNvCxnSpPr>
            <a:cxnSpLocks/>
          </p:cNvCxnSpPr>
          <p:nvPr/>
        </p:nvCxnSpPr>
        <p:spPr>
          <a:xfrm flipV="1">
            <a:off x="2493162"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D132680B-314E-4D4B-807F-03B7FE5A1BCA}"/>
              </a:ext>
            </a:extLst>
          </p:cNvPr>
          <p:cNvSpPr/>
          <p:nvPr/>
        </p:nvSpPr>
        <p:spPr>
          <a:xfrm>
            <a:off x="2048719" y="3543604"/>
            <a:ext cx="775504" cy="56540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Tekstfelt 9">
            <a:extLst>
              <a:ext uri="{FF2B5EF4-FFF2-40B4-BE49-F238E27FC236}">
                <a16:creationId xmlns:a16="http://schemas.microsoft.com/office/drawing/2014/main" id="{0227153A-116E-4B4F-84E9-5C25261F56FA}"/>
              </a:ext>
            </a:extLst>
          </p:cNvPr>
          <p:cNvSpPr txBox="1"/>
          <p:nvPr/>
        </p:nvSpPr>
        <p:spPr>
          <a:xfrm>
            <a:off x="2326512" y="2534856"/>
            <a:ext cx="1875097" cy="646331"/>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Vi  ”definerer” en metode</a:t>
            </a:r>
          </a:p>
        </p:txBody>
      </p:sp>
      <p:sp>
        <p:nvSpPr>
          <p:cNvPr id="9" name="Ellipse 8">
            <a:extLst>
              <a:ext uri="{FF2B5EF4-FFF2-40B4-BE49-F238E27FC236}">
                <a16:creationId xmlns:a16="http://schemas.microsoft.com/office/drawing/2014/main" id="{C7F94BF6-2A7E-45ED-892B-F12FD2C47414}"/>
              </a:ext>
            </a:extLst>
          </p:cNvPr>
          <p:cNvSpPr/>
          <p:nvPr/>
        </p:nvSpPr>
        <p:spPr>
          <a:xfrm>
            <a:off x="2824223" y="3543604"/>
            <a:ext cx="1898248"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7269A469-3932-4011-B10D-030C72FE12DF}"/>
              </a:ext>
            </a:extLst>
          </p:cNvPr>
          <p:cNvCxnSpPr>
            <a:cxnSpLocks/>
          </p:cNvCxnSpPr>
          <p:nvPr/>
        </p:nvCxnSpPr>
        <p:spPr>
          <a:xfrm flipV="1">
            <a:off x="3845085"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787A2037-F3D9-403B-92BD-6C614A435F19}"/>
              </a:ext>
            </a:extLst>
          </p:cNvPr>
          <p:cNvSpPr txBox="1"/>
          <p:nvPr/>
        </p:nvSpPr>
        <p:spPr>
          <a:xfrm>
            <a:off x="4178460" y="2735223"/>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Metodens navn</a:t>
            </a:r>
          </a:p>
        </p:txBody>
      </p:sp>
      <p:sp>
        <p:nvSpPr>
          <p:cNvPr id="13" name="Ellipse 12">
            <a:extLst>
              <a:ext uri="{FF2B5EF4-FFF2-40B4-BE49-F238E27FC236}">
                <a16:creationId xmlns:a16="http://schemas.microsoft.com/office/drawing/2014/main" id="{905A211F-F818-4B01-9E4C-DC2CFA97C608}"/>
              </a:ext>
            </a:extLst>
          </p:cNvPr>
          <p:cNvSpPr/>
          <p:nvPr/>
        </p:nvSpPr>
        <p:spPr>
          <a:xfrm>
            <a:off x="2652917" y="3998046"/>
            <a:ext cx="3030251"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4" name="Lige forbindelse 13">
            <a:extLst>
              <a:ext uri="{FF2B5EF4-FFF2-40B4-BE49-F238E27FC236}">
                <a16:creationId xmlns:a16="http://schemas.microsoft.com/office/drawing/2014/main" id="{562C3101-13C0-4612-BE84-6450015B8F87}"/>
              </a:ext>
            </a:extLst>
          </p:cNvPr>
          <p:cNvCxnSpPr>
            <a:cxnSpLocks/>
          </p:cNvCxnSpPr>
          <p:nvPr/>
        </p:nvCxnSpPr>
        <p:spPr>
          <a:xfrm>
            <a:off x="5687786" y="4270270"/>
            <a:ext cx="365771"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kstfelt 15">
            <a:extLst>
              <a:ext uri="{FF2B5EF4-FFF2-40B4-BE49-F238E27FC236}">
                <a16:creationId xmlns:a16="http://schemas.microsoft.com/office/drawing/2014/main" id="{A1A54542-046A-4031-91D0-48CEF1DE4687}"/>
              </a:ext>
            </a:extLst>
          </p:cNvPr>
          <p:cNvSpPr txBox="1"/>
          <p:nvPr/>
        </p:nvSpPr>
        <p:spPr>
          <a:xfrm>
            <a:off x="6053652" y="4059885"/>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Metodens krop</a:t>
            </a:r>
          </a:p>
        </p:txBody>
      </p:sp>
    </p:spTree>
    <p:extLst>
      <p:ext uri="{BB962C8B-B14F-4D97-AF65-F5344CB8AC3E}">
        <p14:creationId xmlns:p14="http://schemas.microsoft.com/office/powerpoint/2010/main" val="2657002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4813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a:lnSpc>
                <a:spcPct val="150000"/>
              </a:lnSpc>
            </a:pPr>
            <a:endParaRPr lang="da-DK" dirty="0"/>
          </a:p>
        </p:txBody>
      </p:sp>
      <p:sp>
        <p:nvSpPr>
          <p:cNvPr id="5" name="Ellipse 4">
            <a:extLst>
              <a:ext uri="{FF2B5EF4-FFF2-40B4-BE49-F238E27FC236}">
                <a16:creationId xmlns:a16="http://schemas.microsoft.com/office/drawing/2014/main" id="{ECFE1B59-65A4-484A-B451-15BB72EA8D4E}"/>
              </a:ext>
            </a:extLst>
          </p:cNvPr>
          <p:cNvSpPr/>
          <p:nvPr/>
        </p:nvSpPr>
        <p:spPr>
          <a:xfrm>
            <a:off x="361950" y="1819274"/>
            <a:ext cx="4714875" cy="160972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6" name="Lige forbindelse 5">
            <a:extLst>
              <a:ext uri="{FF2B5EF4-FFF2-40B4-BE49-F238E27FC236}">
                <a16:creationId xmlns:a16="http://schemas.microsoft.com/office/drawing/2014/main" id="{1C60D68B-83F6-4830-89B0-D99031A80461}"/>
              </a:ext>
            </a:extLst>
          </p:cNvPr>
          <p:cNvCxnSpPr>
            <a:cxnSpLocks/>
          </p:cNvCxnSpPr>
          <p:nvPr/>
        </p:nvCxnSpPr>
        <p:spPr>
          <a:xfrm>
            <a:off x="5076825" y="2600325"/>
            <a:ext cx="245744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kstfelt 6">
            <a:extLst>
              <a:ext uri="{FF2B5EF4-FFF2-40B4-BE49-F238E27FC236}">
                <a16:creationId xmlns:a16="http://schemas.microsoft.com/office/drawing/2014/main" id="{8B48161B-9E39-492C-8368-0E5619898E51}"/>
              </a:ext>
            </a:extLst>
          </p:cNvPr>
          <p:cNvSpPr txBox="1"/>
          <p:nvPr/>
        </p:nvSpPr>
        <p:spPr>
          <a:xfrm>
            <a:off x="7534274" y="2415659"/>
            <a:ext cx="4524375" cy="369332"/>
          </a:xfrm>
          <a:prstGeom prst="rect">
            <a:avLst/>
          </a:prstGeom>
          <a:noFill/>
        </p:spPr>
        <p:txBody>
          <a:bodyPr wrap="square" rtlCol="0">
            <a:spAutoFit/>
          </a:bodyPr>
          <a:lstStyle/>
          <a:p>
            <a:r>
              <a:rPr lang="da-DK" dirty="0"/>
              <a:t>Generelle programmeringsfærdigheder</a:t>
            </a:r>
          </a:p>
        </p:txBody>
      </p:sp>
    </p:spTree>
    <p:extLst>
      <p:ext uri="{BB962C8B-B14F-4D97-AF65-F5344CB8AC3E}">
        <p14:creationId xmlns:p14="http://schemas.microsoft.com/office/powerpoint/2010/main" val="10385386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Lad os tage et eksempel: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8" y="3638497"/>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097280" y="3429001"/>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7" name="Lige forbindelse 6">
            <a:extLst>
              <a:ext uri="{FF2B5EF4-FFF2-40B4-BE49-F238E27FC236}">
                <a16:creationId xmlns:a16="http://schemas.microsoft.com/office/drawing/2014/main" id="{EA49A70D-D0CE-4F29-BB1D-5517750F3F2E}"/>
              </a:ext>
            </a:extLst>
          </p:cNvPr>
          <p:cNvCxnSpPr>
            <a:cxnSpLocks/>
          </p:cNvCxnSpPr>
          <p:nvPr/>
        </p:nvCxnSpPr>
        <p:spPr>
          <a:xfrm flipV="1">
            <a:off x="2493162"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D132680B-314E-4D4B-807F-03B7FE5A1BCA}"/>
              </a:ext>
            </a:extLst>
          </p:cNvPr>
          <p:cNvSpPr/>
          <p:nvPr/>
        </p:nvSpPr>
        <p:spPr>
          <a:xfrm>
            <a:off x="2048719" y="3543604"/>
            <a:ext cx="775504" cy="56540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Tekstfelt 9">
            <a:extLst>
              <a:ext uri="{FF2B5EF4-FFF2-40B4-BE49-F238E27FC236}">
                <a16:creationId xmlns:a16="http://schemas.microsoft.com/office/drawing/2014/main" id="{0227153A-116E-4B4F-84E9-5C25261F56FA}"/>
              </a:ext>
            </a:extLst>
          </p:cNvPr>
          <p:cNvSpPr txBox="1"/>
          <p:nvPr/>
        </p:nvSpPr>
        <p:spPr>
          <a:xfrm>
            <a:off x="2326512" y="2534856"/>
            <a:ext cx="1875097" cy="646331"/>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Vi  ”definerer” en metode</a:t>
            </a:r>
          </a:p>
        </p:txBody>
      </p:sp>
      <p:sp>
        <p:nvSpPr>
          <p:cNvPr id="9" name="Ellipse 8">
            <a:extLst>
              <a:ext uri="{FF2B5EF4-FFF2-40B4-BE49-F238E27FC236}">
                <a16:creationId xmlns:a16="http://schemas.microsoft.com/office/drawing/2014/main" id="{C7F94BF6-2A7E-45ED-892B-F12FD2C47414}"/>
              </a:ext>
            </a:extLst>
          </p:cNvPr>
          <p:cNvSpPr/>
          <p:nvPr/>
        </p:nvSpPr>
        <p:spPr>
          <a:xfrm>
            <a:off x="2824223" y="3543604"/>
            <a:ext cx="1898248"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7269A469-3932-4011-B10D-030C72FE12DF}"/>
              </a:ext>
            </a:extLst>
          </p:cNvPr>
          <p:cNvCxnSpPr>
            <a:cxnSpLocks/>
          </p:cNvCxnSpPr>
          <p:nvPr/>
        </p:nvCxnSpPr>
        <p:spPr>
          <a:xfrm flipV="1">
            <a:off x="3845085"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787A2037-F3D9-403B-92BD-6C614A435F19}"/>
              </a:ext>
            </a:extLst>
          </p:cNvPr>
          <p:cNvSpPr txBox="1"/>
          <p:nvPr/>
        </p:nvSpPr>
        <p:spPr>
          <a:xfrm>
            <a:off x="4178460" y="2735223"/>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Metodens navn</a:t>
            </a:r>
          </a:p>
        </p:txBody>
      </p:sp>
      <p:sp>
        <p:nvSpPr>
          <p:cNvPr id="13" name="Ellipse 12">
            <a:extLst>
              <a:ext uri="{FF2B5EF4-FFF2-40B4-BE49-F238E27FC236}">
                <a16:creationId xmlns:a16="http://schemas.microsoft.com/office/drawing/2014/main" id="{905A211F-F818-4B01-9E4C-DC2CFA97C608}"/>
              </a:ext>
            </a:extLst>
          </p:cNvPr>
          <p:cNvSpPr/>
          <p:nvPr/>
        </p:nvSpPr>
        <p:spPr>
          <a:xfrm>
            <a:off x="2652917" y="3998046"/>
            <a:ext cx="3030251"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4" name="Lige forbindelse 13">
            <a:extLst>
              <a:ext uri="{FF2B5EF4-FFF2-40B4-BE49-F238E27FC236}">
                <a16:creationId xmlns:a16="http://schemas.microsoft.com/office/drawing/2014/main" id="{562C3101-13C0-4612-BE84-6450015B8F87}"/>
              </a:ext>
            </a:extLst>
          </p:cNvPr>
          <p:cNvCxnSpPr>
            <a:cxnSpLocks/>
          </p:cNvCxnSpPr>
          <p:nvPr/>
        </p:nvCxnSpPr>
        <p:spPr>
          <a:xfrm>
            <a:off x="5687786" y="4270270"/>
            <a:ext cx="365771"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kstfelt 15">
            <a:extLst>
              <a:ext uri="{FF2B5EF4-FFF2-40B4-BE49-F238E27FC236}">
                <a16:creationId xmlns:a16="http://schemas.microsoft.com/office/drawing/2014/main" id="{A1A54542-046A-4031-91D0-48CEF1DE4687}"/>
              </a:ext>
            </a:extLst>
          </p:cNvPr>
          <p:cNvSpPr txBox="1"/>
          <p:nvPr/>
        </p:nvSpPr>
        <p:spPr>
          <a:xfrm>
            <a:off x="6053652" y="4059885"/>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Metodens krop</a:t>
            </a:r>
          </a:p>
        </p:txBody>
      </p:sp>
      <p:sp>
        <p:nvSpPr>
          <p:cNvPr id="15" name="Ellipse 14">
            <a:extLst>
              <a:ext uri="{FF2B5EF4-FFF2-40B4-BE49-F238E27FC236}">
                <a16:creationId xmlns:a16="http://schemas.microsoft.com/office/drawing/2014/main" id="{BF0EA641-9AFD-42E1-9337-770A1912122A}"/>
              </a:ext>
            </a:extLst>
          </p:cNvPr>
          <p:cNvSpPr/>
          <p:nvPr/>
        </p:nvSpPr>
        <p:spPr>
          <a:xfrm>
            <a:off x="1748934" y="4859717"/>
            <a:ext cx="3030251"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7" name="Lige forbindelse 16">
            <a:extLst>
              <a:ext uri="{FF2B5EF4-FFF2-40B4-BE49-F238E27FC236}">
                <a16:creationId xmlns:a16="http://schemas.microsoft.com/office/drawing/2014/main" id="{1C58FC35-CA63-4A2A-B1C5-5AE5F20D0FD8}"/>
              </a:ext>
            </a:extLst>
          </p:cNvPr>
          <p:cNvCxnSpPr>
            <a:cxnSpLocks/>
          </p:cNvCxnSpPr>
          <p:nvPr/>
        </p:nvCxnSpPr>
        <p:spPr>
          <a:xfrm>
            <a:off x="4779185" y="5142422"/>
            <a:ext cx="109148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Tekstfelt 18">
            <a:extLst>
              <a:ext uri="{FF2B5EF4-FFF2-40B4-BE49-F238E27FC236}">
                <a16:creationId xmlns:a16="http://schemas.microsoft.com/office/drawing/2014/main" id="{0D7A4689-2242-46BE-ACBD-1CDBC850D55A}"/>
              </a:ext>
            </a:extLst>
          </p:cNvPr>
          <p:cNvSpPr txBox="1"/>
          <p:nvPr/>
        </p:nvSpPr>
        <p:spPr>
          <a:xfrm>
            <a:off x="5870671" y="4949374"/>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 kald</a:t>
            </a:r>
          </a:p>
        </p:txBody>
      </p:sp>
    </p:spTree>
    <p:extLst>
      <p:ext uri="{BB962C8B-B14F-4D97-AF65-F5344CB8AC3E}">
        <p14:creationId xmlns:p14="http://schemas.microsoft.com/office/powerpoint/2010/main" val="19061760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a:t>
            </a: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Hvad nu hvis vi vil have at vores program kan printe andre navne? </a:t>
            </a:r>
          </a:p>
          <a:p>
            <a:pPr lvl="1">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Vi kan bruge et argument!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1076259" y="2020559"/>
            <a:ext cx="4427379" cy="1552958"/>
          </a:xfrm>
          <a:prstGeom prst="rect">
            <a:avLst/>
          </a:prstGeom>
        </p:spPr>
      </p:pic>
      <p:sp>
        <p:nvSpPr>
          <p:cNvPr id="4" name="Rektangel 3">
            <a:extLst>
              <a:ext uri="{FF2B5EF4-FFF2-40B4-BE49-F238E27FC236}">
                <a16:creationId xmlns:a16="http://schemas.microsoft.com/office/drawing/2014/main" id="{16E71093-97FC-1FFB-E5AA-D982D9531B92}"/>
              </a:ext>
            </a:extLst>
          </p:cNvPr>
          <p:cNvSpPr/>
          <p:nvPr/>
        </p:nvSpPr>
        <p:spPr>
          <a:xfrm>
            <a:off x="1234373" y="1845734"/>
            <a:ext cx="4448796" cy="20536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6032163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a:t>
            </a: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7" name="Billede 6">
            <a:extLst>
              <a:ext uri="{FF2B5EF4-FFF2-40B4-BE49-F238E27FC236}">
                <a16:creationId xmlns:a16="http://schemas.microsoft.com/office/drawing/2014/main" id="{F095D5D9-EAFB-45AF-A74F-877ABA0C6418}"/>
              </a:ext>
            </a:extLst>
          </p:cNvPr>
          <p:cNvPicPr>
            <a:picLocks noChangeAspect="1"/>
          </p:cNvPicPr>
          <p:nvPr/>
        </p:nvPicPr>
        <p:blipFill>
          <a:blip r:embed="rId2"/>
          <a:stretch>
            <a:fillRect/>
          </a:stretch>
        </p:blipFill>
        <p:spPr>
          <a:xfrm>
            <a:off x="1097280" y="2008624"/>
            <a:ext cx="4448796" cy="1552792"/>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234373" y="1845734"/>
            <a:ext cx="4448796" cy="20536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7315950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sp>
        <p:nvSpPr>
          <p:cNvPr id="6" name="Rektangel 5">
            <a:extLst>
              <a:ext uri="{FF2B5EF4-FFF2-40B4-BE49-F238E27FC236}">
                <a16:creationId xmlns:a16="http://schemas.microsoft.com/office/drawing/2014/main" id="{7DA7BA92-7BBB-4434-A4F2-F357E5C9F1B2}"/>
              </a:ext>
            </a:extLst>
          </p:cNvPr>
          <p:cNvSpPr/>
          <p:nvPr/>
        </p:nvSpPr>
        <p:spPr>
          <a:xfrm>
            <a:off x="1234373" y="1845734"/>
            <a:ext cx="4448796" cy="19506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5" name="Billede 4">
            <a:extLst>
              <a:ext uri="{FF2B5EF4-FFF2-40B4-BE49-F238E27FC236}">
                <a16:creationId xmlns:a16="http://schemas.microsoft.com/office/drawing/2014/main" id="{3B0FB7FB-1225-49FB-8C2C-03C702EA448F}"/>
              </a:ext>
            </a:extLst>
          </p:cNvPr>
          <p:cNvPicPr>
            <a:picLocks noChangeAspect="1"/>
          </p:cNvPicPr>
          <p:nvPr/>
        </p:nvPicPr>
        <p:blipFill>
          <a:blip r:embed="rId2"/>
          <a:stretch>
            <a:fillRect/>
          </a:stretch>
        </p:blipFill>
        <p:spPr>
          <a:xfrm>
            <a:off x="1267715" y="1900618"/>
            <a:ext cx="4382112" cy="1895740"/>
          </a:xfrm>
          <a:prstGeom prst="rect">
            <a:avLst/>
          </a:prstGeom>
        </p:spPr>
      </p:pic>
      <p:sp>
        <p:nvSpPr>
          <p:cNvPr id="8" name="Pladsholder til indhold 2">
            <a:extLst>
              <a:ext uri="{FF2B5EF4-FFF2-40B4-BE49-F238E27FC236}">
                <a16:creationId xmlns:a16="http://schemas.microsoft.com/office/drawing/2014/main" id="{6FF93925-48CC-4346-82D6-200EF44EC176}"/>
              </a:ext>
            </a:extLst>
          </p:cNvPr>
          <p:cNvSpPr txBox="1">
            <a:spLocks/>
          </p:cNvSpPr>
          <p:nvPr/>
        </p:nvSpPr>
        <p:spPr>
          <a:xfrm>
            <a:off x="1249680" y="1998134"/>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Nu har vi lige pludselig noget kode som er genbrugeligt! </a:t>
            </a:r>
          </a:p>
          <a:p>
            <a:pPr lvl="1">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Lad os se den live</a:t>
            </a:r>
          </a:p>
          <a:p>
            <a:pPr marL="0" indent="0">
              <a:buClrTx/>
              <a:buFont typeface="Calibri" panose="020F0502020204030204" pitchFamily="34" charset="0"/>
              <a:buNone/>
            </a:pPr>
            <a:endParaRPr lang="da-DK"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5598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 og returnering</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Metoder behøver ikke bare at printe deres argument</a:t>
            </a:r>
          </a:p>
          <a:p>
            <a:pPr lvl="1">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De kan også ”returnere ting” </a:t>
            </a:r>
          </a:p>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De kan returnere alle de data typer vi har talt om</a:t>
            </a:r>
          </a:p>
          <a:p>
            <a:pPr lvl="1">
              <a:buClrTx/>
              <a:buFont typeface="Arial" panose="020B0604020202020204" pitchFamily="34" charset="0"/>
              <a:buChar char="•"/>
            </a:pPr>
            <a:r>
              <a:rPr lang="da-DK" sz="2200" dirty="0" err="1">
                <a:solidFill>
                  <a:schemeClr val="tx1"/>
                </a:solidFill>
                <a:latin typeface="Times New Roman" panose="02020603050405020304" pitchFamily="18" charset="0"/>
                <a:cs typeface="Times New Roman" panose="02020603050405020304" pitchFamily="18" charset="0"/>
              </a:rPr>
              <a:t>Integer</a:t>
            </a:r>
            <a:r>
              <a:rPr lang="da-DK" sz="2200" dirty="0">
                <a:solidFill>
                  <a:schemeClr val="tx1"/>
                </a:solidFill>
                <a:latin typeface="Times New Roman" panose="02020603050405020304" pitchFamily="18" charset="0"/>
                <a:cs typeface="Times New Roman" panose="02020603050405020304" pitchFamily="18" charset="0"/>
              </a:rPr>
              <a:t>, </a:t>
            </a:r>
            <a:r>
              <a:rPr lang="da-DK" sz="2200" dirty="0" err="1">
                <a:solidFill>
                  <a:schemeClr val="tx1"/>
                </a:solidFill>
                <a:latin typeface="Times New Roman" panose="02020603050405020304" pitchFamily="18" charset="0"/>
                <a:cs typeface="Times New Roman" panose="02020603050405020304" pitchFamily="18" charset="0"/>
              </a:rPr>
              <a:t>float</a:t>
            </a:r>
            <a:r>
              <a:rPr lang="da-DK" sz="2200" dirty="0">
                <a:solidFill>
                  <a:schemeClr val="tx1"/>
                </a:solidFill>
                <a:latin typeface="Times New Roman" panose="02020603050405020304" pitchFamily="18" charset="0"/>
                <a:cs typeface="Times New Roman" panose="02020603050405020304" pitchFamily="18" charset="0"/>
              </a:rPr>
              <a:t>, </a:t>
            </a:r>
            <a:r>
              <a:rPr lang="da-DK" sz="2200" dirty="0" err="1">
                <a:solidFill>
                  <a:schemeClr val="tx1"/>
                </a:solidFill>
                <a:latin typeface="Times New Roman" panose="02020603050405020304" pitchFamily="18" charset="0"/>
                <a:cs typeface="Times New Roman" panose="02020603050405020304" pitchFamily="18" charset="0"/>
              </a:rPr>
              <a:t>string</a:t>
            </a:r>
            <a:r>
              <a:rPr lang="da-DK" sz="2200" dirty="0">
                <a:solidFill>
                  <a:schemeClr val="tx1"/>
                </a:solidFill>
                <a:latin typeface="Times New Roman" panose="02020603050405020304" pitchFamily="18" charset="0"/>
                <a:cs typeface="Times New Roman" panose="02020603050405020304" pitchFamily="18" charset="0"/>
              </a:rPr>
              <a:t>, </a:t>
            </a:r>
            <a:r>
              <a:rPr lang="da-DK" sz="2200" dirty="0" err="1">
                <a:solidFill>
                  <a:schemeClr val="tx1"/>
                </a:solidFill>
                <a:latin typeface="Times New Roman" panose="02020603050405020304" pitchFamily="18" charset="0"/>
                <a:cs typeface="Times New Roman" panose="02020603050405020304" pitchFamily="18" charset="0"/>
              </a:rPr>
              <a:t>boolean</a:t>
            </a:r>
            <a:r>
              <a:rPr lang="da-DK" sz="2200" dirty="0">
                <a:solidFill>
                  <a:schemeClr val="tx1"/>
                </a:solidFill>
                <a:latin typeface="Times New Roman" panose="02020603050405020304" pitchFamily="18" charset="0"/>
                <a:cs typeface="Times New Roman" panose="02020603050405020304" pitchFamily="18" charset="0"/>
              </a:rPr>
              <a:t> mm. </a:t>
            </a:r>
          </a:p>
          <a:p>
            <a:pPr lvl="1">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Men også datastrukturer</a:t>
            </a:r>
          </a:p>
          <a:p>
            <a:pPr lvl="2">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Mere om det senere </a:t>
            </a:r>
          </a:p>
        </p:txBody>
      </p:sp>
    </p:spTree>
    <p:extLst>
      <p:ext uri="{BB962C8B-B14F-4D97-AF65-F5344CB8AC3E}">
        <p14:creationId xmlns:p14="http://schemas.microsoft.com/office/powerpoint/2010/main" val="4861857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 og returnering</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Vores mål: Lav en metode som returnerer det største af to tal</a:t>
            </a:r>
            <a:endParaRPr lang="da-DK"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4716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 og returnering</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Vores mål: Lav en metode som returnerer det største af to tal</a:t>
            </a:r>
            <a:endParaRPr lang="da-DK" sz="18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EEA4287-10CD-4D5C-B462-D51489D8354B}"/>
              </a:ext>
            </a:extLst>
          </p:cNvPr>
          <p:cNvPicPr>
            <a:picLocks noChangeAspect="1"/>
          </p:cNvPicPr>
          <p:nvPr/>
        </p:nvPicPr>
        <p:blipFill>
          <a:blip r:embed="rId2"/>
          <a:stretch>
            <a:fillRect/>
          </a:stretch>
        </p:blipFill>
        <p:spPr>
          <a:xfrm>
            <a:off x="1097280" y="2344352"/>
            <a:ext cx="7478169" cy="3524742"/>
          </a:xfrm>
          <a:prstGeom prst="rect">
            <a:avLst/>
          </a:prstGeom>
        </p:spPr>
      </p:pic>
      <p:sp>
        <p:nvSpPr>
          <p:cNvPr id="6" name="Rektangel 5">
            <a:extLst>
              <a:ext uri="{FF2B5EF4-FFF2-40B4-BE49-F238E27FC236}">
                <a16:creationId xmlns:a16="http://schemas.microsoft.com/office/drawing/2014/main" id="{356B1E89-891E-4C22-92B5-8A15C9B6EEF4}"/>
              </a:ext>
            </a:extLst>
          </p:cNvPr>
          <p:cNvSpPr/>
          <p:nvPr/>
        </p:nvSpPr>
        <p:spPr>
          <a:xfrm>
            <a:off x="1257523" y="2314986"/>
            <a:ext cx="7317926" cy="35541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40042692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Python 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Python kommer med mange indbyggede metoder</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Som kan bruges til mange forskellige ting!</a:t>
            </a:r>
          </a:p>
          <a:p>
            <a:pPr>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 F.eks. Indeholder ”</a:t>
            </a:r>
            <a:r>
              <a:rPr lang="da-DK" sz="2200" dirty="0" err="1">
                <a:solidFill>
                  <a:schemeClr val="tx1"/>
                </a:solidFill>
                <a:latin typeface="Times New Roman" panose="02020603050405020304" pitchFamily="18" charset="0"/>
                <a:cs typeface="Times New Roman" panose="02020603050405020304" pitchFamily="18" charset="0"/>
              </a:rPr>
              <a:t>math</a:t>
            </a:r>
            <a:r>
              <a:rPr lang="da-DK" sz="2200" dirty="0">
                <a:solidFill>
                  <a:schemeClr val="tx1"/>
                </a:solidFill>
                <a:latin typeface="Times New Roman" panose="02020603050405020304" pitchFamily="18" charset="0"/>
                <a:cs typeface="Times New Roman" panose="02020603050405020304" pitchFamily="18" charset="0"/>
              </a:rPr>
              <a:t>” ”biblioteket” mange smarte metoder</a:t>
            </a:r>
          </a:p>
          <a:p>
            <a:pPr>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 Og den indbyggede metode ”input” gør at man kan skrive med sit program i konsollen</a:t>
            </a:r>
          </a:p>
        </p:txBody>
      </p:sp>
    </p:spTree>
    <p:extLst>
      <p:ext uri="{BB962C8B-B14F-4D97-AF65-F5344CB8AC3E}">
        <p14:creationId xmlns:p14="http://schemas.microsoft.com/office/powerpoint/2010/main" val="19438409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Math ”biblioteket”</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I </a:t>
            </a:r>
            <a:r>
              <a:rPr lang="da-DK" dirty="0" err="1">
                <a:solidFill>
                  <a:schemeClr val="tx1"/>
                </a:solidFill>
                <a:latin typeface="Times New Roman" panose="02020603050405020304" pitchFamily="18" charset="0"/>
                <a:cs typeface="Times New Roman" panose="02020603050405020304" pitchFamily="18" charset="0"/>
              </a:rPr>
              <a:t>python</a:t>
            </a:r>
            <a:r>
              <a:rPr lang="da-DK" dirty="0">
                <a:solidFill>
                  <a:schemeClr val="tx1"/>
                </a:solidFill>
                <a:latin typeface="Times New Roman" panose="02020603050405020304" pitchFamily="18" charset="0"/>
                <a:cs typeface="Times New Roman" panose="02020603050405020304" pitchFamily="18" charset="0"/>
              </a:rPr>
              <a:t> kan vi importere et ”bibliotek”</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Det er sådan set bare en fil fyldt med metoder vi så kan bruge</a:t>
            </a:r>
          </a:p>
          <a:p>
            <a:pPr>
              <a:buClrTx/>
              <a:buFont typeface="Arial" panose="020B0604020202020204" pitchFamily="34" charset="0"/>
              <a:buChar char="•"/>
            </a:pPr>
            <a:endParaRPr lang="da-DK" sz="22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256F0DD0-648C-45DA-80A4-10875A1A7D3D}"/>
              </a:ext>
            </a:extLst>
          </p:cNvPr>
          <p:cNvPicPr>
            <a:picLocks noChangeAspect="1"/>
          </p:cNvPicPr>
          <p:nvPr/>
        </p:nvPicPr>
        <p:blipFill>
          <a:blip r:embed="rId2"/>
          <a:stretch>
            <a:fillRect/>
          </a:stretch>
        </p:blipFill>
        <p:spPr>
          <a:xfrm>
            <a:off x="1036320" y="2753395"/>
            <a:ext cx="5630061" cy="1629002"/>
          </a:xfrm>
          <a:prstGeom prst="rect">
            <a:avLst/>
          </a:prstGeom>
        </p:spPr>
      </p:pic>
      <p:sp>
        <p:nvSpPr>
          <p:cNvPr id="6" name="Rektangel 5">
            <a:extLst>
              <a:ext uri="{FF2B5EF4-FFF2-40B4-BE49-F238E27FC236}">
                <a16:creationId xmlns:a16="http://schemas.microsoft.com/office/drawing/2014/main" id="{2430CAF5-3A45-4DCF-A127-0852E5C506CB}"/>
              </a:ext>
            </a:extLst>
          </p:cNvPr>
          <p:cNvSpPr/>
          <p:nvPr/>
        </p:nvSpPr>
        <p:spPr>
          <a:xfrm>
            <a:off x="1192193" y="2650603"/>
            <a:ext cx="5069712" cy="17317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37809147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Math ”biblioteket”</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I </a:t>
            </a:r>
            <a:r>
              <a:rPr lang="da-DK" dirty="0" err="1">
                <a:solidFill>
                  <a:schemeClr val="tx1"/>
                </a:solidFill>
                <a:latin typeface="Times New Roman" panose="02020603050405020304" pitchFamily="18" charset="0"/>
                <a:cs typeface="Times New Roman" panose="02020603050405020304" pitchFamily="18" charset="0"/>
              </a:rPr>
              <a:t>python</a:t>
            </a:r>
            <a:r>
              <a:rPr lang="da-DK" dirty="0">
                <a:solidFill>
                  <a:schemeClr val="tx1"/>
                </a:solidFill>
                <a:latin typeface="Times New Roman" panose="02020603050405020304" pitchFamily="18" charset="0"/>
                <a:cs typeface="Times New Roman" panose="02020603050405020304" pitchFamily="18" charset="0"/>
              </a:rPr>
              <a:t> kan vi importere et ”bibliotek”</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Det er sådan set bare en fil fyldt med metoder vi så kan bruge</a:t>
            </a:r>
          </a:p>
          <a:p>
            <a:pPr>
              <a:buClrTx/>
              <a:buFont typeface="Arial" panose="020B0604020202020204" pitchFamily="34" charset="0"/>
              <a:buChar char="•"/>
            </a:pPr>
            <a:endParaRPr lang="da-DK" sz="22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256F0DD0-648C-45DA-80A4-10875A1A7D3D}"/>
              </a:ext>
            </a:extLst>
          </p:cNvPr>
          <p:cNvPicPr>
            <a:picLocks noChangeAspect="1"/>
          </p:cNvPicPr>
          <p:nvPr/>
        </p:nvPicPr>
        <p:blipFill>
          <a:blip r:embed="rId2"/>
          <a:stretch>
            <a:fillRect/>
          </a:stretch>
        </p:blipFill>
        <p:spPr>
          <a:xfrm>
            <a:off x="1036320" y="2753395"/>
            <a:ext cx="5630061" cy="1629002"/>
          </a:xfrm>
          <a:prstGeom prst="rect">
            <a:avLst/>
          </a:prstGeom>
        </p:spPr>
      </p:pic>
      <p:sp>
        <p:nvSpPr>
          <p:cNvPr id="6" name="Rektangel 5">
            <a:extLst>
              <a:ext uri="{FF2B5EF4-FFF2-40B4-BE49-F238E27FC236}">
                <a16:creationId xmlns:a16="http://schemas.microsoft.com/office/drawing/2014/main" id="{2430CAF5-3A45-4DCF-A127-0852E5C506CB}"/>
              </a:ext>
            </a:extLst>
          </p:cNvPr>
          <p:cNvSpPr/>
          <p:nvPr/>
        </p:nvSpPr>
        <p:spPr>
          <a:xfrm>
            <a:off x="1192193" y="2650603"/>
            <a:ext cx="5069712" cy="17317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7" name="Ellipse 6">
            <a:extLst>
              <a:ext uri="{FF2B5EF4-FFF2-40B4-BE49-F238E27FC236}">
                <a16:creationId xmlns:a16="http://schemas.microsoft.com/office/drawing/2014/main" id="{E866942E-1280-4A27-922D-30618B9CF0CE}"/>
              </a:ext>
            </a:extLst>
          </p:cNvPr>
          <p:cNvSpPr/>
          <p:nvPr/>
        </p:nvSpPr>
        <p:spPr>
          <a:xfrm>
            <a:off x="1608881" y="2571331"/>
            <a:ext cx="1250066" cy="56540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93075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2345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p:txBody>
      </p:sp>
      <p:sp>
        <p:nvSpPr>
          <p:cNvPr id="5" name="Ellipse 4">
            <a:extLst>
              <a:ext uri="{FF2B5EF4-FFF2-40B4-BE49-F238E27FC236}">
                <a16:creationId xmlns:a16="http://schemas.microsoft.com/office/drawing/2014/main" id="{ECFE1B59-65A4-484A-B451-15BB72EA8D4E}"/>
              </a:ext>
            </a:extLst>
          </p:cNvPr>
          <p:cNvSpPr/>
          <p:nvPr/>
        </p:nvSpPr>
        <p:spPr>
          <a:xfrm>
            <a:off x="361950" y="1819274"/>
            <a:ext cx="4714875" cy="14815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6" name="Lige forbindelse 5">
            <a:extLst>
              <a:ext uri="{FF2B5EF4-FFF2-40B4-BE49-F238E27FC236}">
                <a16:creationId xmlns:a16="http://schemas.microsoft.com/office/drawing/2014/main" id="{1C60D68B-83F6-4830-89B0-D99031A80461}"/>
              </a:ext>
            </a:extLst>
          </p:cNvPr>
          <p:cNvCxnSpPr>
            <a:cxnSpLocks/>
          </p:cNvCxnSpPr>
          <p:nvPr/>
        </p:nvCxnSpPr>
        <p:spPr>
          <a:xfrm>
            <a:off x="5076825" y="2600325"/>
            <a:ext cx="245744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kstfelt 6">
            <a:extLst>
              <a:ext uri="{FF2B5EF4-FFF2-40B4-BE49-F238E27FC236}">
                <a16:creationId xmlns:a16="http://schemas.microsoft.com/office/drawing/2014/main" id="{8B48161B-9E39-492C-8368-0E5619898E51}"/>
              </a:ext>
            </a:extLst>
          </p:cNvPr>
          <p:cNvSpPr txBox="1"/>
          <p:nvPr/>
        </p:nvSpPr>
        <p:spPr>
          <a:xfrm>
            <a:off x="7534274" y="2415659"/>
            <a:ext cx="4524375" cy="369332"/>
          </a:xfrm>
          <a:prstGeom prst="rect">
            <a:avLst/>
          </a:prstGeom>
          <a:noFill/>
        </p:spPr>
        <p:txBody>
          <a:bodyPr wrap="square" rtlCol="0">
            <a:spAutoFit/>
          </a:bodyPr>
          <a:lstStyle/>
          <a:p>
            <a:r>
              <a:rPr lang="da-DK" dirty="0"/>
              <a:t>Generelle programmeringsfærdigheder</a:t>
            </a:r>
          </a:p>
        </p:txBody>
      </p:sp>
      <p:sp>
        <p:nvSpPr>
          <p:cNvPr id="8" name="Ellipse 7">
            <a:extLst>
              <a:ext uri="{FF2B5EF4-FFF2-40B4-BE49-F238E27FC236}">
                <a16:creationId xmlns:a16="http://schemas.microsoft.com/office/drawing/2014/main" id="{D37C88CE-85CF-47D8-A56C-6B1D1077EFCB}"/>
              </a:ext>
            </a:extLst>
          </p:cNvPr>
          <p:cNvSpPr/>
          <p:nvPr/>
        </p:nvSpPr>
        <p:spPr>
          <a:xfrm>
            <a:off x="361951" y="3300829"/>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9" name="Lige forbindelse 8">
            <a:extLst>
              <a:ext uri="{FF2B5EF4-FFF2-40B4-BE49-F238E27FC236}">
                <a16:creationId xmlns:a16="http://schemas.microsoft.com/office/drawing/2014/main" id="{B80FDA1E-0EFF-49BC-81BE-77779B7D73BA}"/>
              </a:ext>
            </a:extLst>
          </p:cNvPr>
          <p:cNvCxnSpPr>
            <a:cxnSpLocks/>
          </p:cNvCxnSpPr>
          <p:nvPr/>
        </p:nvCxnSpPr>
        <p:spPr>
          <a:xfrm>
            <a:off x="5704275" y="3562350"/>
            <a:ext cx="182999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kstfelt 9">
            <a:extLst>
              <a:ext uri="{FF2B5EF4-FFF2-40B4-BE49-F238E27FC236}">
                <a16:creationId xmlns:a16="http://schemas.microsoft.com/office/drawing/2014/main" id="{D5F79518-5172-4F39-899A-20896C23EDD2}"/>
              </a:ext>
            </a:extLst>
          </p:cNvPr>
          <p:cNvSpPr txBox="1"/>
          <p:nvPr/>
        </p:nvSpPr>
        <p:spPr>
          <a:xfrm>
            <a:off x="7534274" y="3377684"/>
            <a:ext cx="4524375" cy="369332"/>
          </a:xfrm>
          <a:prstGeom prst="rect">
            <a:avLst/>
          </a:prstGeom>
          <a:noFill/>
        </p:spPr>
        <p:txBody>
          <a:bodyPr wrap="square" rtlCol="0">
            <a:spAutoFit/>
          </a:bodyPr>
          <a:lstStyle/>
          <a:p>
            <a:r>
              <a:rPr lang="da-DK" dirty="0"/>
              <a:t>Softwareudvikling</a:t>
            </a:r>
          </a:p>
        </p:txBody>
      </p:sp>
    </p:spTree>
    <p:extLst>
      <p:ext uri="{BB962C8B-B14F-4D97-AF65-F5344CB8AC3E}">
        <p14:creationId xmlns:p14="http://schemas.microsoft.com/office/powerpoint/2010/main" val="42483392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err="1">
                <a:latin typeface="Times New Roman" panose="02020603050405020304" pitchFamily="18" charset="0"/>
                <a:cs typeface="Times New Roman" panose="02020603050405020304" pitchFamily="18" charset="0"/>
              </a:rPr>
              <a:t>random</a:t>
            </a:r>
            <a:r>
              <a:rPr lang="da-DK" dirty="0">
                <a:latin typeface="Times New Roman" panose="02020603050405020304" pitchFamily="18" charset="0"/>
                <a:cs typeface="Times New Roman" panose="02020603050405020304" pitchFamily="18" charset="0"/>
              </a:rPr>
              <a:t> ”biblioteket”</a:t>
            </a:r>
          </a:p>
        </p:txBody>
      </p:sp>
      <p:sp>
        <p:nvSpPr>
          <p:cNvPr id="6" name="Rektangel 5">
            <a:extLst>
              <a:ext uri="{FF2B5EF4-FFF2-40B4-BE49-F238E27FC236}">
                <a16:creationId xmlns:a16="http://schemas.microsoft.com/office/drawing/2014/main" id="{2430CAF5-3A45-4DCF-A127-0852E5C506CB}"/>
              </a:ext>
            </a:extLst>
          </p:cNvPr>
          <p:cNvSpPr/>
          <p:nvPr/>
        </p:nvSpPr>
        <p:spPr>
          <a:xfrm>
            <a:off x="1192192" y="2037145"/>
            <a:ext cx="7974957" cy="12500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s</a:t>
            </a:r>
          </a:p>
        </p:txBody>
      </p:sp>
      <p:pic>
        <p:nvPicPr>
          <p:cNvPr id="10" name="Billede 9">
            <a:extLst>
              <a:ext uri="{FF2B5EF4-FFF2-40B4-BE49-F238E27FC236}">
                <a16:creationId xmlns:a16="http://schemas.microsoft.com/office/drawing/2014/main" id="{411A9416-0B0E-471B-BC94-63AC1870C666}"/>
              </a:ext>
            </a:extLst>
          </p:cNvPr>
          <p:cNvPicPr>
            <a:picLocks noChangeAspect="1"/>
          </p:cNvPicPr>
          <p:nvPr/>
        </p:nvPicPr>
        <p:blipFill>
          <a:blip r:embed="rId2"/>
          <a:stretch>
            <a:fillRect/>
          </a:stretch>
        </p:blipFill>
        <p:spPr>
          <a:xfrm>
            <a:off x="1332963" y="2141788"/>
            <a:ext cx="7697274" cy="1000265"/>
          </a:xfrm>
          <a:prstGeom prst="rect">
            <a:avLst/>
          </a:prstGeom>
        </p:spPr>
      </p:pic>
    </p:spTree>
    <p:extLst>
      <p:ext uri="{BB962C8B-B14F-4D97-AF65-F5344CB8AC3E}">
        <p14:creationId xmlns:p14="http://schemas.microsoft.com/office/powerpoint/2010/main" val="3064178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	</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Indtil videre har vi skrevet programmer der ikke ændrer sig efter de er kørt</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Hvad nu hvis vi gerne vil give input løbende?</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Pythons ”input” metode kan bruges til at modtage </a:t>
            </a:r>
            <a:r>
              <a:rPr lang="da-DK" dirty="0" err="1">
                <a:solidFill>
                  <a:schemeClr val="tx1"/>
                </a:solidFill>
                <a:latin typeface="Times New Roman" panose="02020603050405020304" pitchFamily="18" charset="0"/>
                <a:cs typeface="Times New Roman" panose="02020603050405020304" pitchFamily="18" charset="0"/>
              </a:rPr>
              <a:t>strings</a:t>
            </a:r>
            <a:r>
              <a:rPr lang="da-DK" dirty="0">
                <a:solidFill>
                  <a:schemeClr val="tx1"/>
                </a:solidFill>
                <a:latin typeface="Times New Roman" panose="02020603050405020304" pitchFamily="18" charset="0"/>
                <a:cs typeface="Times New Roman" panose="02020603050405020304" pitchFamily="18" charset="0"/>
              </a:rPr>
              <a:t>, </a:t>
            </a:r>
            <a:r>
              <a:rPr lang="da-DK" dirty="0" err="1">
                <a:solidFill>
                  <a:schemeClr val="tx1"/>
                </a:solidFill>
                <a:latin typeface="Times New Roman" panose="02020603050405020304" pitchFamily="18" charset="0"/>
                <a:cs typeface="Times New Roman" panose="02020603050405020304" pitchFamily="18" charset="0"/>
              </a:rPr>
              <a:t>integers</a:t>
            </a:r>
            <a:r>
              <a:rPr lang="da-DK" dirty="0">
                <a:solidFill>
                  <a:schemeClr val="tx1"/>
                </a:solidFill>
                <a:latin typeface="Times New Roman" panose="02020603050405020304" pitchFamily="18" charset="0"/>
                <a:cs typeface="Times New Roman" panose="02020603050405020304" pitchFamily="18" charset="0"/>
              </a:rPr>
              <a:t> osv.</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Man skriver i konsollen, så tager metoden og bruger det input i programmet</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Lad os se et eksempel</a:t>
            </a:r>
          </a:p>
        </p:txBody>
      </p:sp>
    </p:spTree>
    <p:extLst>
      <p:ext uri="{BB962C8B-B14F-4D97-AF65-F5344CB8AC3E}">
        <p14:creationId xmlns:p14="http://schemas.microsoft.com/office/powerpoint/2010/main" val="19984285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a:t>
            </a:r>
          </a:p>
        </p:txBody>
      </p:sp>
      <p:pic>
        <p:nvPicPr>
          <p:cNvPr id="7" name="Billede 6">
            <a:extLst>
              <a:ext uri="{FF2B5EF4-FFF2-40B4-BE49-F238E27FC236}">
                <a16:creationId xmlns:a16="http://schemas.microsoft.com/office/drawing/2014/main" id="{E9AAA2F9-1CB8-47DB-8FE4-979E8DB7E0FE}"/>
              </a:ext>
            </a:extLst>
          </p:cNvPr>
          <p:cNvPicPr>
            <a:picLocks noChangeAspect="1"/>
          </p:cNvPicPr>
          <p:nvPr/>
        </p:nvPicPr>
        <p:blipFill>
          <a:blip r:embed="rId2"/>
          <a:stretch>
            <a:fillRect/>
          </a:stretch>
        </p:blipFill>
        <p:spPr>
          <a:xfrm>
            <a:off x="1002880" y="1953146"/>
            <a:ext cx="8678486" cy="1562318"/>
          </a:xfrm>
          <a:prstGeom prst="rect">
            <a:avLst/>
          </a:prstGeom>
        </p:spPr>
      </p:pic>
      <p:sp>
        <p:nvSpPr>
          <p:cNvPr id="6" name="Rektangel 5">
            <a:extLst>
              <a:ext uri="{FF2B5EF4-FFF2-40B4-BE49-F238E27FC236}">
                <a16:creationId xmlns:a16="http://schemas.microsoft.com/office/drawing/2014/main" id="{356B1E89-891E-4C22-92B5-8A15C9B6EEF4}"/>
              </a:ext>
            </a:extLst>
          </p:cNvPr>
          <p:cNvSpPr/>
          <p:nvPr/>
        </p:nvSpPr>
        <p:spPr>
          <a:xfrm>
            <a:off x="1134725" y="1845734"/>
            <a:ext cx="8414796" cy="17771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32815548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a:t>
            </a:r>
          </a:p>
        </p:txBody>
      </p:sp>
      <p:pic>
        <p:nvPicPr>
          <p:cNvPr id="7" name="Billede 6">
            <a:extLst>
              <a:ext uri="{FF2B5EF4-FFF2-40B4-BE49-F238E27FC236}">
                <a16:creationId xmlns:a16="http://schemas.microsoft.com/office/drawing/2014/main" id="{E9AAA2F9-1CB8-47DB-8FE4-979E8DB7E0FE}"/>
              </a:ext>
            </a:extLst>
          </p:cNvPr>
          <p:cNvPicPr>
            <a:picLocks noChangeAspect="1"/>
          </p:cNvPicPr>
          <p:nvPr/>
        </p:nvPicPr>
        <p:blipFill>
          <a:blip r:embed="rId2"/>
          <a:stretch>
            <a:fillRect/>
          </a:stretch>
        </p:blipFill>
        <p:spPr>
          <a:xfrm>
            <a:off x="1002880" y="1953146"/>
            <a:ext cx="8678486" cy="1562318"/>
          </a:xfrm>
          <a:prstGeom prst="rect">
            <a:avLst/>
          </a:prstGeom>
        </p:spPr>
      </p:pic>
      <p:sp>
        <p:nvSpPr>
          <p:cNvPr id="6" name="Rektangel 5">
            <a:extLst>
              <a:ext uri="{FF2B5EF4-FFF2-40B4-BE49-F238E27FC236}">
                <a16:creationId xmlns:a16="http://schemas.microsoft.com/office/drawing/2014/main" id="{356B1E89-891E-4C22-92B5-8A15C9B6EEF4}"/>
              </a:ext>
            </a:extLst>
          </p:cNvPr>
          <p:cNvSpPr/>
          <p:nvPr/>
        </p:nvSpPr>
        <p:spPr>
          <a:xfrm>
            <a:off x="1134725" y="1845734"/>
            <a:ext cx="8414796" cy="17771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134725" y="3730288"/>
            <a:ext cx="10058400" cy="1003758"/>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Lad os se den live</a:t>
            </a:r>
            <a:endParaRPr lang="da-DK" sz="20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93630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80" y="2017235"/>
            <a:ext cx="10058400" cy="1003758"/>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Hvad nu hvis vi ikke vil have at programmet stopper efter 1 gang?</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Vi bruger da en løkke!</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27641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80" y="2017235"/>
            <a:ext cx="10058400" cy="1003758"/>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Hvad nu hvis vi ikke vil have at programmet stopper efter 1 gang?</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Vi bruger da en løkke!</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
        <p:nvSpPr>
          <p:cNvPr id="4" name="Rektangel 3">
            <a:extLst>
              <a:ext uri="{FF2B5EF4-FFF2-40B4-BE49-F238E27FC236}">
                <a16:creationId xmlns:a16="http://schemas.microsoft.com/office/drawing/2014/main" id="{CCF25B26-8824-4C3F-8491-754C15F5734E}"/>
              </a:ext>
            </a:extLst>
          </p:cNvPr>
          <p:cNvSpPr/>
          <p:nvPr/>
        </p:nvSpPr>
        <p:spPr>
          <a:xfrm>
            <a:off x="1285194" y="2708476"/>
            <a:ext cx="9088117" cy="21065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32AD6CB2-0173-442D-BE41-3222F3BE7FEF}"/>
              </a:ext>
            </a:extLst>
          </p:cNvPr>
          <p:cNvPicPr>
            <a:picLocks noChangeAspect="1"/>
          </p:cNvPicPr>
          <p:nvPr/>
        </p:nvPicPr>
        <p:blipFill>
          <a:blip r:embed="rId2"/>
          <a:stretch>
            <a:fillRect/>
          </a:stretch>
        </p:blipFill>
        <p:spPr>
          <a:xfrm>
            <a:off x="1339718" y="2802293"/>
            <a:ext cx="9088118" cy="1924319"/>
          </a:xfrm>
          <a:prstGeom prst="rect">
            <a:avLst/>
          </a:prstGeom>
        </p:spPr>
      </p:pic>
    </p:spTree>
    <p:extLst>
      <p:ext uri="{BB962C8B-B14F-4D97-AF65-F5344CB8AC3E}">
        <p14:creationId xmlns:p14="http://schemas.microsoft.com/office/powerpoint/2010/main" val="37106687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80" y="2017235"/>
            <a:ext cx="10058400" cy="1003758"/>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Hvad nu hvis vi ikke vil have at programmet stopper efter 1 gang?</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Vi bruger da en løkke!</a:t>
            </a:r>
          </a:p>
          <a:p>
            <a:pPr lvl="1">
              <a:buClrTx/>
              <a:buFont typeface="Arial" panose="020B0604020202020204" pitchFamily="34" charset="0"/>
              <a:buChar char="•"/>
            </a:pPr>
            <a:endParaRPr lang="da-DK" sz="2000"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endParaRPr lang="da-DK" sz="2000"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endParaRPr lang="da-DK" sz="2000"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endParaRPr lang="da-DK" sz="2000"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endParaRPr lang="da-DK" sz="2000" dirty="0">
              <a:solidFill>
                <a:schemeClr val="tx1"/>
              </a:solidFill>
              <a:latin typeface="Times New Roman" panose="02020603050405020304" pitchFamily="18" charset="0"/>
              <a:cs typeface="Times New Roman" panose="02020603050405020304" pitchFamily="18" charset="0"/>
            </a:endParaRPr>
          </a:p>
          <a:p>
            <a:pPr marL="201168" lvl="1" indent="0">
              <a:buClrTx/>
              <a:buNone/>
            </a:pPr>
            <a:endParaRPr lang="da-DK" sz="20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Igen, live!</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
        <p:nvSpPr>
          <p:cNvPr id="4" name="Rektangel 3">
            <a:extLst>
              <a:ext uri="{FF2B5EF4-FFF2-40B4-BE49-F238E27FC236}">
                <a16:creationId xmlns:a16="http://schemas.microsoft.com/office/drawing/2014/main" id="{CCF25B26-8824-4C3F-8491-754C15F5734E}"/>
              </a:ext>
            </a:extLst>
          </p:cNvPr>
          <p:cNvSpPr/>
          <p:nvPr/>
        </p:nvSpPr>
        <p:spPr>
          <a:xfrm>
            <a:off x="1285194" y="2708476"/>
            <a:ext cx="9088117" cy="21065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32AD6CB2-0173-442D-BE41-3222F3BE7FEF}"/>
              </a:ext>
            </a:extLst>
          </p:cNvPr>
          <p:cNvPicPr>
            <a:picLocks noChangeAspect="1"/>
          </p:cNvPicPr>
          <p:nvPr/>
        </p:nvPicPr>
        <p:blipFill>
          <a:blip r:embed="rId2"/>
          <a:stretch>
            <a:fillRect/>
          </a:stretch>
        </p:blipFill>
        <p:spPr>
          <a:xfrm>
            <a:off x="1339718" y="2802293"/>
            <a:ext cx="9088118" cy="1924319"/>
          </a:xfrm>
          <a:prstGeom prst="rect">
            <a:avLst/>
          </a:prstGeom>
        </p:spPr>
      </p:pic>
    </p:spTree>
    <p:extLst>
      <p:ext uri="{BB962C8B-B14F-4D97-AF65-F5344CB8AC3E}">
        <p14:creationId xmlns:p14="http://schemas.microsoft.com/office/powerpoint/2010/main" val="2050126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Opgaver pt. 2 (30 minutter)</a:t>
            </a:r>
          </a:p>
        </p:txBody>
      </p:sp>
      <mc:AlternateContent xmlns:mc="http://schemas.openxmlformats.org/markup-compatibility/2006" xmlns:a14="http://schemas.microsoft.com/office/drawing/2010/main">
        <mc:Choice Requires="a14">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a:xfrm>
                <a:off x="1097280" y="1845734"/>
                <a:ext cx="10058400" cy="4311998"/>
              </a:xfrm>
            </p:spPr>
            <p:txBody>
              <a:bodyPr>
                <a:noAutofit/>
              </a:bodyPr>
              <a:lstStyle/>
              <a:p>
                <a:pPr marL="457200" indent="-457200">
                  <a:lnSpc>
                    <a:spcPct val="100000"/>
                  </a:lnSpc>
                  <a:buClrTx/>
                  <a:buFont typeface="+mj-lt"/>
                  <a:buAutoNum type="arabicPeriod"/>
                </a:pPr>
                <a:r>
                  <a:rPr lang="da-DK" sz="1700" b="1" dirty="0">
                    <a:latin typeface="Times New Roman" panose="02020603050405020304" pitchFamily="18" charset="0"/>
                    <a:cs typeface="Times New Roman" panose="02020603050405020304" pitchFamily="18" charset="0"/>
                  </a:rPr>
                  <a:t>Lad os bygge videre på opgave 1.2 fra tidligere – Lav selve udregningen fra celsius til fahrenheit om til en metode ”def </a:t>
                </a:r>
                <a:r>
                  <a:rPr lang="da-DK" sz="1700" b="1" dirty="0" err="1">
                    <a:latin typeface="Times New Roman" panose="02020603050405020304" pitchFamily="18" charset="0"/>
                    <a:cs typeface="Times New Roman" panose="02020603050405020304" pitchFamily="18" charset="0"/>
                  </a:rPr>
                  <a:t>celsius_to_fahrenheit</a:t>
                </a:r>
                <a:r>
                  <a:rPr lang="da-DK" sz="1700" b="1" dirty="0">
                    <a:latin typeface="Times New Roman" panose="02020603050405020304" pitchFamily="18" charset="0"/>
                    <a:cs typeface="Times New Roman" panose="02020603050405020304" pitchFamily="18" charset="0"/>
                  </a:rPr>
                  <a:t>(</a:t>
                </a:r>
                <a:r>
                  <a:rPr lang="da-DK" sz="1700" b="1" dirty="0" err="1">
                    <a:latin typeface="Times New Roman" panose="02020603050405020304" pitchFamily="18" charset="0"/>
                    <a:cs typeface="Times New Roman" panose="02020603050405020304" pitchFamily="18" charset="0"/>
                  </a:rPr>
                  <a:t>celsius_degrees</a:t>
                </a:r>
                <a:r>
                  <a:rPr lang="da-DK" sz="1700" b="1" dirty="0">
                    <a:latin typeface="Times New Roman" panose="02020603050405020304" pitchFamily="18" charset="0"/>
                    <a:cs typeface="Times New Roman" panose="02020603050405020304" pitchFamily="18" charset="0"/>
                  </a:rPr>
                  <a:t>)”. Brug herefter så input metoden så det er brugeren der fortæller hvilke grader der skal regnes. Print fahrenheit graderne til sidst. </a:t>
                </a:r>
              </a:p>
              <a:p>
                <a:pPr lvl="2">
                  <a:lnSpc>
                    <a:spcPct val="100000"/>
                  </a:lnSpc>
                  <a:buClrTx/>
                  <a:buFont typeface="Arial" panose="020B0604020202020204" pitchFamily="34" charset="0"/>
                  <a:buChar char="•"/>
                </a:pPr>
                <a:r>
                  <a:rPr lang="da-DK" sz="1700" dirty="0">
                    <a:latin typeface="Times New Roman" panose="02020603050405020304" pitchFamily="18" charset="0"/>
                    <a:cs typeface="Times New Roman" panose="02020603050405020304" pitchFamily="18" charset="0"/>
                  </a:rPr>
                  <a:t>Husk at konvertere inputtet fra brugeren til </a:t>
                </a:r>
                <a:r>
                  <a:rPr lang="da-DK" sz="1700" dirty="0" err="1">
                    <a:latin typeface="Times New Roman" panose="02020603050405020304" pitchFamily="18" charset="0"/>
                    <a:cs typeface="Times New Roman" panose="02020603050405020304" pitchFamily="18" charset="0"/>
                  </a:rPr>
                  <a:t>int</a:t>
                </a:r>
                <a:r>
                  <a:rPr lang="da-DK" sz="1700" dirty="0">
                    <a:latin typeface="Times New Roman" panose="02020603050405020304" pitchFamily="18" charset="0"/>
                    <a:cs typeface="Times New Roman" panose="02020603050405020304" pitchFamily="18" charset="0"/>
                  </a:rPr>
                  <a:t>!</a:t>
                </a:r>
              </a:p>
              <a:p>
                <a:pPr marL="457200" indent="-457200">
                  <a:lnSpc>
                    <a:spcPct val="100000"/>
                  </a:lnSpc>
                  <a:buClrTx/>
                  <a:buFont typeface="+mj-lt"/>
                  <a:buAutoNum type="arabicPeriod"/>
                </a:pPr>
                <a:r>
                  <a:rPr lang="da-DK" sz="1700" b="1" dirty="0">
                    <a:latin typeface="Times New Roman" panose="02020603050405020304" pitchFamily="18" charset="0"/>
                    <a:cs typeface="Times New Roman" panose="02020603050405020304" pitchFamily="18" charset="0"/>
                  </a:rPr>
                  <a:t>Lav et program som kan udregne din promille. Brug input metoden så du kan skrive hvor mange genstande du har drukket. </a:t>
                </a:r>
              </a:p>
              <a:p>
                <a:pPr lvl="2">
                  <a:lnSpc>
                    <a:spcPct val="100000"/>
                  </a:lnSpc>
                  <a:buClrTx/>
                  <a:buFont typeface="Arial" panose="020B0604020202020204" pitchFamily="34" charset="0"/>
                  <a:buChar char="•"/>
                </a:pPr>
                <a:r>
                  <a:rPr lang="da-DK" sz="1700" dirty="0">
                    <a:latin typeface="Times New Roman" panose="02020603050405020304" pitchFamily="18" charset="0"/>
                    <a:cs typeface="Times New Roman" panose="02020603050405020304" pitchFamily="18" charset="0"/>
                  </a:rPr>
                  <a:t>Formlen er: </a:t>
                </a:r>
                <a14:m>
                  <m:oMath xmlns:m="http://schemas.openxmlformats.org/officeDocument/2006/math">
                    <m:r>
                      <a:rPr lang="da-DK" sz="1700" b="0" i="1" smtClean="0">
                        <a:solidFill>
                          <a:schemeClr val="tx1"/>
                        </a:solidFill>
                        <a:latin typeface="Cambria Math" panose="02040503050406030204" pitchFamily="18" charset="0"/>
                      </a:rPr>
                      <m:t>𝑝𝑟𝑜𝑚𝑖𝑙𝑙𝑒</m:t>
                    </m:r>
                    <m:r>
                      <a:rPr lang="da-DK" sz="1700" b="0" i="1" smtClean="0">
                        <a:solidFill>
                          <a:schemeClr val="tx1"/>
                        </a:solidFill>
                        <a:latin typeface="Cambria Math" panose="02040503050406030204" pitchFamily="18" charset="0"/>
                      </a:rPr>
                      <m:t>=</m:t>
                    </m:r>
                    <m:f>
                      <m:fPr>
                        <m:ctrlPr>
                          <a:rPr lang="da-DK" sz="1700" b="0" i="1" smtClean="0">
                            <a:solidFill>
                              <a:schemeClr val="tx1"/>
                            </a:solidFill>
                            <a:latin typeface="Cambria Math" panose="02040503050406030204" pitchFamily="18" charset="0"/>
                          </a:rPr>
                        </m:ctrlPr>
                      </m:fPr>
                      <m:num>
                        <m:r>
                          <a:rPr lang="da-DK" sz="1700" b="0" i="1" smtClean="0">
                            <a:solidFill>
                              <a:schemeClr val="tx1"/>
                            </a:solidFill>
                            <a:latin typeface="Cambria Math" panose="02040503050406030204" pitchFamily="18" charset="0"/>
                          </a:rPr>
                          <m:t>𝑎𝑚𝑜𝑢𝑛𝑡</m:t>
                        </m:r>
                        <m:r>
                          <a:rPr lang="da-DK" sz="1700" b="0" i="1" smtClean="0">
                            <a:solidFill>
                              <a:schemeClr val="tx1"/>
                            </a:solidFill>
                            <a:latin typeface="Cambria Math" panose="02040503050406030204" pitchFamily="18" charset="0"/>
                          </a:rPr>
                          <m:t>_</m:t>
                        </m:r>
                        <m:r>
                          <a:rPr lang="da-DK" sz="1700" b="0" i="1" smtClean="0">
                            <a:solidFill>
                              <a:schemeClr val="tx1"/>
                            </a:solidFill>
                            <a:latin typeface="Cambria Math" panose="02040503050406030204" pitchFamily="18" charset="0"/>
                          </a:rPr>
                          <m:t>𝑜𝑓</m:t>
                        </m:r>
                        <m:r>
                          <a:rPr lang="da-DK" sz="1700" b="0" i="1" smtClean="0">
                            <a:solidFill>
                              <a:schemeClr val="tx1"/>
                            </a:solidFill>
                            <a:latin typeface="Cambria Math" panose="02040503050406030204" pitchFamily="18" charset="0"/>
                          </a:rPr>
                          <m:t>_</m:t>
                        </m:r>
                        <m:r>
                          <a:rPr lang="da-DK" sz="1700" b="0" i="1" smtClean="0">
                            <a:solidFill>
                              <a:schemeClr val="tx1"/>
                            </a:solidFill>
                            <a:latin typeface="Cambria Math" panose="02040503050406030204" pitchFamily="18" charset="0"/>
                          </a:rPr>
                          <m:t>𝑢𝑛𝑖𝑡𝑠</m:t>
                        </m:r>
                        <m:r>
                          <a:rPr lang="da-DK" sz="1700" b="0" i="1" smtClean="0">
                            <a:solidFill>
                              <a:schemeClr val="tx1"/>
                            </a:solidFill>
                            <a:latin typeface="Cambria Math" panose="02040503050406030204" pitchFamily="18" charset="0"/>
                          </a:rPr>
                          <m:t>·12</m:t>
                        </m:r>
                      </m:num>
                      <m:den>
                        <m:r>
                          <a:rPr lang="da-DK" sz="1700" b="0" i="1" smtClean="0">
                            <a:solidFill>
                              <a:schemeClr val="tx1"/>
                            </a:solidFill>
                            <a:latin typeface="Cambria Math" panose="02040503050406030204" pitchFamily="18" charset="0"/>
                          </a:rPr>
                          <m:t>𝑏𝑜𝑑𝑦</m:t>
                        </m:r>
                        <m:r>
                          <a:rPr lang="da-DK" sz="1700" b="0" i="1" smtClean="0">
                            <a:solidFill>
                              <a:schemeClr val="tx1"/>
                            </a:solidFill>
                            <a:latin typeface="Cambria Math" panose="02040503050406030204" pitchFamily="18" charset="0"/>
                          </a:rPr>
                          <m:t>_</m:t>
                        </m:r>
                        <m:r>
                          <a:rPr lang="da-DK" sz="1700" b="0" i="1" smtClean="0">
                            <a:solidFill>
                              <a:schemeClr val="tx1"/>
                            </a:solidFill>
                            <a:latin typeface="Cambria Math" panose="02040503050406030204" pitchFamily="18" charset="0"/>
                          </a:rPr>
                          <m:t>𝑤𝑒𝑖𝑔h𝑡</m:t>
                        </m:r>
                        <m:r>
                          <a:rPr lang="da-DK" sz="1700" b="0" i="1" smtClean="0">
                            <a:solidFill>
                              <a:schemeClr val="tx1"/>
                            </a:solidFill>
                            <a:latin typeface="Cambria Math" panose="02040503050406030204" pitchFamily="18" charset="0"/>
                          </a:rPr>
                          <m:t>·0.7</m:t>
                        </m:r>
                      </m:den>
                    </m:f>
                  </m:oMath>
                </a14:m>
                <a:r>
                  <a:rPr lang="da-DK" sz="1700" dirty="0">
                    <a:latin typeface="Times New Roman" panose="02020603050405020304" pitchFamily="18" charset="0"/>
                    <a:cs typeface="Times New Roman" panose="02020603050405020304" pitchFamily="18" charset="0"/>
                  </a:rPr>
                  <a:t>,   lav gerne denne til en metode</a:t>
                </a:r>
              </a:p>
              <a:p>
                <a:pPr lvl="3">
                  <a:lnSpc>
                    <a:spcPct val="100000"/>
                  </a:lnSpc>
                  <a:buClrTx/>
                  <a:buFont typeface="Arial" panose="020B0604020202020204" pitchFamily="34" charset="0"/>
                  <a:buChar char="•"/>
                </a:pPr>
                <a:r>
                  <a:rPr lang="da-DK" sz="1700" dirty="0">
                    <a:latin typeface="Times New Roman" panose="02020603050405020304" pitchFamily="18" charset="0"/>
                    <a:cs typeface="Times New Roman" panose="02020603050405020304" pitchFamily="18" charset="0"/>
                  </a:rPr>
                  <a:t>Brug et loop til at få dit program til at starte forfra når den har udregnet promillen</a:t>
                </a:r>
              </a:p>
              <a:p>
                <a:pPr marL="457200" indent="-457200">
                  <a:lnSpc>
                    <a:spcPct val="100000"/>
                  </a:lnSpc>
                  <a:buClrTx/>
                  <a:buFont typeface="+mj-lt"/>
                  <a:buAutoNum type="arabicPeriod"/>
                </a:pPr>
                <a:r>
                  <a:rPr lang="da-DK" sz="1700" b="1" dirty="0">
                    <a:latin typeface="Times New Roman" panose="02020603050405020304" pitchFamily="18" charset="0"/>
                    <a:cs typeface="Times New Roman" panose="02020603050405020304" pitchFamily="18" charset="0"/>
                  </a:rPr>
                  <a:t>(Ekstra) Lav en metode ”def </a:t>
                </a:r>
                <a:r>
                  <a:rPr lang="da-DK" sz="1700" b="1" dirty="0" err="1">
                    <a:latin typeface="Times New Roman" panose="02020603050405020304" pitchFamily="18" charset="0"/>
                    <a:cs typeface="Times New Roman" panose="02020603050405020304" pitchFamily="18" charset="0"/>
                  </a:rPr>
                  <a:t>is_equal</a:t>
                </a:r>
                <a:r>
                  <a:rPr lang="da-DK" sz="1700" b="1" dirty="0">
                    <a:latin typeface="Times New Roman" panose="02020603050405020304" pitchFamily="18" charset="0"/>
                    <a:cs typeface="Times New Roman" panose="02020603050405020304" pitchFamily="18" charset="0"/>
                  </a:rPr>
                  <a:t>(</a:t>
                </a:r>
                <a:r>
                  <a:rPr lang="da-DK" sz="1700" b="1" dirty="0" err="1">
                    <a:latin typeface="Times New Roman" panose="02020603050405020304" pitchFamily="18" charset="0"/>
                    <a:cs typeface="Times New Roman" panose="02020603050405020304" pitchFamily="18" charset="0"/>
                  </a:rPr>
                  <a:t>number</a:t>
                </a:r>
                <a:r>
                  <a:rPr lang="da-DK" sz="1700" b="1" dirty="0">
                    <a:latin typeface="Times New Roman" panose="02020603050405020304" pitchFamily="18" charset="0"/>
                    <a:cs typeface="Times New Roman" panose="02020603050405020304" pitchFamily="18" charset="0"/>
                  </a:rPr>
                  <a:t>)” som kan tjekke om et givet tal er lige (Return true) eller ulige (Return false)</a:t>
                </a:r>
              </a:p>
              <a:p>
                <a:pPr lvl="2">
                  <a:lnSpc>
                    <a:spcPct val="100000"/>
                  </a:lnSpc>
                  <a:buClrTx/>
                  <a:buFont typeface="Arial" panose="020B0604020202020204" pitchFamily="34" charset="0"/>
                  <a:buChar char="•"/>
                </a:pPr>
                <a:r>
                  <a:rPr lang="da-DK" sz="1700" dirty="0">
                    <a:latin typeface="Times New Roman" panose="02020603050405020304" pitchFamily="18" charset="0"/>
                    <a:cs typeface="Times New Roman" panose="02020603050405020304" pitchFamily="18" charset="0"/>
                  </a:rPr>
                  <a:t>Hint: </a:t>
                </a:r>
              </a:p>
              <a:p>
                <a:pPr lvl="3">
                  <a:lnSpc>
                    <a:spcPct val="100000"/>
                  </a:lnSpc>
                  <a:buClrTx/>
                  <a:buFont typeface="Arial" panose="020B0604020202020204" pitchFamily="34" charset="0"/>
                  <a:buChar char="•"/>
                </a:pPr>
                <a:r>
                  <a:rPr lang="da-DK" sz="1700" dirty="0">
                    <a:latin typeface="Times New Roman" panose="02020603050405020304" pitchFamily="18" charset="0"/>
                    <a:cs typeface="Times New Roman" panose="02020603050405020304" pitchFamily="18" charset="0"/>
                  </a:rPr>
                  <a:t>4%2 = 0 </a:t>
                </a:r>
              </a:p>
              <a:p>
                <a:pPr lvl="3">
                  <a:lnSpc>
                    <a:spcPct val="100000"/>
                  </a:lnSpc>
                  <a:buClrTx/>
                  <a:buFont typeface="Arial" panose="020B0604020202020204" pitchFamily="34" charset="0"/>
                  <a:buChar char="•"/>
                </a:pPr>
                <a:r>
                  <a:rPr lang="da-DK" sz="1700" dirty="0">
                    <a:latin typeface="Times New Roman" panose="02020603050405020304" pitchFamily="18" charset="0"/>
                    <a:cs typeface="Times New Roman" panose="02020603050405020304" pitchFamily="18" charset="0"/>
                  </a:rPr>
                  <a:t>5%2 = 1</a:t>
                </a:r>
              </a:p>
              <a:p>
                <a:pPr marL="201168" lvl="1" indent="0">
                  <a:lnSpc>
                    <a:spcPct val="100000"/>
                  </a:lnSpc>
                  <a:buClrTx/>
                  <a:buNone/>
                </a:pPr>
                <a:endParaRPr lang="da-DK" sz="1700" dirty="0">
                  <a:latin typeface="Times New Roman" panose="02020603050405020304" pitchFamily="18" charset="0"/>
                  <a:cs typeface="Times New Roman" panose="02020603050405020304" pitchFamily="18" charset="0"/>
                </a:endParaRPr>
              </a:p>
              <a:p>
                <a:pPr marL="0" indent="0">
                  <a:buClrTx/>
                  <a:buNone/>
                </a:pPr>
                <a:r>
                  <a:rPr lang="da-DK" sz="1700" b="0" i="0" u="none" strike="noStrike" dirty="0">
                    <a:solidFill>
                      <a:srgbClr val="000000"/>
                    </a:solidFill>
                    <a:effectLst/>
                    <a:latin typeface="Arial" panose="020B0604020202020204" pitchFamily="34" charset="0"/>
                  </a:rPr>
                  <a:t> </a:t>
                </a:r>
              </a:p>
              <a:p>
                <a:pPr marL="0" indent="0">
                  <a:buClrTx/>
                  <a:buNone/>
                </a:pPr>
                <a:endParaRPr lang="da-DK" sz="1700" dirty="0">
                  <a:latin typeface="Times New Roman" panose="02020603050405020304" pitchFamily="18" charset="0"/>
                  <a:cs typeface="Times New Roman" panose="02020603050405020304" pitchFamily="18" charset="0"/>
                </a:endParaRPr>
              </a:p>
              <a:p>
                <a:pPr marL="201168" lvl="1" indent="0">
                  <a:buClrTx/>
                  <a:buNone/>
                </a:pPr>
                <a:endParaRPr lang="da-DK" sz="17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Pladsholder til indhold 2">
                <a:extLst>
                  <a:ext uri="{FF2B5EF4-FFF2-40B4-BE49-F238E27FC236}">
                    <a16:creationId xmlns:a16="http://schemas.microsoft.com/office/drawing/2014/main" id="{63EE13CA-3B71-4E00-AB4A-8824335CFB48}"/>
                  </a:ext>
                </a:extLst>
              </p:cNvPr>
              <p:cNvSpPr>
                <a:spLocks noGrp="1" noRot="1" noChangeAspect="1" noMove="1" noResize="1" noEditPoints="1" noAdjustHandles="1" noChangeArrowheads="1" noChangeShapeType="1" noTextEdit="1"/>
              </p:cNvSpPr>
              <p:nvPr>
                <p:ph idx="1"/>
              </p:nvPr>
            </p:nvSpPr>
            <p:spPr>
              <a:xfrm>
                <a:off x="1097280" y="1845734"/>
                <a:ext cx="10058400" cy="4311998"/>
              </a:xfrm>
              <a:blipFill>
                <a:blip r:embed="rId2"/>
                <a:stretch>
                  <a:fillRect l="-1261" t="-588" r="-1765" b="-4118"/>
                </a:stretch>
              </a:blipFill>
            </p:spPr>
            <p:txBody>
              <a:bodyPr/>
              <a:lstStyle/>
              <a:p>
                <a:r>
                  <a:rPr lang="da-DK">
                    <a:noFill/>
                  </a:rPr>
                  <a:t> </a:t>
                </a:r>
              </a:p>
            </p:txBody>
          </p:sp>
        </mc:Fallback>
      </mc:AlternateContent>
    </p:spTree>
    <p:extLst>
      <p:ext uri="{BB962C8B-B14F-4D97-AF65-F5344CB8AC3E}">
        <p14:creationId xmlns:p14="http://schemas.microsoft.com/office/powerpoint/2010/main" val="37636575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434EA-0FD5-46A3-AC52-58B0FAED3D95}"/>
              </a:ext>
            </a:extLst>
          </p:cNvPr>
          <p:cNvSpPr>
            <a:spLocks noGrp="1"/>
          </p:cNvSpPr>
          <p:nvPr>
            <p:ph type="ctrTitle"/>
          </p:nvPr>
        </p:nvSpPr>
        <p:spPr/>
        <p:txBody>
          <a:bodyPr/>
          <a:lstStyle/>
          <a:p>
            <a:pPr algn="ctr"/>
            <a:r>
              <a:rPr lang="da-DK" dirty="0">
                <a:latin typeface="Times New Roman" panose="02020603050405020304" pitchFamily="18" charset="0"/>
                <a:cs typeface="Times New Roman" panose="02020603050405020304" pitchFamily="18" charset="0"/>
              </a:rPr>
              <a:t>DATASTRUKTURER</a:t>
            </a:r>
          </a:p>
        </p:txBody>
      </p:sp>
    </p:spTree>
    <p:extLst>
      <p:ext uri="{BB962C8B-B14F-4D97-AF65-F5344CB8AC3E}">
        <p14:creationId xmlns:p14="http://schemas.microsoft.com/office/powerpoint/2010/main" val="332903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Datastrukturer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80" y="2017235"/>
            <a:ext cx="10058400"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Så nu </a:t>
            </a:r>
            <a:r>
              <a:rPr lang="da-DK">
                <a:solidFill>
                  <a:schemeClr val="tx1"/>
                </a:solidFill>
                <a:latin typeface="Times New Roman" panose="02020603050405020304" pitchFamily="18" charset="0"/>
                <a:cs typeface="Times New Roman" panose="02020603050405020304" pitchFamily="18" charset="0"/>
              </a:rPr>
              <a:t>har vi lært </a:t>
            </a:r>
            <a:r>
              <a:rPr lang="da-DK" dirty="0">
                <a:solidFill>
                  <a:schemeClr val="tx1"/>
                </a:solidFill>
                <a:latin typeface="Times New Roman" panose="02020603050405020304" pitchFamily="18" charset="0"/>
                <a:cs typeface="Times New Roman" panose="02020603050405020304" pitchFamily="18" charset="0"/>
              </a:rPr>
              <a:t>lidt basale principper </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Og lært hvordan man kan gemme data i en variabel </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Men hvad nu hvis vi gerne vil gemme en ”samling” af data</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F.eks. Hvis vi skulle lave et program der holdte alle CPR numre for danskere</a:t>
            </a:r>
          </a:p>
          <a:p>
            <a:pPr lvl="2">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Vi gider ikke gemme en variabel for hver eneste CPR nummer</a:t>
            </a:r>
          </a:p>
          <a:p>
            <a:pPr lvl="3">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Så skulle vi manuelt skrive ~6 millioner variabler……</a:t>
            </a:r>
          </a:p>
          <a:p>
            <a:pPr lvl="2">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Vi bruger i stedet en datastruktur!</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008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4813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a:lnSpc>
                <a:spcPct val="150000"/>
              </a:lnSpc>
            </a:pPr>
            <a:endParaRPr lang="da-DK" dirty="0"/>
          </a:p>
        </p:txBody>
      </p:sp>
      <p:sp>
        <p:nvSpPr>
          <p:cNvPr id="5" name="Ellipse 4">
            <a:extLst>
              <a:ext uri="{FF2B5EF4-FFF2-40B4-BE49-F238E27FC236}">
                <a16:creationId xmlns:a16="http://schemas.microsoft.com/office/drawing/2014/main" id="{ECFE1B59-65A4-484A-B451-15BB72EA8D4E}"/>
              </a:ext>
            </a:extLst>
          </p:cNvPr>
          <p:cNvSpPr/>
          <p:nvPr/>
        </p:nvSpPr>
        <p:spPr>
          <a:xfrm>
            <a:off x="361950" y="1819274"/>
            <a:ext cx="4714875" cy="14815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6" name="Lige forbindelse 5">
            <a:extLst>
              <a:ext uri="{FF2B5EF4-FFF2-40B4-BE49-F238E27FC236}">
                <a16:creationId xmlns:a16="http://schemas.microsoft.com/office/drawing/2014/main" id="{1C60D68B-83F6-4830-89B0-D99031A80461}"/>
              </a:ext>
            </a:extLst>
          </p:cNvPr>
          <p:cNvCxnSpPr>
            <a:cxnSpLocks/>
          </p:cNvCxnSpPr>
          <p:nvPr/>
        </p:nvCxnSpPr>
        <p:spPr>
          <a:xfrm>
            <a:off x="5076825" y="2600325"/>
            <a:ext cx="245744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kstfelt 6">
            <a:extLst>
              <a:ext uri="{FF2B5EF4-FFF2-40B4-BE49-F238E27FC236}">
                <a16:creationId xmlns:a16="http://schemas.microsoft.com/office/drawing/2014/main" id="{8B48161B-9E39-492C-8368-0E5619898E51}"/>
              </a:ext>
            </a:extLst>
          </p:cNvPr>
          <p:cNvSpPr txBox="1"/>
          <p:nvPr/>
        </p:nvSpPr>
        <p:spPr>
          <a:xfrm>
            <a:off x="7534274" y="2415659"/>
            <a:ext cx="4524375" cy="369332"/>
          </a:xfrm>
          <a:prstGeom prst="rect">
            <a:avLst/>
          </a:prstGeom>
          <a:noFill/>
        </p:spPr>
        <p:txBody>
          <a:bodyPr wrap="square" rtlCol="0">
            <a:spAutoFit/>
          </a:bodyPr>
          <a:lstStyle/>
          <a:p>
            <a:r>
              <a:rPr lang="da-DK" dirty="0"/>
              <a:t>Generelle programmeringsfærdigheder</a:t>
            </a:r>
          </a:p>
        </p:txBody>
      </p:sp>
      <p:sp>
        <p:nvSpPr>
          <p:cNvPr id="8" name="Ellipse 7">
            <a:extLst>
              <a:ext uri="{FF2B5EF4-FFF2-40B4-BE49-F238E27FC236}">
                <a16:creationId xmlns:a16="http://schemas.microsoft.com/office/drawing/2014/main" id="{D37C88CE-85CF-47D8-A56C-6B1D1077EFCB}"/>
              </a:ext>
            </a:extLst>
          </p:cNvPr>
          <p:cNvSpPr/>
          <p:nvPr/>
        </p:nvSpPr>
        <p:spPr>
          <a:xfrm>
            <a:off x="361951" y="3300829"/>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9" name="Lige forbindelse 8">
            <a:extLst>
              <a:ext uri="{FF2B5EF4-FFF2-40B4-BE49-F238E27FC236}">
                <a16:creationId xmlns:a16="http://schemas.microsoft.com/office/drawing/2014/main" id="{B80FDA1E-0EFF-49BC-81BE-77779B7D73BA}"/>
              </a:ext>
            </a:extLst>
          </p:cNvPr>
          <p:cNvCxnSpPr>
            <a:cxnSpLocks/>
          </p:cNvCxnSpPr>
          <p:nvPr/>
        </p:nvCxnSpPr>
        <p:spPr>
          <a:xfrm>
            <a:off x="5704275" y="3562350"/>
            <a:ext cx="182999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kstfelt 9">
            <a:extLst>
              <a:ext uri="{FF2B5EF4-FFF2-40B4-BE49-F238E27FC236}">
                <a16:creationId xmlns:a16="http://schemas.microsoft.com/office/drawing/2014/main" id="{D5F79518-5172-4F39-899A-20896C23EDD2}"/>
              </a:ext>
            </a:extLst>
          </p:cNvPr>
          <p:cNvSpPr txBox="1"/>
          <p:nvPr/>
        </p:nvSpPr>
        <p:spPr>
          <a:xfrm>
            <a:off x="7534274" y="3377684"/>
            <a:ext cx="4524375" cy="369332"/>
          </a:xfrm>
          <a:prstGeom prst="rect">
            <a:avLst/>
          </a:prstGeom>
          <a:noFill/>
        </p:spPr>
        <p:txBody>
          <a:bodyPr wrap="square" rtlCol="0">
            <a:spAutoFit/>
          </a:bodyPr>
          <a:lstStyle/>
          <a:p>
            <a:r>
              <a:rPr lang="da-DK" dirty="0"/>
              <a:t>Softwareudvikling</a:t>
            </a:r>
          </a:p>
        </p:txBody>
      </p:sp>
      <p:sp>
        <p:nvSpPr>
          <p:cNvPr id="11" name="Ellipse 10">
            <a:extLst>
              <a:ext uri="{FF2B5EF4-FFF2-40B4-BE49-F238E27FC236}">
                <a16:creationId xmlns:a16="http://schemas.microsoft.com/office/drawing/2014/main" id="{2595865B-BCD1-44B7-AEF5-EE1B2C9CD960}"/>
              </a:ext>
            </a:extLst>
          </p:cNvPr>
          <p:cNvSpPr/>
          <p:nvPr/>
        </p:nvSpPr>
        <p:spPr>
          <a:xfrm>
            <a:off x="542926" y="3811488"/>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2" name="Lige forbindelse 11">
            <a:extLst>
              <a:ext uri="{FF2B5EF4-FFF2-40B4-BE49-F238E27FC236}">
                <a16:creationId xmlns:a16="http://schemas.microsoft.com/office/drawing/2014/main" id="{62D8043D-6096-48A3-9C0C-B8C8D2C75023}"/>
              </a:ext>
            </a:extLst>
          </p:cNvPr>
          <p:cNvCxnSpPr>
            <a:cxnSpLocks/>
          </p:cNvCxnSpPr>
          <p:nvPr/>
        </p:nvCxnSpPr>
        <p:spPr>
          <a:xfrm>
            <a:off x="5885250" y="4075599"/>
            <a:ext cx="164902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Tekstfelt 13">
            <a:extLst>
              <a:ext uri="{FF2B5EF4-FFF2-40B4-BE49-F238E27FC236}">
                <a16:creationId xmlns:a16="http://schemas.microsoft.com/office/drawing/2014/main" id="{11B0D73F-C242-4365-8391-30F31CB05A58}"/>
              </a:ext>
            </a:extLst>
          </p:cNvPr>
          <p:cNvSpPr txBox="1"/>
          <p:nvPr/>
        </p:nvSpPr>
        <p:spPr>
          <a:xfrm>
            <a:off x="7534274" y="3890933"/>
            <a:ext cx="4524375" cy="369332"/>
          </a:xfrm>
          <a:prstGeom prst="rect">
            <a:avLst/>
          </a:prstGeom>
          <a:noFill/>
        </p:spPr>
        <p:txBody>
          <a:bodyPr wrap="square" rtlCol="0">
            <a:spAutoFit/>
          </a:bodyPr>
          <a:lstStyle/>
          <a:p>
            <a:r>
              <a:rPr lang="da-DK" dirty="0"/>
              <a:t>Afrunding</a:t>
            </a:r>
          </a:p>
        </p:txBody>
      </p:sp>
    </p:spTree>
    <p:extLst>
      <p:ext uri="{BB962C8B-B14F-4D97-AF65-F5344CB8AC3E}">
        <p14:creationId xmlns:p14="http://schemas.microsoft.com/office/powerpoint/2010/main" val="28453327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Datastrukturer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8437337"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Definition af en datastruktur: </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Noget data der er organiseret i elementer, hvor man kan tilføje og fjerne data fra den struktur</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Definitionen er kludret, men ideen er simpel! </a:t>
            </a:r>
          </a:p>
          <a:p>
            <a:pPr>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 Når man skal ud og handle laver man en indkøbsliste</a:t>
            </a:r>
          </a:p>
          <a:p>
            <a:pPr lvl="2">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Den her liste består af varer vi skal købe</a:t>
            </a:r>
          </a:p>
          <a:p>
            <a:pPr lvl="2">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Det er det samme med en datastrukturer! Vi kan lave en liste af variabler</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9768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En liste er en datastruktur hvor man kan gemme flere variabler i en variabel </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Man kan tilføje fra en liste og fjerne fra en liste </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Man kan bygge en liste af de variabel typer vi allerede kender</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Så en liste af </a:t>
            </a:r>
            <a:r>
              <a:rPr lang="da-DK" sz="2000" dirty="0" err="1">
                <a:solidFill>
                  <a:schemeClr val="tx1"/>
                </a:solidFill>
                <a:latin typeface="Times New Roman" panose="02020603050405020304" pitchFamily="18" charset="0"/>
                <a:cs typeface="Times New Roman" panose="02020603050405020304" pitchFamily="18" charset="0"/>
              </a:rPr>
              <a:t>integers</a:t>
            </a:r>
            <a:r>
              <a:rPr lang="da-DK" sz="2000" dirty="0">
                <a:solidFill>
                  <a:schemeClr val="tx1"/>
                </a:solidFill>
                <a:latin typeface="Times New Roman" panose="02020603050405020304" pitchFamily="18" charset="0"/>
                <a:cs typeface="Times New Roman" panose="02020603050405020304" pitchFamily="18" charset="0"/>
              </a:rPr>
              <a:t> er bare en variabel der holder flere heltal </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1868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Vi starter med en tom liste </a:t>
            </a:r>
          </a:p>
        </p:txBody>
      </p:sp>
    </p:spTree>
    <p:extLst>
      <p:ext uri="{BB962C8B-B14F-4D97-AF65-F5344CB8AC3E}">
        <p14:creationId xmlns:p14="http://schemas.microsoft.com/office/powerpoint/2010/main" val="30006593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Og tilføjer så en </a:t>
            </a:r>
            <a:r>
              <a:rPr lang="da-DK" dirty="0" err="1">
                <a:solidFill>
                  <a:schemeClr val="tx1"/>
                </a:solidFill>
                <a:latin typeface="Times New Roman" panose="02020603050405020304" pitchFamily="18" charset="0"/>
                <a:cs typeface="Times New Roman" panose="02020603050405020304" pitchFamily="18" charset="0"/>
              </a:rPr>
              <a:t>integer</a:t>
            </a:r>
            <a:r>
              <a:rPr lang="da-DK" dirty="0">
                <a:solidFill>
                  <a:schemeClr val="tx1"/>
                </a:solidFill>
                <a:latin typeface="Times New Roman" panose="02020603050405020304" pitchFamily="18" charset="0"/>
                <a:cs typeface="Times New Roman" panose="02020603050405020304" pitchFamily="18" charset="0"/>
              </a:rPr>
              <a:t> 10</a:t>
            </a:r>
          </a:p>
        </p:txBody>
      </p:sp>
      <p:pic>
        <p:nvPicPr>
          <p:cNvPr id="4" name="Billede 3">
            <a:extLst>
              <a:ext uri="{FF2B5EF4-FFF2-40B4-BE49-F238E27FC236}">
                <a16:creationId xmlns:a16="http://schemas.microsoft.com/office/drawing/2014/main" id="{00506751-3FE1-43E9-8017-D370CE1FDA20}"/>
              </a:ext>
            </a:extLst>
          </p:cNvPr>
          <p:cNvPicPr>
            <a:picLocks noChangeAspect="1"/>
          </p:cNvPicPr>
          <p:nvPr/>
        </p:nvPicPr>
        <p:blipFill>
          <a:blip r:embed="rId2"/>
          <a:stretch>
            <a:fillRect/>
          </a:stretch>
        </p:blipFill>
        <p:spPr>
          <a:xfrm>
            <a:off x="737698" y="2443702"/>
            <a:ext cx="1819529" cy="1800476"/>
          </a:xfrm>
          <a:prstGeom prst="rect">
            <a:avLst/>
          </a:prstGeom>
        </p:spPr>
      </p:pic>
    </p:spTree>
    <p:extLst>
      <p:ext uri="{BB962C8B-B14F-4D97-AF65-F5344CB8AC3E}">
        <p14:creationId xmlns:p14="http://schemas.microsoft.com/office/powerpoint/2010/main" val="25302674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Og tilføjer så en </a:t>
            </a:r>
            <a:r>
              <a:rPr lang="da-DK" dirty="0" err="1">
                <a:solidFill>
                  <a:schemeClr val="tx1"/>
                </a:solidFill>
                <a:latin typeface="Times New Roman" panose="02020603050405020304" pitchFamily="18" charset="0"/>
                <a:cs typeface="Times New Roman" panose="02020603050405020304" pitchFamily="18" charset="0"/>
              </a:rPr>
              <a:t>integer</a:t>
            </a:r>
            <a:r>
              <a:rPr lang="da-DK" dirty="0">
                <a:solidFill>
                  <a:schemeClr val="tx1"/>
                </a:solidFill>
                <a:latin typeface="Times New Roman" panose="02020603050405020304" pitchFamily="18" charset="0"/>
                <a:cs typeface="Times New Roman" panose="02020603050405020304" pitchFamily="18" charset="0"/>
              </a:rPr>
              <a:t> 8</a:t>
            </a:r>
          </a:p>
        </p:txBody>
      </p:sp>
      <p:pic>
        <p:nvPicPr>
          <p:cNvPr id="6" name="Billede 5">
            <a:extLst>
              <a:ext uri="{FF2B5EF4-FFF2-40B4-BE49-F238E27FC236}">
                <a16:creationId xmlns:a16="http://schemas.microsoft.com/office/drawing/2014/main" id="{CA0743C5-5757-454C-BC7B-74C0C13CC3C5}"/>
              </a:ext>
            </a:extLst>
          </p:cNvPr>
          <p:cNvPicPr>
            <a:picLocks noChangeAspect="1"/>
          </p:cNvPicPr>
          <p:nvPr/>
        </p:nvPicPr>
        <p:blipFill>
          <a:blip r:embed="rId2"/>
          <a:stretch>
            <a:fillRect/>
          </a:stretch>
        </p:blipFill>
        <p:spPr>
          <a:xfrm>
            <a:off x="771909" y="2709762"/>
            <a:ext cx="3124636" cy="1438476"/>
          </a:xfrm>
          <a:prstGeom prst="rect">
            <a:avLst/>
          </a:prstGeom>
        </p:spPr>
      </p:pic>
    </p:spTree>
    <p:extLst>
      <p:ext uri="{BB962C8B-B14F-4D97-AF65-F5344CB8AC3E}">
        <p14:creationId xmlns:p14="http://schemas.microsoft.com/office/powerpoint/2010/main" val="22554422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Og tilføjer så en </a:t>
            </a:r>
            <a:r>
              <a:rPr lang="da-DK" dirty="0" err="1">
                <a:solidFill>
                  <a:schemeClr val="tx1"/>
                </a:solidFill>
                <a:latin typeface="Times New Roman" panose="02020603050405020304" pitchFamily="18" charset="0"/>
                <a:cs typeface="Times New Roman" panose="02020603050405020304" pitchFamily="18" charset="0"/>
              </a:rPr>
              <a:t>integer</a:t>
            </a:r>
            <a:r>
              <a:rPr lang="da-DK" dirty="0">
                <a:solidFill>
                  <a:schemeClr val="tx1"/>
                </a:solidFill>
                <a:latin typeface="Times New Roman" panose="02020603050405020304" pitchFamily="18" charset="0"/>
                <a:cs typeface="Times New Roman" panose="02020603050405020304" pitchFamily="18" charset="0"/>
              </a:rPr>
              <a:t> 17</a:t>
            </a:r>
          </a:p>
        </p:txBody>
      </p:sp>
      <p:pic>
        <p:nvPicPr>
          <p:cNvPr id="4" name="Billede 3">
            <a:extLst>
              <a:ext uri="{FF2B5EF4-FFF2-40B4-BE49-F238E27FC236}">
                <a16:creationId xmlns:a16="http://schemas.microsoft.com/office/drawing/2014/main" id="{A641E7F5-86C2-49ED-948F-B1ACE22140A7}"/>
              </a:ext>
            </a:extLst>
          </p:cNvPr>
          <p:cNvPicPr>
            <a:picLocks noChangeAspect="1"/>
          </p:cNvPicPr>
          <p:nvPr/>
        </p:nvPicPr>
        <p:blipFill>
          <a:blip r:embed="rId2"/>
          <a:stretch>
            <a:fillRect/>
          </a:stretch>
        </p:blipFill>
        <p:spPr>
          <a:xfrm>
            <a:off x="656959" y="2595896"/>
            <a:ext cx="4029637" cy="1867161"/>
          </a:xfrm>
          <a:prstGeom prst="rect">
            <a:avLst/>
          </a:prstGeom>
        </p:spPr>
      </p:pic>
    </p:spTree>
    <p:extLst>
      <p:ext uri="{BB962C8B-B14F-4D97-AF65-F5344CB8AC3E}">
        <p14:creationId xmlns:p14="http://schemas.microsoft.com/office/powerpoint/2010/main" val="5235121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Og tilføjer så en </a:t>
            </a:r>
            <a:r>
              <a:rPr lang="da-DK" dirty="0" err="1">
                <a:solidFill>
                  <a:schemeClr val="tx1"/>
                </a:solidFill>
                <a:latin typeface="Times New Roman" panose="02020603050405020304" pitchFamily="18" charset="0"/>
                <a:cs typeface="Times New Roman" panose="02020603050405020304" pitchFamily="18" charset="0"/>
              </a:rPr>
              <a:t>integer</a:t>
            </a:r>
            <a:r>
              <a:rPr lang="da-DK" dirty="0">
                <a:solidFill>
                  <a:schemeClr val="tx1"/>
                </a:solidFill>
                <a:latin typeface="Times New Roman" panose="02020603050405020304" pitchFamily="18" charset="0"/>
                <a:cs typeface="Times New Roman" panose="02020603050405020304" pitchFamily="18" charset="0"/>
              </a:rPr>
              <a:t> 17</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Så nye elementer ryger bare bagerst i listen efter tilføjelse</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p:txBody>
      </p:sp>
      <p:pic>
        <p:nvPicPr>
          <p:cNvPr id="4" name="Billede 3">
            <a:extLst>
              <a:ext uri="{FF2B5EF4-FFF2-40B4-BE49-F238E27FC236}">
                <a16:creationId xmlns:a16="http://schemas.microsoft.com/office/drawing/2014/main" id="{A641E7F5-86C2-49ED-948F-B1ACE22140A7}"/>
              </a:ext>
            </a:extLst>
          </p:cNvPr>
          <p:cNvPicPr>
            <a:picLocks noChangeAspect="1"/>
          </p:cNvPicPr>
          <p:nvPr/>
        </p:nvPicPr>
        <p:blipFill>
          <a:blip r:embed="rId2"/>
          <a:stretch>
            <a:fillRect/>
          </a:stretch>
        </p:blipFill>
        <p:spPr>
          <a:xfrm>
            <a:off x="656959" y="2595896"/>
            <a:ext cx="4029637" cy="1867161"/>
          </a:xfrm>
          <a:prstGeom prst="rect">
            <a:avLst/>
          </a:prstGeom>
        </p:spPr>
      </p:pic>
    </p:spTree>
    <p:extLst>
      <p:ext uri="{BB962C8B-B14F-4D97-AF65-F5344CB8AC3E}">
        <p14:creationId xmlns:p14="http://schemas.microsoft.com/office/powerpoint/2010/main" val="19430269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Vi fjerner så 8</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pic>
        <p:nvPicPr>
          <p:cNvPr id="6" name="Billede 5">
            <a:extLst>
              <a:ext uri="{FF2B5EF4-FFF2-40B4-BE49-F238E27FC236}">
                <a16:creationId xmlns:a16="http://schemas.microsoft.com/office/drawing/2014/main" id="{1F0D4616-C028-41A8-91C4-6EF000C4BA2C}"/>
              </a:ext>
            </a:extLst>
          </p:cNvPr>
          <p:cNvPicPr>
            <a:picLocks noChangeAspect="1"/>
          </p:cNvPicPr>
          <p:nvPr/>
        </p:nvPicPr>
        <p:blipFill>
          <a:blip r:embed="rId2"/>
          <a:stretch>
            <a:fillRect/>
          </a:stretch>
        </p:blipFill>
        <p:spPr>
          <a:xfrm>
            <a:off x="847241" y="2652039"/>
            <a:ext cx="2838846" cy="2010056"/>
          </a:xfrm>
          <a:prstGeom prst="rect">
            <a:avLst/>
          </a:prstGeom>
        </p:spPr>
      </p:pic>
    </p:spTree>
    <p:extLst>
      <p:ext uri="{BB962C8B-B14F-4D97-AF65-F5344CB8AC3E}">
        <p14:creationId xmlns:p14="http://schemas.microsoft.com/office/powerpoint/2010/main" val="25263913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Vi fjerner så 8</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Så når man fjerner en variabel bliver de resterende elementer skubbet frem</a:t>
            </a:r>
          </a:p>
        </p:txBody>
      </p:sp>
      <p:pic>
        <p:nvPicPr>
          <p:cNvPr id="6" name="Billede 5">
            <a:extLst>
              <a:ext uri="{FF2B5EF4-FFF2-40B4-BE49-F238E27FC236}">
                <a16:creationId xmlns:a16="http://schemas.microsoft.com/office/drawing/2014/main" id="{1F0D4616-C028-41A8-91C4-6EF000C4BA2C}"/>
              </a:ext>
            </a:extLst>
          </p:cNvPr>
          <p:cNvPicPr>
            <a:picLocks noChangeAspect="1"/>
          </p:cNvPicPr>
          <p:nvPr/>
        </p:nvPicPr>
        <p:blipFill>
          <a:blip r:embed="rId2"/>
          <a:stretch>
            <a:fillRect/>
          </a:stretch>
        </p:blipFill>
        <p:spPr>
          <a:xfrm>
            <a:off x="847241" y="2652039"/>
            <a:ext cx="2838846" cy="2010056"/>
          </a:xfrm>
          <a:prstGeom prst="rect">
            <a:avLst/>
          </a:prstGeom>
        </p:spPr>
      </p:pic>
    </p:spTree>
    <p:extLst>
      <p:ext uri="{BB962C8B-B14F-4D97-AF65-F5344CB8AC3E}">
        <p14:creationId xmlns:p14="http://schemas.microsoft.com/office/powerpoint/2010/main" val="10477720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 i Python</a:t>
            </a:r>
          </a:p>
        </p:txBody>
      </p:sp>
      <p:sp>
        <p:nvSpPr>
          <p:cNvPr id="4" name="Rektangel 3">
            <a:extLst>
              <a:ext uri="{FF2B5EF4-FFF2-40B4-BE49-F238E27FC236}">
                <a16:creationId xmlns:a16="http://schemas.microsoft.com/office/drawing/2014/main" id="{3EFB8C6A-3D7C-4B5E-85E5-2EA4C961022A}"/>
              </a:ext>
            </a:extLst>
          </p:cNvPr>
          <p:cNvSpPr/>
          <p:nvPr/>
        </p:nvSpPr>
        <p:spPr>
          <a:xfrm>
            <a:off x="1178303" y="2152940"/>
            <a:ext cx="7375388" cy="34260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FC1C8EBC-8003-4076-B480-E55CEC294D1B}"/>
              </a:ext>
            </a:extLst>
          </p:cNvPr>
          <p:cNvPicPr>
            <a:picLocks noChangeAspect="1"/>
          </p:cNvPicPr>
          <p:nvPr/>
        </p:nvPicPr>
        <p:blipFill>
          <a:blip r:embed="rId2"/>
          <a:stretch>
            <a:fillRect/>
          </a:stretch>
        </p:blipFill>
        <p:spPr>
          <a:xfrm>
            <a:off x="1269690" y="2304324"/>
            <a:ext cx="6754360" cy="3158927"/>
          </a:xfrm>
          <a:prstGeom prst="rect">
            <a:avLst/>
          </a:prstGeom>
        </p:spPr>
      </p:pic>
    </p:spTree>
    <p:extLst>
      <p:ext uri="{BB962C8B-B14F-4D97-AF65-F5344CB8AC3E}">
        <p14:creationId xmlns:p14="http://schemas.microsoft.com/office/powerpoint/2010/main" val="2081624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0658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a:lnSpc>
                <a:spcPct val="150000"/>
              </a:lnSpc>
            </a:pPr>
            <a:endParaRPr lang="da-DK" dirty="0"/>
          </a:p>
        </p:txBody>
      </p:sp>
      <p:sp>
        <p:nvSpPr>
          <p:cNvPr id="5" name="Ellipse 4">
            <a:extLst>
              <a:ext uri="{FF2B5EF4-FFF2-40B4-BE49-F238E27FC236}">
                <a16:creationId xmlns:a16="http://schemas.microsoft.com/office/drawing/2014/main" id="{ECFE1B59-65A4-484A-B451-15BB72EA8D4E}"/>
              </a:ext>
            </a:extLst>
          </p:cNvPr>
          <p:cNvSpPr/>
          <p:nvPr/>
        </p:nvSpPr>
        <p:spPr>
          <a:xfrm>
            <a:off x="361950" y="1819274"/>
            <a:ext cx="4714875" cy="14815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6" name="Lige forbindelse 5">
            <a:extLst>
              <a:ext uri="{FF2B5EF4-FFF2-40B4-BE49-F238E27FC236}">
                <a16:creationId xmlns:a16="http://schemas.microsoft.com/office/drawing/2014/main" id="{1C60D68B-83F6-4830-89B0-D99031A80461}"/>
              </a:ext>
            </a:extLst>
          </p:cNvPr>
          <p:cNvCxnSpPr>
            <a:cxnSpLocks/>
          </p:cNvCxnSpPr>
          <p:nvPr/>
        </p:nvCxnSpPr>
        <p:spPr>
          <a:xfrm>
            <a:off x="5076825" y="2600325"/>
            <a:ext cx="245744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kstfelt 6">
            <a:extLst>
              <a:ext uri="{FF2B5EF4-FFF2-40B4-BE49-F238E27FC236}">
                <a16:creationId xmlns:a16="http://schemas.microsoft.com/office/drawing/2014/main" id="{8B48161B-9E39-492C-8368-0E5619898E51}"/>
              </a:ext>
            </a:extLst>
          </p:cNvPr>
          <p:cNvSpPr txBox="1"/>
          <p:nvPr/>
        </p:nvSpPr>
        <p:spPr>
          <a:xfrm>
            <a:off x="7534274" y="2415659"/>
            <a:ext cx="4524375" cy="369332"/>
          </a:xfrm>
          <a:prstGeom prst="rect">
            <a:avLst/>
          </a:prstGeom>
          <a:noFill/>
        </p:spPr>
        <p:txBody>
          <a:bodyPr wrap="square" rtlCol="0">
            <a:spAutoFit/>
          </a:bodyPr>
          <a:lstStyle/>
          <a:p>
            <a:r>
              <a:rPr lang="da-DK" dirty="0"/>
              <a:t>Generelle programmeringsfærdigheder</a:t>
            </a:r>
          </a:p>
        </p:txBody>
      </p:sp>
      <p:sp>
        <p:nvSpPr>
          <p:cNvPr id="8" name="Ellipse 7">
            <a:extLst>
              <a:ext uri="{FF2B5EF4-FFF2-40B4-BE49-F238E27FC236}">
                <a16:creationId xmlns:a16="http://schemas.microsoft.com/office/drawing/2014/main" id="{D37C88CE-85CF-47D8-A56C-6B1D1077EFCB}"/>
              </a:ext>
            </a:extLst>
          </p:cNvPr>
          <p:cNvSpPr/>
          <p:nvPr/>
        </p:nvSpPr>
        <p:spPr>
          <a:xfrm>
            <a:off x="361951" y="3300829"/>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9" name="Lige forbindelse 8">
            <a:extLst>
              <a:ext uri="{FF2B5EF4-FFF2-40B4-BE49-F238E27FC236}">
                <a16:creationId xmlns:a16="http://schemas.microsoft.com/office/drawing/2014/main" id="{B80FDA1E-0EFF-49BC-81BE-77779B7D73BA}"/>
              </a:ext>
            </a:extLst>
          </p:cNvPr>
          <p:cNvCxnSpPr>
            <a:cxnSpLocks/>
          </p:cNvCxnSpPr>
          <p:nvPr/>
        </p:nvCxnSpPr>
        <p:spPr>
          <a:xfrm>
            <a:off x="5704275" y="3562350"/>
            <a:ext cx="182999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kstfelt 9">
            <a:extLst>
              <a:ext uri="{FF2B5EF4-FFF2-40B4-BE49-F238E27FC236}">
                <a16:creationId xmlns:a16="http://schemas.microsoft.com/office/drawing/2014/main" id="{D5F79518-5172-4F39-899A-20896C23EDD2}"/>
              </a:ext>
            </a:extLst>
          </p:cNvPr>
          <p:cNvSpPr txBox="1"/>
          <p:nvPr/>
        </p:nvSpPr>
        <p:spPr>
          <a:xfrm>
            <a:off x="7534274" y="3377684"/>
            <a:ext cx="4524375" cy="369332"/>
          </a:xfrm>
          <a:prstGeom prst="rect">
            <a:avLst/>
          </a:prstGeom>
          <a:noFill/>
        </p:spPr>
        <p:txBody>
          <a:bodyPr wrap="square" rtlCol="0">
            <a:spAutoFit/>
          </a:bodyPr>
          <a:lstStyle/>
          <a:p>
            <a:r>
              <a:rPr lang="da-DK" dirty="0"/>
              <a:t>Softwareudvikling</a:t>
            </a:r>
          </a:p>
        </p:txBody>
      </p:sp>
      <p:sp>
        <p:nvSpPr>
          <p:cNvPr id="11" name="Ellipse 10">
            <a:extLst>
              <a:ext uri="{FF2B5EF4-FFF2-40B4-BE49-F238E27FC236}">
                <a16:creationId xmlns:a16="http://schemas.microsoft.com/office/drawing/2014/main" id="{2595865B-BCD1-44B7-AEF5-EE1B2C9CD960}"/>
              </a:ext>
            </a:extLst>
          </p:cNvPr>
          <p:cNvSpPr/>
          <p:nvPr/>
        </p:nvSpPr>
        <p:spPr>
          <a:xfrm>
            <a:off x="542926" y="3811488"/>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2" name="Lige forbindelse 11">
            <a:extLst>
              <a:ext uri="{FF2B5EF4-FFF2-40B4-BE49-F238E27FC236}">
                <a16:creationId xmlns:a16="http://schemas.microsoft.com/office/drawing/2014/main" id="{62D8043D-6096-48A3-9C0C-B8C8D2C75023}"/>
              </a:ext>
            </a:extLst>
          </p:cNvPr>
          <p:cNvCxnSpPr>
            <a:cxnSpLocks/>
          </p:cNvCxnSpPr>
          <p:nvPr/>
        </p:nvCxnSpPr>
        <p:spPr>
          <a:xfrm>
            <a:off x="5885250" y="4075599"/>
            <a:ext cx="164902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Tekstfelt 13">
            <a:extLst>
              <a:ext uri="{FF2B5EF4-FFF2-40B4-BE49-F238E27FC236}">
                <a16:creationId xmlns:a16="http://schemas.microsoft.com/office/drawing/2014/main" id="{11B0D73F-C242-4365-8391-30F31CB05A58}"/>
              </a:ext>
            </a:extLst>
          </p:cNvPr>
          <p:cNvSpPr txBox="1"/>
          <p:nvPr/>
        </p:nvSpPr>
        <p:spPr>
          <a:xfrm>
            <a:off x="7534274" y="3890933"/>
            <a:ext cx="4524375" cy="369332"/>
          </a:xfrm>
          <a:prstGeom prst="rect">
            <a:avLst/>
          </a:prstGeom>
          <a:noFill/>
        </p:spPr>
        <p:txBody>
          <a:bodyPr wrap="square" rtlCol="0">
            <a:spAutoFit/>
          </a:bodyPr>
          <a:lstStyle/>
          <a:p>
            <a:r>
              <a:rPr lang="da-DK" dirty="0"/>
              <a:t>Afrunding</a:t>
            </a:r>
          </a:p>
        </p:txBody>
      </p:sp>
      <p:sp>
        <p:nvSpPr>
          <p:cNvPr id="18" name="Ellipse 17">
            <a:extLst>
              <a:ext uri="{FF2B5EF4-FFF2-40B4-BE49-F238E27FC236}">
                <a16:creationId xmlns:a16="http://schemas.microsoft.com/office/drawing/2014/main" id="{FD13FC53-A78A-4AA6-A6F2-E492E8AA24A3}"/>
              </a:ext>
            </a:extLst>
          </p:cNvPr>
          <p:cNvSpPr/>
          <p:nvPr/>
        </p:nvSpPr>
        <p:spPr>
          <a:xfrm>
            <a:off x="7121842" y="3223184"/>
            <a:ext cx="2669858" cy="70956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9" name="Lige forbindelse 18">
            <a:extLst>
              <a:ext uri="{FF2B5EF4-FFF2-40B4-BE49-F238E27FC236}">
                <a16:creationId xmlns:a16="http://schemas.microsoft.com/office/drawing/2014/main" id="{5401F293-4C88-488A-B532-E30E53A1F6C7}"/>
              </a:ext>
            </a:extLst>
          </p:cNvPr>
          <p:cNvCxnSpPr>
            <a:cxnSpLocks/>
          </p:cNvCxnSpPr>
          <p:nvPr/>
        </p:nvCxnSpPr>
        <p:spPr>
          <a:xfrm>
            <a:off x="9652986" y="3733855"/>
            <a:ext cx="424818" cy="485727"/>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Tekstfelt 19">
            <a:extLst>
              <a:ext uri="{FF2B5EF4-FFF2-40B4-BE49-F238E27FC236}">
                <a16:creationId xmlns:a16="http://schemas.microsoft.com/office/drawing/2014/main" id="{3A4DE1E5-E71A-41C9-8B45-C61E3E4BBF01}"/>
              </a:ext>
            </a:extLst>
          </p:cNvPr>
          <p:cNvSpPr txBox="1"/>
          <p:nvPr/>
        </p:nvSpPr>
        <p:spPr>
          <a:xfrm>
            <a:off x="9791700" y="4231459"/>
            <a:ext cx="2361461" cy="369332"/>
          </a:xfrm>
          <a:prstGeom prst="rect">
            <a:avLst/>
          </a:prstGeom>
          <a:noFill/>
        </p:spPr>
        <p:txBody>
          <a:bodyPr wrap="square" rtlCol="0">
            <a:spAutoFit/>
          </a:bodyPr>
          <a:lstStyle/>
          <a:p>
            <a:r>
              <a:rPr lang="da-DK" b="1" dirty="0"/>
              <a:t>Lidt abstrakt</a:t>
            </a:r>
          </a:p>
        </p:txBody>
      </p:sp>
    </p:spTree>
    <p:extLst>
      <p:ext uri="{BB962C8B-B14F-4D97-AF65-F5344CB8AC3E}">
        <p14:creationId xmlns:p14="http://schemas.microsoft.com/office/powerpoint/2010/main" val="8754399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 i Python</a:t>
            </a:r>
          </a:p>
        </p:txBody>
      </p:sp>
      <p:sp>
        <p:nvSpPr>
          <p:cNvPr id="4" name="Rektangel 3">
            <a:extLst>
              <a:ext uri="{FF2B5EF4-FFF2-40B4-BE49-F238E27FC236}">
                <a16:creationId xmlns:a16="http://schemas.microsoft.com/office/drawing/2014/main" id="{3EFB8C6A-3D7C-4B5E-85E5-2EA4C961022A}"/>
              </a:ext>
            </a:extLst>
          </p:cNvPr>
          <p:cNvSpPr/>
          <p:nvPr/>
        </p:nvSpPr>
        <p:spPr>
          <a:xfrm>
            <a:off x="1178303" y="2152940"/>
            <a:ext cx="7375388" cy="34260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FC1C8EBC-8003-4076-B480-E55CEC294D1B}"/>
              </a:ext>
            </a:extLst>
          </p:cNvPr>
          <p:cNvPicPr>
            <a:picLocks noChangeAspect="1"/>
          </p:cNvPicPr>
          <p:nvPr/>
        </p:nvPicPr>
        <p:blipFill>
          <a:blip r:embed="rId2"/>
          <a:stretch>
            <a:fillRect/>
          </a:stretch>
        </p:blipFill>
        <p:spPr>
          <a:xfrm>
            <a:off x="1269690" y="2304324"/>
            <a:ext cx="6754360" cy="3158927"/>
          </a:xfrm>
          <a:prstGeom prst="rect">
            <a:avLst/>
          </a:prstGeom>
        </p:spPr>
      </p:pic>
      <p:sp>
        <p:nvSpPr>
          <p:cNvPr id="7" name="Tekstfelt 6">
            <a:extLst>
              <a:ext uri="{FF2B5EF4-FFF2-40B4-BE49-F238E27FC236}">
                <a16:creationId xmlns:a16="http://schemas.microsoft.com/office/drawing/2014/main" id="{8998AB03-E5AB-4F2A-9609-F19B0968F8A7}"/>
              </a:ext>
            </a:extLst>
          </p:cNvPr>
          <p:cNvSpPr txBox="1"/>
          <p:nvPr/>
        </p:nvSpPr>
        <p:spPr>
          <a:xfrm>
            <a:off x="1097280" y="5678771"/>
            <a:ext cx="6094070" cy="369332"/>
          </a:xfrm>
          <a:prstGeom prst="rect">
            <a:avLst/>
          </a:prstGeom>
          <a:noFill/>
        </p:spPr>
        <p:txBody>
          <a:bodyPr wrap="square">
            <a:sp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Live!</a:t>
            </a:r>
          </a:p>
        </p:txBody>
      </p:sp>
    </p:spTree>
    <p:extLst>
      <p:ext uri="{BB962C8B-B14F-4D97-AF65-F5344CB8AC3E}">
        <p14:creationId xmlns:p14="http://schemas.microsoft.com/office/powerpoint/2010/main" val="36768465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Løkker og lister</a:t>
            </a:r>
          </a:p>
        </p:txBody>
      </p:sp>
      <p:pic>
        <p:nvPicPr>
          <p:cNvPr id="4" name="Billede 3">
            <a:extLst>
              <a:ext uri="{FF2B5EF4-FFF2-40B4-BE49-F238E27FC236}">
                <a16:creationId xmlns:a16="http://schemas.microsoft.com/office/drawing/2014/main" id="{B7CE9C5F-31B0-4DD7-B3FD-FE4CB98B272E}"/>
              </a:ext>
            </a:extLst>
          </p:cNvPr>
          <p:cNvPicPr>
            <a:picLocks noChangeAspect="1"/>
          </p:cNvPicPr>
          <p:nvPr/>
        </p:nvPicPr>
        <p:blipFill>
          <a:blip r:embed="rId2"/>
          <a:stretch>
            <a:fillRect/>
          </a:stretch>
        </p:blipFill>
        <p:spPr>
          <a:xfrm>
            <a:off x="1097280" y="2240973"/>
            <a:ext cx="6102173" cy="1551997"/>
          </a:xfrm>
          <a:prstGeom prst="rect">
            <a:avLst/>
          </a:prstGeom>
        </p:spPr>
      </p:pic>
      <p:sp>
        <p:nvSpPr>
          <p:cNvPr id="9" name="Rektangel 8">
            <a:extLst>
              <a:ext uri="{FF2B5EF4-FFF2-40B4-BE49-F238E27FC236}">
                <a16:creationId xmlns:a16="http://schemas.microsoft.com/office/drawing/2014/main" id="{AD8EA129-C6E2-4F46-A329-F19E0DAB7D32}"/>
              </a:ext>
            </a:extLst>
          </p:cNvPr>
          <p:cNvSpPr/>
          <p:nvPr/>
        </p:nvSpPr>
        <p:spPr>
          <a:xfrm>
            <a:off x="1178303" y="2152941"/>
            <a:ext cx="5778082" cy="18056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8521089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err="1">
                <a:latin typeface="Times New Roman" panose="02020603050405020304" pitchFamily="18" charset="0"/>
                <a:cs typeface="Times New Roman" panose="02020603050405020304" pitchFamily="18" charset="0"/>
              </a:rPr>
              <a:t>Dictionaries</a:t>
            </a:r>
            <a:endParaRPr lang="da-DK" dirty="0">
              <a:latin typeface="Times New Roman" panose="02020603050405020304" pitchFamily="18" charset="0"/>
              <a:cs typeface="Times New Roman" panose="02020603050405020304" pitchFamily="18" charset="0"/>
            </a:endParaRPr>
          </a:p>
        </p:txBody>
      </p:sp>
      <p:sp>
        <p:nvSpPr>
          <p:cNvPr id="5" name="Pladsholder til indhold 2">
            <a:extLst>
              <a:ext uri="{FF2B5EF4-FFF2-40B4-BE49-F238E27FC236}">
                <a16:creationId xmlns:a16="http://schemas.microsoft.com/office/drawing/2014/main" id="{9FF94C96-4793-433D-83CF-F021D27345A5}"/>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En anden slags datastruktur!</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Så nu har vi lært om lister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Det er nok den mest basale datastruktur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Men det er kun en af mange forskellige datastrukturer</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Et </a:t>
            </a:r>
            <a:r>
              <a:rPr lang="da-DK" dirty="0" err="1">
                <a:solidFill>
                  <a:schemeClr val="tx1"/>
                </a:solidFill>
                <a:latin typeface="Times New Roman" panose="02020603050405020304" pitchFamily="18" charset="0"/>
                <a:cs typeface="Times New Roman" panose="02020603050405020304" pitchFamily="18" charset="0"/>
              </a:rPr>
              <a:t>dictionary</a:t>
            </a:r>
            <a:r>
              <a:rPr lang="da-DK" dirty="0">
                <a:solidFill>
                  <a:schemeClr val="tx1"/>
                </a:solidFill>
                <a:latin typeface="Times New Roman" panose="02020603050405020304" pitchFamily="18" charset="0"/>
                <a:cs typeface="Times New Roman" panose="02020603050405020304" pitchFamily="18" charset="0"/>
              </a:rPr>
              <a:t> (også kaldet et </a:t>
            </a:r>
            <a:r>
              <a:rPr lang="da-DK" dirty="0" err="1">
                <a:solidFill>
                  <a:schemeClr val="tx1"/>
                </a:solidFill>
                <a:latin typeface="Times New Roman" panose="02020603050405020304" pitchFamily="18" charset="0"/>
                <a:cs typeface="Times New Roman" panose="02020603050405020304" pitchFamily="18" charset="0"/>
              </a:rPr>
              <a:t>map</a:t>
            </a:r>
            <a:r>
              <a:rPr lang="da-DK" dirty="0">
                <a:solidFill>
                  <a:schemeClr val="tx1"/>
                </a:solidFill>
                <a:latin typeface="Times New Roman" panose="02020603050405020304" pitchFamily="18" charset="0"/>
                <a:cs typeface="Times New Roman" panose="02020603050405020304" pitchFamily="18" charset="0"/>
              </a:rPr>
              <a:t>) fungerer præcis som en ordbog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Når man slår et ord op så søger man på ordet og så kommer der en beskrivelse af ordet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I et </a:t>
            </a:r>
            <a:r>
              <a:rPr lang="da-DK" dirty="0" err="1">
                <a:solidFill>
                  <a:schemeClr val="tx1"/>
                </a:solidFill>
                <a:latin typeface="Times New Roman" panose="02020603050405020304" pitchFamily="18" charset="0"/>
                <a:cs typeface="Times New Roman" panose="02020603050405020304" pitchFamily="18" charset="0"/>
              </a:rPr>
              <a:t>dict</a:t>
            </a:r>
            <a:r>
              <a:rPr lang="da-DK" dirty="0">
                <a:solidFill>
                  <a:schemeClr val="tx1"/>
                </a:solidFill>
                <a:latin typeface="Times New Roman" panose="02020603050405020304" pitchFamily="18" charset="0"/>
                <a:cs typeface="Times New Roman" panose="02020603050405020304" pitchFamily="18" charset="0"/>
              </a:rPr>
              <a:t> (</a:t>
            </a:r>
            <a:r>
              <a:rPr lang="da-DK" dirty="0" err="1">
                <a:solidFill>
                  <a:schemeClr val="tx1"/>
                </a:solidFill>
                <a:latin typeface="Times New Roman" panose="02020603050405020304" pitchFamily="18" charset="0"/>
                <a:cs typeface="Times New Roman" panose="02020603050405020304" pitchFamily="18" charset="0"/>
              </a:rPr>
              <a:t>dictionary</a:t>
            </a:r>
            <a:r>
              <a:rPr lang="da-DK" dirty="0">
                <a:solidFill>
                  <a:schemeClr val="tx1"/>
                </a:solidFill>
                <a:latin typeface="Times New Roman" panose="02020603050405020304" pitchFamily="18" charset="0"/>
                <a:cs typeface="Times New Roman" panose="02020603050405020304" pitchFamily="18" charset="0"/>
              </a:rPr>
              <a:t>) har vi en </a:t>
            </a:r>
            <a:r>
              <a:rPr lang="da-DK" dirty="0" err="1">
                <a:solidFill>
                  <a:schemeClr val="tx1"/>
                </a:solidFill>
                <a:latin typeface="Times New Roman" panose="02020603050405020304" pitchFamily="18" charset="0"/>
                <a:cs typeface="Times New Roman" panose="02020603050405020304" pitchFamily="18" charset="0"/>
              </a:rPr>
              <a:t>key</a:t>
            </a:r>
            <a:r>
              <a:rPr lang="da-DK" dirty="0">
                <a:solidFill>
                  <a:schemeClr val="tx1"/>
                </a:solidFill>
                <a:latin typeface="Times New Roman" panose="02020603050405020304" pitchFamily="18" charset="0"/>
                <a:cs typeface="Times New Roman" panose="02020603050405020304" pitchFamily="18" charset="0"/>
              </a:rPr>
              <a:t>, der mapper til en </a:t>
            </a:r>
            <a:r>
              <a:rPr lang="da-DK" dirty="0" err="1">
                <a:solidFill>
                  <a:schemeClr val="tx1"/>
                </a:solidFill>
                <a:latin typeface="Times New Roman" panose="02020603050405020304" pitchFamily="18" charset="0"/>
                <a:cs typeface="Times New Roman" panose="02020603050405020304" pitchFamily="18" charset="0"/>
              </a:rPr>
              <a:t>value</a:t>
            </a:r>
            <a:r>
              <a:rPr lang="da-DK" dirty="0">
                <a:solidFill>
                  <a:schemeClr val="tx1"/>
                </a:solidFill>
                <a:latin typeface="Times New Roman" panose="02020603050405020304" pitchFamily="18" charset="0"/>
                <a:cs typeface="Times New Roman" panose="02020603050405020304" pitchFamily="18" charset="0"/>
              </a:rPr>
              <a:t> </a:t>
            </a:r>
          </a:p>
          <a:p>
            <a:pPr lvl="2">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Så ligesom en ordbog…….. </a:t>
            </a:r>
          </a:p>
        </p:txBody>
      </p:sp>
    </p:spTree>
    <p:extLst>
      <p:ext uri="{BB962C8B-B14F-4D97-AF65-F5344CB8AC3E}">
        <p14:creationId xmlns:p14="http://schemas.microsoft.com/office/powerpoint/2010/main" val="36699785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err="1">
                <a:latin typeface="Times New Roman" panose="02020603050405020304" pitchFamily="18" charset="0"/>
                <a:cs typeface="Times New Roman" panose="02020603050405020304" pitchFamily="18" charset="0"/>
              </a:rPr>
              <a:t>Dictionaries</a:t>
            </a:r>
            <a:r>
              <a:rPr lang="da-DK" dirty="0">
                <a:latin typeface="Times New Roman" panose="02020603050405020304" pitchFamily="18" charset="0"/>
                <a:cs typeface="Times New Roman" panose="02020603050405020304" pitchFamily="18" charset="0"/>
              </a:rPr>
              <a:t> i </a:t>
            </a:r>
            <a:r>
              <a:rPr lang="da-DK" dirty="0" err="1">
                <a:latin typeface="Times New Roman" panose="02020603050405020304" pitchFamily="18" charset="0"/>
                <a:cs typeface="Times New Roman" panose="02020603050405020304" pitchFamily="18" charset="0"/>
              </a:rPr>
              <a:t>python</a:t>
            </a:r>
            <a:r>
              <a:rPr lang="da-DK" dirty="0">
                <a:latin typeface="Times New Roman" panose="02020603050405020304" pitchFamily="18" charset="0"/>
                <a:cs typeface="Times New Roman" panose="02020603050405020304" pitchFamily="18" charset="0"/>
              </a:rPr>
              <a:t> </a:t>
            </a:r>
          </a:p>
        </p:txBody>
      </p:sp>
      <p:pic>
        <p:nvPicPr>
          <p:cNvPr id="7" name="Billede 6">
            <a:extLst>
              <a:ext uri="{FF2B5EF4-FFF2-40B4-BE49-F238E27FC236}">
                <a16:creationId xmlns:a16="http://schemas.microsoft.com/office/drawing/2014/main" id="{11E36273-0F8E-49F1-AC6F-10014D50FC87}"/>
              </a:ext>
            </a:extLst>
          </p:cNvPr>
          <p:cNvPicPr>
            <a:picLocks noChangeAspect="1"/>
          </p:cNvPicPr>
          <p:nvPr/>
        </p:nvPicPr>
        <p:blipFill>
          <a:blip r:embed="rId2"/>
          <a:stretch>
            <a:fillRect/>
          </a:stretch>
        </p:blipFill>
        <p:spPr>
          <a:xfrm>
            <a:off x="1097280" y="2079016"/>
            <a:ext cx="10193173" cy="2915057"/>
          </a:xfrm>
          <a:prstGeom prst="rect">
            <a:avLst/>
          </a:prstGeom>
        </p:spPr>
      </p:pic>
      <p:sp>
        <p:nvSpPr>
          <p:cNvPr id="8" name="Rektangel 7">
            <a:extLst>
              <a:ext uri="{FF2B5EF4-FFF2-40B4-BE49-F238E27FC236}">
                <a16:creationId xmlns:a16="http://schemas.microsoft.com/office/drawing/2014/main" id="{8EA858BE-4C83-4DC4-91CD-D98536FBFA53}"/>
              </a:ext>
            </a:extLst>
          </p:cNvPr>
          <p:cNvSpPr/>
          <p:nvPr/>
        </p:nvSpPr>
        <p:spPr>
          <a:xfrm>
            <a:off x="1189877" y="1905420"/>
            <a:ext cx="10058401" cy="31990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41886534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err="1">
                <a:latin typeface="Times New Roman" panose="02020603050405020304" pitchFamily="18" charset="0"/>
                <a:cs typeface="Times New Roman" panose="02020603050405020304" pitchFamily="18" charset="0"/>
              </a:rPr>
              <a:t>Dictionaries</a:t>
            </a:r>
            <a:r>
              <a:rPr lang="da-DK" dirty="0">
                <a:latin typeface="Times New Roman" panose="02020603050405020304" pitchFamily="18" charset="0"/>
                <a:cs typeface="Times New Roman" panose="02020603050405020304" pitchFamily="18" charset="0"/>
              </a:rPr>
              <a:t> i </a:t>
            </a:r>
            <a:r>
              <a:rPr lang="da-DK" dirty="0" err="1">
                <a:latin typeface="Times New Roman" panose="02020603050405020304" pitchFamily="18" charset="0"/>
                <a:cs typeface="Times New Roman" panose="02020603050405020304" pitchFamily="18" charset="0"/>
              </a:rPr>
              <a:t>python</a:t>
            </a:r>
            <a:r>
              <a:rPr lang="da-DK" dirty="0">
                <a:latin typeface="Times New Roman" panose="02020603050405020304" pitchFamily="18" charset="0"/>
                <a:cs typeface="Times New Roman" panose="02020603050405020304" pitchFamily="18" charset="0"/>
              </a:rPr>
              <a:t> </a:t>
            </a:r>
          </a:p>
        </p:txBody>
      </p:sp>
      <p:pic>
        <p:nvPicPr>
          <p:cNvPr id="7" name="Billede 6">
            <a:extLst>
              <a:ext uri="{FF2B5EF4-FFF2-40B4-BE49-F238E27FC236}">
                <a16:creationId xmlns:a16="http://schemas.microsoft.com/office/drawing/2014/main" id="{11E36273-0F8E-49F1-AC6F-10014D50FC87}"/>
              </a:ext>
            </a:extLst>
          </p:cNvPr>
          <p:cNvPicPr>
            <a:picLocks noChangeAspect="1"/>
          </p:cNvPicPr>
          <p:nvPr/>
        </p:nvPicPr>
        <p:blipFill>
          <a:blip r:embed="rId2"/>
          <a:stretch>
            <a:fillRect/>
          </a:stretch>
        </p:blipFill>
        <p:spPr>
          <a:xfrm>
            <a:off x="1097280" y="2079016"/>
            <a:ext cx="10193173" cy="2915057"/>
          </a:xfrm>
          <a:prstGeom prst="rect">
            <a:avLst/>
          </a:prstGeom>
        </p:spPr>
      </p:pic>
      <p:sp>
        <p:nvSpPr>
          <p:cNvPr id="8" name="Rektangel 7">
            <a:extLst>
              <a:ext uri="{FF2B5EF4-FFF2-40B4-BE49-F238E27FC236}">
                <a16:creationId xmlns:a16="http://schemas.microsoft.com/office/drawing/2014/main" id="{8EA858BE-4C83-4DC4-91CD-D98536FBFA53}"/>
              </a:ext>
            </a:extLst>
          </p:cNvPr>
          <p:cNvSpPr/>
          <p:nvPr/>
        </p:nvSpPr>
        <p:spPr>
          <a:xfrm>
            <a:off x="1189877" y="1905420"/>
            <a:ext cx="10058401" cy="31990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 name="Tekstfelt 4">
            <a:extLst>
              <a:ext uri="{FF2B5EF4-FFF2-40B4-BE49-F238E27FC236}">
                <a16:creationId xmlns:a16="http://schemas.microsoft.com/office/drawing/2014/main" id="{D07279E4-E6DA-490A-837D-AE2D71E57014}"/>
              </a:ext>
            </a:extLst>
          </p:cNvPr>
          <p:cNvSpPr txBox="1"/>
          <p:nvPr/>
        </p:nvSpPr>
        <p:spPr>
          <a:xfrm>
            <a:off x="1097280" y="5678771"/>
            <a:ext cx="6094070" cy="369332"/>
          </a:xfrm>
          <a:prstGeom prst="rect">
            <a:avLst/>
          </a:prstGeom>
          <a:noFill/>
        </p:spPr>
        <p:txBody>
          <a:bodyPr wrap="square">
            <a:sp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Live!</a:t>
            </a:r>
          </a:p>
        </p:txBody>
      </p:sp>
    </p:spTree>
    <p:extLst>
      <p:ext uri="{BB962C8B-B14F-4D97-AF65-F5344CB8AC3E}">
        <p14:creationId xmlns:p14="http://schemas.microsoft.com/office/powerpoint/2010/main" val="42349043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Opgaver pt. 3 (30 minutter)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a:xfrm>
            <a:off x="1097280" y="1845734"/>
            <a:ext cx="10058400" cy="4311998"/>
          </a:xfrm>
        </p:spPr>
        <p:txBody>
          <a:bodyPr>
            <a:noAutofit/>
          </a:bodyPr>
          <a:lstStyle/>
          <a:p>
            <a:pPr marL="457200" indent="-457200">
              <a:lnSpc>
                <a:spcPct val="100000"/>
              </a:lnSpc>
              <a:buClrTx/>
              <a:buFont typeface="+mj-lt"/>
              <a:buAutoNum type="arabicPeriod"/>
            </a:pPr>
            <a:r>
              <a:rPr lang="da-DK" sz="1400" b="1" dirty="0">
                <a:latin typeface="Times New Roman" panose="02020603050405020304" pitchFamily="18" charset="0"/>
                <a:cs typeface="Times New Roman" panose="02020603050405020304" pitchFamily="18" charset="0"/>
              </a:rPr>
              <a:t>Lav et program som fylder en liste med 20 tilfældige tal mellem 1 til 100 og print den til sidst</a:t>
            </a:r>
          </a:p>
          <a:p>
            <a:pPr marL="578358" lvl="1" indent="-285750">
              <a:lnSpc>
                <a:spcPct val="100000"/>
              </a:lnSpc>
              <a:buClrTx/>
            </a:pPr>
            <a:r>
              <a:rPr lang="da-DK" sz="1400" dirty="0">
                <a:latin typeface="Times New Roman" panose="02020603050405020304" pitchFamily="18" charset="0"/>
                <a:cs typeface="Times New Roman" panose="02020603050405020304" pitchFamily="18" charset="0"/>
              </a:rPr>
              <a:t>Hints: </a:t>
            </a:r>
          </a:p>
          <a:p>
            <a:pPr marL="761238" lvl="2" indent="-285750">
              <a:lnSpc>
                <a:spcPct val="100000"/>
              </a:lnSpc>
              <a:buClrTx/>
            </a:pPr>
            <a:r>
              <a:rPr lang="da-DK" dirty="0">
                <a:latin typeface="Times New Roman" panose="02020603050405020304" pitchFamily="18" charset="0"/>
                <a:cs typeface="Times New Roman" panose="02020603050405020304" pitchFamily="18" charset="0"/>
              </a:rPr>
              <a:t>Brug metoden: ”</a:t>
            </a:r>
            <a:r>
              <a:rPr lang="da-DK" b="1" dirty="0" err="1">
                <a:latin typeface="Times New Roman" panose="02020603050405020304" pitchFamily="18" charset="0"/>
                <a:cs typeface="Times New Roman" panose="02020603050405020304" pitchFamily="18" charset="0"/>
              </a:rPr>
              <a:t>randint</a:t>
            </a:r>
            <a:r>
              <a:rPr lang="da-DK" b="1" dirty="0">
                <a:latin typeface="Times New Roman" panose="02020603050405020304" pitchFamily="18" charset="0"/>
                <a:cs typeface="Times New Roman" panose="02020603050405020304" pitchFamily="18" charset="0"/>
              </a:rPr>
              <a:t>(</a:t>
            </a:r>
            <a:r>
              <a:rPr lang="da-DK" b="1" dirty="0" err="1">
                <a:latin typeface="Times New Roman" panose="02020603050405020304" pitchFamily="18" charset="0"/>
                <a:cs typeface="Times New Roman" panose="02020603050405020304" pitchFamily="18" charset="0"/>
              </a:rPr>
              <a:t>min,max</a:t>
            </a:r>
            <a:r>
              <a:rPr lang="da-DK" b="1" dirty="0">
                <a:latin typeface="Times New Roman" panose="02020603050405020304" pitchFamily="18" charset="0"/>
                <a:cs typeface="Times New Roman" panose="02020603050405020304" pitchFamily="18" charset="0"/>
              </a:rPr>
              <a:t>)</a:t>
            </a:r>
            <a:r>
              <a:rPr lang="da-DK" dirty="0">
                <a:latin typeface="Times New Roman" panose="02020603050405020304" pitchFamily="18" charset="0"/>
                <a:cs typeface="Times New Roman" panose="02020603050405020304" pitchFamily="18" charset="0"/>
              </a:rPr>
              <a:t>” til at generere tilfældige tal i et interval </a:t>
            </a:r>
          </a:p>
          <a:p>
            <a:pPr marL="944118" lvl="3" indent="-285750">
              <a:lnSpc>
                <a:spcPct val="100000"/>
              </a:lnSpc>
              <a:buClrTx/>
            </a:pPr>
            <a:r>
              <a:rPr lang="da-DK" dirty="0">
                <a:latin typeface="Times New Roman" panose="02020603050405020304" pitchFamily="18" charset="0"/>
                <a:cs typeface="Times New Roman" panose="02020603050405020304" pitchFamily="18" charset="0"/>
              </a:rPr>
              <a:t>Husk at skrive ”</a:t>
            </a:r>
            <a:r>
              <a:rPr lang="da-DK" b="1" dirty="0">
                <a:latin typeface="Times New Roman" panose="02020603050405020304" pitchFamily="18" charset="0"/>
                <a:cs typeface="Times New Roman" panose="02020603050405020304" pitchFamily="18" charset="0"/>
              </a:rPr>
              <a:t>import </a:t>
            </a:r>
            <a:r>
              <a:rPr lang="da-DK" b="1" dirty="0" err="1">
                <a:latin typeface="Times New Roman" panose="02020603050405020304" pitchFamily="18" charset="0"/>
                <a:cs typeface="Times New Roman" panose="02020603050405020304" pitchFamily="18" charset="0"/>
              </a:rPr>
              <a:t>random</a:t>
            </a:r>
            <a:r>
              <a:rPr lang="da-DK" dirty="0">
                <a:latin typeface="Times New Roman" panose="02020603050405020304" pitchFamily="18" charset="0"/>
                <a:cs typeface="Times New Roman" panose="02020603050405020304" pitchFamily="18" charset="0"/>
              </a:rPr>
              <a:t>” i toppen af jeres program</a:t>
            </a:r>
          </a:p>
          <a:p>
            <a:pPr marL="761238" lvl="2" indent="-285750">
              <a:lnSpc>
                <a:spcPct val="100000"/>
              </a:lnSpc>
              <a:buClrTx/>
            </a:pPr>
            <a:r>
              <a:rPr lang="da-DK" dirty="0">
                <a:latin typeface="Times New Roman" panose="02020603050405020304" pitchFamily="18" charset="0"/>
                <a:cs typeface="Times New Roman" panose="02020603050405020304" pitchFamily="18" charset="0"/>
              </a:rPr>
              <a:t>Brug så en løkke der kører 20 gange hvor </a:t>
            </a:r>
            <a:r>
              <a:rPr lang="da-DK" b="1" dirty="0" err="1">
                <a:latin typeface="Times New Roman" panose="02020603050405020304" pitchFamily="18" charset="0"/>
                <a:cs typeface="Times New Roman" panose="02020603050405020304" pitchFamily="18" charset="0"/>
              </a:rPr>
              <a:t>randint</a:t>
            </a:r>
            <a:r>
              <a:rPr lang="da-DK" dirty="0">
                <a:latin typeface="Times New Roman" panose="02020603050405020304" pitchFamily="18" charset="0"/>
                <a:cs typeface="Times New Roman" panose="02020603050405020304" pitchFamily="18" charset="0"/>
              </a:rPr>
              <a:t> bliver kaldt </a:t>
            </a:r>
          </a:p>
          <a:p>
            <a:pPr marL="457200" indent="-457200">
              <a:lnSpc>
                <a:spcPct val="100000"/>
              </a:lnSpc>
              <a:buClrTx/>
              <a:buFont typeface="+mj-lt"/>
              <a:buAutoNum type="arabicPeriod"/>
            </a:pPr>
            <a:r>
              <a:rPr lang="da-DK" sz="1400" b="1" dirty="0">
                <a:latin typeface="Times New Roman" panose="02020603050405020304" pitchFamily="18" charset="0"/>
                <a:cs typeface="Times New Roman" panose="02020603050405020304" pitchFamily="18" charset="0"/>
              </a:rPr>
              <a:t>Lav et program som udregner gennemsnittet af en liste med tal </a:t>
            </a:r>
          </a:p>
          <a:p>
            <a:pPr marL="578358" lvl="1" indent="-285750">
              <a:lnSpc>
                <a:spcPct val="100000"/>
              </a:lnSpc>
              <a:buClrTx/>
            </a:pPr>
            <a:r>
              <a:rPr lang="da-DK" sz="1400" dirty="0">
                <a:latin typeface="Times New Roman" panose="02020603050405020304" pitchFamily="18" charset="0"/>
                <a:cs typeface="Times New Roman" panose="02020603050405020304" pitchFamily="18" charset="0"/>
              </a:rPr>
              <a:t>Hints: </a:t>
            </a:r>
          </a:p>
          <a:p>
            <a:pPr marL="761238" lvl="2" indent="-285750">
              <a:lnSpc>
                <a:spcPct val="100000"/>
              </a:lnSpc>
              <a:buClrTx/>
            </a:pPr>
            <a:r>
              <a:rPr lang="da-DK" dirty="0">
                <a:latin typeface="Times New Roman" panose="02020603050405020304" pitchFamily="18" charset="0"/>
                <a:cs typeface="Times New Roman" panose="02020603050405020304" pitchFamily="18" charset="0"/>
              </a:rPr>
              <a:t>Løb igennem listen og plus hver variabel sammen</a:t>
            </a:r>
          </a:p>
          <a:p>
            <a:pPr marL="944118" lvl="3" indent="-285750">
              <a:lnSpc>
                <a:spcPct val="100000"/>
              </a:lnSpc>
              <a:buClrTx/>
            </a:pPr>
            <a:r>
              <a:rPr lang="da-DK" dirty="0">
                <a:latin typeface="Times New Roman" panose="02020603050405020304" pitchFamily="18" charset="0"/>
                <a:cs typeface="Times New Roman" panose="02020603050405020304" pitchFamily="18" charset="0"/>
              </a:rPr>
              <a:t>Eller brug metoden </a:t>
            </a:r>
            <a:r>
              <a:rPr lang="da-DK" b="1" dirty="0">
                <a:latin typeface="Times New Roman" panose="02020603050405020304" pitchFamily="18" charset="0"/>
                <a:cs typeface="Times New Roman" panose="02020603050405020304" pitchFamily="18" charset="0"/>
              </a:rPr>
              <a:t>sum()</a:t>
            </a:r>
            <a:r>
              <a:rPr lang="da-DK" dirty="0">
                <a:latin typeface="Times New Roman" panose="02020603050405020304" pitchFamily="18" charset="0"/>
                <a:cs typeface="Times New Roman" panose="02020603050405020304" pitchFamily="18" charset="0"/>
              </a:rPr>
              <a:t> som returnerer summen af en liste</a:t>
            </a:r>
          </a:p>
          <a:p>
            <a:pPr marL="457200" indent="-457200">
              <a:lnSpc>
                <a:spcPct val="100000"/>
              </a:lnSpc>
              <a:buClrTx/>
              <a:buFont typeface="+mj-lt"/>
              <a:buAutoNum type="arabicPeriod"/>
            </a:pPr>
            <a:r>
              <a:rPr lang="da-DK" sz="1400" b="1" dirty="0">
                <a:latin typeface="Times New Roman" panose="02020603050405020304" pitchFamily="18" charset="0"/>
                <a:cs typeface="Times New Roman" panose="02020603050405020304" pitchFamily="18" charset="0"/>
              </a:rPr>
              <a:t>(Ekstra) Lav et program der fylder et </a:t>
            </a:r>
            <a:r>
              <a:rPr lang="da-DK" sz="1400" b="1" dirty="0" err="1">
                <a:latin typeface="Times New Roman" panose="02020603050405020304" pitchFamily="18" charset="0"/>
                <a:cs typeface="Times New Roman" panose="02020603050405020304" pitchFamily="18" charset="0"/>
              </a:rPr>
              <a:t>map</a:t>
            </a:r>
            <a:r>
              <a:rPr lang="da-DK" sz="1400" b="1" dirty="0">
                <a:latin typeface="Times New Roman" panose="02020603050405020304" pitchFamily="18" charset="0"/>
                <a:cs typeface="Times New Roman" panose="02020603050405020304" pitchFamily="18" charset="0"/>
              </a:rPr>
              <a:t>(</a:t>
            </a:r>
            <a:r>
              <a:rPr lang="da-DK" sz="1400" b="1" dirty="0" err="1">
                <a:latin typeface="Times New Roman" panose="02020603050405020304" pitchFamily="18" charset="0"/>
                <a:cs typeface="Times New Roman" panose="02020603050405020304" pitchFamily="18" charset="0"/>
              </a:rPr>
              <a:t>dict</a:t>
            </a:r>
            <a:r>
              <a:rPr lang="da-DK" sz="1400" b="1" dirty="0">
                <a:latin typeface="Times New Roman" panose="02020603050405020304" pitchFamily="18" charset="0"/>
                <a:cs typeface="Times New Roman" panose="02020603050405020304" pitchFamily="18" charset="0"/>
              </a:rPr>
              <a:t>) med 20 </a:t>
            </a:r>
            <a:r>
              <a:rPr lang="da-DK" sz="1400" b="1" dirty="0" err="1">
                <a:latin typeface="Times New Roman" panose="02020603050405020304" pitchFamily="18" charset="0"/>
                <a:cs typeface="Times New Roman" panose="02020603050405020304" pitchFamily="18" charset="0"/>
              </a:rPr>
              <a:t>random</a:t>
            </a:r>
            <a:r>
              <a:rPr lang="da-DK" sz="1400" b="1" dirty="0">
                <a:latin typeface="Times New Roman" panose="02020603050405020304" pitchFamily="18" charset="0"/>
                <a:cs typeface="Times New Roman" panose="02020603050405020304" pitchFamily="18" charset="0"/>
              </a:rPr>
              <a:t> tal mellem 1 og 100 (</a:t>
            </a:r>
            <a:r>
              <a:rPr lang="da-DK" sz="1400" b="1" dirty="0" err="1">
                <a:latin typeface="Times New Roman" panose="02020603050405020304" pitchFamily="18" charset="0"/>
                <a:cs typeface="Times New Roman" panose="02020603050405020304" pitchFamily="18" charset="0"/>
              </a:rPr>
              <a:t>mappets</a:t>
            </a:r>
            <a:r>
              <a:rPr lang="da-DK" sz="1400" b="1" dirty="0">
                <a:latin typeface="Times New Roman" panose="02020603050405020304" pitchFamily="18" charset="0"/>
                <a:cs typeface="Times New Roman" panose="02020603050405020304" pitchFamily="18" charset="0"/>
              </a:rPr>
              <a:t> </a:t>
            </a:r>
            <a:r>
              <a:rPr lang="da-DK" sz="1400" b="1" dirty="0" err="1">
                <a:latin typeface="Times New Roman" panose="02020603050405020304" pitchFamily="18" charset="0"/>
                <a:cs typeface="Times New Roman" panose="02020603050405020304" pitchFamily="18" charset="0"/>
              </a:rPr>
              <a:t>values</a:t>
            </a:r>
            <a:r>
              <a:rPr lang="da-DK" sz="1400" b="1" dirty="0">
                <a:latin typeface="Times New Roman" panose="02020603050405020304" pitchFamily="18" charset="0"/>
                <a:cs typeface="Times New Roman" panose="02020603050405020304" pitchFamily="18" charset="0"/>
              </a:rPr>
              <a:t>) </a:t>
            </a:r>
            <a:br>
              <a:rPr lang="da-DK" sz="1400" b="1" dirty="0">
                <a:latin typeface="Times New Roman" panose="02020603050405020304" pitchFamily="18" charset="0"/>
                <a:cs typeface="Times New Roman" panose="02020603050405020304" pitchFamily="18" charset="0"/>
              </a:rPr>
            </a:br>
            <a:r>
              <a:rPr lang="da-DK" sz="1400" b="1" dirty="0">
                <a:latin typeface="Times New Roman" panose="02020603050405020304" pitchFamily="18" charset="0"/>
                <a:cs typeface="Times New Roman" panose="02020603050405020304" pitchFamily="18" charset="0"/>
              </a:rPr>
              <a:t>hvor </a:t>
            </a:r>
            <a:r>
              <a:rPr lang="da-DK" sz="1400" b="1" dirty="0" err="1">
                <a:latin typeface="Times New Roman" panose="02020603050405020304" pitchFamily="18" charset="0"/>
                <a:cs typeface="Times New Roman" panose="02020603050405020304" pitchFamily="18" charset="0"/>
              </a:rPr>
              <a:t>key</a:t>
            </a:r>
            <a:r>
              <a:rPr lang="da-DK" sz="1400" b="1" dirty="0">
                <a:latin typeface="Times New Roman" panose="02020603050405020304" pitchFamily="18" charset="0"/>
                <a:cs typeface="Times New Roman" panose="02020603050405020304" pitchFamily="18" charset="0"/>
              </a:rPr>
              <a:t> er tallet fra 0…19</a:t>
            </a:r>
          </a:p>
          <a:p>
            <a:pPr marL="578358" lvl="1" indent="-285750">
              <a:lnSpc>
                <a:spcPct val="100000"/>
              </a:lnSpc>
              <a:buClrTx/>
            </a:pPr>
            <a:r>
              <a:rPr lang="da-DK" sz="1400" dirty="0">
                <a:latin typeface="Times New Roman" panose="02020603050405020304" pitchFamily="18" charset="0"/>
                <a:cs typeface="Times New Roman" panose="02020603050405020304" pitchFamily="18" charset="0"/>
              </a:rPr>
              <a:t>Udregn herefter gennemsnittet af alle </a:t>
            </a:r>
            <a:r>
              <a:rPr lang="da-DK" sz="1400" dirty="0" err="1">
                <a:latin typeface="Times New Roman" panose="02020603050405020304" pitchFamily="18" charset="0"/>
                <a:cs typeface="Times New Roman" panose="02020603050405020304" pitchFamily="18" charset="0"/>
              </a:rPr>
              <a:t>valuesne</a:t>
            </a:r>
            <a:r>
              <a:rPr lang="da-DK" sz="1400" dirty="0">
                <a:latin typeface="Times New Roman" panose="02020603050405020304" pitchFamily="18" charset="0"/>
                <a:cs typeface="Times New Roman" panose="02020603050405020304" pitchFamily="18" charset="0"/>
              </a:rPr>
              <a:t> (de </a:t>
            </a:r>
            <a:r>
              <a:rPr lang="da-DK" sz="1400" dirty="0" err="1">
                <a:latin typeface="Times New Roman" panose="02020603050405020304" pitchFamily="18" charset="0"/>
                <a:cs typeface="Times New Roman" panose="02020603050405020304" pitchFamily="18" charset="0"/>
              </a:rPr>
              <a:t>random</a:t>
            </a:r>
            <a:r>
              <a:rPr lang="da-DK" sz="1400" dirty="0">
                <a:latin typeface="Times New Roman" panose="02020603050405020304" pitchFamily="18" charset="0"/>
                <a:cs typeface="Times New Roman" panose="02020603050405020304" pitchFamily="18" charset="0"/>
              </a:rPr>
              <a:t> tal) og print det til sidst</a:t>
            </a:r>
          </a:p>
          <a:p>
            <a:pPr marL="457200" indent="-457200">
              <a:lnSpc>
                <a:spcPct val="100000"/>
              </a:lnSpc>
              <a:buClrTx/>
              <a:buFont typeface="+mj-lt"/>
              <a:buAutoNum type="arabicPeriod"/>
            </a:pPr>
            <a:r>
              <a:rPr lang="da-DK" sz="1400" b="1" dirty="0">
                <a:latin typeface="Times New Roman" panose="02020603050405020304" pitchFamily="18" charset="0"/>
                <a:cs typeface="Times New Roman" panose="02020603050405020304" pitchFamily="18" charset="0"/>
              </a:rPr>
              <a:t>(Ekstra, svær) Vi har to 3d vektorer a=[a1,a2,a3], b=[b1,b2,b3] lav et program som fylder deres værdier </a:t>
            </a:r>
            <a:br>
              <a:rPr lang="da-DK" sz="1400" b="1" dirty="0">
                <a:latin typeface="Times New Roman" panose="02020603050405020304" pitchFamily="18" charset="0"/>
                <a:cs typeface="Times New Roman" panose="02020603050405020304" pitchFamily="18" charset="0"/>
              </a:rPr>
            </a:br>
            <a:r>
              <a:rPr lang="da-DK" sz="1400" b="1" dirty="0">
                <a:latin typeface="Times New Roman" panose="02020603050405020304" pitchFamily="18" charset="0"/>
                <a:cs typeface="Times New Roman" panose="02020603050405020304" pitchFamily="18" charset="0"/>
              </a:rPr>
              <a:t>med tilfældige tal og udregn herefter prikproduktet mellem dem: a1*b1+a2*b2+a3*b3</a:t>
            </a:r>
          </a:p>
          <a:p>
            <a:pPr marL="0" indent="0">
              <a:buClrTx/>
              <a:buNone/>
            </a:pPr>
            <a:r>
              <a:rPr lang="da-DK" b="0" i="0" u="none" strike="noStrike" dirty="0">
                <a:solidFill>
                  <a:srgbClr val="000000"/>
                </a:solidFill>
                <a:effectLst/>
                <a:latin typeface="Arial" panose="020B0604020202020204" pitchFamily="34" charset="0"/>
              </a:rPr>
              <a:t> </a:t>
            </a:r>
          </a:p>
          <a:p>
            <a:pPr marL="0" indent="0">
              <a:buClrTx/>
              <a:buNone/>
            </a:pPr>
            <a:endParaRPr lang="da-DK" dirty="0">
              <a:latin typeface="Times New Roman" panose="02020603050405020304" pitchFamily="18" charset="0"/>
              <a:cs typeface="Times New Roman" panose="02020603050405020304" pitchFamily="18" charset="0"/>
            </a:endParaRPr>
          </a:p>
          <a:p>
            <a:pPr marL="201168" lvl="1" indent="0">
              <a:buClrTx/>
              <a:buNone/>
            </a:pPr>
            <a:endParaRPr lang="da-DK"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5093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434EA-0FD5-46A3-AC52-58B0FAED3D95}"/>
              </a:ext>
            </a:extLst>
          </p:cNvPr>
          <p:cNvSpPr>
            <a:spLocks noGrp="1"/>
          </p:cNvSpPr>
          <p:nvPr>
            <p:ph type="ctrTitle"/>
          </p:nvPr>
        </p:nvSpPr>
        <p:spPr/>
        <p:txBody>
          <a:bodyPr/>
          <a:lstStyle/>
          <a:p>
            <a:pPr algn="ctr"/>
            <a:r>
              <a:rPr lang="da-DK" dirty="0">
                <a:latin typeface="Times New Roman" panose="02020603050405020304" pitchFamily="18" charset="0"/>
                <a:cs typeface="Times New Roman" panose="02020603050405020304" pitchFamily="18" charset="0"/>
              </a:rPr>
              <a:t>PROGRAMMER</a:t>
            </a:r>
          </a:p>
        </p:txBody>
      </p:sp>
    </p:spTree>
    <p:extLst>
      <p:ext uri="{BB962C8B-B14F-4D97-AF65-F5344CB8AC3E}">
        <p14:creationId xmlns:p14="http://schemas.microsoft.com/office/powerpoint/2010/main" val="41858703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Programmer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 </a:t>
            </a:r>
            <a:r>
              <a:rPr lang="da-DK" dirty="0">
                <a:solidFill>
                  <a:schemeClr val="tx1"/>
                </a:solidFill>
                <a:latin typeface="Times New Roman" panose="02020603050405020304" pitchFamily="18" charset="0"/>
                <a:cs typeface="Times New Roman" panose="02020603050405020304" pitchFamily="18" charset="0"/>
              </a:rPr>
              <a:t>Nu har vi faktisk lært de mest basale programmeringskoncepter!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Variabler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Betingelser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Løkker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Datastrukturer </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Alle de her ting er fælles for nærmest alle programmeringssprog, og er meget generelle koncepter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Og nogle af de her principper er sådan set bare matematik, som daterer tilbage før vi overhovedet havde en computer</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917810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Programmer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 Når man laver et program </a:t>
            </a:r>
            <a:r>
              <a:rPr lang="da-DK" dirty="0">
                <a:solidFill>
                  <a:schemeClr val="tx1"/>
                </a:solidFill>
                <a:latin typeface="Times New Roman" panose="02020603050405020304" pitchFamily="18" charset="0"/>
                <a:cs typeface="Times New Roman" panose="02020603050405020304" pitchFamily="18" charset="0"/>
              </a:rPr>
              <a:t>bruger man alle de principper vi har lært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Men man programmerer efter et formål/ide</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Alle de ting i bruger i jeres computere bruger de her basale programmeringskoncepter, om det er </a:t>
            </a:r>
            <a:r>
              <a:rPr lang="da-DK" dirty="0" err="1">
                <a:solidFill>
                  <a:schemeClr val="tx1"/>
                </a:solidFill>
                <a:latin typeface="Times New Roman" panose="02020603050405020304" pitchFamily="18" charset="0"/>
                <a:cs typeface="Times New Roman" panose="02020603050405020304" pitchFamily="18" charset="0"/>
              </a:rPr>
              <a:t>word</a:t>
            </a:r>
            <a:r>
              <a:rPr lang="da-DK" dirty="0">
                <a:solidFill>
                  <a:schemeClr val="tx1"/>
                </a:solidFill>
                <a:latin typeface="Times New Roman" panose="02020603050405020304" pitchFamily="18" charset="0"/>
                <a:cs typeface="Times New Roman" panose="02020603050405020304" pitchFamily="18" charset="0"/>
              </a:rPr>
              <a:t>, jeres operativsystem, </a:t>
            </a:r>
            <a:r>
              <a:rPr lang="da-DK" dirty="0" err="1">
                <a:solidFill>
                  <a:schemeClr val="tx1"/>
                </a:solidFill>
                <a:latin typeface="Times New Roman" panose="02020603050405020304" pitchFamily="18" charset="0"/>
                <a:cs typeface="Times New Roman" panose="02020603050405020304" pitchFamily="18" charset="0"/>
              </a:rPr>
              <a:t>facebook</a:t>
            </a:r>
            <a:r>
              <a:rPr lang="da-DK" dirty="0">
                <a:solidFill>
                  <a:schemeClr val="tx1"/>
                </a:solidFill>
                <a:latin typeface="Times New Roman" panose="02020603050405020304" pitchFamily="18" charset="0"/>
                <a:cs typeface="Times New Roman" panose="02020603050405020304" pitchFamily="18" charset="0"/>
              </a:rPr>
              <a:t> osv. </a:t>
            </a: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3683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Et konkret program</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 Case: En basal kalender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Lad os se den live</a:t>
            </a: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815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0658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a:lnSpc>
                <a:spcPct val="150000"/>
              </a:lnSpc>
            </a:pPr>
            <a:endParaRPr lang="da-DK" dirty="0"/>
          </a:p>
        </p:txBody>
      </p:sp>
      <p:sp>
        <p:nvSpPr>
          <p:cNvPr id="5" name="Ellipse 4">
            <a:extLst>
              <a:ext uri="{FF2B5EF4-FFF2-40B4-BE49-F238E27FC236}">
                <a16:creationId xmlns:a16="http://schemas.microsoft.com/office/drawing/2014/main" id="{ECFE1B59-65A4-484A-B451-15BB72EA8D4E}"/>
              </a:ext>
            </a:extLst>
          </p:cNvPr>
          <p:cNvSpPr/>
          <p:nvPr/>
        </p:nvSpPr>
        <p:spPr>
          <a:xfrm>
            <a:off x="361950" y="1819274"/>
            <a:ext cx="4714875" cy="14815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6" name="Lige forbindelse 5">
            <a:extLst>
              <a:ext uri="{FF2B5EF4-FFF2-40B4-BE49-F238E27FC236}">
                <a16:creationId xmlns:a16="http://schemas.microsoft.com/office/drawing/2014/main" id="{1C60D68B-83F6-4830-89B0-D99031A80461}"/>
              </a:ext>
            </a:extLst>
          </p:cNvPr>
          <p:cNvCxnSpPr>
            <a:cxnSpLocks/>
          </p:cNvCxnSpPr>
          <p:nvPr/>
        </p:nvCxnSpPr>
        <p:spPr>
          <a:xfrm>
            <a:off x="5076825" y="2600325"/>
            <a:ext cx="245744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kstfelt 6">
            <a:extLst>
              <a:ext uri="{FF2B5EF4-FFF2-40B4-BE49-F238E27FC236}">
                <a16:creationId xmlns:a16="http://schemas.microsoft.com/office/drawing/2014/main" id="{8B48161B-9E39-492C-8368-0E5619898E51}"/>
              </a:ext>
            </a:extLst>
          </p:cNvPr>
          <p:cNvSpPr txBox="1"/>
          <p:nvPr/>
        </p:nvSpPr>
        <p:spPr>
          <a:xfrm>
            <a:off x="7534274" y="2415659"/>
            <a:ext cx="4524375" cy="369332"/>
          </a:xfrm>
          <a:prstGeom prst="rect">
            <a:avLst/>
          </a:prstGeom>
          <a:noFill/>
        </p:spPr>
        <p:txBody>
          <a:bodyPr wrap="square" rtlCol="0">
            <a:spAutoFit/>
          </a:bodyPr>
          <a:lstStyle/>
          <a:p>
            <a:r>
              <a:rPr lang="da-DK" dirty="0"/>
              <a:t>Generelle programmeringsfærdigheder</a:t>
            </a:r>
          </a:p>
        </p:txBody>
      </p:sp>
      <p:sp>
        <p:nvSpPr>
          <p:cNvPr id="8" name="Ellipse 7">
            <a:extLst>
              <a:ext uri="{FF2B5EF4-FFF2-40B4-BE49-F238E27FC236}">
                <a16:creationId xmlns:a16="http://schemas.microsoft.com/office/drawing/2014/main" id="{D37C88CE-85CF-47D8-A56C-6B1D1077EFCB}"/>
              </a:ext>
            </a:extLst>
          </p:cNvPr>
          <p:cNvSpPr/>
          <p:nvPr/>
        </p:nvSpPr>
        <p:spPr>
          <a:xfrm>
            <a:off x="361951" y="3300829"/>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9" name="Lige forbindelse 8">
            <a:extLst>
              <a:ext uri="{FF2B5EF4-FFF2-40B4-BE49-F238E27FC236}">
                <a16:creationId xmlns:a16="http://schemas.microsoft.com/office/drawing/2014/main" id="{B80FDA1E-0EFF-49BC-81BE-77779B7D73BA}"/>
              </a:ext>
            </a:extLst>
          </p:cNvPr>
          <p:cNvCxnSpPr>
            <a:cxnSpLocks/>
          </p:cNvCxnSpPr>
          <p:nvPr/>
        </p:nvCxnSpPr>
        <p:spPr>
          <a:xfrm>
            <a:off x="5704275" y="3562350"/>
            <a:ext cx="182999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kstfelt 9">
            <a:extLst>
              <a:ext uri="{FF2B5EF4-FFF2-40B4-BE49-F238E27FC236}">
                <a16:creationId xmlns:a16="http://schemas.microsoft.com/office/drawing/2014/main" id="{D5F79518-5172-4F39-899A-20896C23EDD2}"/>
              </a:ext>
            </a:extLst>
          </p:cNvPr>
          <p:cNvSpPr txBox="1"/>
          <p:nvPr/>
        </p:nvSpPr>
        <p:spPr>
          <a:xfrm>
            <a:off x="7534274" y="3377684"/>
            <a:ext cx="4524375" cy="369332"/>
          </a:xfrm>
          <a:prstGeom prst="rect">
            <a:avLst/>
          </a:prstGeom>
          <a:noFill/>
        </p:spPr>
        <p:txBody>
          <a:bodyPr wrap="square" rtlCol="0">
            <a:spAutoFit/>
          </a:bodyPr>
          <a:lstStyle/>
          <a:p>
            <a:r>
              <a:rPr lang="da-DK" dirty="0"/>
              <a:t>Softwareudvikling</a:t>
            </a:r>
          </a:p>
        </p:txBody>
      </p:sp>
      <p:sp>
        <p:nvSpPr>
          <p:cNvPr id="11" name="Ellipse 10">
            <a:extLst>
              <a:ext uri="{FF2B5EF4-FFF2-40B4-BE49-F238E27FC236}">
                <a16:creationId xmlns:a16="http://schemas.microsoft.com/office/drawing/2014/main" id="{2595865B-BCD1-44B7-AEF5-EE1B2C9CD960}"/>
              </a:ext>
            </a:extLst>
          </p:cNvPr>
          <p:cNvSpPr/>
          <p:nvPr/>
        </p:nvSpPr>
        <p:spPr>
          <a:xfrm>
            <a:off x="542926" y="3811488"/>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2" name="Lige forbindelse 11">
            <a:extLst>
              <a:ext uri="{FF2B5EF4-FFF2-40B4-BE49-F238E27FC236}">
                <a16:creationId xmlns:a16="http://schemas.microsoft.com/office/drawing/2014/main" id="{62D8043D-6096-48A3-9C0C-B8C8D2C75023}"/>
              </a:ext>
            </a:extLst>
          </p:cNvPr>
          <p:cNvCxnSpPr>
            <a:cxnSpLocks/>
          </p:cNvCxnSpPr>
          <p:nvPr/>
        </p:nvCxnSpPr>
        <p:spPr>
          <a:xfrm>
            <a:off x="5885250" y="4075599"/>
            <a:ext cx="164902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Tekstfelt 13">
            <a:extLst>
              <a:ext uri="{FF2B5EF4-FFF2-40B4-BE49-F238E27FC236}">
                <a16:creationId xmlns:a16="http://schemas.microsoft.com/office/drawing/2014/main" id="{11B0D73F-C242-4365-8391-30F31CB05A58}"/>
              </a:ext>
            </a:extLst>
          </p:cNvPr>
          <p:cNvSpPr txBox="1"/>
          <p:nvPr/>
        </p:nvSpPr>
        <p:spPr>
          <a:xfrm>
            <a:off x="7534274" y="3890933"/>
            <a:ext cx="4524375" cy="369332"/>
          </a:xfrm>
          <a:prstGeom prst="rect">
            <a:avLst/>
          </a:prstGeom>
          <a:noFill/>
        </p:spPr>
        <p:txBody>
          <a:bodyPr wrap="square" rtlCol="0">
            <a:spAutoFit/>
          </a:bodyPr>
          <a:lstStyle/>
          <a:p>
            <a:r>
              <a:rPr lang="da-DK" dirty="0"/>
              <a:t>Afrunding</a:t>
            </a:r>
          </a:p>
        </p:txBody>
      </p:sp>
      <p:sp>
        <p:nvSpPr>
          <p:cNvPr id="13" name="Ellipse 12">
            <a:extLst>
              <a:ext uri="{FF2B5EF4-FFF2-40B4-BE49-F238E27FC236}">
                <a16:creationId xmlns:a16="http://schemas.microsoft.com/office/drawing/2014/main" id="{C79767A7-3F32-428A-8896-6EE6B08B81C3}"/>
              </a:ext>
            </a:extLst>
          </p:cNvPr>
          <p:cNvSpPr/>
          <p:nvPr/>
        </p:nvSpPr>
        <p:spPr>
          <a:xfrm>
            <a:off x="7115177" y="1939261"/>
            <a:ext cx="4659632" cy="1260974"/>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6" name="Tekstfelt 15">
            <a:extLst>
              <a:ext uri="{FF2B5EF4-FFF2-40B4-BE49-F238E27FC236}">
                <a16:creationId xmlns:a16="http://schemas.microsoft.com/office/drawing/2014/main" id="{E7CA2AC1-7F2C-455E-90F5-F3DBBB500138}"/>
              </a:ext>
            </a:extLst>
          </p:cNvPr>
          <p:cNvSpPr txBox="1"/>
          <p:nvPr/>
        </p:nvSpPr>
        <p:spPr>
          <a:xfrm>
            <a:off x="8264262" y="1080340"/>
            <a:ext cx="2361461" cy="369332"/>
          </a:xfrm>
          <a:prstGeom prst="rect">
            <a:avLst/>
          </a:prstGeom>
          <a:noFill/>
        </p:spPr>
        <p:txBody>
          <a:bodyPr wrap="square" rtlCol="0">
            <a:spAutoFit/>
          </a:bodyPr>
          <a:lstStyle/>
          <a:p>
            <a:r>
              <a:rPr lang="da-DK" b="1" dirty="0"/>
              <a:t>Vigtigst i dag</a:t>
            </a:r>
          </a:p>
        </p:txBody>
      </p:sp>
      <p:cxnSp>
        <p:nvCxnSpPr>
          <p:cNvPr id="17" name="Lige forbindelse 16">
            <a:extLst>
              <a:ext uri="{FF2B5EF4-FFF2-40B4-BE49-F238E27FC236}">
                <a16:creationId xmlns:a16="http://schemas.microsoft.com/office/drawing/2014/main" id="{174F1560-4B6E-4115-85B5-6A089B899666}"/>
              </a:ext>
            </a:extLst>
          </p:cNvPr>
          <p:cNvCxnSpPr>
            <a:cxnSpLocks/>
            <a:endCxn id="13" idx="0"/>
          </p:cNvCxnSpPr>
          <p:nvPr/>
        </p:nvCxnSpPr>
        <p:spPr>
          <a:xfrm>
            <a:off x="9020175" y="1453534"/>
            <a:ext cx="424818" cy="485727"/>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Ellipse 17">
            <a:extLst>
              <a:ext uri="{FF2B5EF4-FFF2-40B4-BE49-F238E27FC236}">
                <a16:creationId xmlns:a16="http://schemas.microsoft.com/office/drawing/2014/main" id="{FD13FC53-A78A-4AA6-A6F2-E492E8AA24A3}"/>
              </a:ext>
            </a:extLst>
          </p:cNvPr>
          <p:cNvSpPr/>
          <p:nvPr/>
        </p:nvSpPr>
        <p:spPr>
          <a:xfrm>
            <a:off x="7121842" y="3223184"/>
            <a:ext cx="2669858" cy="70956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9" name="Lige forbindelse 18">
            <a:extLst>
              <a:ext uri="{FF2B5EF4-FFF2-40B4-BE49-F238E27FC236}">
                <a16:creationId xmlns:a16="http://schemas.microsoft.com/office/drawing/2014/main" id="{5401F293-4C88-488A-B532-E30E53A1F6C7}"/>
              </a:ext>
            </a:extLst>
          </p:cNvPr>
          <p:cNvCxnSpPr>
            <a:cxnSpLocks/>
          </p:cNvCxnSpPr>
          <p:nvPr/>
        </p:nvCxnSpPr>
        <p:spPr>
          <a:xfrm>
            <a:off x="9652986" y="3733855"/>
            <a:ext cx="424818" cy="485727"/>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Tekstfelt 19">
            <a:extLst>
              <a:ext uri="{FF2B5EF4-FFF2-40B4-BE49-F238E27FC236}">
                <a16:creationId xmlns:a16="http://schemas.microsoft.com/office/drawing/2014/main" id="{3A4DE1E5-E71A-41C9-8B45-C61E3E4BBF01}"/>
              </a:ext>
            </a:extLst>
          </p:cNvPr>
          <p:cNvSpPr txBox="1"/>
          <p:nvPr/>
        </p:nvSpPr>
        <p:spPr>
          <a:xfrm>
            <a:off x="9791700" y="4231459"/>
            <a:ext cx="2361461" cy="369332"/>
          </a:xfrm>
          <a:prstGeom prst="rect">
            <a:avLst/>
          </a:prstGeom>
          <a:noFill/>
        </p:spPr>
        <p:txBody>
          <a:bodyPr wrap="square" rtlCol="0">
            <a:spAutoFit/>
          </a:bodyPr>
          <a:lstStyle/>
          <a:p>
            <a:r>
              <a:rPr lang="da-DK" b="1" dirty="0"/>
              <a:t>Lidt abstrakt</a:t>
            </a:r>
          </a:p>
        </p:txBody>
      </p:sp>
    </p:spTree>
    <p:extLst>
      <p:ext uri="{BB962C8B-B14F-4D97-AF65-F5344CB8AC3E}">
        <p14:creationId xmlns:p14="http://schemas.microsoft.com/office/powerpoint/2010/main" val="14752271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Afrunding &amp; anbefalinger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 Programmering er et håndværk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Man lærer det ved at gøre det</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Tag den videre her fra: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hlinkClick r:id="rId2"/>
              </a:rPr>
              <a:t>https://www.learnpython.org/</a:t>
            </a:r>
            <a:endParaRPr lang="da-DK"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hlinkClick r:id="rId3"/>
              </a:rPr>
              <a:t>https://www.w3schools.com/python/</a:t>
            </a:r>
            <a:endParaRPr lang="da-DK"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hlinkClick r:id="rId4"/>
              </a:rPr>
              <a:t>https://www.codecademy.com/catalog/language/python</a:t>
            </a:r>
            <a:endParaRPr lang="da-DK"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Alle løsninger til opgaverne og kalenderen:</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hlinkClick r:id="rId5"/>
              </a:rPr>
              <a:t>https://github.com/AndersBensen/python_101/raw/main/python1/exercises.zip</a:t>
            </a:r>
            <a:endParaRPr lang="da-DK" dirty="0">
              <a:solidFill>
                <a:schemeClr val="tx1"/>
              </a:solidFill>
              <a:latin typeface="Times New Roman" panose="02020603050405020304" pitchFamily="18" charset="0"/>
              <a:cs typeface="Times New Roman" panose="02020603050405020304" pitchFamily="18" charset="0"/>
            </a:endParaRPr>
          </a:p>
          <a:p>
            <a:pPr marL="201168" lvl="1"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marL="201168" lvl="1"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1837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434EA-0FD5-46A3-AC52-58B0FAED3D95}"/>
              </a:ext>
            </a:extLst>
          </p:cNvPr>
          <p:cNvSpPr>
            <a:spLocks noGrp="1"/>
          </p:cNvSpPr>
          <p:nvPr>
            <p:ph type="ctrTitle"/>
          </p:nvPr>
        </p:nvSpPr>
        <p:spPr/>
        <p:txBody>
          <a:bodyPr/>
          <a:lstStyle/>
          <a:p>
            <a:pPr algn="ctr"/>
            <a:r>
              <a:rPr lang="da-DK" dirty="0">
                <a:latin typeface="Times New Roman" panose="02020603050405020304" pitchFamily="18" charset="0"/>
                <a:cs typeface="Times New Roman" panose="02020603050405020304" pitchFamily="18" charset="0"/>
              </a:rPr>
              <a:t>Spørgsmål? </a:t>
            </a:r>
          </a:p>
        </p:txBody>
      </p:sp>
      <p:sp>
        <p:nvSpPr>
          <p:cNvPr id="3" name="Tekstfelt 2">
            <a:extLst>
              <a:ext uri="{FF2B5EF4-FFF2-40B4-BE49-F238E27FC236}">
                <a16:creationId xmlns:a16="http://schemas.microsoft.com/office/drawing/2014/main" id="{E4947F20-D627-4407-856D-2C405B23C625}"/>
              </a:ext>
            </a:extLst>
          </p:cNvPr>
          <p:cNvSpPr txBox="1"/>
          <p:nvPr/>
        </p:nvSpPr>
        <p:spPr>
          <a:xfrm>
            <a:off x="1331089" y="4525701"/>
            <a:ext cx="4143736" cy="369332"/>
          </a:xfrm>
          <a:prstGeom prst="rect">
            <a:avLst/>
          </a:prstGeom>
          <a:noFill/>
        </p:spPr>
        <p:txBody>
          <a:bodyPr wrap="square" rtlCol="0">
            <a:spAutoFit/>
          </a:bodyPr>
          <a:lstStyle/>
          <a:p>
            <a:pPr marL="285750" indent="-285750">
              <a:buFont typeface="Arial" panose="020B0604020202020204" pitchFamily="34" charset="0"/>
              <a:buChar char="•"/>
            </a:pPr>
            <a:r>
              <a:rPr lang="da-DK" dirty="0">
                <a:hlinkClick r:id="rId2"/>
              </a:rPr>
              <a:t>anders_bensen@hotmail.com</a:t>
            </a:r>
            <a:r>
              <a:rPr lang="da-DK" dirty="0"/>
              <a:t> </a:t>
            </a:r>
          </a:p>
        </p:txBody>
      </p:sp>
    </p:spTree>
    <p:extLst>
      <p:ext uri="{BB962C8B-B14F-4D97-AF65-F5344CB8AC3E}">
        <p14:creationId xmlns:p14="http://schemas.microsoft.com/office/powerpoint/2010/main" val="171196126"/>
      </p:ext>
    </p:extLst>
  </p:cSld>
  <p:clrMapOvr>
    <a:masterClrMapping/>
  </p:clrMapOvr>
</p:sld>
</file>

<file path=ppt/theme/theme1.xml><?xml version="1.0" encoding="utf-8"?>
<a:theme xmlns:a="http://schemas.openxmlformats.org/drawingml/2006/main" name="Retrospektiv">
  <a:themeElements>
    <a:clrScheme name="Brugerdefineret 1">
      <a:dk1>
        <a:sysClr val="windowText" lastClr="000000"/>
      </a:dk1>
      <a:lt1>
        <a:sysClr val="window" lastClr="FFFFFF"/>
      </a:lt1>
      <a:dk2>
        <a:srgbClr val="000000"/>
      </a:dk2>
      <a:lt2>
        <a:srgbClr val="F8F8F8"/>
      </a:lt2>
      <a:accent1>
        <a:srgbClr val="7030A0"/>
      </a:accent1>
      <a:accent2>
        <a:srgbClr val="7030A0"/>
      </a:accent2>
      <a:accent3>
        <a:srgbClr val="7030A0"/>
      </a:accent3>
      <a:accent4>
        <a:srgbClr val="7030A0"/>
      </a:accent4>
      <a:accent5>
        <a:srgbClr val="7030A0"/>
      </a:accent5>
      <a:accent6>
        <a:srgbClr val="7030A0"/>
      </a:accent6>
      <a:hlink>
        <a:srgbClr val="7030A0"/>
      </a:hlink>
      <a:folHlink>
        <a:srgbClr val="7030A0"/>
      </a:folHlink>
    </a:clrScheme>
    <a:fontScheme name="Retrospektiv">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tiv">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26775</TotalTime>
  <Words>2903</Words>
  <Application>Microsoft Macintosh PowerPoint</Application>
  <PresentationFormat>Widescreen</PresentationFormat>
  <Paragraphs>520</Paragraphs>
  <Slides>91</Slides>
  <Notes>1</Notes>
  <HiddenSlides>0</HiddenSlides>
  <MMClips>0</MMClips>
  <ScaleCrop>false</ScaleCrop>
  <HeadingPairs>
    <vt:vector size="6" baseType="variant">
      <vt:variant>
        <vt:lpstr>Benyttede skrifttyper</vt:lpstr>
      </vt:variant>
      <vt:variant>
        <vt:i4>5</vt:i4>
      </vt:variant>
      <vt:variant>
        <vt:lpstr>Tema</vt:lpstr>
      </vt:variant>
      <vt:variant>
        <vt:i4>1</vt:i4>
      </vt:variant>
      <vt:variant>
        <vt:lpstr>Slidetitler</vt:lpstr>
      </vt:variant>
      <vt:variant>
        <vt:i4>91</vt:i4>
      </vt:variant>
    </vt:vector>
  </HeadingPairs>
  <TitlesOfParts>
    <vt:vector size="97" baseType="lpstr">
      <vt:lpstr>Arial</vt:lpstr>
      <vt:lpstr>Calibri</vt:lpstr>
      <vt:lpstr>Calibri Light</vt:lpstr>
      <vt:lpstr>Cambria Math</vt:lpstr>
      <vt:lpstr>Times New Roman</vt:lpstr>
      <vt:lpstr>Retrospektiv</vt:lpstr>
      <vt:lpstr>Python (1) begynder</vt:lpstr>
      <vt:lpstr>Omkring mig</vt:lpstr>
      <vt:lpstr>Omkring Jens</vt:lpstr>
      <vt:lpstr>Dagens program</vt:lpstr>
      <vt:lpstr>Dagens program</vt:lpstr>
      <vt:lpstr>Dagens program</vt:lpstr>
      <vt:lpstr>Dagens program</vt:lpstr>
      <vt:lpstr>Dagens program</vt:lpstr>
      <vt:lpstr>Dagens program</vt:lpstr>
      <vt:lpstr>Efter i dag kan I:</vt:lpstr>
      <vt:lpstr>Det online format</vt:lpstr>
      <vt:lpstr>Programmering</vt:lpstr>
      <vt:lpstr>Python</vt:lpstr>
      <vt:lpstr>A</vt:lpstr>
      <vt:lpstr>Hello World</vt:lpstr>
      <vt:lpstr>Hello World</vt:lpstr>
      <vt:lpstr>Hello World</vt:lpstr>
      <vt:lpstr>Hello World</vt:lpstr>
      <vt:lpstr>Hello World</vt:lpstr>
      <vt:lpstr>Hello World</vt:lpstr>
      <vt:lpstr>Jeres (måske) første (Python) program</vt:lpstr>
      <vt:lpstr>VARIABLER, BETINGELSER &amp; LØKKER</vt:lpstr>
      <vt:lpstr>Variabler</vt:lpstr>
      <vt:lpstr>Variabler i computere</vt:lpstr>
      <vt:lpstr>Variabler i computere</vt:lpstr>
      <vt:lpstr>Variabler i Python</vt:lpstr>
      <vt:lpstr>Tal og matematik</vt:lpstr>
      <vt:lpstr>Tal og assignments i Python</vt:lpstr>
      <vt:lpstr>Increment/decrement</vt:lpstr>
      <vt:lpstr>Booleans</vt:lpstr>
      <vt:lpstr>Booleans i Python</vt:lpstr>
      <vt:lpstr>Konvertering af variabler</vt:lpstr>
      <vt:lpstr>Betingelser</vt:lpstr>
      <vt:lpstr>Betingelser</vt:lpstr>
      <vt:lpstr>Betingelser</vt:lpstr>
      <vt:lpstr>Betingelser</vt:lpstr>
      <vt:lpstr>Løkker</vt:lpstr>
      <vt:lpstr>Løkker</vt:lpstr>
      <vt:lpstr>While løkken</vt:lpstr>
      <vt:lpstr>While løkken</vt:lpstr>
      <vt:lpstr>For-løkken</vt:lpstr>
      <vt:lpstr>For-løkken</vt:lpstr>
      <vt:lpstr>Opgaver pt. 1 (30 minutter)</vt:lpstr>
      <vt:lpstr>METODER, INPUT &amp; OUTPUT</vt:lpstr>
      <vt:lpstr>Metoder</vt:lpstr>
      <vt:lpstr>Metoder</vt:lpstr>
      <vt:lpstr>Metoder</vt:lpstr>
      <vt:lpstr>Metoder</vt:lpstr>
      <vt:lpstr>Metoder</vt:lpstr>
      <vt:lpstr>Metoder</vt:lpstr>
      <vt:lpstr>Metoder</vt:lpstr>
      <vt:lpstr>Metoder</vt:lpstr>
      <vt:lpstr>Metoder</vt:lpstr>
      <vt:lpstr>Metoder og returnering</vt:lpstr>
      <vt:lpstr>Metoder og returnering</vt:lpstr>
      <vt:lpstr>Metoder og returnering</vt:lpstr>
      <vt:lpstr>Python metoder</vt:lpstr>
      <vt:lpstr>Math ”biblioteket”</vt:lpstr>
      <vt:lpstr>Math ”biblioteket”</vt:lpstr>
      <vt:lpstr>random ”biblioteket”</vt:lpstr>
      <vt:lpstr>Input metoden </vt:lpstr>
      <vt:lpstr>Input metoden</vt:lpstr>
      <vt:lpstr>Input metoden</vt:lpstr>
      <vt:lpstr>Input metoden</vt:lpstr>
      <vt:lpstr>Input metoden</vt:lpstr>
      <vt:lpstr>Input metoden</vt:lpstr>
      <vt:lpstr>Opgaver pt. 2 (30 minutter)</vt:lpstr>
      <vt:lpstr>DATASTRUKTURER</vt:lpstr>
      <vt:lpstr>Datastrukturer</vt:lpstr>
      <vt:lpstr>Datastrukturer</vt:lpstr>
      <vt:lpstr>Lister</vt:lpstr>
      <vt:lpstr>Lister</vt:lpstr>
      <vt:lpstr>Lister</vt:lpstr>
      <vt:lpstr>Lister</vt:lpstr>
      <vt:lpstr>Lister</vt:lpstr>
      <vt:lpstr>Lister</vt:lpstr>
      <vt:lpstr>Lister</vt:lpstr>
      <vt:lpstr>Lister</vt:lpstr>
      <vt:lpstr>Lister i Python</vt:lpstr>
      <vt:lpstr>Lister i Python</vt:lpstr>
      <vt:lpstr>Løkker og lister</vt:lpstr>
      <vt:lpstr>Dictionaries</vt:lpstr>
      <vt:lpstr>Dictionaries i python </vt:lpstr>
      <vt:lpstr>Dictionaries i python </vt:lpstr>
      <vt:lpstr>Opgaver pt. 3 (30 minutter)</vt:lpstr>
      <vt:lpstr>PROGRAMMER</vt:lpstr>
      <vt:lpstr>Programmer</vt:lpstr>
      <vt:lpstr>Programmer</vt:lpstr>
      <vt:lpstr>Et konkret program</vt:lpstr>
      <vt:lpstr>Afrunding &amp; anbefalinger</vt:lpstr>
      <vt:lpstr>Spørgsmål?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Anders Bensen</dc:creator>
  <cp:lastModifiedBy>Anders Bensen</cp:lastModifiedBy>
  <cp:revision>562</cp:revision>
  <dcterms:created xsi:type="dcterms:W3CDTF">2021-04-07T17:49:37Z</dcterms:created>
  <dcterms:modified xsi:type="dcterms:W3CDTF">2023-03-12T09:47:11Z</dcterms:modified>
</cp:coreProperties>
</file>