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73" r:id="rId4"/>
    <p:sldId id="483" r:id="rId5"/>
    <p:sldId id="260" r:id="rId6"/>
    <p:sldId id="376" r:id="rId7"/>
    <p:sldId id="377" r:id="rId8"/>
    <p:sldId id="375" r:id="rId9"/>
    <p:sldId id="378" r:id="rId10"/>
    <p:sldId id="379" r:id="rId11"/>
    <p:sldId id="380" r:id="rId12"/>
    <p:sldId id="261" r:id="rId13"/>
    <p:sldId id="381" r:id="rId14"/>
    <p:sldId id="283" r:id="rId15"/>
    <p:sldId id="267" r:id="rId16"/>
    <p:sldId id="382" r:id="rId17"/>
    <p:sldId id="389" r:id="rId18"/>
    <p:sldId id="384" r:id="rId19"/>
    <p:sldId id="386" r:id="rId20"/>
    <p:sldId id="387" r:id="rId21"/>
    <p:sldId id="388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25" r:id="rId30"/>
    <p:sldId id="398" r:id="rId31"/>
    <p:sldId id="399" r:id="rId32"/>
    <p:sldId id="400" r:id="rId33"/>
    <p:sldId id="401" r:id="rId34"/>
    <p:sldId id="402" r:id="rId35"/>
    <p:sldId id="299" r:id="rId36"/>
    <p:sldId id="306" r:id="rId37"/>
    <p:sldId id="403" r:id="rId38"/>
    <p:sldId id="404" r:id="rId39"/>
    <p:sldId id="409" r:id="rId40"/>
    <p:sldId id="415" r:id="rId41"/>
    <p:sldId id="410" r:id="rId42"/>
    <p:sldId id="412" r:id="rId43"/>
    <p:sldId id="413" r:id="rId44"/>
    <p:sldId id="414" r:id="rId45"/>
    <p:sldId id="416" r:id="rId46"/>
    <p:sldId id="411" r:id="rId47"/>
    <p:sldId id="437" r:id="rId48"/>
    <p:sldId id="438" r:id="rId49"/>
    <p:sldId id="418" r:id="rId50"/>
    <p:sldId id="420" r:id="rId51"/>
    <p:sldId id="423" r:id="rId52"/>
    <p:sldId id="426" r:id="rId53"/>
    <p:sldId id="428" r:id="rId54"/>
    <p:sldId id="429" r:id="rId55"/>
    <p:sldId id="431" r:id="rId56"/>
    <p:sldId id="432" r:id="rId57"/>
    <p:sldId id="433" r:id="rId58"/>
    <p:sldId id="434" r:id="rId59"/>
    <p:sldId id="435" r:id="rId60"/>
    <p:sldId id="436" r:id="rId61"/>
    <p:sldId id="405" r:id="rId62"/>
    <p:sldId id="406" r:id="rId63"/>
    <p:sldId id="439" r:id="rId64"/>
    <p:sldId id="445" r:id="rId65"/>
    <p:sldId id="442" r:id="rId66"/>
    <p:sldId id="447" r:id="rId67"/>
    <p:sldId id="448" r:id="rId68"/>
    <p:sldId id="449" r:id="rId69"/>
    <p:sldId id="450" r:id="rId70"/>
    <p:sldId id="451" r:id="rId71"/>
    <p:sldId id="452" r:id="rId72"/>
    <p:sldId id="454" r:id="rId73"/>
    <p:sldId id="455" r:id="rId74"/>
    <p:sldId id="456" r:id="rId75"/>
    <p:sldId id="407" r:id="rId76"/>
    <p:sldId id="441" r:id="rId77"/>
    <p:sldId id="458" r:id="rId78"/>
    <p:sldId id="459" r:id="rId79"/>
    <p:sldId id="461" r:id="rId80"/>
    <p:sldId id="462" r:id="rId81"/>
    <p:sldId id="463" r:id="rId82"/>
    <p:sldId id="464" r:id="rId83"/>
    <p:sldId id="465" r:id="rId84"/>
    <p:sldId id="466" r:id="rId85"/>
    <p:sldId id="460" r:id="rId86"/>
    <p:sldId id="469" r:id="rId87"/>
    <p:sldId id="476" r:id="rId88"/>
    <p:sldId id="470" r:id="rId89"/>
    <p:sldId id="471" r:id="rId90"/>
    <p:sldId id="472" r:id="rId91"/>
    <p:sldId id="473" r:id="rId92"/>
    <p:sldId id="474" r:id="rId93"/>
    <p:sldId id="475" r:id="rId94"/>
    <p:sldId id="477" r:id="rId95"/>
    <p:sldId id="478" r:id="rId96"/>
    <p:sldId id="440" r:id="rId97"/>
    <p:sldId id="457" r:id="rId98"/>
    <p:sldId id="479" r:id="rId99"/>
    <p:sldId id="480" r:id="rId100"/>
    <p:sldId id="367" r:id="rId101"/>
    <p:sldId id="368" r:id="rId10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86072EAF-58C9-46E9-8175-B145660EFB2C}">
          <p14:sldIdLst>
            <p14:sldId id="256"/>
          </p14:sldIdLst>
        </p14:section>
        <p14:section name="Intro" id="{8899DFAE-272A-4342-918B-570D438A18B4}">
          <p14:sldIdLst>
            <p14:sldId id="258"/>
            <p14:sldId id="373"/>
            <p14:sldId id="483"/>
            <p14:sldId id="260"/>
            <p14:sldId id="376"/>
            <p14:sldId id="377"/>
            <p14:sldId id="375"/>
            <p14:sldId id="378"/>
            <p14:sldId id="379"/>
            <p14:sldId id="380"/>
            <p14:sldId id="261"/>
            <p14:sldId id="381"/>
            <p14:sldId id="283"/>
            <p14:sldId id="267"/>
            <p14:sldId id="382"/>
            <p14:sldId id="389"/>
          </p14:sldIdLst>
        </p14:section>
        <p14:section name="Klasser" id="{F89187FA-6AC1-4F76-8F3A-536B1880383A}">
          <p14:sldIdLst>
            <p14:sldId id="384"/>
            <p14:sldId id="386"/>
            <p14:sldId id="387"/>
            <p14:sldId id="388"/>
            <p14:sldId id="390"/>
            <p14:sldId id="391"/>
            <p14:sldId id="392"/>
            <p14:sldId id="393"/>
            <p14:sldId id="394"/>
            <p14:sldId id="395"/>
            <p14:sldId id="396"/>
            <p14:sldId id="325"/>
            <p14:sldId id="398"/>
            <p14:sldId id="399"/>
            <p14:sldId id="400"/>
            <p14:sldId id="401"/>
            <p14:sldId id="402"/>
            <p14:sldId id="299"/>
          </p14:sldIdLst>
        </p14:section>
        <p14:section name="Filhåndtering" id="{BD20A88D-EFB0-43E3-A8A2-8D66DE53187C}">
          <p14:sldIdLst>
            <p14:sldId id="306"/>
            <p14:sldId id="403"/>
            <p14:sldId id="404"/>
            <p14:sldId id="409"/>
            <p14:sldId id="415"/>
            <p14:sldId id="410"/>
            <p14:sldId id="412"/>
            <p14:sldId id="413"/>
            <p14:sldId id="414"/>
            <p14:sldId id="416"/>
            <p14:sldId id="411"/>
            <p14:sldId id="437"/>
            <p14:sldId id="438"/>
            <p14:sldId id="418"/>
            <p14:sldId id="420"/>
            <p14:sldId id="423"/>
            <p14:sldId id="426"/>
            <p14:sldId id="428"/>
            <p14:sldId id="429"/>
            <p14:sldId id="431"/>
            <p14:sldId id="432"/>
            <p14:sldId id="433"/>
            <p14:sldId id="434"/>
            <p14:sldId id="435"/>
            <p14:sldId id="436"/>
            <p14:sldId id="405"/>
          </p14:sldIdLst>
        </p14:section>
        <p14:section name="Biblioteker" id="{4158112C-D646-45AA-A3A7-BC82EABB0A4A}">
          <p14:sldIdLst>
            <p14:sldId id="406"/>
            <p14:sldId id="439"/>
            <p14:sldId id="445"/>
            <p14:sldId id="442"/>
            <p14:sldId id="447"/>
            <p14:sldId id="448"/>
            <p14:sldId id="449"/>
            <p14:sldId id="450"/>
            <p14:sldId id="451"/>
            <p14:sldId id="452"/>
            <p14:sldId id="454"/>
            <p14:sldId id="455"/>
            <p14:sldId id="456"/>
            <p14:sldId id="407"/>
          </p14:sldIdLst>
        </p14:section>
        <p14:section name="GUI" id="{A95E0417-3EAB-41F9-8760-72FA6634D73F}">
          <p14:sldIdLst>
            <p14:sldId id="441"/>
            <p14:sldId id="458"/>
            <p14:sldId id="459"/>
            <p14:sldId id="461"/>
            <p14:sldId id="462"/>
            <p14:sldId id="463"/>
            <p14:sldId id="464"/>
            <p14:sldId id="465"/>
            <p14:sldId id="466"/>
            <p14:sldId id="460"/>
            <p14:sldId id="469"/>
            <p14:sldId id="476"/>
            <p14:sldId id="470"/>
            <p14:sldId id="471"/>
            <p14:sldId id="472"/>
            <p14:sldId id="473"/>
            <p14:sldId id="474"/>
            <p14:sldId id="475"/>
            <p14:sldId id="477"/>
            <p14:sldId id="478"/>
            <p14:sldId id="440"/>
          </p14:sldIdLst>
        </p14:section>
        <p14:section name="Avanceret" id="{2BB1E573-24AD-4829-A409-1A9AB4502CB6}">
          <p14:sldIdLst>
            <p14:sldId id="457"/>
            <p14:sldId id="479"/>
            <p14:sldId id="480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ers Bensen" initials="AB" lastIdx="1" clrIdx="0">
    <p:extLst>
      <p:ext uri="{19B8F6BF-5375-455C-9EA6-DF929625EA0E}">
        <p15:presenceInfo xmlns:p15="http://schemas.microsoft.com/office/powerpoint/2012/main" userId="9fb52ff13ece08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7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3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5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5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1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1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6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2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10min.html" TargetMode="External"/><Relationship Id="rId2" Type="http://schemas.openxmlformats.org/officeDocument/2006/relationships/hyperlink" Target="https://scikit-learn.org/stable/tutorial/basic/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dersBensen/python_101/raw/main/python2/exercises.zip" TargetMode="External"/><Relationship Id="rId5" Type="http://schemas.openxmlformats.org/officeDocument/2006/relationships/hyperlink" Target="https://towardsdatascience.com/" TargetMode="External"/><Relationship Id="rId4" Type="http://schemas.openxmlformats.org/officeDocument/2006/relationships/hyperlink" Target="https://medium.com/" TargetMode="Externa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mailto:anders_bensen@hotmail.co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ersBensen/python_101/raw/main/python2/python2_ida_e22.ppt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AndersBensen/python_101/main/points.txt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24D8A2-A99B-4E8F-B3C4-DB65E6346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783" y="467647"/>
            <a:ext cx="6253317" cy="3686015"/>
          </a:xfrm>
        </p:spPr>
        <p:txBody>
          <a:bodyPr>
            <a:normAutofit/>
          </a:bodyPr>
          <a:lstStyle/>
          <a:p>
            <a:r>
              <a:rPr lang="da-DK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(2) LET ØVET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810FDD-7A62-4670-9EC6-4F30586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IDA d. 20/02/2022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36CB3-6CB1-42A2-B7E3-D8AE2D1D7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66"/>
          <a:stretch/>
        </p:blipFill>
        <p:spPr>
          <a:xfrm>
            <a:off x="0" y="11"/>
            <a:ext cx="463531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5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41141A-0816-4981-8245-514C194B9516}"/>
              </a:ext>
            </a:extLst>
          </p:cNvPr>
          <p:cNvSpPr/>
          <p:nvPr/>
        </p:nvSpPr>
        <p:spPr>
          <a:xfrm>
            <a:off x="7729365" y="3644444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6A6D739B-3E66-4229-8F47-D2EA7D3B6362}"/>
              </a:ext>
            </a:extLst>
          </p:cNvPr>
          <p:cNvCxnSpPr>
            <a:cxnSpLocks/>
          </p:cNvCxnSpPr>
          <p:nvPr/>
        </p:nvCxnSpPr>
        <p:spPr>
          <a:xfrm>
            <a:off x="10549140" y="4255110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3C2620-B37F-4763-BBF0-B17107229F18}"/>
              </a:ext>
            </a:extLst>
          </p:cNvPr>
          <p:cNvSpPr txBox="1"/>
          <p:nvPr/>
        </p:nvSpPr>
        <p:spPr>
          <a:xfrm>
            <a:off x="10182317" y="466053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Meget abstrakt</a:t>
            </a:r>
          </a:p>
        </p:txBody>
      </p:sp>
    </p:spTree>
    <p:extLst>
      <p:ext uri="{BB962C8B-B14F-4D97-AF65-F5344CB8AC3E}">
        <p14:creationId xmlns:p14="http://schemas.microsoft.com/office/powerpoint/2010/main" val="32173257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Afrunding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5CD7C54D-4F83-4585-B2CE-EF161179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17235"/>
            <a:ext cx="9343085" cy="3492314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Programmering er et håndværk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 lærer det ved at gøre det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hvis I synes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var spændende: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https://scikit-learn.org/stable/tutorial/basic/tutorial.html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https://pandas.pydata.org/pandas-docs/stable/user_guide/10min.html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artikler hvor det bliver brugt: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https://medium.com/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https://towardsdatascience.com/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 løsninger (også kode til avanceret) til i dag kan findes her: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https://github.com/AndersBensen/python_101/raw/main/python2/exercises.zip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837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Spørgsmål? 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4947F20-D627-4407-856D-2C405B23C625}"/>
              </a:ext>
            </a:extLst>
          </p:cNvPr>
          <p:cNvSpPr txBox="1"/>
          <p:nvPr/>
        </p:nvSpPr>
        <p:spPr>
          <a:xfrm>
            <a:off x="1331089" y="4525701"/>
            <a:ext cx="41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hlinkClick r:id="rId2"/>
              </a:rPr>
              <a:t>anders_bensen@hotmail.com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9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41141A-0816-4981-8245-514C194B9516}"/>
              </a:ext>
            </a:extLst>
          </p:cNvPr>
          <p:cNvSpPr/>
          <p:nvPr/>
        </p:nvSpPr>
        <p:spPr>
          <a:xfrm>
            <a:off x="7729365" y="3644444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6A6D739B-3E66-4229-8F47-D2EA7D3B6362}"/>
              </a:ext>
            </a:extLst>
          </p:cNvPr>
          <p:cNvCxnSpPr>
            <a:cxnSpLocks/>
          </p:cNvCxnSpPr>
          <p:nvPr/>
        </p:nvCxnSpPr>
        <p:spPr>
          <a:xfrm>
            <a:off x="10549140" y="4255110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3C2620-B37F-4763-BBF0-B17107229F18}"/>
              </a:ext>
            </a:extLst>
          </p:cNvPr>
          <p:cNvSpPr txBox="1"/>
          <p:nvPr/>
        </p:nvSpPr>
        <p:spPr>
          <a:xfrm>
            <a:off x="10182317" y="466053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Meget abstrakt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F5F8C98-B757-4787-A341-185F695375FC}"/>
              </a:ext>
            </a:extLst>
          </p:cNvPr>
          <p:cNvSpPr/>
          <p:nvPr/>
        </p:nvSpPr>
        <p:spPr>
          <a:xfrm>
            <a:off x="7729365" y="2733970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C3AA8CAB-D48E-45F0-B0CC-066FCDB052B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0585080" y="1597242"/>
            <a:ext cx="489963" cy="124064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felt 27">
            <a:extLst>
              <a:ext uri="{FF2B5EF4-FFF2-40B4-BE49-F238E27FC236}">
                <a16:creationId xmlns:a16="http://schemas.microsoft.com/office/drawing/2014/main" id="{7C4325B0-D16E-4054-9B85-84D29A80E0EA}"/>
              </a:ext>
            </a:extLst>
          </p:cNvPr>
          <p:cNvSpPr txBox="1"/>
          <p:nvPr/>
        </p:nvSpPr>
        <p:spPr>
          <a:xfrm>
            <a:off x="10386025" y="1247380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Vigtigst i dag</a:t>
            </a:r>
          </a:p>
        </p:txBody>
      </p:sp>
    </p:spTree>
    <p:extLst>
      <p:ext uri="{BB962C8B-B14F-4D97-AF65-F5344CB8AC3E}">
        <p14:creationId xmlns:p14="http://schemas.microsoft.com/office/powerpoint/2010/main" val="411614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i dag kan I: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objektorienteret programmerings koncepter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nyttigheden i biblioteker og selv installere og bruge dem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Formulere og forstå mere avanceret Python programmer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hvordan når vi der til?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små ”forelæsninger”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lidt liveprogrammering fra undertegnet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Opgaveløsning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963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i dag kan I: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objektorienteret programmerings koncepter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nyttigheden i biblioteker og selv installere og bruge dem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Formulere og forstå mere avanceret Python programmer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hvordan når vi der til?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små ”forelæsninger”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lidt liveprogrammering fra undertegnet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Opgaveløsning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5812E50-8F17-4818-8C2B-CBE4F862A26C}"/>
              </a:ext>
            </a:extLst>
          </p:cNvPr>
          <p:cNvSpPr/>
          <p:nvPr/>
        </p:nvSpPr>
        <p:spPr>
          <a:xfrm>
            <a:off x="1097280" y="4763031"/>
            <a:ext cx="2826650" cy="45703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9434C40C-A5F4-4B98-8FDF-007F0EAB7AAE}"/>
              </a:ext>
            </a:extLst>
          </p:cNvPr>
          <p:cNvCxnSpPr>
            <a:cxnSpLocks/>
          </p:cNvCxnSpPr>
          <p:nvPr/>
        </p:nvCxnSpPr>
        <p:spPr>
          <a:xfrm>
            <a:off x="3391270" y="5157424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BD199ED9-0574-41A0-8E8E-B5A897D3F259}"/>
              </a:ext>
            </a:extLst>
          </p:cNvPr>
          <p:cNvSpPr txBox="1"/>
          <p:nvPr/>
        </p:nvSpPr>
        <p:spPr>
          <a:xfrm>
            <a:off x="3024448" y="5562845"/>
            <a:ext cx="172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Det meste af tiden går her</a:t>
            </a:r>
          </a:p>
        </p:txBody>
      </p:sp>
    </p:spTree>
    <p:extLst>
      <p:ext uri="{BB962C8B-B14F-4D97-AF65-F5344CB8AC3E}">
        <p14:creationId xmlns:p14="http://schemas.microsoft.com/office/powerpoint/2010/main" val="18378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online format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Forelæsningerne bliver mig der taler i zoom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Bare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unmute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jer og tal løs hvis der 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spørgmsål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opgaverne bliver I smidt ud i meeting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I har ca. 20-30 minutter til at løse dem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Jens og jeg hopper rundt og hjælper i meeting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”Ræk hånden op” hvis i sidder fast! Så kommer vi (prøver i hvert fald)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er selvfølgelig ikke tvunget til at tale med de andre, men det plejer at hjælpe!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https://github.com/AndersBensen/python_101/raw/main/python2/python2_ida_e22.pptx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2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399" y="1899822"/>
            <a:ext cx="5020783" cy="411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-paradigme programmeringssprog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Paradigme → en speciel måde at anskue tingene på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Opfundet i 1991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af verdens mest populære programmeringssprog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0DEFB51A-581E-B9C5-3A5D-1D4833883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554" y="1899822"/>
            <a:ext cx="547612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1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72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IDE’en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bruger i dag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Minimalistisk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generelt virkelig god!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i kan programmere i lige den IDE i vil, jeg er bare bedst til ”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02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0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Hurtigt live eksempel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Variabler</a:t>
            </a:r>
            <a:r>
              <a:rPr 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funktioner,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eksekvering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6442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</p:spTree>
    <p:extLst>
      <p:ext uri="{BB962C8B-B14F-4D97-AF65-F5344CB8AC3E}">
        <p14:creationId xmlns:p14="http://schemas.microsoft.com/office/powerpoint/2010/main" val="221312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Objektorienteret Programmering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81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kender det at skrive et lille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 program, hvor vi bare har en fil der klarer alt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Umuligt at vedligeholde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Hvorfor ikke ”modellere” sin kode til sit ansvarsområde?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OOP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Python er jo som sagt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multi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-paradigme, og understøtter her i blandt 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 prøver at modellere verden’ i koden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 abstrakt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91757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mig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Anders Bensen Ottsen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”Underviser” i dag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Diplomingeniør i Softwareteknologi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cand.polyt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Computer Science &amp;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Danmarks Tekniske Universitet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Skriver pt. speciale i AI &amp; ansigtsgenkendelse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Arbejder som Machine Learning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ved Weel &amp; Sandvig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kørt de her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kurser for IDA en del gange efterhånden</a:t>
            </a:r>
            <a:endParaRPr lang="da-D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69482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OOP bruger man klasser til at beskrive et abstrakt stykke af verden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 beskriver en slags ”type” af et objekt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Eksempler på klasser: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Bord, stol, bil, patient, person, øl</a:t>
            </a:r>
          </a:p>
        </p:txBody>
      </p:sp>
    </p:spTree>
    <p:extLst>
      <p:ext uri="{BB962C8B-B14F-4D97-AF65-F5344CB8AC3E}">
        <p14:creationId xmlns:p14="http://schemas.microsoft.com/office/powerpoint/2010/main" val="307371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kendetegnet ved 3 ting: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Variabler (attributter)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beskrive en klasse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Kender vi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Metoder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beskrive hvad en klasse kan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Kender vi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er det? </a:t>
            </a:r>
          </a:p>
        </p:txBody>
      </p:sp>
    </p:spTree>
    <p:extLst>
      <p:ext uri="{BB962C8B-B14F-4D97-AF65-F5344CB8AC3E}">
        <p14:creationId xmlns:p14="http://schemas.microsoft.com/office/powerpoint/2010/main" val="275294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04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slags metode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konstruere en klasse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Deraf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fodrer den tingene der kendetegner en klasse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50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Klassen bord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908700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kendetegner et bord?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Antal ben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Højde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Osv.</a:t>
            </a:r>
          </a:p>
        </p:txBody>
      </p:sp>
    </p:spTree>
    <p:extLst>
      <p:ext uri="{BB962C8B-B14F-4D97-AF65-F5344CB8AC3E}">
        <p14:creationId xmlns:p14="http://schemas.microsoft.com/office/powerpoint/2010/main" val="2004118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8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91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A628826-3CD7-4709-952F-6B4BD80FB7A7}"/>
              </a:ext>
            </a:extLst>
          </p:cNvPr>
          <p:cNvSpPr/>
          <p:nvPr/>
        </p:nvSpPr>
        <p:spPr>
          <a:xfrm>
            <a:off x="1793289" y="2875472"/>
            <a:ext cx="3666478" cy="11372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A22854FA-AEB2-47D6-95E2-915522DD44BA}"/>
              </a:ext>
            </a:extLst>
          </p:cNvPr>
          <p:cNvCxnSpPr>
            <a:cxnSpLocks/>
          </p:cNvCxnSpPr>
          <p:nvPr/>
        </p:nvCxnSpPr>
        <p:spPr>
          <a:xfrm flipV="1">
            <a:off x="5459767" y="3428999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5F9BD4E7-7867-42E2-B28E-CE12A5ECD070}"/>
              </a:ext>
            </a:extLst>
          </p:cNvPr>
          <p:cNvSpPr txBox="1"/>
          <p:nvPr/>
        </p:nvSpPr>
        <p:spPr>
          <a:xfrm>
            <a:off x="6232319" y="3244333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Constructor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945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A628826-3CD7-4709-952F-6B4BD80FB7A7}"/>
              </a:ext>
            </a:extLst>
          </p:cNvPr>
          <p:cNvSpPr/>
          <p:nvPr/>
        </p:nvSpPr>
        <p:spPr>
          <a:xfrm>
            <a:off x="1793289" y="2875472"/>
            <a:ext cx="3666478" cy="11372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A22854FA-AEB2-47D6-95E2-915522DD44BA}"/>
              </a:ext>
            </a:extLst>
          </p:cNvPr>
          <p:cNvCxnSpPr>
            <a:cxnSpLocks/>
          </p:cNvCxnSpPr>
          <p:nvPr/>
        </p:nvCxnSpPr>
        <p:spPr>
          <a:xfrm flipV="1">
            <a:off x="5459767" y="3428999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5F9BD4E7-7867-42E2-B28E-CE12A5ECD070}"/>
              </a:ext>
            </a:extLst>
          </p:cNvPr>
          <p:cNvSpPr txBox="1"/>
          <p:nvPr/>
        </p:nvSpPr>
        <p:spPr>
          <a:xfrm>
            <a:off x="6232319" y="3244333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Constructor</a:t>
            </a:r>
            <a:endParaRPr lang="da-DK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BC1287C-7E34-4E34-AB22-357322AE928D}"/>
              </a:ext>
            </a:extLst>
          </p:cNvPr>
          <p:cNvSpPr/>
          <p:nvPr/>
        </p:nvSpPr>
        <p:spPr>
          <a:xfrm>
            <a:off x="1677880" y="3955002"/>
            <a:ext cx="8096433" cy="106236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0807F0AB-7A24-45A0-953E-674D1B98CFFA}"/>
              </a:ext>
            </a:extLst>
          </p:cNvPr>
          <p:cNvCxnSpPr>
            <a:cxnSpLocks/>
          </p:cNvCxnSpPr>
          <p:nvPr/>
        </p:nvCxnSpPr>
        <p:spPr>
          <a:xfrm flipV="1">
            <a:off x="8399755" y="3721139"/>
            <a:ext cx="389138" cy="3732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722E1249-5633-4B69-8C41-B49B6FA1DC1A}"/>
              </a:ext>
            </a:extLst>
          </p:cNvPr>
          <p:cNvSpPr txBox="1"/>
          <p:nvPr/>
        </p:nvSpPr>
        <p:spPr>
          <a:xfrm>
            <a:off x="8164618" y="3301602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Metode</a:t>
            </a:r>
          </a:p>
        </p:txBody>
      </p:sp>
    </p:spTree>
    <p:extLst>
      <p:ext uri="{BB962C8B-B14F-4D97-AF65-F5344CB8AC3E}">
        <p14:creationId xmlns:p14="http://schemas.microsoft.com/office/powerpoint/2010/main" val="2621627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4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en instans af en klasse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F.eks. Finder der jo flere forskellige typer borde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Spiseborde, sofaborde, skriveborde 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98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</p:txBody>
      </p:sp>
      <p:pic>
        <p:nvPicPr>
          <p:cNvPr id="5" name="Billede 4" descr="Et billede, der indeholder bænk, bord, møbler, træ&#10;&#10;Automatisk genereret beskrivelse">
            <a:extLst>
              <a:ext uri="{FF2B5EF4-FFF2-40B4-BE49-F238E27FC236}">
                <a16:creationId xmlns:a16="http://schemas.microsoft.com/office/drawing/2014/main" id="{2655656D-139F-40FC-A431-69F5D73D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7" y="2191795"/>
            <a:ext cx="4582974" cy="3331237"/>
          </a:xfrm>
          <a:prstGeom prst="rect">
            <a:avLst/>
          </a:prstGeom>
        </p:spPr>
      </p:pic>
      <p:pic>
        <p:nvPicPr>
          <p:cNvPr id="7" name="Billede 6" descr="Et billede, der indeholder møbler, bord, skammel&#10;&#10;Automatisk genereret beskrivelse">
            <a:extLst>
              <a:ext uri="{FF2B5EF4-FFF2-40B4-BE49-F238E27FC236}">
                <a16:creationId xmlns:a16="http://schemas.microsoft.com/office/drawing/2014/main" id="{C55B03B9-7941-4ED8-A82B-DAB91BCCF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61" y="1845733"/>
            <a:ext cx="3611440" cy="3611440"/>
          </a:xfrm>
          <a:prstGeom prst="rect">
            <a:avLst/>
          </a:prstGeom>
        </p:spPr>
      </p:pic>
      <p:pic>
        <p:nvPicPr>
          <p:cNvPr id="11" name="Billede 10" descr="Et billede, der indeholder møbler, bord&#10;&#10;Automatisk genereret beskrivelse">
            <a:extLst>
              <a:ext uri="{FF2B5EF4-FFF2-40B4-BE49-F238E27FC236}">
                <a16:creationId xmlns:a16="http://schemas.microsoft.com/office/drawing/2014/main" id="{209A22C8-3C2D-4C90-921B-ECFF325D0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901" y="1959428"/>
            <a:ext cx="4145782" cy="41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3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Jens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Jens Kristian Vitus Bering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IDA &amp; hjælper med opgaver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Software Engineering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cand.polyt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Software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Arbejder som studenterudvikler ved Bankdata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han programmerer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finans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 </a:t>
            </a: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7597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281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2598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</p:spTree>
    <p:extLst>
      <p:ext uri="{BB962C8B-B14F-4D97-AF65-F5344CB8AC3E}">
        <p14:creationId xmlns:p14="http://schemas.microsoft.com/office/powerpoint/2010/main" val="410192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7E6E69-3B1A-4C72-96AD-45E3F6FA4D1F}"/>
              </a:ext>
            </a:extLst>
          </p:cNvPr>
          <p:cNvSpPr/>
          <p:nvPr/>
        </p:nvSpPr>
        <p:spPr>
          <a:xfrm>
            <a:off x="926541" y="3320246"/>
            <a:ext cx="4670089" cy="8746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63BC99E-5D9F-4F50-A8E1-5D8F46449CA0}"/>
              </a:ext>
            </a:extLst>
          </p:cNvPr>
          <p:cNvCxnSpPr>
            <a:cxnSpLocks/>
          </p:cNvCxnSpPr>
          <p:nvPr/>
        </p:nvCxnSpPr>
        <p:spPr>
          <a:xfrm flipV="1">
            <a:off x="5609483" y="3757589"/>
            <a:ext cx="98588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1E2524A-7AAA-4EA5-8F54-9E9CC70DCE92}"/>
              </a:ext>
            </a:extLst>
          </p:cNvPr>
          <p:cNvSpPr txBox="1"/>
          <p:nvPr/>
        </p:nvSpPr>
        <p:spPr>
          <a:xfrm>
            <a:off x="6642010" y="3572922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kalder objektets metode</a:t>
            </a:r>
          </a:p>
        </p:txBody>
      </p:sp>
    </p:spTree>
    <p:extLst>
      <p:ext uri="{BB962C8B-B14F-4D97-AF65-F5344CB8AC3E}">
        <p14:creationId xmlns:p14="http://schemas.microsoft.com/office/powerpoint/2010/main" val="1536871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7E6E69-3B1A-4C72-96AD-45E3F6FA4D1F}"/>
              </a:ext>
            </a:extLst>
          </p:cNvPr>
          <p:cNvSpPr/>
          <p:nvPr/>
        </p:nvSpPr>
        <p:spPr>
          <a:xfrm>
            <a:off x="926541" y="3320246"/>
            <a:ext cx="4670089" cy="8746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63BC99E-5D9F-4F50-A8E1-5D8F46449CA0}"/>
              </a:ext>
            </a:extLst>
          </p:cNvPr>
          <p:cNvCxnSpPr>
            <a:cxnSpLocks/>
          </p:cNvCxnSpPr>
          <p:nvPr/>
        </p:nvCxnSpPr>
        <p:spPr>
          <a:xfrm flipV="1">
            <a:off x="5609483" y="3757589"/>
            <a:ext cx="98588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1E2524A-7AAA-4EA5-8F54-9E9CC70DCE92}"/>
              </a:ext>
            </a:extLst>
          </p:cNvPr>
          <p:cNvSpPr txBox="1"/>
          <p:nvPr/>
        </p:nvSpPr>
        <p:spPr>
          <a:xfrm>
            <a:off x="6642010" y="3572922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kalder objektets metode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3E6D2F5-EDAA-49D5-891D-7E9B105D7457}"/>
              </a:ext>
            </a:extLst>
          </p:cNvPr>
          <p:cNvSpPr txBox="1"/>
          <p:nvPr/>
        </p:nvSpPr>
        <p:spPr>
          <a:xfrm>
            <a:off x="1144905" y="4445058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3394582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1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612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Lav en klasse som repræsentere en øl (Kald den Beer, ikke øl). En øl består af de tre attributter: navn(</a:t>
            </a:r>
            <a:r>
              <a:rPr lang="da-DK" b="1" dirty="0" err="1">
                <a:solidFill>
                  <a:schemeClr val="tx1"/>
                </a:solidFill>
              </a:rPr>
              <a:t>name</a:t>
            </a:r>
            <a:r>
              <a:rPr lang="da-DK" b="1" dirty="0">
                <a:solidFill>
                  <a:schemeClr val="tx1"/>
                </a:solidFill>
              </a:rPr>
              <a:t>), alkoholprocent(</a:t>
            </a:r>
            <a:r>
              <a:rPr lang="da-DK" b="1" dirty="0" err="1">
                <a:solidFill>
                  <a:schemeClr val="tx1"/>
                </a:solidFill>
              </a:rPr>
              <a:t>percentage</a:t>
            </a:r>
            <a:r>
              <a:rPr lang="da-DK" b="1" dirty="0">
                <a:solidFill>
                  <a:schemeClr val="tx1"/>
                </a:solidFill>
              </a:rPr>
              <a:t>) og et mærke(brand). Derudover består en øl af en metode: def </a:t>
            </a:r>
            <a:r>
              <a:rPr lang="da-DK" b="1" dirty="0" err="1">
                <a:solidFill>
                  <a:schemeClr val="tx1"/>
                </a:solidFill>
              </a:rPr>
              <a:t>print_beer</a:t>
            </a:r>
            <a:r>
              <a:rPr lang="da-DK" b="1" dirty="0">
                <a:solidFill>
                  <a:schemeClr val="tx1"/>
                </a:solidFill>
              </a:rPr>
              <a:t>() til at printe de tre ting der kendetegner en øl.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Når klassen &amp; metoden er lavet, så lav en ny fil, importer den fil du lavede dine klasser, og brug klassen til at lave 3 objekter der repræsentere dine </a:t>
            </a:r>
            <a:r>
              <a:rPr lang="da-DK" dirty="0" err="1">
                <a:solidFill>
                  <a:schemeClr val="tx1"/>
                </a:solidFill>
              </a:rPr>
              <a:t>yndlingsøl</a:t>
            </a:r>
            <a:r>
              <a:rPr lang="da-DK" dirty="0">
                <a:solidFill>
                  <a:schemeClr val="tx1"/>
                </a:solidFill>
              </a:rPr>
              <a:t>.</a:t>
            </a:r>
            <a:r>
              <a:rPr lang="da-DK" b="1" dirty="0">
                <a:solidFill>
                  <a:schemeClr val="tx1"/>
                </a:solidFill>
              </a:rPr>
              <a:t> </a:t>
            </a:r>
            <a:endParaRPr lang="da-DK" dirty="0">
              <a:solidFill>
                <a:schemeClr val="tx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(Ekstra) Lav en metode som kan ændre på alkoholprocenten efter du har ”instantieret” objektet, metoden skal tage den nye procent som argument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Hint: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 minder ret meget om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9385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</a:t>
            </a:r>
          </a:p>
        </p:txBody>
      </p:sp>
    </p:spTree>
    <p:extLst>
      <p:ext uri="{BB962C8B-B14F-4D97-AF65-F5344CB8AC3E}">
        <p14:creationId xmlns:p14="http://schemas.microsoft.com/office/powerpoint/2010/main" val="1201453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computere bruger vi filer til at opbevare noget data eller et program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de programmer vi har lavet er f.eks. bare filer med noget specifikt kode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kan også bruge filer til at gemme data, som vi så kan bruge inde i vores program!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inde i et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 program bruger vi en anden fil til at styre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76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 bruger man ”.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filer til at opbevare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kan så enten skrive nyt data til den her fil, eller læse gammel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Filer kan altså bruges som en slags ”database”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Forestil jer f.eks. et scenarie hvor vi har et kalender program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Når vi skriver data til programmet, så gemmer det det også i filen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Fordi så når vi åbner programmet næste gang, kan den læse alt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 fra filen!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68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Eksempel fil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4EC56A9F-A473-4204-BD30-1007E0586717}"/>
              </a:ext>
            </a:extLst>
          </p:cNvPr>
          <p:cNvSpPr txBox="1"/>
          <p:nvPr/>
        </p:nvSpPr>
        <p:spPr>
          <a:xfrm>
            <a:off x="4227879" y="1774753"/>
            <a:ext cx="7340814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couples.txt 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består af par og deres navne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Hvor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mandens navn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 til venstre for kommaet og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kvindens navn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 til højre for kommaet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vi bruger altså et komma til at separere data!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01CDBE0-9AC5-4087-9662-AB62E232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57" y="1777964"/>
            <a:ext cx="2836079" cy="20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1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Loc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57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 Hoang Thanh Nguyen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Hjælper med opgaver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Diplomingeniør i Softwareteknologi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cand.polyt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Software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Arbejder som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ved Weel &amp; Sandvig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han laver infrastruktur &amp; udvikler software </a:t>
            </a:r>
            <a:endParaRPr lang="da-D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915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673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626739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</p:spTree>
    <p:extLst>
      <p:ext uri="{BB962C8B-B14F-4D97-AF65-F5344CB8AC3E}">
        <p14:creationId xmlns:p14="http://schemas.microsoft.com/office/powerpoint/2010/main" val="2819711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1495595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F1AB826-051F-498C-B213-5651797EB229}"/>
              </a:ext>
            </a:extLst>
          </p:cNvPr>
          <p:cNvSpPr/>
          <p:nvPr/>
        </p:nvSpPr>
        <p:spPr>
          <a:xfrm>
            <a:off x="1730472" y="3181027"/>
            <a:ext cx="258000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6104FB8D-8587-42AA-9486-2452FC056029}"/>
              </a:ext>
            </a:extLst>
          </p:cNvPr>
          <p:cNvCxnSpPr>
            <a:cxnSpLocks/>
          </p:cNvCxnSpPr>
          <p:nvPr/>
        </p:nvCxnSpPr>
        <p:spPr>
          <a:xfrm>
            <a:off x="2952476" y="3732666"/>
            <a:ext cx="0" cy="567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76F0683B-FEF9-4A17-AE5F-DEC55079B904}"/>
              </a:ext>
            </a:extLst>
          </p:cNvPr>
          <p:cNvSpPr txBox="1"/>
          <p:nvPr/>
        </p:nvSpPr>
        <p:spPr>
          <a:xfrm>
            <a:off x="1730472" y="4344073"/>
            <a:ext cx="360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Til sidst bruger vi </a:t>
            </a:r>
            <a:r>
              <a:rPr lang="da-DK" b="1" i="1" dirty="0" err="1"/>
              <a:t>close</a:t>
            </a:r>
            <a:r>
              <a:rPr lang="da-DK" dirty="0"/>
              <a:t> metoden til at lukke vores fil. Hvis ikke vi gør dette så kan vi overbelaste vores computer!</a:t>
            </a:r>
          </a:p>
        </p:txBody>
      </p:sp>
    </p:spTree>
    <p:extLst>
      <p:ext uri="{BB962C8B-B14F-4D97-AF65-F5344CB8AC3E}">
        <p14:creationId xmlns:p14="http://schemas.microsoft.com/office/powerpoint/2010/main" val="3903955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F1AB826-051F-498C-B213-5651797EB229}"/>
              </a:ext>
            </a:extLst>
          </p:cNvPr>
          <p:cNvSpPr/>
          <p:nvPr/>
        </p:nvSpPr>
        <p:spPr>
          <a:xfrm>
            <a:off x="1730472" y="3181027"/>
            <a:ext cx="258000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6104FB8D-8587-42AA-9486-2452FC056029}"/>
              </a:ext>
            </a:extLst>
          </p:cNvPr>
          <p:cNvCxnSpPr>
            <a:cxnSpLocks/>
          </p:cNvCxnSpPr>
          <p:nvPr/>
        </p:nvCxnSpPr>
        <p:spPr>
          <a:xfrm>
            <a:off x="2952476" y="3732666"/>
            <a:ext cx="0" cy="567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76F0683B-FEF9-4A17-AE5F-DEC55079B904}"/>
              </a:ext>
            </a:extLst>
          </p:cNvPr>
          <p:cNvSpPr txBox="1"/>
          <p:nvPr/>
        </p:nvSpPr>
        <p:spPr>
          <a:xfrm>
            <a:off x="1730472" y="4344073"/>
            <a:ext cx="360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Til sidst bruger vi </a:t>
            </a:r>
            <a:r>
              <a:rPr lang="da-DK" b="1" i="1" dirty="0" err="1"/>
              <a:t>close</a:t>
            </a:r>
            <a:r>
              <a:rPr lang="da-DK" dirty="0"/>
              <a:t> metoden til at lukke vores fil. Hvis ikke vi gør dette så kan vi overbelaste vores computer!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D2393E2-85B7-40CE-8389-F7B96B99566F}"/>
              </a:ext>
            </a:extLst>
          </p:cNvPr>
          <p:cNvSpPr txBox="1"/>
          <p:nvPr/>
        </p:nvSpPr>
        <p:spPr>
          <a:xfrm>
            <a:off x="1097280" y="5588241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3278732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1379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C09A58-5C9E-4F79-9F8E-79EA845AF45C}"/>
              </a:ext>
            </a:extLst>
          </p:cNvPr>
          <p:cNvSpPr/>
          <p:nvPr/>
        </p:nvSpPr>
        <p:spPr>
          <a:xfrm>
            <a:off x="2064057" y="2944538"/>
            <a:ext cx="3795205" cy="3757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7588DF77-1652-44D0-A895-E18F48E93355}"/>
              </a:ext>
            </a:extLst>
          </p:cNvPr>
          <p:cNvCxnSpPr>
            <a:cxnSpLocks/>
          </p:cNvCxnSpPr>
          <p:nvPr/>
        </p:nvCxnSpPr>
        <p:spPr>
          <a:xfrm>
            <a:off x="5859262" y="3132396"/>
            <a:ext cx="11678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E2EF196D-9664-4C47-BFE5-1DDE81A1F968}"/>
              </a:ext>
            </a:extLst>
          </p:cNvPr>
          <p:cNvSpPr txBox="1"/>
          <p:nvPr/>
        </p:nvSpPr>
        <p:spPr>
          <a:xfrm>
            <a:off x="7047650" y="276992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Meget vigtigt at tilføje </a:t>
            </a:r>
            <a:r>
              <a:rPr lang="da-DK" b="1" i="1" dirty="0"/>
              <a:t>”\n”</a:t>
            </a:r>
            <a:r>
              <a:rPr lang="da-DK" dirty="0"/>
              <a:t> til sidst, fordi ellers kommer der ikke en ny linje inde i filen!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060197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C09A58-5C9E-4F79-9F8E-79EA845AF45C}"/>
              </a:ext>
            </a:extLst>
          </p:cNvPr>
          <p:cNvSpPr/>
          <p:nvPr/>
        </p:nvSpPr>
        <p:spPr>
          <a:xfrm>
            <a:off x="2064057" y="2944538"/>
            <a:ext cx="3795205" cy="3757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7588DF77-1652-44D0-A895-E18F48E93355}"/>
              </a:ext>
            </a:extLst>
          </p:cNvPr>
          <p:cNvCxnSpPr>
            <a:cxnSpLocks/>
          </p:cNvCxnSpPr>
          <p:nvPr/>
        </p:nvCxnSpPr>
        <p:spPr>
          <a:xfrm>
            <a:off x="5859262" y="3132396"/>
            <a:ext cx="11678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E2EF196D-9664-4C47-BFE5-1DDE81A1F968}"/>
              </a:ext>
            </a:extLst>
          </p:cNvPr>
          <p:cNvSpPr txBox="1"/>
          <p:nvPr/>
        </p:nvSpPr>
        <p:spPr>
          <a:xfrm>
            <a:off x="7047650" y="276992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Meget vigtigt at tilføje </a:t>
            </a:r>
            <a:r>
              <a:rPr lang="da-DK" b="1" i="1" dirty="0"/>
              <a:t>”\n”</a:t>
            </a:r>
            <a:r>
              <a:rPr lang="da-DK" dirty="0"/>
              <a:t> til sidst, fordi ellers kommer der ikke en ny linje inde i filen!</a:t>
            </a:r>
            <a:endParaRPr lang="da-DK" b="1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701B0BF-DD6D-45DC-9504-193F9E1D15D8}"/>
              </a:ext>
            </a:extLst>
          </p:cNvPr>
          <p:cNvSpPr txBox="1"/>
          <p:nvPr/>
        </p:nvSpPr>
        <p:spPr>
          <a:xfrm>
            <a:off x="1198484" y="3888612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41531483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730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113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40150979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709443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334FBB-B173-460B-B08F-8BA25F578534}"/>
              </a:ext>
            </a:extLst>
          </p:cNvPr>
          <p:cNvSpPr/>
          <p:nvPr/>
        </p:nvSpPr>
        <p:spPr>
          <a:xfrm>
            <a:off x="3393648" y="2909564"/>
            <a:ext cx="2856232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80C33F6-3787-4280-B9FD-F054DEF27942}"/>
              </a:ext>
            </a:extLst>
          </p:cNvPr>
          <p:cNvCxnSpPr>
            <a:cxnSpLocks/>
          </p:cNvCxnSpPr>
          <p:nvPr/>
        </p:nvCxnSpPr>
        <p:spPr>
          <a:xfrm>
            <a:off x="4671270" y="3270886"/>
            <a:ext cx="2173413" cy="158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87FC765F-8674-4C02-A460-066B202679F0}"/>
              </a:ext>
            </a:extLst>
          </p:cNvPr>
          <p:cNvSpPr txBox="1"/>
          <p:nvPr/>
        </p:nvSpPr>
        <p:spPr>
          <a:xfrm>
            <a:off x="6933969" y="3233920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alle linjer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797013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334FBB-B173-460B-B08F-8BA25F578534}"/>
              </a:ext>
            </a:extLst>
          </p:cNvPr>
          <p:cNvSpPr/>
          <p:nvPr/>
        </p:nvSpPr>
        <p:spPr>
          <a:xfrm>
            <a:off x="3393648" y="2909564"/>
            <a:ext cx="2856232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80C33F6-3787-4280-B9FD-F054DEF27942}"/>
              </a:ext>
            </a:extLst>
          </p:cNvPr>
          <p:cNvCxnSpPr>
            <a:cxnSpLocks/>
          </p:cNvCxnSpPr>
          <p:nvPr/>
        </p:nvCxnSpPr>
        <p:spPr>
          <a:xfrm>
            <a:off x="4671270" y="3270886"/>
            <a:ext cx="2173413" cy="158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87FC765F-8674-4C02-A460-066B202679F0}"/>
              </a:ext>
            </a:extLst>
          </p:cNvPr>
          <p:cNvSpPr txBox="1"/>
          <p:nvPr/>
        </p:nvSpPr>
        <p:spPr>
          <a:xfrm>
            <a:off x="6933969" y="3233920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alle linjer</a:t>
            </a:r>
            <a:endParaRPr lang="da-DK" b="1" i="1" dirty="0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07F2CB87-444C-4A6C-8686-AF8ED8F1C048}"/>
              </a:ext>
            </a:extLst>
          </p:cNvPr>
          <p:cNvSpPr txBox="1"/>
          <p:nvPr/>
        </p:nvSpPr>
        <p:spPr>
          <a:xfrm>
            <a:off x="1198484" y="4030655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7264142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73386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65416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46420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</p:spTree>
    <p:extLst>
      <p:ext uri="{BB962C8B-B14F-4D97-AF65-F5344CB8AC3E}">
        <p14:creationId xmlns:p14="http://schemas.microsoft.com/office/powerpoint/2010/main" val="4097009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</p:spTree>
    <p:extLst>
      <p:ext uri="{BB962C8B-B14F-4D97-AF65-F5344CB8AC3E}">
        <p14:creationId xmlns:p14="http://schemas.microsoft.com/office/powerpoint/2010/main" val="33489599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8DE03B7-E30A-49B2-9B7B-799397F0B847}"/>
              </a:ext>
            </a:extLst>
          </p:cNvPr>
          <p:cNvSpPr/>
          <p:nvPr/>
        </p:nvSpPr>
        <p:spPr>
          <a:xfrm>
            <a:off x="2593290" y="4209171"/>
            <a:ext cx="5312564" cy="40752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248179A1-328A-4F0A-B518-1B6AAB1724B8}"/>
              </a:ext>
            </a:extLst>
          </p:cNvPr>
          <p:cNvCxnSpPr>
            <a:cxnSpLocks/>
          </p:cNvCxnSpPr>
          <p:nvPr/>
        </p:nvCxnSpPr>
        <p:spPr>
          <a:xfrm>
            <a:off x="5248478" y="4611387"/>
            <a:ext cx="530885" cy="590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1C10D4CC-7778-4F7C-91F3-0E380D44AE10}"/>
              </a:ext>
            </a:extLst>
          </p:cNvPr>
          <p:cNvSpPr txBox="1"/>
          <p:nvPr/>
        </p:nvSpPr>
        <p:spPr>
          <a:xfrm>
            <a:off x="4719217" y="5183110"/>
            <a:ext cx="435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Det sidste element der er i listen, bruger vi metoden </a:t>
            </a:r>
            <a:r>
              <a:rPr lang="da-DK" b="1" i="1" dirty="0" err="1"/>
              <a:t>rstrip</a:t>
            </a:r>
            <a:r>
              <a:rPr lang="da-DK" dirty="0"/>
              <a:t> til at fjerne støj, fordi i filer bliver der tilføjet </a:t>
            </a:r>
            <a:r>
              <a:rPr lang="da-DK" b="1" i="1" dirty="0"/>
              <a:t>”\n” </a:t>
            </a:r>
            <a:r>
              <a:rPr lang="da-DK" dirty="0"/>
              <a:t>til slut i linjen for at skifte til næste linje</a:t>
            </a:r>
          </a:p>
        </p:txBody>
      </p:sp>
    </p:spTree>
    <p:extLst>
      <p:ext uri="{BB962C8B-B14F-4D97-AF65-F5344CB8AC3E}">
        <p14:creationId xmlns:p14="http://schemas.microsoft.com/office/powerpoint/2010/main" val="273815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</p:spTree>
    <p:extLst>
      <p:ext uri="{BB962C8B-B14F-4D97-AF65-F5344CB8AC3E}">
        <p14:creationId xmlns:p14="http://schemas.microsoft.com/office/powerpoint/2010/main" val="1973999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8DE03B7-E30A-49B2-9B7B-799397F0B847}"/>
              </a:ext>
            </a:extLst>
          </p:cNvPr>
          <p:cNvSpPr/>
          <p:nvPr/>
        </p:nvSpPr>
        <p:spPr>
          <a:xfrm>
            <a:off x="2593290" y="4209171"/>
            <a:ext cx="5312564" cy="40752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248179A1-328A-4F0A-B518-1B6AAB1724B8}"/>
              </a:ext>
            </a:extLst>
          </p:cNvPr>
          <p:cNvCxnSpPr>
            <a:cxnSpLocks/>
          </p:cNvCxnSpPr>
          <p:nvPr/>
        </p:nvCxnSpPr>
        <p:spPr>
          <a:xfrm>
            <a:off x="5248478" y="4611387"/>
            <a:ext cx="530885" cy="590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1C10D4CC-7778-4F7C-91F3-0E380D44AE10}"/>
              </a:ext>
            </a:extLst>
          </p:cNvPr>
          <p:cNvSpPr txBox="1"/>
          <p:nvPr/>
        </p:nvSpPr>
        <p:spPr>
          <a:xfrm>
            <a:off x="4719217" y="5183110"/>
            <a:ext cx="435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Det sidste element der er i listen, bruger vi metoden </a:t>
            </a:r>
            <a:r>
              <a:rPr lang="da-DK" b="1" i="1" dirty="0" err="1"/>
              <a:t>rstrip</a:t>
            </a:r>
            <a:r>
              <a:rPr lang="da-DK" dirty="0"/>
              <a:t> til at fjerne støj, fordi i filer bliver der tilføjet </a:t>
            </a:r>
            <a:r>
              <a:rPr lang="da-DK" b="1" i="1" dirty="0"/>
              <a:t>”\n” </a:t>
            </a:r>
            <a:r>
              <a:rPr lang="da-DK" dirty="0"/>
              <a:t>til slut i linjen for at skifte til næste linje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31C56061-9214-44DA-80DC-541BFFC83F6F}"/>
              </a:ext>
            </a:extLst>
          </p:cNvPr>
          <p:cNvSpPr txBox="1"/>
          <p:nvPr/>
        </p:nvSpPr>
        <p:spPr>
          <a:xfrm>
            <a:off x="1097280" y="4851663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5367583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2 (30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Download filen: </a:t>
            </a:r>
            <a:r>
              <a:rPr lang="da-DK" b="1" dirty="0">
                <a:solidFill>
                  <a:schemeClr val="tx1"/>
                </a:solidFill>
                <a:hlinkClick r:id="rId2"/>
              </a:rPr>
              <a:t>https://raw.githubusercontent.com/AndersBensen/python_101/main/points.txt</a:t>
            </a:r>
            <a:br>
              <a:rPr lang="da-DK" b="1" dirty="0">
                <a:solidFill>
                  <a:schemeClr val="tx1"/>
                </a:solidFill>
              </a:rPr>
            </a:br>
            <a:r>
              <a:rPr lang="da-DK" b="1" dirty="0">
                <a:solidFill>
                  <a:schemeClr val="tx1"/>
                </a:solidFill>
              </a:rPr>
              <a:t>Og læs den ind i en </a:t>
            </a:r>
            <a:r>
              <a:rPr lang="da-DK" b="1" i="1" dirty="0">
                <a:solidFill>
                  <a:schemeClr val="tx1"/>
                </a:solidFill>
              </a:rPr>
              <a:t>x</a:t>
            </a:r>
            <a:r>
              <a:rPr lang="da-DK" b="1" dirty="0">
                <a:solidFill>
                  <a:schemeClr val="tx1"/>
                </a:solidFill>
              </a:rPr>
              <a:t> liste og en </a:t>
            </a:r>
            <a:r>
              <a:rPr lang="da-DK" b="1" i="1" dirty="0">
                <a:solidFill>
                  <a:schemeClr val="tx1"/>
                </a:solidFill>
              </a:rPr>
              <a:t>y</a:t>
            </a:r>
            <a:r>
              <a:rPr lang="da-DK" b="1" dirty="0">
                <a:solidFill>
                  <a:schemeClr val="tx1"/>
                </a:solidFill>
              </a:rPr>
              <a:t> liste med open metoden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venstre side af kommaet,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højre side af kommaet</a:t>
            </a:r>
            <a:endParaRPr lang="da-DK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Drag inspiration fra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eksemplet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 til at konvertere om til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når du tilføjer til listerne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behøver ikke bruge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rstrip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 når du konverterer til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Den fjerner selv ”</a:t>
            </a:r>
            <a:r>
              <a:rPr lang="da-DK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 en liste med dine 5 yndlings øl (eller vine, eller sodavand,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 og skriv dem til filen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favourite_beverage.txt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input metoden så en bruger i konsollen kan skrive sine 5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yndlingsøl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når de 5 øl er skrevet skal du så gemme dem i en fil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user_fav_bev.txt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303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</a:t>
            </a:r>
          </a:p>
        </p:txBody>
      </p:sp>
    </p:spTree>
    <p:extLst>
      <p:ext uri="{BB962C8B-B14F-4D97-AF65-F5344CB8AC3E}">
        <p14:creationId xmlns:p14="http://schemas.microsoft.com/office/powerpoint/2010/main" val="33320837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er en samling af kode som nogle andr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har programmeret til et specifikt formål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Hvorfor opfinde den dybe tallerken hvis den allerede findes?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gider nemlig ikke selv at lave alting fra bunden, hvis der allerede er nogle dygtige mennesker der har dedikeret sig til det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vi kan altså bruge andres bibliotek i vores kode, hvis vi skal bruge det til noget specifikt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er et generelt koncept, og gælder </a:t>
            </a:r>
            <a:r>
              <a:rPr 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stort set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programmeringssprog! </a:t>
            </a:r>
          </a:p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315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er kendt for sine utrolig mange biblioteker (mere end 140.000+)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er noget af det der gør Python så fedt!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kaldes også en ”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(pakke)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findes biblioteker til stort set alt f.eks.: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algebra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Hjemmesider (</a:t>
            </a:r>
            <a:r>
              <a:rPr lang="da-DK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Visualisering og plotning af data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577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har ret mange biblioteker liggende som standard f.eks. 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og 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 ikke alle biblioteker er der!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Derfor pip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 er et program der er lavet til at installere biblioteker nemt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fik det med da i downloadede Python (forhåbentlig)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biblioteker der findes til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kan installeres vha. pip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en kommandoprompt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får se hvordan…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678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(en pakke) lavet til at ”plotte” data!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Indeholder afsindigt mange metoder til at plotte data på alle mulige sjove og mærkelige måder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Histogram, 2d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logaritmisk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en standard del af en hver Data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Scientists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værktøjskasse 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206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89373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02575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634FF0-9311-4551-82AA-A4EFC0E54F14}"/>
              </a:ext>
            </a:extLst>
          </p:cNvPr>
          <p:cNvSpPr/>
          <p:nvPr/>
        </p:nvSpPr>
        <p:spPr>
          <a:xfrm>
            <a:off x="1704974" y="3562350"/>
            <a:ext cx="2028825" cy="4095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A2659CA-747A-4ED6-B5FA-9DE89BFB5B39}"/>
              </a:ext>
            </a:extLst>
          </p:cNvPr>
          <p:cNvCxnSpPr>
            <a:cxnSpLocks/>
          </p:cNvCxnSpPr>
          <p:nvPr/>
        </p:nvCxnSpPr>
        <p:spPr>
          <a:xfrm>
            <a:off x="3733799" y="3773137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E10E239A-9AAA-4F8E-A4B2-27ACDEBBF7F5}"/>
              </a:ext>
            </a:extLst>
          </p:cNvPr>
          <p:cNvSpPr txBox="1"/>
          <p:nvPr/>
        </p:nvSpPr>
        <p:spPr>
          <a:xfrm>
            <a:off x="7307839" y="3348190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plot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filen, og giver den vores x og y liste med</a:t>
            </a:r>
          </a:p>
        </p:txBody>
      </p:sp>
    </p:spTree>
    <p:extLst>
      <p:ext uri="{BB962C8B-B14F-4D97-AF65-F5344CB8AC3E}">
        <p14:creationId xmlns:p14="http://schemas.microsoft.com/office/powerpoint/2010/main" val="145797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</p:spTree>
    <p:extLst>
      <p:ext uri="{BB962C8B-B14F-4D97-AF65-F5344CB8AC3E}">
        <p14:creationId xmlns:p14="http://schemas.microsoft.com/office/powerpoint/2010/main" val="41180138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634FF0-9311-4551-82AA-A4EFC0E54F14}"/>
              </a:ext>
            </a:extLst>
          </p:cNvPr>
          <p:cNvSpPr/>
          <p:nvPr/>
        </p:nvSpPr>
        <p:spPr>
          <a:xfrm>
            <a:off x="1704974" y="3562350"/>
            <a:ext cx="2028825" cy="4095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A2659CA-747A-4ED6-B5FA-9DE89BFB5B39}"/>
              </a:ext>
            </a:extLst>
          </p:cNvPr>
          <p:cNvCxnSpPr>
            <a:cxnSpLocks/>
          </p:cNvCxnSpPr>
          <p:nvPr/>
        </p:nvCxnSpPr>
        <p:spPr>
          <a:xfrm>
            <a:off x="3733799" y="3773137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E10E239A-9AAA-4F8E-A4B2-27ACDEBBF7F5}"/>
              </a:ext>
            </a:extLst>
          </p:cNvPr>
          <p:cNvSpPr txBox="1"/>
          <p:nvPr/>
        </p:nvSpPr>
        <p:spPr>
          <a:xfrm>
            <a:off x="7307839" y="3348190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plot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filen, og giver den vores x og y liste med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8AB2F67-C46F-4A6C-A4F7-AB7DDA395473}"/>
              </a:ext>
            </a:extLst>
          </p:cNvPr>
          <p:cNvSpPr/>
          <p:nvPr/>
        </p:nvSpPr>
        <p:spPr>
          <a:xfrm>
            <a:off x="1704974" y="3971926"/>
            <a:ext cx="2028825" cy="2900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F2258FFB-2DC6-42CE-8448-C3906857FC84}"/>
              </a:ext>
            </a:extLst>
          </p:cNvPr>
          <p:cNvCxnSpPr>
            <a:cxnSpLocks/>
          </p:cNvCxnSpPr>
          <p:nvPr/>
        </p:nvCxnSpPr>
        <p:spPr>
          <a:xfrm>
            <a:off x="3733799" y="4125562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2FF49C2E-F442-4697-A9FD-FF44E51318EA}"/>
              </a:ext>
            </a:extLst>
          </p:cNvPr>
          <p:cNvSpPr txBox="1"/>
          <p:nvPr/>
        </p:nvSpPr>
        <p:spPr>
          <a:xfrm>
            <a:off x="7307838" y="3988785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show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 for at få vores plot frem!</a:t>
            </a:r>
          </a:p>
        </p:txBody>
      </p:sp>
    </p:spTree>
    <p:extLst>
      <p:ext uri="{BB962C8B-B14F-4D97-AF65-F5344CB8AC3E}">
        <p14:creationId xmlns:p14="http://schemas.microsoft.com/office/powerpoint/2010/main" val="31167988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09" y="1945859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CB9AAA1-E553-4115-BCDE-94AE32522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93" y="1857375"/>
            <a:ext cx="4831946" cy="36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348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02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8F130F4-1003-4638-BF07-AF536366D573}"/>
              </a:ext>
            </a:extLst>
          </p:cNvPr>
          <p:cNvSpPr/>
          <p:nvPr/>
        </p:nvSpPr>
        <p:spPr>
          <a:xfrm>
            <a:off x="1811046" y="3515557"/>
            <a:ext cx="2752076" cy="46163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D1CB42B4-177E-4A65-83CA-85D2FBC5A58B}"/>
              </a:ext>
            </a:extLst>
          </p:cNvPr>
          <p:cNvCxnSpPr>
            <a:cxnSpLocks/>
          </p:cNvCxnSpPr>
          <p:nvPr/>
        </p:nvCxnSpPr>
        <p:spPr>
          <a:xfrm>
            <a:off x="4563122" y="3737626"/>
            <a:ext cx="355107" cy="12427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E81A1A52-6527-4171-9D8E-6FEDCE1C4576}"/>
              </a:ext>
            </a:extLst>
          </p:cNvPr>
          <p:cNvSpPr txBox="1"/>
          <p:nvPr/>
        </p:nvSpPr>
        <p:spPr>
          <a:xfrm>
            <a:off x="2994308" y="5135987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Så vi kan give et argument med, for at sige hvordan plottet skal se ud. </a:t>
            </a:r>
            <a:r>
              <a:rPr lang="da-DK" b="1" i="1" dirty="0"/>
              <a:t>‘bo’</a:t>
            </a:r>
            <a:r>
              <a:rPr lang="da-DK" dirty="0"/>
              <a:t> betyder blå prikker.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4967277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6C84541E-B98C-4128-8234-2BA1575CF46E}"/>
              </a:ext>
            </a:extLst>
          </p:cNvPr>
          <p:cNvSpPr txBox="1"/>
          <p:nvPr/>
        </p:nvSpPr>
        <p:spPr>
          <a:xfrm>
            <a:off x="1070279" y="4365027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 hvordan downloader vi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da-DK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pip3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885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3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I opgave 2.1 læste i min </a:t>
            </a:r>
            <a:r>
              <a:rPr lang="da-DK" b="1" i="1" dirty="0">
                <a:solidFill>
                  <a:schemeClr val="tx1"/>
                </a:solidFill>
              </a:rPr>
              <a:t>points.txt</a:t>
            </a:r>
            <a:r>
              <a:rPr lang="da-DK" b="1" dirty="0">
                <a:solidFill>
                  <a:schemeClr val="tx1"/>
                </a:solidFill>
              </a:rPr>
              <a:t> fil ind i to lister: </a:t>
            </a:r>
            <a:r>
              <a:rPr lang="da-DK" b="1" i="1" dirty="0">
                <a:solidFill>
                  <a:schemeClr val="tx1"/>
                </a:solidFill>
              </a:rPr>
              <a:t>x</a:t>
            </a:r>
            <a:r>
              <a:rPr lang="da-DK" b="1" dirty="0">
                <a:solidFill>
                  <a:schemeClr val="tx1"/>
                </a:solidFill>
              </a:rPr>
              <a:t> og </a:t>
            </a:r>
            <a:r>
              <a:rPr lang="da-DK" b="1" i="1" dirty="0">
                <a:solidFill>
                  <a:schemeClr val="tx1"/>
                </a:solidFill>
              </a:rPr>
              <a:t>y</a:t>
            </a:r>
            <a:r>
              <a:rPr lang="da-DK" b="1" dirty="0">
                <a:solidFill>
                  <a:schemeClr val="tx1"/>
                </a:solidFill>
              </a:rPr>
              <a:t>. Brug nu biblioteket </a:t>
            </a:r>
            <a:r>
              <a:rPr lang="da-DK" b="1" i="1" dirty="0" err="1">
                <a:solidFill>
                  <a:schemeClr val="tx1"/>
                </a:solidFill>
              </a:rPr>
              <a:t>matplotlib.pyplot</a:t>
            </a:r>
            <a:r>
              <a:rPr lang="da-DK" b="1" i="1" dirty="0">
                <a:solidFill>
                  <a:schemeClr val="tx1"/>
                </a:solidFill>
              </a:rPr>
              <a:t> </a:t>
            </a:r>
            <a:r>
              <a:rPr lang="da-DK" b="1" dirty="0">
                <a:solidFill>
                  <a:schemeClr val="tx1"/>
                </a:solidFill>
              </a:rPr>
              <a:t>til at plotte de to lister! Prikkerne skal være røde. 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Skriv kommandoen: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jeres kommandoprompt for at installere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da-DK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”pip3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”ro”</a:t>
            </a:r>
            <a:r>
              <a:rPr lang="da-DK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giver røde prikker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Brug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matplotlibs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indbyggede metoder til at give plot titlen ‘One of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Anscombes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quartet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x-akse titlen ‘x’ og y-akse titlen ‘y’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Metoderne hedder ‘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’,’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Hvis i ikke skriver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”ro”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 argument til metoden, men kun giver de to lister, hvorfor ser plottet så, så mærkeligt ud?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Prøv at kigge i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points.txt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filen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876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</p:txBody>
      </p:sp>
    </p:spTree>
    <p:extLst>
      <p:ext uri="{BB962C8B-B14F-4D97-AF65-F5344CB8AC3E}">
        <p14:creationId xmlns:p14="http://schemas.microsoft.com/office/powerpoint/2010/main" val="32913601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Kaldes også for GUI (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Indtil videre har vi set hvordan man skriver programmer som kører i en kommandoprompt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Eller bare i baggrunden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de programmer i kender og elsker har jo noget grafisk foran, som man interagerer med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kan vi selvfølgelig også lave i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263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278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860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889944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88406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</p:spTree>
    <p:extLst>
      <p:ext uri="{BB962C8B-B14F-4D97-AF65-F5344CB8AC3E}">
        <p14:creationId xmlns:p14="http://schemas.microsoft.com/office/powerpoint/2010/main" val="39819309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5302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1C30C0D6-A961-4F3F-BCC2-D280B0912CE1}"/>
              </a:ext>
            </a:extLst>
          </p:cNvPr>
          <p:cNvSpPr/>
          <p:nvPr/>
        </p:nvSpPr>
        <p:spPr>
          <a:xfrm>
            <a:off x="5362112" y="4308336"/>
            <a:ext cx="843379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04992E57-2BED-4507-AB7A-839B89850E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05491" y="4492996"/>
            <a:ext cx="344882" cy="369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BA813176-E0BC-4A92-9C7E-11CDE4F11424}"/>
              </a:ext>
            </a:extLst>
          </p:cNvPr>
          <p:cNvSpPr txBox="1"/>
          <p:nvPr/>
        </p:nvSpPr>
        <p:spPr>
          <a:xfrm>
            <a:off x="6558233" y="4713385"/>
            <a:ext cx="155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Button </a:t>
            </a:r>
            <a:r>
              <a:rPr lang="da-DK" dirty="0">
                <a:sym typeface="Wingdings" panose="05000000000000000000" pitchFamily="2" charset="2"/>
              </a:rPr>
              <a:t> Kan bruges til at ”gøre” noget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22397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1C30C0D6-A961-4F3F-BCC2-D280B0912CE1}"/>
              </a:ext>
            </a:extLst>
          </p:cNvPr>
          <p:cNvSpPr/>
          <p:nvPr/>
        </p:nvSpPr>
        <p:spPr>
          <a:xfrm>
            <a:off x="5362112" y="4308336"/>
            <a:ext cx="843379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04992E57-2BED-4507-AB7A-839B89850E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05491" y="4492996"/>
            <a:ext cx="344882" cy="369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BA813176-E0BC-4A92-9C7E-11CDE4F11424}"/>
              </a:ext>
            </a:extLst>
          </p:cNvPr>
          <p:cNvSpPr txBox="1"/>
          <p:nvPr/>
        </p:nvSpPr>
        <p:spPr>
          <a:xfrm>
            <a:off x="6558233" y="4713385"/>
            <a:ext cx="155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Button </a:t>
            </a:r>
            <a:r>
              <a:rPr lang="da-DK" dirty="0">
                <a:sym typeface="Wingdings" panose="05000000000000000000" pitchFamily="2" charset="2"/>
              </a:rPr>
              <a:t> Kan bruges til at ”gøre” noget</a:t>
            </a:r>
            <a:endParaRPr lang="da-DK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74F502C-268E-4EFE-AF9B-DA2D4A564AF7}"/>
              </a:ext>
            </a:extLst>
          </p:cNvPr>
          <p:cNvSpPr/>
          <p:nvPr/>
        </p:nvSpPr>
        <p:spPr>
          <a:xfrm flipV="1">
            <a:off x="3382701" y="1949783"/>
            <a:ext cx="1056442" cy="39394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12E7DC8A-3228-452B-876A-8B400E48CAA1}"/>
              </a:ext>
            </a:extLst>
          </p:cNvPr>
          <p:cNvCxnSpPr>
            <a:cxnSpLocks/>
          </p:cNvCxnSpPr>
          <p:nvPr/>
        </p:nvCxnSpPr>
        <p:spPr>
          <a:xfrm>
            <a:off x="2388403" y="2135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F05A5D2C-C003-4065-B087-DDBFB86FD9C5}"/>
              </a:ext>
            </a:extLst>
          </p:cNvPr>
          <p:cNvSpPr txBox="1"/>
          <p:nvPr/>
        </p:nvSpPr>
        <p:spPr>
          <a:xfrm>
            <a:off x="682024" y="1913420"/>
            <a:ext cx="164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Title </a:t>
            </a:r>
            <a:r>
              <a:rPr lang="da-DK" dirty="0">
                <a:sym typeface="Wingdings" panose="05000000000000000000" pitchFamily="2" charset="2"/>
              </a:rPr>
              <a:t> Selve titlen på vores vindue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0008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der er lavet til at lave GUI i Python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bygget objek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orienteret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Hvilket I nu ved hvad betyder!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Ligger allerede som standard inde i Python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vi behøver ikke engang pip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445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591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39861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4145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966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</p:spTree>
    <p:extLst>
      <p:ext uri="{BB962C8B-B14F-4D97-AF65-F5344CB8AC3E}">
        <p14:creationId xmlns:p14="http://schemas.microsoft.com/office/powerpoint/2010/main" val="13653548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85820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85527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437F48-2E6E-4B7D-A3BA-571B0675EC04}"/>
              </a:ext>
            </a:extLst>
          </p:cNvPr>
          <p:cNvSpPr/>
          <p:nvPr/>
        </p:nvSpPr>
        <p:spPr>
          <a:xfrm flipV="1">
            <a:off x="1323869" y="428784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14637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437F48-2E6E-4B7D-A3BA-571B0675EC04}"/>
              </a:ext>
            </a:extLst>
          </p:cNvPr>
          <p:cNvSpPr/>
          <p:nvPr/>
        </p:nvSpPr>
        <p:spPr>
          <a:xfrm flipV="1">
            <a:off x="1323869" y="428784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A3CC466-C450-4158-96AA-F99D8089C616}"/>
              </a:ext>
            </a:extLst>
          </p:cNvPr>
          <p:cNvSpPr/>
          <p:nvPr/>
        </p:nvSpPr>
        <p:spPr>
          <a:xfrm flipV="1">
            <a:off x="1374901" y="500504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12584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4045292-CEC6-4767-86D6-3461EF05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899823"/>
            <a:ext cx="4507230" cy="373985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0DDC4270-C499-4C23-B89F-720D62B8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02" y="1961969"/>
            <a:ext cx="5414773" cy="3240478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896122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58877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4045292-CEC6-4767-86D6-3461EF05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899823"/>
            <a:ext cx="4507230" cy="373985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0DDC4270-C499-4C23-B89F-720D62B8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02" y="1961969"/>
            <a:ext cx="5414773" cy="3240478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896122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CE80BF9A-7412-493B-968A-70254190D52E}"/>
              </a:ext>
            </a:extLst>
          </p:cNvPr>
          <p:cNvSpPr txBox="1"/>
          <p:nvPr/>
        </p:nvSpPr>
        <p:spPr>
          <a:xfrm>
            <a:off x="730188" y="5209971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 </a:t>
            </a:r>
          </a:p>
        </p:txBody>
      </p:sp>
    </p:spTree>
    <p:extLst>
      <p:ext uri="{BB962C8B-B14F-4D97-AF65-F5344CB8AC3E}">
        <p14:creationId xmlns:p14="http://schemas.microsoft.com/office/powerpoint/2010/main" val="29391019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4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Lav en GUI hvor brugeren kan skrive grader i celsius, og så får dem tilbage i fahrenheit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Formlen er: </a:t>
            </a:r>
            <a:r>
              <a:rPr lang="da-DK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celsius_to_fahrenheit</a:t>
            </a:r>
            <a:r>
              <a:rPr lang="da-D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(1.8 * </a:t>
            </a:r>
            <a:r>
              <a:rPr lang="da-DK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celsius_degrees</a:t>
            </a:r>
            <a:r>
              <a:rPr lang="da-D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+ 32</a:t>
            </a:r>
            <a:r>
              <a:rPr lang="da-DK" dirty="0">
                <a:solidFill>
                  <a:schemeClr val="tx1"/>
                </a:solidFill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 en metode som i mit potens eksempel, men i stedet omregn til fahrenheit i stedet for potens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Husk at konverter dine celsius til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når du skal regne til fahrenheit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Lav en GUI hvor brugeren kan skrive et ”password”, og når brugeren trykker på en knap så bliver det ”password” gemt i en fil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passwords.txt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 metode du giver med som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til knappen, skal åbne en fil og skal ”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appende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passwordet til filen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Kig på de eksempler jeg gav med at skrive til en fil, men i stedet for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”w+”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skal du skrive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”a”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 argument til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</a:t>
            </a: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99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</a:t>
            </a:r>
          </a:p>
        </p:txBody>
      </p:sp>
    </p:spTree>
    <p:extLst>
      <p:ext uri="{BB962C8B-B14F-4D97-AF65-F5344CB8AC3E}">
        <p14:creationId xmlns:p14="http://schemas.microsoft.com/office/powerpoint/2010/main" val="34086709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er sådan set bare statistiske/matematiske modeller der er programmeret, og man så bruger til at forudse ting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 mange forskellige modeller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Neurale netværk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446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case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D5F7F5B5-32BC-4BA8-9054-EB7D7EE75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" y="1802167"/>
            <a:ext cx="4918229" cy="3688672"/>
          </a:xfrm>
          <a:prstGeom prst="rect">
            <a:avLst/>
          </a:prstGeom>
        </p:spPr>
      </p:pic>
      <p:pic>
        <p:nvPicPr>
          <p:cNvPr id="5" name="Billede 4" descr="Et billede, der indeholder blomst, plante, lilla&#10;&#10;Automatisk genereret beskrivelse">
            <a:extLst>
              <a:ext uri="{FF2B5EF4-FFF2-40B4-BE49-F238E27FC236}">
                <a16:creationId xmlns:a16="http://schemas.microsoft.com/office/drawing/2014/main" id="{A10F5A12-8B44-42B0-BDFE-CC8A53C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84" y="2560900"/>
            <a:ext cx="6100979" cy="22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049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Brugerdefineret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7030A0"/>
      </a:accent1>
      <a:accent2>
        <a:srgbClr val="7030A0"/>
      </a:accent2>
      <a:accent3>
        <a:srgbClr val="7030A0"/>
      </a:accent3>
      <a:accent4>
        <a:srgbClr val="7030A0"/>
      </a:accent4>
      <a:accent5>
        <a:srgbClr val="7030A0"/>
      </a:accent5>
      <a:accent6>
        <a:srgbClr val="7030A0"/>
      </a:accent6>
      <a:hlink>
        <a:srgbClr val="7030A0"/>
      </a:hlink>
      <a:folHlink>
        <a:srgbClr val="7030A0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36706</TotalTime>
  <Words>3466</Words>
  <Application>Microsoft Macintosh PowerPoint</Application>
  <PresentationFormat>Widescreen</PresentationFormat>
  <Paragraphs>540</Paragraphs>
  <Slides>101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Calibri Light</vt:lpstr>
      <vt:lpstr>Times New Roman</vt:lpstr>
      <vt:lpstr>Retrospektiv</vt:lpstr>
      <vt:lpstr>PYTHON (2) LET ØVET</vt:lpstr>
      <vt:lpstr>Omkring mig</vt:lpstr>
      <vt:lpstr>Omkring Jens</vt:lpstr>
      <vt:lpstr>Omkring Loc</vt:lpstr>
      <vt:lpstr>Dagens program</vt:lpstr>
      <vt:lpstr>Dagens program</vt:lpstr>
      <vt:lpstr>Dagens program</vt:lpstr>
      <vt:lpstr>Dagens program</vt:lpstr>
      <vt:lpstr>Dagens program</vt:lpstr>
      <vt:lpstr>Dagens program</vt:lpstr>
      <vt:lpstr>Dagens program</vt:lpstr>
      <vt:lpstr>Efter i dag kan I:</vt:lpstr>
      <vt:lpstr>Efter i dag kan I:</vt:lpstr>
      <vt:lpstr>Det online format</vt:lpstr>
      <vt:lpstr>Python</vt:lpstr>
      <vt:lpstr>Visual Studio Code </vt:lpstr>
      <vt:lpstr>Python recap</vt:lpstr>
      <vt:lpstr>Klasser</vt:lpstr>
      <vt:lpstr>Objektorienteret Programmering</vt:lpstr>
      <vt:lpstr>Klasser</vt:lpstr>
      <vt:lpstr>Klasser</vt:lpstr>
      <vt:lpstr>Constructor</vt:lpstr>
      <vt:lpstr>Klassen bord</vt:lpstr>
      <vt:lpstr>Et bord i Python</vt:lpstr>
      <vt:lpstr>Et bord i Python</vt:lpstr>
      <vt:lpstr>Et bord i Python</vt:lpstr>
      <vt:lpstr>Et bord i Python</vt:lpstr>
      <vt:lpstr>Objekter</vt:lpstr>
      <vt:lpstr>Objekter</vt:lpstr>
      <vt:lpstr>Objekter i Python</vt:lpstr>
      <vt:lpstr>Objekter i Python</vt:lpstr>
      <vt:lpstr>Objekter i Python</vt:lpstr>
      <vt:lpstr>Objekter i Python</vt:lpstr>
      <vt:lpstr>Objekter i Python</vt:lpstr>
      <vt:lpstr>Opgaver pt. 1 (20 minutter)</vt:lpstr>
      <vt:lpstr>Filhåndtering</vt:lpstr>
      <vt:lpstr>Filer</vt:lpstr>
      <vt:lpstr>Filer</vt:lpstr>
      <vt:lpstr>Eksempel fil</vt:lpstr>
      <vt:lpstr>Skrive til en fil i Python</vt:lpstr>
      <vt:lpstr>Skrive til en fil i Python</vt:lpstr>
      <vt:lpstr>Skrive til en fil i Python</vt:lpstr>
      <vt:lpstr>Skrive til en fil i Python</vt:lpstr>
      <vt:lpstr>Skrive til en fil i Python</vt:lpstr>
      <vt:lpstr>Skrive til en fil i Python</vt:lpstr>
      <vt:lpstr>Skrive en liste til en fil i Python</vt:lpstr>
      <vt:lpstr>Skrive en liste til en fil i Python</vt:lpstr>
      <vt:lpstr>Skrive en liste til en fil i Python</vt:lpstr>
      <vt:lpstr>Læse fra en fil i Python</vt:lpstr>
      <vt:lpstr>Læse fra en fil i Python</vt:lpstr>
      <vt:lpstr>Læse fra en fil i Python</vt:lpstr>
      <vt:lpstr>Læse fra en fil i Python</vt:lpstr>
      <vt:lpstr>Læse fra en fil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Opgaver pt. 2 (30 minutter)</vt:lpstr>
      <vt:lpstr>Biblioteker</vt:lpstr>
      <vt:lpstr>Biblioteker</vt:lpstr>
      <vt:lpstr>Biblioteker i Python</vt:lpstr>
      <vt:lpstr>pip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Opgaver pt. 3 (20 minutter)</vt:lpstr>
      <vt:lpstr>Grafisk brugergrænseflade</vt:lpstr>
      <vt:lpstr>Grafisk brugergrænseflade</vt:lpstr>
      <vt:lpstr>GUI terminologi</vt:lpstr>
      <vt:lpstr>GUI terminologi</vt:lpstr>
      <vt:lpstr>GUI terminologi</vt:lpstr>
      <vt:lpstr>GUI terminologi</vt:lpstr>
      <vt:lpstr>GUI terminologi</vt:lpstr>
      <vt:lpstr>GUI terminologi</vt:lpstr>
      <vt:lpstr>GUI terminologi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Opgaver pt. 4 (20 minutter)</vt:lpstr>
      <vt:lpstr>Avanceret emner</vt:lpstr>
      <vt:lpstr>Machine learning</vt:lpstr>
      <vt:lpstr>Machine learning case</vt:lpstr>
      <vt:lpstr>Afrunding</vt:lpstr>
      <vt:lpstr>Spørgsmål?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Anders Bensen</dc:creator>
  <cp:lastModifiedBy>Anders Bensen</cp:lastModifiedBy>
  <cp:revision>967</cp:revision>
  <dcterms:created xsi:type="dcterms:W3CDTF">2021-04-07T17:49:37Z</dcterms:created>
  <dcterms:modified xsi:type="dcterms:W3CDTF">2022-09-20T10:53:26Z</dcterms:modified>
</cp:coreProperties>
</file>