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73" r:id="rId4"/>
    <p:sldId id="483" r:id="rId5"/>
    <p:sldId id="260" r:id="rId6"/>
    <p:sldId id="262" r:id="rId7"/>
    <p:sldId id="263" r:id="rId8"/>
    <p:sldId id="264" r:id="rId9"/>
    <p:sldId id="369" r:id="rId10"/>
    <p:sldId id="370" r:id="rId11"/>
    <p:sldId id="261" r:id="rId12"/>
    <p:sldId id="283" r:id="rId13"/>
    <p:sldId id="267" r:id="rId14"/>
    <p:sldId id="268" r:id="rId15"/>
    <p:sldId id="277" r:id="rId16"/>
    <p:sldId id="274" r:id="rId17"/>
    <p:sldId id="275" r:id="rId18"/>
    <p:sldId id="278" r:id="rId19"/>
    <p:sldId id="279" r:id="rId20"/>
    <p:sldId id="281" r:id="rId21"/>
    <p:sldId id="270" r:id="rId22"/>
    <p:sldId id="271" r:id="rId23"/>
    <p:sldId id="285" r:id="rId24"/>
    <p:sldId id="296" r:id="rId25"/>
    <p:sldId id="287" r:id="rId26"/>
    <p:sldId id="282" r:id="rId27"/>
    <p:sldId id="289" r:id="rId28"/>
    <p:sldId id="286" r:id="rId29"/>
    <p:sldId id="290" r:id="rId30"/>
    <p:sldId id="291" r:id="rId31"/>
    <p:sldId id="292" r:id="rId32"/>
    <p:sldId id="284" r:id="rId33"/>
    <p:sldId id="293" r:id="rId34"/>
    <p:sldId id="280" r:id="rId35"/>
    <p:sldId id="297" r:id="rId36"/>
    <p:sldId id="294" r:id="rId37"/>
    <p:sldId id="295" r:id="rId38"/>
    <p:sldId id="298" r:id="rId39"/>
    <p:sldId id="301" r:id="rId40"/>
    <p:sldId id="302" r:id="rId41"/>
    <p:sldId id="303" r:id="rId42"/>
    <p:sldId id="299" r:id="rId43"/>
    <p:sldId id="306" r:id="rId44"/>
    <p:sldId id="307" r:id="rId45"/>
    <p:sldId id="311" r:id="rId46"/>
    <p:sldId id="310" r:id="rId47"/>
    <p:sldId id="312" r:id="rId48"/>
    <p:sldId id="313" r:id="rId49"/>
    <p:sldId id="314" r:id="rId50"/>
    <p:sldId id="315" r:id="rId51"/>
    <p:sldId id="316" r:id="rId52"/>
    <p:sldId id="317" r:id="rId53"/>
    <p:sldId id="309" r:id="rId54"/>
    <p:sldId id="318" r:id="rId55"/>
    <p:sldId id="319" r:id="rId56"/>
    <p:sldId id="321" r:id="rId57"/>
    <p:sldId id="323" r:id="rId58"/>
    <p:sldId id="326" r:id="rId59"/>
    <p:sldId id="357" r:id="rId60"/>
    <p:sldId id="328" r:id="rId61"/>
    <p:sldId id="322" r:id="rId62"/>
    <p:sldId id="333" r:id="rId63"/>
    <p:sldId id="329" r:id="rId64"/>
    <p:sldId id="332" r:id="rId65"/>
    <p:sldId id="334" r:id="rId66"/>
    <p:sldId id="336" r:id="rId67"/>
    <p:sldId id="339" r:id="rId68"/>
    <p:sldId id="341" r:id="rId69"/>
    <p:sldId id="342" r:id="rId70"/>
    <p:sldId id="345" r:id="rId71"/>
    <p:sldId id="347" r:id="rId72"/>
    <p:sldId id="350" r:id="rId73"/>
    <p:sldId id="352" r:id="rId74"/>
    <p:sldId id="353" r:id="rId75"/>
    <p:sldId id="354" r:id="rId76"/>
    <p:sldId id="355" r:id="rId77"/>
    <p:sldId id="371" r:id="rId78"/>
    <p:sldId id="351" r:id="rId79"/>
    <p:sldId id="359" r:id="rId80"/>
    <p:sldId id="358" r:id="rId81"/>
    <p:sldId id="360" r:id="rId82"/>
    <p:sldId id="361" r:id="rId83"/>
    <p:sldId id="362" r:id="rId84"/>
    <p:sldId id="356" r:id="rId85"/>
    <p:sldId id="363" r:id="rId86"/>
    <p:sldId id="349" r:id="rId87"/>
    <p:sldId id="365" r:id="rId88"/>
    <p:sldId id="366" r:id="rId89"/>
    <p:sldId id="367" r:id="rId90"/>
    <p:sldId id="368"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ktion" id="{681F7E28-66E2-474D-B2ED-0AE9FE742E6F}">
          <p14:sldIdLst>
            <p14:sldId id="256"/>
            <p14:sldId id="258"/>
            <p14:sldId id="373"/>
            <p14:sldId id="483"/>
            <p14:sldId id="260"/>
            <p14:sldId id="262"/>
            <p14:sldId id="263"/>
            <p14:sldId id="264"/>
            <p14:sldId id="369"/>
            <p14:sldId id="370"/>
            <p14:sldId id="261"/>
            <p14:sldId id="283"/>
            <p14:sldId id="267"/>
            <p14:sldId id="268"/>
            <p14:sldId id="277"/>
            <p14:sldId id="274"/>
            <p14:sldId id="275"/>
            <p14:sldId id="278"/>
            <p14:sldId id="279"/>
            <p14:sldId id="281"/>
            <p14:sldId id="270"/>
          </p14:sldIdLst>
        </p14:section>
        <p14:section name="Variabler, betingelser &amp; løkker" id="{451587FE-EE67-9147-99EA-CCDC5B472411}">
          <p14:sldIdLst>
            <p14:sldId id="271"/>
            <p14:sldId id="285"/>
            <p14:sldId id="296"/>
            <p14:sldId id="287"/>
            <p14:sldId id="282"/>
            <p14:sldId id="289"/>
            <p14:sldId id="286"/>
            <p14:sldId id="290"/>
            <p14:sldId id="291"/>
            <p14:sldId id="292"/>
            <p14:sldId id="284"/>
            <p14:sldId id="293"/>
            <p14:sldId id="280"/>
            <p14:sldId id="297"/>
            <p14:sldId id="294"/>
            <p14:sldId id="295"/>
            <p14:sldId id="298"/>
            <p14:sldId id="301"/>
            <p14:sldId id="302"/>
            <p14:sldId id="303"/>
            <p14:sldId id="299"/>
          </p14:sldIdLst>
        </p14:section>
        <p14:section name="Metoder, input &amp; output" id="{8EF30BE0-D77F-C347-88CE-B41489AF95A9}">
          <p14:sldIdLst>
            <p14:sldId id="306"/>
            <p14:sldId id="307"/>
            <p14:sldId id="311"/>
            <p14:sldId id="310"/>
            <p14:sldId id="312"/>
            <p14:sldId id="313"/>
            <p14:sldId id="314"/>
            <p14:sldId id="315"/>
            <p14:sldId id="316"/>
            <p14:sldId id="317"/>
            <p14:sldId id="309"/>
            <p14:sldId id="318"/>
            <p14:sldId id="319"/>
            <p14:sldId id="321"/>
            <p14:sldId id="323"/>
            <p14:sldId id="326"/>
            <p14:sldId id="357"/>
            <p14:sldId id="328"/>
            <p14:sldId id="322"/>
            <p14:sldId id="333"/>
            <p14:sldId id="329"/>
            <p14:sldId id="332"/>
            <p14:sldId id="334"/>
            <p14:sldId id="336"/>
          </p14:sldIdLst>
        </p14:section>
        <p14:section name="Datastrukturer" id="{FA2035FF-315F-3248-9F12-9266FBBFE2D6}">
          <p14:sldIdLst>
            <p14:sldId id="339"/>
            <p14:sldId id="341"/>
            <p14:sldId id="342"/>
            <p14:sldId id="345"/>
            <p14:sldId id="347"/>
            <p14:sldId id="350"/>
            <p14:sldId id="352"/>
            <p14:sldId id="353"/>
            <p14:sldId id="354"/>
            <p14:sldId id="355"/>
            <p14:sldId id="371"/>
            <p14:sldId id="351"/>
            <p14:sldId id="359"/>
            <p14:sldId id="358"/>
            <p14:sldId id="360"/>
            <p14:sldId id="361"/>
            <p14:sldId id="362"/>
            <p14:sldId id="356"/>
          </p14:sldIdLst>
        </p14:section>
        <p14:section name="Programmer" id="{E48AD525-AE46-C94A-BF04-FE0E15C4CC68}">
          <p14:sldIdLst>
            <p14:sldId id="363"/>
            <p14:sldId id="349"/>
            <p14:sldId id="365"/>
            <p14:sldId id="366"/>
          </p14:sldIdLst>
        </p14:section>
        <p14:section name="Afrunding" id="{749C116B-2DFC-DF43-9C4E-CBF3821DA4B5}">
          <p14:sldIdLst>
            <p14:sldId id="367"/>
            <p14:sldId id="3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Bensen" initials="AB" lastIdx="1" clrIdx="0">
    <p:extLst>
      <p:ext uri="{19B8F6BF-5375-455C-9EA6-DF929625EA0E}">
        <p15:presenceInfo xmlns:p15="http://schemas.microsoft.com/office/powerpoint/2012/main" userId="9fb52ff13ece0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3" autoAdjust="0"/>
    <p:restoredTop sz="94639"/>
  </p:normalViewPr>
  <p:slideViewPr>
    <p:cSldViewPr snapToGrid="0">
      <p:cViewPr varScale="1">
        <p:scale>
          <a:sx n="151" d="100"/>
          <a:sy n="151"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144993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9659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01425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5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3353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08521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1093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58746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743F4-8769-40B4-85DF-6CB8DE9F66AA}" type="datetimeFigureOut">
              <a:rPr lang="en-US" smtClean="0"/>
              <a:pPr/>
              <a:t>8/28/22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9582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EC743F4-8769-40B4-85DF-6CB8DE9F66AA}" type="datetimeFigureOut">
              <a:rPr lang="en-US" smtClean="0"/>
              <a:pPr/>
              <a:t>8/28/22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2281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C743F4-8769-40B4-85DF-6CB8DE9F66AA}" type="datetimeFigureOut">
              <a:rPr lang="en-US" smtClean="0"/>
              <a:pPr/>
              <a:t>8/28/22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BD96E-3838-45D2-9031-D3AF67C920A5}"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079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codecademy.com/catalog/language/python" TargetMode="External"/><Relationship Id="rId1" Type="http://schemas.openxmlformats.org/officeDocument/2006/relationships/slideLayout" Target="../slideLayouts/slideLayout2.xml"/><Relationship Id="rId5" Type="http://schemas.openxmlformats.org/officeDocument/2006/relationships/hyperlink" Target="https://github.com/AndersBensen/python_101/raw/main/python1/exercises.zip" TargetMode="External"/><Relationship Id="rId4" Type="http://schemas.openxmlformats.org/officeDocument/2006/relationships/hyperlink" Target="https://www.w3schools.com/py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mailto:anders_bensen@hot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24D8A2-A99B-4E8F-B3C4-DB65E6346644}"/>
              </a:ext>
            </a:extLst>
          </p:cNvPr>
          <p:cNvSpPr>
            <a:spLocks noGrp="1"/>
          </p:cNvSpPr>
          <p:nvPr>
            <p:ph type="ctrTitle"/>
          </p:nvPr>
        </p:nvSpPr>
        <p:spPr>
          <a:xfrm>
            <a:off x="5305783" y="467647"/>
            <a:ext cx="6253317" cy="3686015"/>
          </a:xfrm>
        </p:spPr>
        <p:txBody>
          <a:bodyPr>
            <a:normAutofit/>
          </a:bodyPr>
          <a:lstStyle/>
          <a:p>
            <a:r>
              <a:rPr lang="da-DK" sz="6600" dirty="0">
                <a:latin typeface="Times New Roman" panose="02020603050405020304" pitchFamily="18" charset="0"/>
                <a:cs typeface="Times New Roman" panose="02020603050405020304" pitchFamily="18" charset="0"/>
              </a:rPr>
              <a:t>Python begynder</a:t>
            </a:r>
          </a:p>
        </p:txBody>
      </p:sp>
      <p:sp>
        <p:nvSpPr>
          <p:cNvPr id="3" name="Undertitel 2">
            <a:extLst>
              <a:ext uri="{FF2B5EF4-FFF2-40B4-BE49-F238E27FC236}">
                <a16:creationId xmlns:a16="http://schemas.microsoft.com/office/drawing/2014/main" id="{24810FDD-7A62-4670-9EC6-4F30586F0D9E}"/>
              </a:ext>
            </a:extLst>
          </p:cNvPr>
          <p:cNvSpPr>
            <a:spLocks noGrp="1"/>
          </p:cNvSpPr>
          <p:nvPr>
            <p:ph type="subTitle" idx="1"/>
          </p:nvPr>
        </p:nvSpPr>
        <p:spPr>
          <a:xfrm>
            <a:off x="5289753" y="4455621"/>
            <a:ext cx="6269347" cy="1238616"/>
          </a:xfrm>
        </p:spPr>
        <p:txBody>
          <a:bodyPr>
            <a:normAutofit/>
          </a:bodyPr>
          <a:lstStyle/>
          <a:p>
            <a:r>
              <a:rPr lang="da-DK" dirty="0">
                <a:solidFill>
                  <a:schemeClr val="tx1">
                    <a:lumMod val="85000"/>
                    <a:lumOff val="15000"/>
                  </a:schemeClr>
                </a:solidFill>
              </a:rPr>
              <a:t>For IDA d. 11/09/2022</a:t>
            </a:r>
          </a:p>
        </p:txBody>
      </p:sp>
      <p:pic>
        <p:nvPicPr>
          <p:cNvPr id="4" name="Picture 3">
            <a:extLst>
              <a:ext uri="{FF2B5EF4-FFF2-40B4-BE49-F238E27FC236}">
                <a16:creationId xmlns:a16="http://schemas.microsoft.com/office/drawing/2014/main" id="{E5836CB3-6CB1-42A2-B7E3-D8AE2D1D7A15}"/>
              </a:ext>
            </a:extLst>
          </p:cNvPr>
          <p:cNvPicPr>
            <a:picLocks noChangeAspect="1"/>
          </p:cNvPicPr>
          <p:nvPr/>
        </p:nvPicPr>
        <p:blipFill rotWithShape="1">
          <a:blip r:embed="rId2"/>
          <a:srcRect l="51166"/>
          <a:stretch/>
        </p:blipFill>
        <p:spPr>
          <a:xfrm>
            <a:off x="-5113" y="2307"/>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5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3" name="Ellipse 12">
            <a:extLst>
              <a:ext uri="{FF2B5EF4-FFF2-40B4-BE49-F238E27FC236}">
                <a16:creationId xmlns:a16="http://schemas.microsoft.com/office/drawing/2014/main" id="{C79767A7-3F32-428A-8896-6EE6B08B81C3}"/>
              </a:ext>
            </a:extLst>
          </p:cNvPr>
          <p:cNvSpPr/>
          <p:nvPr/>
        </p:nvSpPr>
        <p:spPr>
          <a:xfrm>
            <a:off x="7115177" y="1939261"/>
            <a:ext cx="4659632" cy="126097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kstfelt 15">
            <a:extLst>
              <a:ext uri="{FF2B5EF4-FFF2-40B4-BE49-F238E27FC236}">
                <a16:creationId xmlns:a16="http://schemas.microsoft.com/office/drawing/2014/main" id="{E7CA2AC1-7F2C-455E-90F5-F3DBBB500138}"/>
              </a:ext>
            </a:extLst>
          </p:cNvPr>
          <p:cNvSpPr txBox="1"/>
          <p:nvPr/>
        </p:nvSpPr>
        <p:spPr>
          <a:xfrm>
            <a:off x="8264262" y="1080340"/>
            <a:ext cx="2361461" cy="369332"/>
          </a:xfrm>
          <a:prstGeom prst="rect">
            <a:avLst/>
          </a:prstGeom>
          <a:noFill/>
        </p:spPr>
        <p:txBody>
          <a:bodyPr wrap="square" rtlCol="0">
            <a:spAutoFit/>
          </a:bodyPr>
          <a:lstStyle/>
          <a:p>
            <a:r>
              <a:rPr lang="da-DK" b="1" dirty="0"/>
              <a:t>Vigtigst i dag</a:t>
            </a:r>
          </a:p>
        </p:txBody>
      </p:sp>
      <p:cxnSp>
        <p:nvCxnSpPr>
          <p:cNvPr id="17" name="Lige forbindelse 16">
            <a:extLst>
              <a:ext uri="{FF2B5EF4-FFF2-40B4-BE49-F238E27FC236}">
                <a16:creationId xmlns:a16="http://schemas.microsoft.com/office/drawing/2014/main" id="{174F1560-4B6E-4115-85B5-6A089B899666}"/>
              </a:ext>
            </a:extLst>
          </p:cNvPr>
          <p:cNvCxnSpPr>
            <a:cxnSpLocks/>
            <a:endCxn id="13" idx="0"/>
          </p:cNvCxnSpPr>
          <p:nvPr/>
        </p:nvCxnSpPr>
        <p:spPr>
          <a:xfrm>
            <a:off x="9020175" y="1453534"/>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147522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Efter i dag kan I:</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Forstå generelle programmeringskoncepter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Formulere og forstå simple Python 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Køre et Python program I selv har skrevet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hvordan når vi der til?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små ”forelæsninger”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Med lidt liveprogrammering fra undertegnet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Opgaveløsning</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p:txBody>
      </p:sp>
    </p:spTree>
    <p:extLst>
      <p:ext uri="{BB962C8B-B14F-4D97-AF65-F5344CB8AC3E}">
        <p14:creationId xmlns:p14="http://schemas.microsoft.com/office/powerpoint/2010/main" val="72963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Det online format</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91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Forelæsningerne bliver mig der taler i zoom</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Bare </a:t>
            </a:r>
            <a:r>
              <a:rPr lang="da-DK" sz="2000" dirty="0" err="1">
                <a:latin typeface="Times New Roman" panose="02020603050405020304" pitchFamily="18" charset="0"/>
                <a:cs typeface="Times New Roman" panose="02020603050405020304" pitchFamily="18" charset="0"/>
              </a:rPr>
              <a:t>unmute</a:t>
            </a:r>
            <a:r>
              <a:rPr lang="da-DK" sz="2000" dirty="0">
                <a:latin typeface="Times New Roman" panose="02020603050405020304" pitchFamily="18" charset="0"/>
                <a:cs typeface="Times New Roman" panose="02020603050405020304" pitchFamily="18" charset="0"/>
              </a:rPr>
              <a:t> jer og tal løs hvis der er </a:t>
            </a:r>
            <a:r>
              <a:rPr lang="da-DK" sz="2000" dirty="0" err="1">
                <a:latin typeface="Times New Roman" panose="02020603050405020304" pitchFamily="18" charset="0"/>
                <a:cs typeface="Times New Roman" panose="02020603050405020304" pitchFamily="18" charset="0"/>
              </a:rPr>
              <a:t>spørgmsål</a:t>
            </a:r>
            <a:r>
              <a:rPr lang="da-DK"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opgaverne bliver I smidt ud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i har ca. 30 minutter til at løse dem</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og jeg hopper rundt og hjælper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”Spørg efter hjælp” hvis i sidder fast! Så kommer vi (prøver i hvert fald)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er selvfølgelig ikke tvunget til at tale med de andre, men det plejer at hjælpe!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LINK HER</a:t>
            </a:r>
          </a:p>
          <a:p>
            <a:pPr>
              <a:lnSpc>
                <a:spcPct val="150000"/>
              </a:lnSpc>
            </a:pPr>
            <a:endParaRPr lang="da-D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2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t>
            </a:r>
            <a:r>
              <a:rPr lang="da-DK" sz="2000" dirty="0" err="1">
                <a:latin typeface="Times New Roman" panose="02020603050405020304" pitchFamily="18" charset="0"/>
                <a:cs typeface="Times New Roman" panose="02020603050405020304" pitchFamily="18" charset="0"/>
              </a:rPr>
              <a:t>multi</a:t>
            </a:r>
            <a:r>
              <a:rPr lang="da-DK" sz="2000" dirty="0">
                <a:latin typeface="Times New Roman" panose="02020603050405020304" pitchFamily="18" charset="0"/>
                <a:cs typeface="Times New Roman" panose="02020603050405020304" pitchFamily="18" charset="0"/>
              </a:rPr>
              <a:t>-paradigme programmeringssprog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hvad betyder det?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Paradigme → en speciel måde at anskue tingene på</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Opfundet i 1991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af verdens mest populære programmeringssprog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141671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A</a:t>
            </a:r>
          </a:p>
        </p:txBody>
      </p:sp>
      <p:pic>
        <p:nvPicPr>
          <p:cNvPr id="7" name="Billede 6">
            <a:extLst>
              <a:ext uri="{FF2B5EF4-FFF2-40B4-BE49-F238E27FC236}">
                <a16:creationId xmlns:a16="http://schemas.microsoft.com/office/drawing/2014/main" id="{39029F2A-51D3-0C4A-8B70-80C32797E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539750"/>
            <a:ext cx="12001500" cy="5778500"/>
          </a:xfrm>
          <a:prstGeom prst="rect">
            <a:avLst/>
          </a:prstGeom>
        </p:spPr>
      </p:pic>
    </p:spTree>
    <p:extLst>
      <p:ext uri="{BB962C8B-B14F-4D97-AF65-F5344CB8AC3E}">
        <p14:creationId xmlns:p14="http://schemas.microsoft.com/office/powerpoint/2010/main" val="71251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42966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76150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3116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58595470-AA20-4D6C-84E1-05AF5E8A81C3}"/>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Tree>
    <p:extLst>
      <p:ext uri="{BB962C8B-B14F-4D97-AF65-F5344CB8AC3E}">
        <p14:creationId xmlns:p14="http://schemas.microsoft.com/office/powerpoint/2010/main" val="86100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Tree>
    <p:extLst>
      <p:ext uri="{BB962C8B-B14F-4D97-AF65-F5344CB8AC3E}">
        <p14:creationId xmlns:p14="http://schemas.microsoft.com/office/powerpoint/2010/main" val="199003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74194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mig</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573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Anders Bensen Ottsen</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Computer Science &amp;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Danmarks Tekniske Universitet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Skriver pt. speciale i AI </a:t>
            </a:r>
            <a:r>
              <a:rPr lang="da-DK" sz="2000">
                <a:latin typeface="Times New Roman" panose="02020603050405020304" pitchFamily="18" charset="0"/>
                <a:cs typeface="Times New Roman" panose="02020603050405020304" pitchFamily="18" charset="0"/>
              </a:rPr>
              <a:t>&amp; ansigtsgenkendelse</a:t>
            </a:r>
          </a:p>
          <a:p>
            <a:pPr marL="285750" indent="-285750">
              <a:lnSpc>
                <a:spcPct val="150000"/>
              </a:lnSpc>
              <a:buFont typeface="Arial" panose="020B0604020202020204" pitchFamily="34" charset="0"/>
              <a:buChar char="•"/>
            </a:pPr>
            <a:r>
              <a:rPr lang="da-DK" sz="2000">
                <a:latin typeface="Times New Roman" panose="02020603050405020304" pitchFamily="18" charset="0"/>
                <a:cs typeface="Times New Roman" panose="02020603050405020304" pitchFamily="18" charset="0"/>
              </a:rPr>
              <a:t>Arbejder </a:t>
            </a:r>
            <a:r>
              <a:rPr lang="da-DK" sz="2000" dirty="0">
                <a:latin typeface="Times New Roman" panose="02020603050405020304" pitchFamily="18" charset="0"/>
                <a:cs typeface="Times New Roman" panose="02020603050405020304" pitchFamily="18" charset="0"/>
              </a:rPr>
              <a:t>som Machine Learning </a:t>
            </a:r>
            <a:r>
              <a:rPr lang="da-DK" sz="2000" dirty="0" err="1">
                <a:latin typeface="Times New Roman" panose="02020603050405020304" pitchFamily="18" charset="0"/>
                <a:cs typeface="Times New Roman" panose="02020603050405020304" pitchFamily="18" charset="0"/>
              </a:rPr>
              <a:t>Engineer</a:t>
            </a:r>
            <a:r>
              <a:rPr lang="da-DK" sz="2000" dirty="0">
                <a:latin typeface="Times New Roman" panose="02020603050405020304" pitchFamily="18" charset="0"/>
                <a:cs typeface="Times New Roman" panose="02020603050405020304" pitchFamily="18" charset="0"/>
              </a:rPr>
              <a:t> ved Weel &amp; Sandvig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Har kørt de her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kurser for IDA en del gange efterhånden</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46948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558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dirty="0"/>
              <a:t>Total forvirring, lad os se det live!</a:t>
            </a: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3527222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Jeres (måske) første (Python)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18036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Alle åbner Visual Studio Code (VS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eller bare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70494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t>Variabler, betingelser &amp; løkker</a:t>
            </a:r>
          </a:p>
        </p:txBody>
      </p:sp>
    </p:spTree>
    <p:extLst>
      <p:ext uri="{BB962C8B-B14F-4D97-AF65-F5344CB8AC3E}">
        <p14:creationId xmlns:p14="http://schemas.microsoft.com/office/powerpoint/2010/main" val="415128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Lidt som i kender det fra matematik</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kan i computerens verden gemme information/data i variabler</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Som f.eks.: x = 2</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Eller: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”Joe Biden”</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Har tidligere været: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”Donald Trump” osv. </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variablers indhold kan godt ændres</a:t>
            </a:r>
          </a:p>
          <a:p>
            <a:pPr marL="384048" lvl="2" indent="0">
              <a:lnSpc>
                <a:spcPct val="150000"/>
              </a:lnSpc>
              <a:buClrTx/>
              <a:buNone/>
            </a:pPr>
            <a:endParaRPr lang="da-DK" sz="12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2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7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cxnSp>
        <p:nvCxnSpPr>
          <p:cNvPr id="5" name="Lige forbindelse 4">
            <a:extLst>
              <a:ext uri="{FF2B5EF4-FFF2-40B4-BE49-F238E27FC236}">
                <a16:creationId xmlns:a16="http://schemas.microsoft.com/office/drawing/2014/main" id="{02F68EED-F668-4171-A855-2E221CDF39F9}"/>
              </a:ext>
            </a:extLst>
          </p:cNvPr>
          <p:cNvCxnSpPr>
            <a:cxnSpLocks/>
          </p:cNvCxnSpPr>
          <p:nvPr/>
        </p:nvCxnSpPr>
        <p:spPr>
          <a:xfrm>
            <a:off x="1036320" y="4765375"/>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Lige forbindelse 7">
            <a:extLst>
              <a:ext uri="{FF2B5EF4-FFF2-40B4-BE49-F238E27FC236}">
                <a16:creationId xmlns:a16="http://schemas.microsoft.com/office/drawing/2014/main" id="{6C02D2AC-F403-4ADB-A1D3-577EBA6B7150}"/>
              </a:ext>
            </a:extLst>
          </p:cNvPr>
          <p:cNvCxnSpPr>
            <a:cxnSpLocks/>
          </p:cNvCxnSpPr>
          <p:nvPr/>
        </p:nvCxnSpPr>
        <p:spPr>
          <a:xfrm flipV="1">
            <a:off x="1036320" y="4751811"/>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kstfelt 17">
            <a:extLst>
              <a:ext uri="{FF2B5EF4-FFF2-40B4-BE49-F238E27FC236}">
                <a16:creationId xmlns:a16="http://schemas.microsoft.com/office/drawing/2014/main" id="{C1B0E006-3123-44F3-BFEE-43128AE72885}"/>
              </a:ext>
            </a:extLst>
          </p:cNvPr>
          <p:cNvSpPr txBox="1"/>
          <p:nvPr/>
        </p:nvSpPr>
        <p:spPr>
          <a:xfrm>
            <a:off x="6212205" y="4561608"/>
            <a:ext cx="4943475" cy="923330"/>
          </a:xfrm>
          <a:prstGeom prst="rect">
            <a:avLst/>
          </a:prstGeom>
          <a:noFill/>
        </p:spPr>
        <p:txBody>
          <a:bodyPr wrap="square" rtlCol="0">
            <a:spAutoFit/>
          </a:bodyPr>
          <a:lstStyle/>
          <a:p>
            <a:r>
              <a:rPr lang="da-DK" dirty="0" err="1"/>
              <a:t>Characters</a:t>
            </a:r>
            <a:r>
              <a:rPr lang="da-DK" dirty="0"/>
              <a:t> er en reel ting i computere (og LANGT de fleste programmeringssprog), men ikke i Python, så den taler vi ikke mere om nu!</a:t>
            </a:r>
          </a:p>
        </p:txBody>
      </p:sp>
      <p:cxnSp>
        <p:nvCxnSpPr>
          <p:cNvPr id="19" name="Lige pilforbindelse 18">
            <a:extLst>
              <a:ext uri="{FF2B5EF4-FFF2-40B4-BE49-F238E27FC236}">
                <a16:creationId xmlns:a16="http://schemas.microsoft.com/office/drawing/2014/main" id="{CE5C1267-635A-4A13-8E8F-783196B8F1E2}"/>
              </a:ext>
            </a:extLst>
          </p:cNvPr>
          <p:cNvCxnSpPr>
            <a:cxnSpLocks/>
          </p:cNvCxnSpPr>
          <p:nvPr/>
        </p:nvCxnSpPr>
        <p:spPr>
          <a:xfrm>
            <a:off x="3831269" y="5023273"/>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3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Python</a:t>
            </a:r>
          </a:p>
        </p:txBody>
      </p:sp>
      <p:sp>
        <p:nvSpPr>
          <p:cNvPr id="8" name="Rektangel 7">
            <a:extLst>
              <a:ext uri="{FF2B5EF4-FFF2-40B4-BE49-F238E27FC236}">
                <a16:creationId xmlns:a16="http://schemas.microsoft.com/office/drawing/2014/main" id="{7E1D1A20-E020-4A87-83F0-CEDBDDFBAB44}"/>
              </a:ext>
            </a:extLst>
          </p:cNvPr>
          <p:cNvSpPr/>
          <p:nvPr/>
        </p:nvSpPr>
        <p:spPr>
          <a:xfrm>
            <a:off x="1200150" y="2200276"/>
            <a:ext cx="4676775" cy="2466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847793EE-01B5-4EDA-B6F8-C253B11DDC81}"/>
              </a:ext>
            </a:extLst>
          </p:cNvPr>
          <p:cNvPicPr>
            <a:picLocks noChangeAspect="1"/>
          </p:cNvPicPr>
          <p:nvPr/>
        </p:nvPicPr>
        <p:blipFill>
          <a:blip r:embed="rId2"/>
          <a:stretch>
            <a:fillRect/>
          </a:stretch>
        </p:blipFill>
        <p:spPr>
          <a:xfrm>
            <a:off x="1380783" y="2254678"/>
            <a:ext cx="4162767" cy="2348643"/>
          </a:xfrm>
          <a:prstGeom prst="rect">
            <a:avLst/>
          </a:prstGeom>
        </p:spPr>
      </p:pic>
    </p:spTree>
    <p:extLst>
      <p:ext uri="{BB962C8B-B14F-4D97-AF65-F5344CB8AC3E}">
        <p14:creationId xmlns:p14="http://schemas.microsoft.com/office/powerpoint/2010/main" val="1050046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matematik</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903607"/>
            <a:ext cx="10058400" cy="4023360"/>
          </a:xfrm>
        </p:spPr>
        <p:txBody>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Man kan bruge matematiske operationer på tal i programmering</a:t>
            </a: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DFEE04FD-0253-43BC-A4BC-CD73C2D1FA79}"/>
              </a:ext>
            </a:extLst>
          </p:cNvPr>
          <p:cNvPicPr>
            <a:picLocks noChangeAspect="1"/>
          </p:cNvPicPr>
          <p:nvPr/>
        </p:nvPicPr>
        <p:blipFill>
          <a:blip r:embed="rId2"/>
          <a:stretch>
            <a:fillRect/>
          </a:stretch>
        </p:blipFill>
        <p:spPr>
          <a:xfrm>
            <a:off x="810103" y="2262647"/>
            <a:ext cx="6792273" cy="2505425"/>
          </a:xfrm>
          <a:prstGeom prst="rect">
            <a:avLst/>
          </a:prstGeom>
        </p:spPr>
      </p:pic>
    </p:spTree>
    <p:extLst>
      <p:ext uri="{BB962C8B-B14F-4D97-AF65-F5344CB8AC3E}">
        <p14:creationId xmlns:p14="http://schemas.microsoft.com/office/powerpoint/2010/main" val="316679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a:t>
            </a:r>
            <a:r>
              <a:rPr lang="da-DK" dirty="0" err="1">
                <a:latin typeface="Times New Roman" panose="02020603050405020304" pitchFamily="18" charset="0"/>
                <a:cs typeface="Times New Roman" panose="02020603050405020304" pitchFamily="18" charset="0"/>
              </a:rPr>
              <a:t>assignments</a:t>
            </a:r>
            <a:r>
              <a:rPr lang="da-DK" dirty="0">
                <a:latin typeface="Times New Roman" panose="02020603050405020304" pitchFamily="18" charset="0"/>
                <a:cs typeface="Times New Roman" panose="02020603050405020304" pitchFamily="18" charset="0"/>
              </a:rPr>
              <a:t> i 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21055"/>
          </a:xfrm>
          <a:prstGeom prst="rect">
            <a:avLst/>
          </a:prstGeom>
          <a:noFill/>
        </p:spPr>
        <p:txBody>
          <a:bodyPr wrap="square" rtlCol="0">
            <a:spAutoFit/>
          </a:bodyPr>
          <a:lstStyle/>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Så vi kan altså bruge variabler til at beskrive andre variabler</a:t>
            </a: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Mht. parenteser</a:t>
            </a:r>
          </a:p>
          <a:p>
            <a:pPr lvl="1">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p>
          <a:p>
            <a:pPr>
              <a:lnSpc>
                <a:spcPct val="150000"/>
              </a:lnSpc>
            </a:pPr>
            <a:endParaRPr lang="da-DK" sz="2400" dirty="0"/>
          </a:p>
        </p:txBody>
      </p:sp>
      <p:sp>
        <p:nvSpPr>
          <p:cNvPr id="9" name="Rektangel 8">
            <a:extLst>
              <a:ext uri="{FF2B5EF4-FFF2-40B4-BE49-F238E27FC236}">
                <a16:creationId xmlns:a16="http://schemas.microsoft.com/office/drawing/2014/main" id="{96163F87-36DD-4ED9-AB03-3864DDD2E14E}"/>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12DF35AE-2C17-4816-9DD6-131BC1BAFC15}"/>
              </a:ext>
            </a:extLst>
          </p:cNvPr>
          <p:cNvPicPr>
            <a:picLocks noChangeAspect="1"/>
          </p:cNvPicPr>
          <p:nvPr/>
        </p:nvPicPr>
        <p:blipFill>
          <a:blip r:embed="rId2"/>
          <a:stretch>
            <a:fillRect/>
          </a:stretch>
        </p:blipFill>
        <p:spPr>
          <a:xfrm>
            <a:off x="1256608" y="2157198"/>
            <a:ext cx="5597735" cy="1738527"/>
          </a:xfrm>
          <a:prstGeom prst="rect">
            <a:avLst/>
          </a:prstGeom>
        </p:spPr>
      </p:pic>
    </p:spTree>
    <p:extLst>
      <p:ext uri="{BB962C8B-B14F-4D97-AF65-F5344CB8AC3E}">
        <p14:creationId xmlns:p14="http://schemas.microsoft.com/office/powerpoint/2010/main" val="402948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Increment</a:t>
            </a:r>
            <a:r>
              <a:rPr lang="da-DK" dirty="0">
                <a:latin typeface="Times New Roman" panose="02020603050405020304" pitchFamily="18" charset="0"/>
                <a:cs typeface="Times New Roman" panose="02020603050405020304" pitchFamily="18" charset="0"/>
              </a:rPr>
              <a:t>/</a:t>
            </a:r>
            <a:r>
              <a:rPr lang="da-DK" dirty="0" err="1">
                <a:latin typeface="Times New Roman" panose="02020603050405020304" pitchFamily="18" charset="0"/>
                <a:cs typeface="Times New Roman" panose="02020603050405020304" pitchFamily="18" charset="0"/>
              </a:rPr>
              <a:t>decrement</a:t>
            </a:r>
            <a:endParaRPr lang="da-DK" dirty="0">
              <a:latin typeface="Times New Roman" panose="02020603050405020304" pitchFamily="18" charset="0"/>
              <a:cs typeface="Times New Roman" panose="02020603050405020304" pitchFamily="18" charset="0"/>
            </a:endParaRPr>
          </a:p>
        </p:txBody>
      </p:sp>
      <p:sp>
        <p:nvSpPr>
          <p:cNvPr id="8" name="Rektangel 7">
            <a:extLst>
              <a:ext uri="{FF2B5EF4-FFF2-40B4-BE49-F238E27FC236}">
                <a16:creationId xmlns:a16="http://schemas.microsoft.com/office/drawing/2014/main" id="{11EAD990-E767-43E7-AF03-5277C062597D}"/>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9" name="Billede 8">
            <a:extLst>
              <a:ext uri="{FF2B5EF4-FFF2-40B4-BE49-F238E27FC236}">
                <a16:creationId xmlns:a16="http://schemas.microsoft.com/office/drawing/2014/main" id="{109EEE65-6E1C-4AA3-9F27-AB448966BCD1}"/>
              </a:ext>
            </a:extLst>
          </p:cNvPr>
          <p:cNvPicPr>
            <a:picLocks noChangeAspect="1"/>
          </p:cNvPicPr>
          <p:nvPr/>
        </p:nvPicPr>
        <p:blipFill>
          <a:blip r:embed="rId2"/>
          <a:stretch>
            <a:fillRect/>
          </a:stretch>
        </p:blipFill>
        <p:spPr>
          <a:xfrm>
            <a:off x="1357007" y="2104891"/>
            <a:ext cx="4372585" cy="1914792"/>
          </a:xfrm>
          <a:prstGeom prst="rect">
            <a:avLst/>
          </a:prstGeom>
        </p:spPr>
      </p:pic>
    </p:spTree>
    <p:extLst>
      <p:ext uri="{BB962C8B-B14F-4D97-AF65-F5344CB8AC3E}">
        <p14:creationId xmlns:p14="http://schemas.microsoft.com/office/powerpoint/2010/main" val="357034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Jens</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Kristian Vitus Bering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IDA</a:t>
            </a:r>
          </a:p>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BSc</a:t>
            </a:r>
            <a:r>
              <a:rPr lang="da-DK" sz="2000" dirty="0">
                <a:latin typeface="Times New Roman" panose="02020603050405020304" pitchFamily="18" charset="0"/>
                <a:cs typeface="Times New Roman" panose="02020603050405020304" pitchFamily="18" charset="0"/>
              </a:rPr>
              <a:t>. I Software Engineering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Software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som studenterudvikler ved Bankdata</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han programmerer </a:t>
            </a:r>
            <a:r>
              <a:rPr lang="da-DK" sz="2000" dirty="0" err="1">
                <a:latin typeface="Times New Roman" panose="02020603050405020304" pitchFamily="18" charset="0"/>
                <a:cs typeface="Times New Roman" panose="02020603050405020304" pitchFamily="18" charset="0"/>
              </a:rPr>
              <a:t>finans</a:t>
            </a:r>
            <a:r>
              <a:rPr lang="da-DK" sz="2000" dirty="0">
                <a:latin typeface="Times New Roman" panose="02020603050405020304" pitchFamily="18" charset="0"/>
                <a:cs typeface="Times New Roman" panose="02020603050405020304" pitchFamily="18" charset="0"/>
              </a:rPr>
              <a:t> software  </a:t>
            </a: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9775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endParaRPr lang="da-DK" dirty="0">
              <a:latin typeface="Times New Roman" panose="02020603050405020304" pitchFamily="18" charset="0"/>
              <a:cs typeface="Times New Roman" panose="02020603050405020304" pitchFamily="18" charset="0"/>
            </a:endParaRP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Skal som sagt enten være true eller false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Meget vigtig til at beskrive betingelser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Relationelle operatorer: </a:t>
            </a:r>
          </a:p>
        </p:txBody>
      </p:sp>
      <p:pic>
        <p:nvPicPr>
          <p:cNvPr id="6" name="Billede 5">
            <a:extLst>
              <a:ext uri="{FF2B5EF4-FFF2-40B4-BE49-F238E27FC236}">
                <a16:creationId xmlns:a16="http://schemas.microsoft.com/office/drawing/2014/main" id="{ACBE25F1-06DA-4AE8-9FB1-59DD74E1D27D}"/>
              </a:ext>
            </a:extLst>
          </p:cNvPr>
          <p:cNvPicPr>
            <a:picLocks noChangeAspect="1"/>
          </p:cNvPicPr>
          <p:nvPr/>
        </p:nvPicPr>
        <p:blipFill>
          <a:blip r:embed="rId2"/>
          <a:stretch>
            <a:fillRect/>
          </a:stretch>
        </p:blipFill>
        <p:spPr>
          <a:xfrm>
            <a:off x="1036320" y="3329148"/>
            <a:ext cx="8411749" cy="2648320"/>
          </a:xfrm>
          <a:prstGeom prst="rect">
            <a:avLst/>
          </a:prstGeom>
        </p:spPr>
      </p:pic>
    </p:spTree>
    <p:extLst>
      <p:ext uri="{BB962C8B-B14F-4D97-AF65-F5344CB8AC3E}">
        <p14:creationId xmlns:p14="http://schemas.microsoft.com/office/powerpoint/2010/main" val="3913105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r>
              <a:rPr lang="da-DK" dirty="0">
                <a:latin typeface="Times New Roman" panose="02020603050405020304" pitchFamily="18" charset="0"/>
                <a:cs typeface="Times New Roman" panose="02020603050405020304" pitchFamily="18" charset="0"/>
              </a:rPr>
              <a:t> i Python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a:buClrTx/>
              <a:buFont typeface="Arial" panose="020B0604020202020204" pitchFamily="34" charset="0"/>
              <a:buChar char="•"/>
            </a:pPr>
            <a:r>
              <a:rPr lang="da-DK" sz="2800" dirty="0">
                <a:solidFill>
                  <a:schemeClr val="tx1"/>
                </a:solidFill>
              </a:rPr>
              <a:t> </a:t>
            </a:r>
            <a:r>
              <a:rPr lang="da-DK" sz="2400" dirty="0">
                <a:solidFill>
                  <a:schemeClr val="tx1"/>
                </a:solidFill>
              </a:rPr>
              <a:t>Skal som sagt enten være true eller false </a:t>
            </a:r>
          </a:p>
          <a:p>
            <a:pPr>
              <a:buClrTx/>
              <a:buFont typeface="Arial" panose="020B0604020202020204" pitchFamily="34" charset="0"/>
              <a:buChar char="•"/>
            </a:pPr>
            <a:r>
              <a:rPr lang="da-DK" sz="2400" dirty="0">
                <a:solidFill>
                  <a:schemeClr val="tx1"/>
                </a:solidFill>
              </a:rPr>
              <a:t> Meget vigtig til at beskrive betingelser </a:t>
            </a:r>
          </a:p>
          <a:p>
            <a:pPr>
              <a:buClrTx/>
              <a:buFont typeface="Arial" panose="020B0604020202020204" pitchFamily="34" charset="0"/>
              <a:buChar char="•"/>
            </a:pPr>
            <a:r>
              <a:rPr lang="da-DK" sz="2400" dirty="0">
                <a:solidFill>
                  <a:schemeClr val="tx1"/>
                </a:solidFill>
              </a:rPr>
              <a:t> Relationelle operatorer: </a:t>
            </a:r>
          </a:p>
        </p:txBody>
      </p:sp>
      <p:sp>
        <p:nvSpPr>
          <p:cNvPr id="9" name="Rektangel 8">
            <a:extLst>
              <a:ext uri="{FF2B5EF4-FFF2-40B4-BE49-F238E27FC236}">
                <a16:creationId xmlns:a16="http://schemas.microsoft.com/office/drawing/2014/main" id="{68416034-441B-4B80-8B12-932B33409428}"/>
              </a:ext>
            </a:extLst>
          </p:cNvPr>
          <p:cNvSpPr/>
          <p:nvPr/>
        </p:nvSpPr>
        <p:spPr>
          <a:xfrm>
            <a:off x="1097280" y="1845734"/>
            <a:ext cx="8133027" cy="3134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1EB7C98-E944-438F-A4E4-189F5F4955D1}"/>
              </a:ext>
            </a:extLst>
          </p:cNvPr>
          <p:cNvPicPr>
            <a:picLocks noChangeAspect="1"/>
          </p:cNvPicPr>
          <p:nvPr/>
        </p:nvPicPr>
        <p:blipFill>
          <a:blip r:embed="rId2"/>
          <a:stretch>
            <a:fillRect/>
          </a:stretch>
        </p:blipFill>
        <p:spPr>
          <a:xfrm>
            <a:off x="1113872" y="1856059"/>
            <a:ext cx="8039653" cy="3076204"/>
          </a:xfrm>
          <a:prstGeom prst="rect">
            <a:avLst/>
          </a:prstGeom>
        </p:spPr>
      </p:pic>
    </p:spTree>
    <p:extLst>
      <p:ext uri="{BB962C8B-B14F-4D97-AF65-F5344CB8AC3E}">
        <p14:creationId xmlns:p14="http://schemas.microsoft.com/office/powerpoint/2010/main" val="222974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Konvertering af variabler</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Vi kan altså ændre på variabel typen til en anden!</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
        <p:nvSpPr>
          <p:cNvPr id="6" name="Rektangel 5">
            <a:extLst>
              <a:ext uri="{FF2B5EF4-FFF2-40B4-BE49-F238E27FC236}">
                <a16:creationId xmlns:a16="http://schemas.microsoft.com/office/drawing/2014/main" id="{DCE80103-7A73-450C-B060-5F3162A62D11}"/>
              </a:ext>
            </a:extLst>
          </p:cNvPr>
          <p:cNvSpPr/>
          <p:nvPr/>
        </p:nvSpPr>
        <p:spPr>
          <a:xfrm>
            <a:off x="1097280" y="1845734"/>
            <a:ext cx="4855845" cy="161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9446840B-2ECC-4009-A9CB-438B81D63FE7}"/>
              </a:ext>
            </a:extLst>
          </p:cNvPr>
          <p:cNvPicPr>
            <a:picLocks noChangeAspect="1"/>
          </p:cNvPicPr>
          <p:nvPr/>
        </p:nvPicPr>
        <p:blipFill>
          <a:blip r:embed="rId2"/>
          <a:stretch>
            <a:fillRect/>
          </a:stretch>
        </p:blipFill>
        <p:spPr>
          <a:xfrm>
            <a:off x="1116330" y="1885341"/>
            <a:ext cx="4601217" cy="1533739"/>
          </a:xfrm>
          <a:prstGeom prst="rect">
            <a:avLst/>
          </a:prstGeom>
        </p:spPr>
      </p:pic>
    </p:spTree>
    <p:extLst>
      <p:ext uri="{BB962C8B-B14F-4D97-AF65-F5344CB8AC3E}">
        <p14:creationId xmlns:p14="http://schemas.microsoft.com/office/powerpoint/2010/main" val="57485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beskrive ”flowet” i et program</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Bruger </a:t>
            </a:r>
            <a:r>
              <a:rPr lang="da-DK" dirty="0" err="1">
                <a:solidFill>
                  <a:schemeClr val="tx1"/>
                </a:solidFill>
                <a:latin typeface="Times New Roman" panose="02020603050405020304" pitchFamily="18" charset="0"/>
                <a:cs typeface="Times New Roman" panose="02020603050405020304" pitchFamily="18" charset="0"/>
              </a:rPr>
              <a:t>booleans</a:t>
            </a:r>
            <a:r>
              <a:rPr lang="da-DK" dirty="0">
                <a:solidFill>
                  <a:schemeClr val="tx1"/>
                </a:solidFill>
                <a:latin typeface="Times New Roman" panose="02020603050405020304" pitchFamily="18" charset="0"/>
                <a:cs typeface="Times New Roman" panose="02020603050405020304" pitchFamily="18" charset="0"/>
              </a:rPr>
              <a:t> til at bestemme hvad programmet skal gøre  </a:t>
            </a: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87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4262505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7" name="Tekstfelt 6">
            <a:extLst>
              <a:ext uri="{FF2B5EF4-FFF2-40B4-BE49-F238E27FC236}">
                <a16:creationId xmlns:a16="http://schemas.microsoft.com/office/drawing/2014/main" id="{462485E2-0B77-4FA9-8046-16EA67B62CD0}"/>
              </a:ext>
            </a:extLst>
          </p:cNvPr>
          <p:cNvSpPr txBox="1"/>
          <p:nvPr/>
        </p:nvSpPr>
        <p:spPr>
          <a:xfrm>
            <a:off x="1229360" y="5484564"/>
            <a:ext cx="7810468" cy="400110"/>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et live eksempel med Jens’ og min alder igen</a:t>
            </a: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1103861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gentage noget kode flere gange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Er meget grundlæggende inden for programmering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Der er flere typer. I dag beskæftiger vi os med to forskellige: </a:t>
            </a:r>
          </a:p>
          <a:p>
            <a:pPr lvl="1">
              <a:lnSpc>
                <a:spcPct val="150000"/>
              </a:lnSpc>
              <a:buClrTx/>
              <a:buFont typeface="Arial" panose="020B0604020202020204" pitchFamily="34" charset="0"/>
              <a:buChar char="•"/>
            </a:pPr>
            <a:r>
              <a:rPr lang="da-DK" sz="2000" dirty="0" err="1">
                <a:solidFill>
                  <a:schemeClr val="tx1"/>
                </a:solidFill>
                <a:latin typeface="Times New Roman" panose="02020603050405020304" pitchFamily="18" charset="0"/>
                <a:cs typeface="Times New Roman" panose="02020603050405020304" pitchFamily="18" charset="0"/>
              </a:rPr>
              <a:t>While</a:t>
            </a:r>
            <a:r>
              <a:rPr lang="da-DK" sz="2000" dirty="0">
                <a:solidFill>
                  <a:schemeClr val="tx1"/>
                </a:solidFill>
                <a:latin typeface="Times New Roman" panose="02020603050405020304" pitchFamily="18" charset="0"/>
                <a:cs typeface="Times New Roman" panose="02020603050405020304" pitchFamily="18" charset="0"/>
              </a:rPr>
              <a:t> løkken</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For løkken</a:t>
            </a: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07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79" y="4023360"/>
            <a:ext cx="8405536"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Hvis vi nu gerne vil lave ovenstående kan vi gøre det med en løkke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Motivation → Hvorfor skrive det manuelt 100 gange, hvis vi kan skrive noget kode der gør det for os? </a:t>
            </a:r>
          </a:p>
        </p:txBody>
      </p:sp>
      <p:pic>
        <p:nvPicPr>
          <p:cNvPr id="7" name="Billede 6">
            <a:extLst>
              <a:ext uri="{FF2B5EF4-FFF2-40B4-BE49-F238E27FC236}">
                <a16:creationId xmlns:a16="http://schemas.microsoft.com/office/drawing/2014/main" id="{E2D9A295-22DA-4AF3-8C3B-29AE4A49B7F4}"/>
              </a:ext>
            </a:extLst>
          </p:cNvPr>
          <p:cNvPicPr>
            <a:picLocks noChangeAspect="1"/>
          </p:cNvPicPr>
          <p:nvPr/>
        </p:nvPicPr>
        <p:blipFill>
          <a:blip r:embed="rId2"/>
          <a:stretch>
            <a:fillRect/>
          </a:stretch>
        </p:blipFill>
        <p:spPr>
          <a:xfrm>
            <a:off x="1378772" y="1845734"/>
            <a:ext cx="4997572" cy="2177626"/>
          </a:xfrm>
          <a:prstGeom prst="rect">
            <a:avLst/>
          </a:prstGeom>
        </p:spPr>
      </p:pic>
    </p:spTree>
    <p:extLst>
      <p:ext uri="{BB962C8B-B14F-4D97-AF65-F5344CB8AC3E}">
        <p14:creationId xmlns:p14="http://schemas.microsoft.com/office/powerpoint/2010/main" val="4138176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07637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7415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Loc</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120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Loc Hoang Thanh Nguyen</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Software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som </a:t>
            </a:r>
            <a:r>
              <a:rPr lang="da-DK" sz="2000" dirty="0" err="1">
                <a:latin typeface="Times New Roman" panose="02020603050405020304" pitchFamily="18" charset="0"/>
                <a:cs typeface="Times New Roman" panose="02020603050405020304" pitchFamily="18" charset="0"/>
              </a:rPr>
              <a:t>DevOps</a:t>
            </a:r>
            <a:r>
              <a:rPr lang="da-DK" sz="2000" dirty="0">
                <a:latin typeface="Times New Roman" panose="02020603050405020304" pitchFamily="18" charset="0"/>
                <a:cs typeface="Times New Roman" panose="02020603050405020304" pitchFamily="18" charset="0"/>
              </a:rPr>
              <a:t> ved Weel &amp; Sandvig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han laver infrastruktur &amp; udvikler software </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997915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2718882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1221195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1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rmAutofit lnSpcReduction="10000"/>
              </a:bodyPr>
              <a:lstStyle/>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printe: Hej + ”dit navn” 10 gange. Når den har printet det 10 gange, så skal den printe: Jeg elsker + ”din </a:t>
                </a:r>
                <a:r>
                  <a:rPr lang="da-DK" sz="1800" b="1" dirty="0" err="1">
                    <a:latin typeface="Times New Roman" panose="02020603050405020304" pitchFamily="18" charset="0"/>
                    <a:cs typeface="Times New Roman" panose="02020603050405020304" pitchFamily="18" charset="0"/>
                  </a:rPr>
                  <a:t>yndlingsøl</a:t>
                </a:r>
                <a:r>
                  <a:rPr lang="da-DK" sz="1800" b="1" dirty="0">
                    <a:latin typeface="Times New Roman" panose="02020603050405020304" pitchFamily="18" charset="0"/>
                    <a:cs typeface="Times New Roman" panose="02020603050405020304" pitchFamily="18" charset="0"/>
                  </a:rPr>
                  <a:t>” 10 gange.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Hint: For løkke med betingelser  </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regne 20 grader celsius om til fahrenheit og herefter printe resultatet. Når resultatet er printet skal programmet regne det tilbage til celsius, og printe det resultat.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celsius_to_fahrenheit</a:t>
                </a:r>
                <a:r>
                  <a:rPr lang="da-DK" sz="1600" dirty="0">
                    <a:latin typeface="Times New Roman" panose="02020603050405020304" pitchFamily="18" charset="0"/>
                    <a:cs typeface="Times New Roman" panose="02020603050405020304" pitchFamily="18" charset="0"/>
                  </a:rPr>
                  <a:t> = (1.8 * </a:t>
                </a:r>
                <a:r>
                  <a:rPr lang="da-DK" sz="1600" dirty="0" err="1">
                    <a:latin typeface="Times New Roman" panose="02020603050405020304" pitchFamily="18" charset="0"/>
                    <a:cs typeface="Times New Roman" panose="02020603050405020304" pitchFamily="18" charset="0"/>
                  </a:rPr>
                  <a:t>celsius_degrees</a:t>
                </a:r>
                <a:r>
                  <a:rPr lang="da-DK" sz="1600" dirty="0">
                    <a:latin typeface="Times New Roman" panose="02020603050405020304" pitchFamily="18" charset="0"/>
                    <a:cs typeface="Times New Roman" panose="02020603050405020304" pitchFamily="18" charset="0"/>
                  </a:rPr>
                  <a:t>) + 32</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fahrenheit_to_celsius</a:t>
                </a:r>
                <a:r>
                  <a:rPr lang="da-DK" sz="1600" dirty="0">
                    <a:latin typeface="Times New Roman" panose="02020603050405020304" pitchFamily="18" charset="0"/>
                    <a:cs typeface="Times New Roman" panose="02020603050405020304" pitchFamily="18" charset="0"/>
                  </a:rPr>
                  <a:t> = (</a:t>
                </a:r>
                <a:r>
                  <a:rPr lang="da-DK" sz="1600" dirty="0" err="1">
                    <a:latin typeface="Times New Roman" panose="02020603050405020304" pitchFamily="18" charset="0"/>
                    <a:cs typeface="Times New Roman" panose="02020603050405020304" pitchFamily="18" charset="0"/>
                  </a:rPr>
                  <a:t>fahrenheit_degree</a:t>
                </a:r>
                <a:r>
                  <a:rPr lang="da-DK" sz="1600" dirty="0">
                    <a:latin typeface="Times New Roman" panose="02020603050405020304" pitchFamily="18" charset="0"/>
                    <a:cs typeface="Times New Roman" panose="02020603050405020304" pitchFamily="18" charset="0"/>
                  </a:rPr>
                  <a:t> -32)/1.8</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(Ekstra) Vi har 2 punkter på et koordinatsystem: A(2,7) og B(7,9). Lav et program som kan regne afstanden fra A til B (kaldes også d(A,B)) og print den.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Formlen er: </a:t>
                </a:r>
                <a14:m>
                  <m:oMath xmlns:m="http://schemas.openxmlformats.org/officeDocument/2006/math">
                    <m:r>
                      <m:rPr>
                        <m:sty m:val="p"/>
                      </m:rPr>
                      <a:rPr lang="da-DK" sz="1600" b="0" i="0" smtClean="0">
                        <a:latin typeface="Cambria Math" panose="02040503050406030204" pitchFamily="18" charset="0"/>
                      </a:rPr>
                      <m:t>dist</m:t>
                    </m:r>
                    <m:r>
                      <a:rPr lang="da-DK" sz="1600" b="0" i="1" smtClean="0">
                        <a:latin typeface="Cambria Math" panose="02040503050406030204" pitchFamily="18" charset="0"/>
                      </a:rPr>
                      <m:t>𝑎𝑛𝑐𝑒</m:t>
                    </m:r>
                    <m:r>
                      <a:rPr lang="da-DK" sz="1600" b="0" i="1" smtClean="0">
                        <a:latin typeface="Cambria Math" panose="02040503050406030204" pitchFamily="18" charset="0"/>
                      </a:rPr>
                      <m:t>=</m:t>
                    </m:r>
                    <m:rad>
                      <m:radPr>
                        <m:degHide m:val="on"/>
                        <m:ctrlPr>
                          <a:rPr lang="da-DK" sz="1600" i="1" smtClean="0">
                            <a:latin typeface="Cambria Math" panose="02040503050406030204" pitchFamily="18" charset="0"/>
                          </a:rPr>
                        </m:ctrlPr>
                      </m:radPr>
                      <m:deg/>
                      <m:e>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𝑥</m:t>
                                </m:r>
                                <m:r>
                                  <a:rPr lang="da-DK" sz="1600" b="0" i="1" smtClean="0">
                                    <a:latin typeface="Cambria Math" panose="02040503050406030204" pitchFamily="18" charset="0"/>
                                  </a:rPr>
                                  <m:t>2−</m:t>
                                </m:r>
                                <m:r>
                                  <a:rPr lang="da-DK" sz="1600" b="0" i="1" smtClean="0">
                                    <a:latin typeface="Cambria Math" panose="02040503050406030204" pitchFamily="18" charset="0"/>
                                  </a:rPr>
                                  <m:t>𝑥</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𝑦</m:t>
                                </m:r>
                                <m:r>
                                  <a:rPr lang="da-DK" sz="1600" b="0" i="1" smtClean="0">
                                    <a:latin typeface="Cambria Math" panose="02040503050406030204" pitchFamily="18" charset="0"/>
                                  </a:rPr>
                                  <m:t>2−</m:t>
                                </m:r>
                                <m:r>
                                  <a:rPr lang="da-DK" sz="1600" b="0" i="1" smtClean="0">
                                    <a:latin typeface="Cambria Math" panose="02040503050406030204" pitchFamily="18" charset="0"/>
                                  </a:rPr>
                                  <m:t>𝑦</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e>
                    </m:rad>
                  </m:oMath>
                </a14:m>
                <a:endParaRPr lang="da-DK" sz="1600" dirty="0">
                  <a:latin typeface="Times New Roman" panose="02020603050405020304" pitchFamily="18" charset="0"/>
                  <a:cs typeface="Times New Roman" panose="02020603050405020304" pitchFamily="18" charset="0"/>
                </a:endParaRPr>
              </a:p>
              <a:p>
                <a:pPr lvl="2">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Hint: Brug </a:t>
                </a:r>
                <a:r>
                  <a:rPr lang="da-DK" sz="1200" dirty="0" err="1">
                    <a:latin typeface="Times New Roman" panose="02020603050405020304" pitchFamily="18" charset="0"/>
                    <a:cs typeface="Times New Roman" panose="02020603050405020304" pitchFamily="18" charset="0"/>
                  </a:rPr>
                  <a:t>math.sqrt</a:t>
                </a:r>
                <a:r>
                  <a:rPr lang="da-DK" sz="1200" dirty="0">
                    <a:latin typeface="Times New Roman" panose="02020603050405020304" pitchFamily="18" charset="0"/>
                    <a:cs typeface="Times New Roman" panose="02020603050405020304" pitchFamily="18" charset="0"/>
                  </a:rPr>
                  <a:t>() for </a:t>
                </a:r>
                <a:r>
                  <a:rPr lang="da-DK" sz="1200" dirty="0" err="1">
                    <a:latin typeface="Times New Roman" panose="02020603050405020304" pitchFamily="18" charset="0"/>
                    <a:cs typeface="Times New Roman" panose="02020603050405020304" pitchFamily="18" charset="0"/>
                  </a:rPr>
                  <a:t>kvadratord</a:t>
                </a:r>
                <a:r>
                  <a:rPr lang="da-DK" sz="1200" dirty="0">
                    <a:latin typeface="Times New Roman" panose="02020603050405020304" pitchFamily="18" charset="0"/>
                    <a:cs typeface="Times New Roman" panose="02020603050405020304" pitchFamily="18" charset="0"/>
                  </a:rPr>
                  <a:t> og ** for potens i </a:t>
                </a:r>
                <a:r>
                  <a:rPr lang="da-DK" sz="1200" dirty="0" err="1">
                    <a:latin typeface="Times New Roman" panose="02020603050405020304" pitchFamily="18" charset="0"/>
                    <a:cs typeface="Times New Roman" panose="02020603050405020304" pitchFamily="18" charset="0"/>
                  </a:rPr>
                  <a:t>python</a:t>
                </a:r>
                <a:endParaRPr lang="da-DK" sz="12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Husk at skrive ”import </a:t>
                </a:r>
                <a:r>
                  <a:rPr lang="da-DK" sz="1200" dirty="0" err="1">
                    <a:latin typeface="Times New Roman" panose="02020603050405020304" pitchFamily="18" charset="0"/>
                    <a:cs typeface="Times New Roman" panose="02020603050405020304" pitchFamily="18" charset="0"/>
                  </a:rPr>
                  <a:t>math</a:t>
                </a:r>
                <a:r>
                  <a:rPr lang="da-DK" sz="1200" dirty="0">
                    <a:latin typeface="Times New Roman" panose="02020603050405020304" pitchFamily="18" charset="0"/>
                    <a:cs typeface="Times New Roman" panose="02020603050405020304" pitchFamily="18" charset="0"/>
                  </a:rPr>
                  <a:t>” øverst i filen</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Ekstra: Vi har også et punkt C(7,2). Udregn afstanden d(B,C) og få programmet til at printe fortælle hvilken afstand er størst.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73" t="-1414" r="-1455"/>
                </a:stretch>
              </a:blipFill>
            </p:spPr>
            <p:txBody>
              <a:bodyPr/>
              <a:lstStyle/>
              <a:p>
                <a:r>
                  <a:rPr lang="da-DK">
                    <a:noFill/>
                  </a:rPr>
                  <a:t> </a:t>
                </a:r>
              </a:p>
            </p:txBody>
          </p:sp>
        </mc:Fallback>
      </mc:AlternateContent>
    </p:spTree>
    <p:extLst>
      <p:ext uri="{BB962C8B-B14F-4D97-AF65-F5344CB8AC3E}">
        <p14:creationId xmlns:p14="http://schemas.microsoft.com/office/powerpoint/2010/main" val="3089385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Metoder, input &amp; output</a:t>
            </a:r>
          </a:p>
        </p:txBody>
      </p:sp>
    </p:spTree>
    <p:extLst>
      <p:ext uri="{BB962C8B-B14F-4D97-AF65-F5344CB8AC3E}">
        <p14:creationId xmlns:p14="http://schemas.microsoft.com/office/powerpoint/2010/main" val="1201453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Indtil videre har vi set hvordan vi laver mindre programmer som bare kører direkte i en fil</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Det her er ikke en synderlig holdbar løsning</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fil kan blive virkelig lang ved større programmer</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Derfor metoder</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Gem noget funktionalitet ud i en blok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 har allerede stødt på en metode, nemlig:</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print(””)</a:t>
            </a:r>
          </a:p>
          <a:p>
            <a:pPr lvl="2">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Metoden </a:t>
            </a:r>
            <a:r>
              <a:rPr lang="da-DK" sz="2400" i="1" dirty="0">
                <a:solidFill>
                  <a:schemeClr val="tx1"/>
                </a:solidFill>
                <a:latin typeface="Times New Roman" panose="02020603050405020304" pitchFamily="18" charset="0"/>
                <a:cs typeface="Times New Roman" panose="02020603050405020304" pitchFamily="18" charset="0"/>
              </a:rPr>
              <a:t>print</a:t>
            </a:r>
            <a:r>
              <a:rPr lang="da-DK" sz="2400" dirty="0">
                <a:solidFill>
                  <a:schemeClr val="tx1"/>
                </a:solidFill>
                <a:latin typeface="Times New Roman" panose="02020603050405020304" pitchFamily="18" charset="0"/>
                <a:cs typeface="Times New Roman" panose="02020603050405020304" pitchFamily="18" charset="0"/>
              </a:rPr>
              <a:t> tager en streng som input, og står så for at printe det vi vil have til konsollen  </a:t>
            </a:r>
          </a:p>
        </p:txBody>
      </p:sp>
    </p:spTree>
    <p:extLst>
      <p:ext uri="{BB962C8B-B14F-4D97-AF65-F5344CB8AC3E}">
        <p14:creationId xmlns:p14="http://schemas.microsoft.com/office/powerpoint/2010/main" val="3445225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943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Tree>
    <p:extLst>
      <p:ext uri="{BB962C8B-B14F-4D97-AF65-F5344CB8AC3E}">
        <p14:creationId xmlns:p14="http://schemas.microsoft.com/office/powerpoint/2010/main" val="3405332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Tree>
    <p:extLst>
      <p:ext uri="{BB962C8B-B14F-4D97-AF65-F5344CB8AC3E}">
        <p14:creationId xmlns:p14="http://schemas.microsoft.com/office/powerpoint/2010/main" val="325000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Tree>
    <p:extLst>
      <p:ext uri="{BB962C8B-B14F-4D97-AF65-F5344CB8AC3E}">
        <p14:creationId xmlns:p14="http://schemas.microsoft.com/office/powerpoint/2010/main" val="2657002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
        <p:nvSpPr>
          <p:cNvPr id="15" name="Ellipse 14">
            <a:extLst>
              <a:ext uri="{FF2B5EF4-FFF2-40B4-BE49-F238E27FC236}">
                <a16:creationId xmlns:a16="http://schemas.microsoft.com/office/drawing/2014/main" id="{BF0EA641-9AFD-42E1-9337-770A1912122A}"/>
              </a:ext>
            </a:extLst>
          </p:cNvPr>
          <p:cNvSpPr/>
          <p:nvPr/>
        </p:nvSpPr>
        <p:spPr>
          <a:xfrm>
            <a:off x="1748934" y="4859717"/>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7" name="Lige forbindelse 16">
            <a:extLst>
              <a:ext uri="{FF2B5EF4-FFF2-40B4-BE49-F238E27FC236}">
                <a16:creationId xmlns:a16="http://schemas.microsoft.com/office/drawing/2014/main" id="{1C58FC35-CA63-4A2A-B1C5-5AE5F20D0FD8}"/>
              </a:ext>
            </a:extLst>
          </p:cNvPr>
          <p:cNvCxnSpPr>
            <a:cxnSpLocks/>
          </p:cNvCxnSpPr>
          <p:nvPr/>
        </p:nvCxnSpPr>
        <p:spPr>
          <a:xfrm>
            <a:off x="4779185" y="5142422"/>
            <a:ext cx="109148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kstfelt 18">
            <a:extLst>
              <a:ext uri="{FF2B5EF4-FFF2-40B4-BE49-F238E27FC236}">
                <a16:creationId xmlns:a16="http://schemas.microsoft.com/office/drawing/2014/main" id="{0D7A4689-2242-46BE-ACBD-1CDBC850D55A}"/>
              </a:ext>
            </a:extLst>
          </p:cNvPr>
          <p:cNvSpPr txBox="1"/>
          <p:nvPr/>
        </p:nvSpPr>
        <p:spPr>
          <a:xfrm>
            <a:off x="5870671" y="4949374"/>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 kald</a:t>
            </a:r>
          </a:p>
        </p:txBody>
      </p:sp>
    </p:spTree>
    <p:extLst>
      <p:ext uri="{BB962C8B-B14F-4D97-AF65-F5344CB8AC3E}">
        <p14:creationId xmlns:p14="http://schemas.microsoft.com/office/powerpoint/2010/main" val="190617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Tree>
    <p:extLst>
      <p:ext uri="{BB962C8B-B14F-4D97-AF65-F5344CB8AC3E}">
        <p14:creationId xmlns:p14="http://schemas.microsoft.com/office/powerpoint/2010/main" val="339911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Hvad nu hvis vi vil have at vores program kan printe andre navne?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Vi kan bruge et argument!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1076259" y="2020559"/>
            <a:ext cx="4427379" cy="1552958"/>
          </a:xfrm>
          <a:prstGeom prst="rect">
            <a:avLst/>
          </a:prstGeom>
        </p:spPr>
      </p:pic>
      <p:sp>
        <p:nvSpPr>
          <p:cNvPr id="4" name="Rektangel 3">
            <a:extLst>
              <a:ext uri="{FF2B5EF4-FFF2-40B4-BE49-F238E27FC236}">
                <a16:creationId xmlns:a16="http://schemas.microsoft.com/office/drawing/2014/main" id="{16E71093-97FC-1FFB-E5AA-D982D9531B92}"/>
              </a:ext>
            </a:extLst>
          </p:cNvPr>
          <p:cNvSpPr/>
          <p:nvPr/>
        </p:nvSpPr>
        <p:spPr>
          <a:xfrm>
            <a:off x="1234373" y="1845734"/>
            <a:ext cx="4448796" cy="20536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3216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7" name="Billede 6">
            <a:extLst>
              <a:ext uri="{FF2B5EF4-FFF2-40B4-BE49-F238E27FC236}">
                <a16:creationId xmlns:a16="http://schemas.microsoft.com/office/drawing/2014/main" id="{F095D5D9-EAFB-45AF-A74F-877ABA0C6418}"/>
              </a:ext>
            </a:extLst>
          </p:cNvPr>
          <p:cNvPicPr>
            <a:picLocks noChangeAspect="1"/>
          </p:cNvPicPr>
          <p:nvPr/>
        </p:nvPicPr>
        <p:blipFill>
          <a:blip r:embed="rId2"/>
          <a:stretch>
            <a:fillRect/>
          </a:stretch>
        </p:blipFill>
        <p:spPr>
          <a:xfrm>
            <a:off x="1097280" y="2008624"/>
            <a:ext cx="4448796" cy="1552792"/>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20536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731595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 name="Billede 4">
            <a:extLst>
              <a:ext uri="{FF2B5EF4-FFF2-40B4-BE49-F238E27FC236}">
                <a16:creationId xmlns:a16="http://schemas.microsoft.com/office/drawing/2014/main" id="{3B0FB7FB-1225-49FB-8C2C-03C702EA448F}"/>
              </a:ext>
            </a:extLst>
          </p:cNvPr>
          <p:cNvPicPr>
            <a:picLocks noChangeAspect="1"/>
          </p:cNvPicPr>
          <p:nvPr/>
        </p:nvPicPr>
        <p:blipFill>
          <a:blip r:embed="rId2"/>
          <a:stretch>
            <a:fillRect/>
          </a:stretch>
        </p:blipFill>
        <p:spPr>
          <a:xfrm>
            <a:off x="1267715" y="1900618"/>
            <a:ext cx="4382112" cy="1895740"/>
          </a:xfrm>
          <a:prstGeom prst="rect">
            <a:avLst/>
          </a:prstGeom>
        </p:spPr>
      </p:pic>
      <p:sp>
        <p:nvSpPr>
          <p:cNvPr id="8" name="Pladsholder til indhold 2">
            <a:extLst>
              <a:ext uri="{FF2B5EF4-FFF2-40B4-BE49-F238E27FC236}">
                <a16:creationId xmlns:a16="http://schemas.microsoft.com/office/drawing/2014/main" id="{6FF93925-48CC-4346-82D6-200EF44EC176}"/>
              </a:ext>
            </a:extLst>
          </p:cNvPr>
          <p:cNvSpPr txBox="1">
            <a:spLocks/>
          </p:cNvSpPr>
          <p:nvPr/>
        </p:nvSpPr>
        <p:spPr>
          <a:xfrm>
            <a:off x="1249680" y="1998134"/>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Nu har vi lige pludselig noget kode som er genbrugeligt!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Lad os se den live</a:t>
            </a:r>
          </a:p>
          <a:p>
            <a:pPr marL="0" indent="0">
              <a:buClrTx/>
              <a:buFont typeface="Calibri" panose="020F0502020204030204" pitchFamily="34" charset="0"/>
              <a:buNone/>
            </a:pPr>
            <a:endParaRPr lang="da-D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59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Metoder behøver ikke bare at printe deres argument</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 kan også ”returnere ting”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 kan returnere alle de data typer vi har talt om</a:t>
            </a:r>
          </a:p>
          <a:p>
            <a:pPr lvl="1">
              <a:buClrTx/>
              <a:buFont typeface="Arial" panose="020B0604020202020204" pitchFamily="34" charset="0"/>
              <a:buChar char="•"/>
            </a:pPr>
            <a:r>
              <a:rPr lang="da-DK" sz="2200" dirty="0" err="1">
                <a:solidFill>
                  <a:schemeClr val="tx1"/>
                </a:solidFill>
                <a:latin typeface="Times New Roman" panose="02020603050405020304" pitchFamily="18" charset="0"/>
                <a:cs typeface="Times New Roman" panose="02020603050405020304" pitchFamily="18" charset="0"/>
              </a:rPr>
              <a:t>Integer</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float</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string</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boolean</a:t>
            </a:r>
            <a:r>
              <a:rPr lang="da-DK" sz="2200" dirty="0">
                <a:solidFill>
                  <a:schemeClr val="tx1"/>
                </a:solidFill>
                <a:latin typeface="Times New Roman" panose="02020603050405020304" pitchFamily="18" charset="0"/>
                <a:cs typeface="Times New Roman" panose="02020603050405020304" pitchFamily="18" charset="0"/>
              </a:rPr>
              <a:t> mm.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Men også datastrukturer</a:t>
            </a:r>
          </a:p>
          <a:p>
            <a:pPr lvl="2">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Mere om det senere </a:t>
            </a:r>
          </a:p>
        </p:txBody>
      </p:sp>
    </p:spTree>
    <p:extLst>
      <p:ext uri="{BB962C8B-B14F-4D97-AF65-F5344CB8AC3E}">
        <p14:creationId xmlns:p14="http://schemas.microsoft.com/office/powerpoint/2010/main" val="486185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471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EEA4287-10CD-4D5C-B462-D51489D8354B}"/>
              </a:ext>
            </a:extLst>
          </p:cNvPr>
          <p:cNvPicPr>
            <a:picLocks noChangeAspect="1"/>
          </p:cNvPicPr>
          <p:nvPr/>
        </p:nvPicPr>
        <p:blipFill>
          <a:blip r:embed="rId2"/>
          <a:stretch>
            <a:fillRect/>
          </a:stretch>
        </p:blipFill>
        <p:spPr>
          <a:xfrm>
            <a:off x="1097280" y="2344352"/>
            <a:ext cx="7478169" cy="3524742"/>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257523" y="2314986"/>
            <a:ext cx="7317926" cy="3554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004269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Python 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 kommer med mange indbyggede metoder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Som kan bruges til mange forskellige ting!</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F.eks. Indeholder ”</a:t>
            </a:r>
            <a:r>
              <a:rPr lang="da-DK" sz="2200" dirty="0" err="1">
                <a:solidFill>
                  <a:schemeClr val="tx1"/>
                </a:solidFill>
                <a:latin typeface="Times New Roman" panose="02020603050405020304" pitchFamily="18" charset="0"/>
                <a:cs typeface="Times New Roman" panose="02020603050405020304" pitchFamily="18" charset="0"/>
              </a:rPr>
              <a:t>math</a:t>
            </a:r>
            <a:r>
              <a:rPr lang="da-DK" sz="2200" dirty="0">
                <a:solidFill>
                  <a:schemeClr val="tx1"/>
                </a:solidFill>
                <a:latin typeface="Times New Roman" panose="02020603050405020304" pitchFamily="18" charset="0"/>
                <a:cs typeface="Times New Roman" panose="02020603050405020304" pitchFamily="18" charset="0"/>
              </a:rPr>
              <a:t>” ”biblioteket” mange smarte metoder</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Og den indbyggede metode ”input” gør at man kan skrive med sit program i konsollen</a:t>
            </a:r>
          </a:p>
        </p:txBody>
      </p:sp>
    </p:spTree>
    <p:extLst>
      <p:ext uri="{BB962C8B-B14F-4D97-AF65-F5344CB8AC3E}">
        <p14:creationId xmlns:p14="http://schemas.microsoft.com/office/powerpoint/2010/main" val="1943840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80914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Ellipse 6">
            <a:extLst>
              <a:ext uri="{FF2B5EF4-FFF2-40B4-BE49-F238E27FC236}">
                <a16:creationId xmlns:a16="http://schemas.microsoft.com/office/drawing/2014/main" id="{E866942E-1280-4A27-922D-30618B9CF0CE}"/>
              </a:ext>
            </a:extLst>
          </p:cNvPr>
          <p:cNvSpPr/>
          <p:nvPr/>
        </p:nvSpPr>
        <p:spPr>
          <a:xfrm>
            <a:off x="1608881" y="2571331"/>
            <a:ext cx="1250066"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30752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”biblioteket”</a:t>
            </a:r>
          </a:p>
        </p:txBody>
      </p:sp>
      <p:sp>
        <p:nvSpPr>
          <p:cNvPr id="6" name="Rektangel 5">
            <a:extLst>
              <a:ext uri="{FF2B5EF4-FFF2-40B4-BE49-F238E27FC236}">
                <a16:creationId xmlns:a16="http://schemas.microsoft.com/office/drawing/2014/main" id="{2430CAF5-3A45-4DCF-A127-0852E5C506CB}"/>
              </a:ext>
            </a:extLst>
          </p:cNvPr>
          <p:cNvSpPr/>
          <p:nvPr/>
        </p:nvSpPr>
        <p:spPr>
          <a:xfrm>
            <a:off x="1192192" y="2037145"/>
            <a:ext cx="7974957" cy="125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s</a:t>
            </a:r>
          </a:p>
        </p:txBody>
      </p:sp>
      <p:pic>
        <p:nvPicPr>
          <p:cNvPr id="10" name="Billede 9">
            <a:extLst>
              <a:ext uri="{FF2B5EF4-FFF2-40B4-BE49-F238E27FC236}">
                <a16:creationId xmlns:a16="http://schemas.microsoft.com/office/drawing/2014/main" id="{411A9416-0B0E-471B-BC94-63AC1870C666}"/>
              </a:ext>
            </a:extLst>
          </p:cNvPr>
          <p:cNvPicPr>
            <a:picLocks noChangeAspect="1"/>
          </p:cNvPicPr>
          <p:nvPr/>
        </p:nvPicPr>
        <p:blipFill>
          <a:blip r:embed="rId2"/>
          <a:stretch>
            <a:fillRect/>
          </a:stretch>
        </p:blipFill>
        <p:spPr>
          <a:xfrm>
            <a:off x="1332963" y="2141788"/>
            <a:ext cx="7697274" cy="1000265"/>
          </a:xfrm>
          <a:prstGeom prst="rect">
            <a:avLst/>
          </a:prstGeom>
        </p:spPr>
      </p:pic>
    </p:spTree>
    <p:extLst>
      <p:ext uri="{BB962C8B-B14F-4D97-AF65-F5344CB8AC3E}">
        <p14:creationId xmlns:p14="http://schemas.microsoft.com/office/powerpoint/2010/main" val="306417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6097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Tree>
    <p:extLst>
      <p:ext uri="{BB962C8B-B14F-4D97-AF65-F5344CB8AC3E}">
        <p14:creationId xmlns:p14="http://schemas.microsoft.com/office/powerpoint/2010/main" val="10385386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	</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Indtil videre har vi skrevet programmer der ikke ændrer sig efter de er kørt</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Hvad nu hvis vi gerne vil give input løbende?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Pythons ”input” metode kan bruges til at modtage </a:t>
            </a:r>
            <a:r>
              <a:rPr lang="da-DK" dirty="0" err="1">
                <a:solidFill>
                  <a:schemeClr val="tx1"/>
                </a:solidFill>
                <a:latin typeface="Times New Roman" panose="02020603050405020304" pitchFamily="18" charset="0"/>
                <a:cs typeface="Times New Roman" panose="02020603050405020304" pitchFamily="18" charset="0"/>
              </a:rPr>
              <a:t>strings</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integers</a:t>
            </a:r>
            <a:r>
              <a:rPr lang="da-DK" dirty="0">
                <a:solidFill>
                  <a:schemeClr val="tx1"/>
                </a:solidFill>
                <a:latin typeface="Times New Roman" panose="02020603050405020304" pitchFamily="18" charset="0"/>
                <a:cs typeface="Times New Roman" panose="02020603050405020304" pitchFamily="18" charset="0"/>
              </a:rPr>
              <a:t> osv.</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skriver i konsollen, så tager metoden og bruger det input i programmet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et eksempel</a:t>
            </a:r>
          </a:p>
        </p:txBody>
      </p:sp>
    </p:spTree>
    <p:extLst>
      <p:ext uri="{BB962C8B-B14F-4D97-AF65-F5344CB8AC3E}">
        <p14:creationId xmlns:p14="http://schemas.microsoft.com/office/powerpoint/2010/main" val="1998428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1554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134725" y="3730288"/>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den live</a:t>
            </a: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63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641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3710668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Igen, live!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2050126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2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Lad os bygge videre på opgave 1.2 fra tidligere – Lav selve udregningen fra celsius til fahrenheit om til en metode ”def </a:t>
                </a:r>
                <a:r>
                  <a:rPr lang="da-DK" b="1" dirty="0" err="1">
                    <a:latin typeface="Times New Roman" panose="02020603050405020304" pitchFamily="18" charset="0"/>
                    <a:cs typeface="Times New Roman" panose="02020603050405020304" pitchFamily="18" charset="0"/>
                  </a:rPr>
                  <a:t>celsius_to_fahrenheit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celsius_degrees</a:t>
                </a:r>
                <a:r>
                  <a:rPr lang="da-DK" b="1" dirty="0">
                    <a:latin typeface="Times New Roman" panose="02020603050405020304" pitchFamily="18" charset="0"/>
                    <a:cs typeface="Times New Roman" panose="02020603050405020304" pitchFamily="18" charset="0"/>
                  </a:rPr>
                  <a:t>)”. Brug herefter så input metoden så det er brugeren der fortæller hvilke grader der skal regnes. Print fahrenheit graderne til sidst.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Husk at konvertere inputtet fra brugeren til </a:t>
                </a:r>
                <a:r>
                  <a:rPr lang="da-DK" sz="2000" dirty="0" err="1">
                    <a:latin typeface="Times New Roman" panose="02020603050405020304" pitchFamily="18" charset="0"/>
                    <a:cs typeface="Times New Roman" panose="02020603050405020304" pitchFamily="18" charset="0"/>
                  </a:rPr>
                  <a:t>int</a:t>
                </a:r>
                <a:r>
                  <a:rPr lang="da-DK" sz="2000" dirty="0">
                    <a:latin typeface="Times New Roman" panose="02020603050405020304" pitchFamily="18" charset="0"/>
                    <a:cs typeface="Times New Roman" panose="02020603050405020304" pitchFamily="18" charset="0"/>
                  </a:rPr>
                  <a:t>!</a:t>
                </a:r>
              </a:p>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Lav et program som kan udregne din promille. Brug input metoden så du kan skrive hvor mange genstande du har drukket.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Formlen er: </a:t>
                </a:r>
                <a14:m>
                  <m:oMath xmlns:m="http://schemas.openxmlformats.org/officeDocument/2006/math">
                    <m:r>
                      <a:rPr lang="da-DK" sz="2000" b="0" i="1" smtClean="0">
                        <a:solidFill>
                          <a:schemeClr val="tx1"/>
                        </a:solidFill>
                        <a:latin typeface="Cambria Math" panose="02040503050406030204" pitchFamily="18" charset="0"/>
                      </a:rPr>
                      <m:t>𝑝𝑟𝑜𝑚𝑖𝑙𝑙𝑒</m:t>
                    </m:r>
                    <m:r>
                      <a:rPr lang="da-DK" sz="2000" b="0" i="1" smtClean="0">
                        <a:solidFill>
                          <a:schemeClr val="tx1"/>
                        </a:solidFill>
                        <a:latin typeface="Cambria Math" panose="02040503050406030204" pitchFamily="18" charset="0"/>
                      </a:rPr>
                      <m:t>=</m:t>
                    </m:r>
                    <m:f>
                      <m:fPr>
                        <m:ctrlPr>
                          <a:rPr lang="da-DK" sz="2000" b="0" i="1" smtClean="0">
                            <a:solidFill>
                              <a:schemeClr val="tx1"/>
                            </a:solidFill>
                            <a:latin typeface="Cambria Math" panose="02040503050406030204" pitchFamily="18" charset="0"/>
                          </a:rPr>
                        </m:ctrlPr>
                      </m:fPr>
                      <m:num>
                        <m:r>
                          <a:rPr lang="da-DK" sz="2000" b="0" i="1" smtClean="0">
                            <a:solidFill>
                              <a:schemeClr val="tx1"/>
                            </a:solidFill>
                            <a:latin typeface="Cambria Math" panose="02040503050406030204" pitchFamily="18" charset="0"/>
                          </a:rPr>
                          <m:t>𝑎𝑚𝑜𝑢𝑛𝑡</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𝑜𝑓</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𝑢𝑛𝑖𝑡𝑠</m:t>
                        </m:r>
                        <m:r>
                          <a:rPr lang="da-DK" sz="2000" b="0" i="1" smtClean="0">
                            <a:solidFill>
                              <a:schemeClr val="tx1"/>
                            </a:solidFill>
                            <a:latin typeface="Cambria Math" panose="02040503050406030204" pitchFamily="18" charset="0"/>
                          </a:rPr>
                          <m:t>·12</m:t>
                        </m:r>
                      </m:num>
                      <m:den>
                        <m:r>
                          <a:rPr lang="da-DK" sz="2000" b="0" i="1" smtClean="0">
                            <a:solidFill>
                              <a:schemeClr val="tx1"/>
                            </a:solidFill>
                            <a:latin typeface="Cambria Math" panose="02040503050406030204" pitchFamily="18" charset="0"/>
                          </a:rPr>
                          <m:t>𝑏𝑜𝑑𝑦</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𝑤𝑒𝑖𝑔h𝑡</m:t>
                        </m:r>
                        <m:r>
                          <a:rPr lang="da-DK" sz="2000" b="0" i="1" smtClean="0">
                            <a:solidFill>
                              <a:schemeClr val="tx1"/>
                            </a:solidFill>
                            <a:latin typeface="Cambria Math" panose="02040503050406030204" pitchFamily="18" charset="0"/>
                          </a:rPr>
                          <m:t>·0.7</m:t>
                        </m:r>
                      </m:den>
                    </m:f>
                  </m:oMath>
                </a14:m>
                <a:endParaRPr lang="da-DK" sz="20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Brug et loop til at få dit program til at starte forfra når den har udregnet promillen</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394" t="-849" r="-242"/>
                </a:stretch>
              </a:blipFill>
            </p:spPr>
            <p:txBody>
              <a:bodyPr/>
              <a:lstStyle/>
              <a:p>
                <a:r>
                  <a:rPr lang="da-DK">
                    <a:noFill/>
                  </a:rPr>
                  <a:t> </a:t>
                </a:r>
              </a:p>
            </p:txBody>
          </p:sp>
        </mc:Fallback>
      </mc:AlternateContent>
    </p:spTree>
    <p:extLst>
      <p:ext uri="{BB962C8B-B14F-4D97-AF65-F5344CB8AC3E}">
        <p14:creationId xmlns:p14="http://schemas.microsoft.com/office/powerpoint/2010/main" val="37636575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Datastrukturer</a:t>
            </a:r>
          </a:p>
        </p:txBody>
      </p:sp>
    </p:spTree>
    <p:extLst>
      <p:ext uri="{BB962C8B-B14F-4D97-AF65-F5344CB8AC3E}">
        <p14:creationId xmlns:p14="http://schemas.microsoft.com/office/powerpoint/2010/main" val="33290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a:t>
            </a:r>
            <a:r>
              <a:rPr lang="da-DK">
                <a:solidFill>
                  <a:schemeClr val="tx1"/>
                </a:solidFill>
                <a:latin typeface="Times New Roman" panose="02020603050405020304" pitchFamily="18" charset="0"/>
                <a:cs typeface="Times New Roman" panose="02020603050405020304" pitchFamily="18" charset="0"/>
              </a:rPr>
              <a:t>har vi lært </a:t>
            </a:r>
            <a:r>
              <a:rPr lang="da-DK" dirty="0">
                <a:solidFill>
                  <a:schemeClr val="tx1"/>
                </a:solidFill>
                <a:latin typeface="Times New Roman" panose="02020603050405020304" pitchFamily="18" charset="0"/>
                <a:cs typeface="Times New Roman" panose="02020603050405020304" pitchFamily="18" charset="0"/>
              </a:rPr>
              <a:t>lidt basale principper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Og lært hvordan man kan gemme data i en variabel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Men hvad nu hvis vi gerne vil gemme en ”samling” af data</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F.eks. Hvis vi skulle lave et program der holdte alle CPR numre for danskere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gider ikke gemme en variabel for hver eneste CPR nummer</a:t>
            </a:r>
          </a:p>
          <a:p>
            <a:pPr lvl="3">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skulle vi manuelt skrive ~6 millioner variabler……</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i stedet en datastruktur!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086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8437337"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 af en datastruktur: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Noget data der er organiseret i elementer, hvor man kan tilføje og fjerne data fra den 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Definitionen er kludret, men ideen er simpel! </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Når man skal ud og handle laver man en indkøbsliste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liste består af varer vi skal købe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det samme med en datastrukturer! Vi kan lave en liste af variabler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7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Tree>
    <p:extLst>
      <p:ext uri="{BB962C8B-B14F-4D97-AF65-F5344CB8AC3E}">
        <p14:creationId xmlns:p14="http://schemas.microsoft.com/office/powerpoint/2010/main" val="4248339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liste er en datastruktur hvor man kan gemme flere variabler i en variabel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kan tilføje fra en liste og fjerne fra en liste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Man kan bygge en liste af de variabel typer vi allerede kender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en liste af </a:t>
            </a:r>
            <a:r>
              <a:rPr lang="da-DK" sz="2000" dirty="0" err="1">
                <a:solidFill>
                  <a:schemeClr val="tx1"/>
                </a:solidFill>
                <a:latin typeface="Times New Roman" panose="02020603050405020304" pitchFamily="18" charset="0"/>
                <a:cs typeface="Times New Roman" panose="02020603050405020304" pitchFamily="18" charset="0"/>
              </a:rPr>
              <a:t>integers</a:t>
            </a:r>
            <a:r>
              <a:rPr lang="da-DK" sz="2000" dirty="0">
                <a:solidFill>
                  <a:schemeClr val="tx1"/>
                </a:solidFill>
                <a:latin typeface="Times New Roman" panose="02020603050405020304" pitchFamily="18" charset="0"/>
                <a:cs typeface="Times New Roman" panose="02020603050405020304" pitchFamily="18" charset="0"/>
              </a:rPr>
              <a:t> er bare en variabel der holder flere heltal </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868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starter med en tom liste </a:t>
            </a:r>
          </a:p>
        </p:txBody>
      </p:sp>
    </p:spTree>
    <p:extLst>
      <p:ext uri="{BB962C8B-B14F-4D97-AF65-F5344CB8AC3E}">
        <p14:creationId xmlns:p14="http://schemas.microsoft.com/office/powerpoint/2010/main" val="30006593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10</a:t>
            </a:r>
          </a:p>
        </p:txBody>
      </p:sp>
      <p:pic>
        <p:nvPicPr>
          <p:cNvPr id="4" name="Billede 3">
            <a:extLst>
              <a:ext uri="{FF2B5EF4-FFF2-40B4-BE49-F238E27FC236}">
                <a16:creationId xmlns:a16="http://schemas.microsoft.com/office/drawing/2014/main" id="{00506751-3FE1-43E9-8017-D370CE1FDA20}"/>
              </a:ext>
            </a:extLst>
          </p:cNvPr>
          <p:cNvPicPr>
            <a:picLocks noChangeAspect="1"/>
          </p:cNvPicPr>
          <p:nvPr/>
        </p:nvPicPr>
        <p:blipFill>
          <a:blip r:embed="rId2"/>
          <a:stretch>
            <a:fillRect/>
          </a:stretch>
        </p:blipFill>
        <p:spPr>
          <a:xfrm>
            <a:off x="737698" y="2443702"/>
            <a:ext cx="1819529" cy="1800476"/>
          </a:xfrm>
          <a:prstGeom prst="rect">
            <a:avLst/>
          </a:prstGeom>
        </p:spPr>
      </p:pic>
    </p:spTree>
    <p:extLst>
      <p:ext uri="{BB962C8B-B14F-4D97-AF65-F5344CB8AC3E}">
        <p14:creationId xmlns:p14="http://schemas.microsoft.com/office/powerpoint/2010/main" val="2530267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8</a:t>
            </a:r>
          </a:p>
        </p:txBody>
      </p:sp>
      <p:pic>
        <p:nvPicPr>
          <p:cNvPr id="6" name="Billede 5">
            <a:extLst>
              <a:ext uri="{FF2B5EF4-FFF2-40B4-BE49-F238E27FC236}">
                <a16:creationId xmlns:a16="http://schemas.microsoft.com/office/drawing/2014/main" id="{CA0743C5-5757-454C-BC7B-74C0C13CC3C5}"/>
              </a:ext>
            </a:extLst>
          </p:cNvPr>
          <p:cNvPicPr>
            <a:picLocks noChangeAspect="1"/>
          </p:cNvPicPr>
          <p:nvPr/>
        </p:nvPicPr>
        <p:blipFill>
          <a:blip r:embed="rId2"/>
          <a:stretch>
            <a:fillRect/>
          </a:stretch>
        </p:blipFill>
        <p:spPr>
          <a:xfrm>
            <a:off x="771909" y="2709762"/>
            <a:ext cx="3124636" cy="1438476"/>
          </a:xfrm>
          <a:prstGeom prst="rect">
            <a:avLst/>
          </a:prstGeom>
        </p:spPr>
      </p:pic>
    </p:spTree>
    <p:extLst>
      <p:ext uri="{BB962C8B-B14F-4D97-AF65-F5344CB8AC3E}">
        <p14:creationId xmlns:p14="http://schemas.microsoft.com/office/powerpoint/2010/main" val="2255442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523512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nye elementer ryger bare bagerst i listen efter tilføjelse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19430269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2526391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når man fjerner en variabel bliver de resterende elementer skubbet frem</a:t>
            </a: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10477720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Tree>
    <p:extLst>
      <p:ext uri="{BB962C8B-B14F-4D97-AF65-F5344CB8AC3E}">
        <p14:creationId xmlns:p14="http://schemas.microsoft.com/office/powerpoint/2010/main" val="2081624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
        <p:nvSpPr>
          <p:cNvPr id="7" name="Tekstfelt 6">
            <a:extLst>
              <a:ext uri="{FF2B5EF4-FFF2-40B4-BE49-F238E27FC236}">
                <a16:creationId xmlns:a16="http://schemas.microsoft.com/office/drawing/2014/main" id="{8998AB03-E5AB-4F2A-9609-F19B0968F8A7}"/>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367684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Tree>
    <p:extLst>
      <p:ext uri="{BB962C8B-B14F-4D97-AF65-F5344CB8AC3E}">
        <p14:creationId xmlns:p14="http://schemas.microsoft.com/office/powerpoint/2010/main" val="28453327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Løkker og lister</a:t>
            </a:r>
          </a:p>
        </p:txBody>
      </p:sp>
      <p:pic>
        <p:nvPicPr>
          <p:cNvPr id="4" name="Billede 3">
            <a:extLst>
              <a:ext uri="{FF2B5EF4-FFF2-40B4-BE49-F238E27FC236}">
                <a16:creationId xmlns:a16="http://schemas.microsoft.com/office/drawing/2014/main" id="{B7CE9C5F-31B0-4DD7-B3FD-FE4CB98B272E}"/>
              </a:ext>
            </a:extLst>
          </p:cNvPr>
          <p:cNvPicPr>
            <a:picLocks noChangeAspect="1"/>
          </p:cNvPicPr>
          <p:nvPr/>
        </p:nvPicPr>
        <p:blipFill>
          <a:blip r:embed="rId2"/>
          <a:stretch>
            <a:fillRect/>
          </a:stretch>
        </p:blipFill>
        <p:spPr>
          <a:xfrm>
            <a:off x="1097280" y="2240973"/>
            <a:ext cx="6102173" cy="1551997"/>
          </a:xfrm>
          <a:prstGeom prst="rect">
            <a:avLst/>
          </a:prstGeom>
        </p:spPr>
      </p:pic>
      <p:sp>
        <p:nvSpPr>
          <p:cNvPr id="9" name="Rektangel 8">
            <a:extLst>
              <a:ext uri="{FF2B5EF4-FFF2-40B4-BE49-F238E27FC236}">
                <a16:creationId xmlns:a16="http://schemas.microsoft.com/office/drawing/2014/main" id="{AD8EA129-C6E2-4F46-A329-F19E0DAB7D32}"/>
              </a:ext>
            </a:extLst>
          </p:cNvPr>
          <p:cNvSpPr/>
          <p:nvPr/>
        </p:nvSpPr>
        <p:spPr>
          <a:xfrm>
            <a:off x="1178303" y="2152941"/>
            <a:ext cx="5778082" cy="1805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521089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endParaRPr lang="da-DK" dirty="0">
              <a:latin typeface="Times New Roman" panose="02020603050405020304" pitchFamily="18" charset="0"/>
              <a:cs typeface="Times New Roman" panose="02020603050405020304" pitchFamily="18" charset="0"/>
            </a:endParaRPr>
          </a:p>
        </p:txBody>
      </p:sp>
      <p:sp>
        <p:nvSpPr>
          <p:cNvPr id="5" name="Pladsholder til indhold 2">
            <a:extLst>
              <a:ext uri="{FF2B5EF4-FFF2-40B4-BE49-F238E27FC236}">
                <a16:creationId xmlns:a16="http://schemas.microsoft.com/office/drawing/2014/main" id="{9FF94C96-4793-433D-83CF-F021D27345A5}"/>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anden slags datastruktur!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har vi lært om lister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Det er nok den mest basale datastruktur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det er kun en af mange forskellige datastrukturer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(også kaldet et </a:t>
            </a:r>
            <a:r>
              <a:rPr lang="da-DK" dirty="0" err="1">
                <a:solidFill>
                  <a:schemeClr val="tx1"/>
                </a:solidFill>
                <a:latin typeface="Times New Roman" panose="02020603050405020304" pitchFamily="18" charset="0"/>
                <a:cs typeface="Times New Roman" panose="02020603050405020304" pitchFamily="18" charset="0"/>
              </a:rPr>
              <a:t>map</a:t>
            </a:r>
            <a:r>
              <a:rPr lang="da-DK" dirty="0">
                <a:solidFill>
                  <a:schemeClr val="tx1"/>
                </a:solidFill>
                <a:latin typeface="Times New Roman" panose="02020603050405020304" pitchFamily="18" charset="0"/>
                <a:cs typeface="Times New Roman" panose="02020603050405020304" pitchFamily="18" charset="0"/>
              </a:rPr>
              <a:t>) fungerer præcis som en ordbog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Når man slår et ord op så søger man på ordet og så kommer der en beskrivelse af ordet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I et </a:t>
            </a:r>
            <a:r>
              <a:rPr lang="da-DK" dirty="0" err="1">
                <a:solidFill>
                  <a:schemeClr val="tx1"/>
                </a:solidFill>
                <a:latin typeface="Times New Roman" panose="02020603050405020304" pitchFamily="18" charset="0"/>
                <a:cs typeface="Times New Roman" panose="02020603050405020304" pitchFamily="18" charset="0"/>
              </a:rPr>
              <a:t>dict</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har vi en </a:t>
            </a:r>
            <a:r>
              <a:rPr lang="da-DK" dirty="0" err="1">
                <a:solidFill>
                  <a:schemeClr val="tx1"/>
                </a:solidFill>
                <a:latin typeface="Times New Roman" panose="02020603050405020304" pitchFamily="18" charset="0"/>
                <a:cs typeface="Times New Roman" panose="02020603050405020304" pitchFamily="18" charset="0"/>
              </a:rPr>
              <a:t>key</a:t>
            </a:r>
            <a:r>
              <a:rPr lang="da-DK" dirty="0">
                <a:solidFill>
                  <a:schemeClr val="tx1"/>
                </a:solidFill>
                <a:latin typeface="Times New Roman" panose="02020603050405020304" pitchFamily="18" charset="0"/>
                <a:cs typeface="Times New Roman" panose="02020603050405020304" pitchFamily="18" charset="0"/>
              </a:rPr>
              <a:t>, der mapper til en </a:t>
            </a:r>
            <a:r>
              <a:rPr lang="da-DK" dirty="0" err="1">
                <a:solidFill>
                  <a:schemeClr val="tx1"/>
                </a:solidFill>
                <a:latin typeface="Times New Roman" panose="02020603050405020304" pitchFamily="18" charset="0"/>
                <a:cs typeface="Times New Roman" panose="02020603050405020304" pitchFamily="18" charset="0"/>
              </a:rPr>
              <a:t>value</a:t>
            </a:r>
            <a:r>
              <a:rPr lang="da-DK" dirty="0">
                <a:solidFill>
                  <a:schemeClr val="tx1"/>
                </a:solidFill>
                <a:latin typeface="Times New Roman" panose="02020603050405020304" pitchFamily="18" charset="0"/>
                <a:cs typeface="Times New Roman" panose="02020603050405020304" pitchFamily="18" charset="0"/>
              </a:rPr>
              <a:t> </a:t>
            </a:r>
          </a:p>
          <a:p>
            <a:pPr lvl="2">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Så ligesom en ordbog…….. </a:t>
            </a:r>
          </a:p>
        </p:txBody>
      </p:sp>
    </p:spTree>
    <p:extLst>
      <p:ext uri="{BB962C8B-B14F-4D97-AF65-F5344CB8AC3E}">
        <p14:creationId xmlns:p14="http://schemas.microsoft.com/office/powerpoint/2010/main" val="36699785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88653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D07279E4-E6DA-490A-837D-AE2D71E57014}"/>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42349043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3 (30 minutter)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fylder en liste med 20 tilfældige tal mellem 1 til 100 og print den til sidst</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metoden: ”</a:t>
            </a:r>
            <a:r>
              <a:rPr lang="da-DK" b="1" dirty="0" err="1">
                <a:latin typeface="Times New Roman" panose="02020603050405020304" pitchFamily="18" charset="0"/>
                <a:cs typeface="Times New Roman" panose="02020603050405020304" pitchFamily="18" charset="0"/>
              </a:rPr>
              <a:t>randint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min,max</a:t>
            </a:r>
            <a:r>
              <a:rPr lang="da-DK" b="1" dirty="0">
                <a:latin typeface="Times New Roman" panose="02020603050405020304" pitchFamily="18" charset="0"/>
                <a:cs typeface="Times New Roman" panose="02020603050405020304" pitchFamily="18" charset="0"/>
              </a:rPr>
              <a:t>)</a:t>
            </a:r>
            <a:r>
              <a:rPr lang="da-DK" dirty="0">
                <a:latin typeface="Times New Roman" panose="02020603050405020304" pitchFamily="18" charset="0"/>
                <a:cs typeface="Times New Roman" panose="02020603050405020304" pitchFamily="18" charset="0"/>
              </a:rPr>
              <a:t>” til at generere tilfældige tal i et interval </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Husk at skrive ”</a:t>
            </a:r>
            <a:r>
              <a:rPr lang="da-DK" b="1" dirty="0">
                <a:latin typeface="Times New Roman" panose="02020603050405020304" pitchFamily="18" charset="0"/>
                <a:cs typeface="Times New Roman" panose="02020603050405020304" pitchFamily="18" charset="0"/>
              </a:rPr>
              <a:t>import </a:t>
            </a:r>
            <a:r>
              <a:rPr lang="da-DK" b="1"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i toppen af jeres program</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så en løkke der kører 20 gange hvor </a:t>
            </a:r>
            <a:r>
              <a:rPr lang="da-DK" b="1" dirty="0" err="1">
                <a:latin typeface="Times New Roman" panose="02020603050405020304" pitchFamily="18" charset="0"/>
                <a:cs typeface="Times New Roman" panose="02020603050405020304" pitchFamily="18" charset="0"/>
              </a:rPr>
              <a:t>randint</a:t>
            </a:r>
            <a:r>
              <a:rPr lang="da-DK" dirty="0">
                <a:latin typeface="Times New Roman" panose="02020603050405020304" pitchFamily="18" charset="0"/>
                <a:cs typeface="Times New Roman" panose="02020603050405020304" pitchFamily="18" charset="0"/>
              </a:rPr>
              <a:t> bliver kaldt </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udregner gennemsnittet af en liste med tal </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Løb igennem listen og plus hver variabel sammen</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Eller brug metoden </a:t>
            </a:r>
            <a:r>
              <a:rPr lang="da-DK" b="1" dirty="0">
                <a:latin typeface="Times New Roman" panose="02020603050405020304" pitchFamily="18" charset="0"/>
                <a:cs typeface="Times New Roman" panose="02020603050405020304" pitchFamily="18" charset="0"/>
              </a:rPr>
              <a:t>sum()</a:t>
            </a:r>
            <a:r>
              <a:rPr lang="da-DK" dirty="0">
                <a:latin typeface="Times New Roman" panose="02020603050405020304" pitchFamily="18" charset="0"/>
                <a:cs typeface="Times New Roman" panose="02020603050405020304" pitchFamily="18" charset="0"/>
              </a:rPr>
              <a:t> som returnerer summen af en liste</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Lav et program der fylder et </a:t>
            </a:r>
            <a:r>
              <a:rPr lang="da-DK" sz="1400" b="1" dirty="0" err="1">
                <a:latin typeface="Times New Roman" panose="02020603050405020304" pitchFamily="18" charset="0"/>
                <a:cs typeface="Times New Roman" panose="02020603050405020304" pitchFamily="18" charset="0"/>
              </a:rPr>
              <a:t>map</a:t>
            </a:r>
            <a:r>
              <a:rPr lang="da-DK" sz="1400" b="1" dirty="0">
                <a:latin typeface="Times New Roman" panose="02020603050405020304" pitchFamily="18" charset="0"/>
                <a:cs typeface="Times New Roman" panose="02020603050405020304" pitchFamily="18" charset="0"/>
              </a:rPr>
              <a:t>(</a:t>
            </a:r>
            <a:r>
              <a:rPr lang="da-DK" sz="1400" b="1" dirty="0" err="1">
                <a:latin typeface="Times New Roman" panose="02020603050405020304" pitchFamily="18" charset="0"/>
                <a:cs typeface="Times New Roman" panose="02020603050405020304" pitchFamily="18" charset="0"/>
              </a:rPr>
              <a:t>dict</a:t>
            </a:r>
            <a:r>
              <a:rPr lang="da-DK" sz="1400" b="1" dirty="0">
                <a:latin typeface="Times New Roman" panose="02020603050405020304" pitchFamily="18" charset="0"/>
                <a:cs typeface="Times New Roman" panose="02020603050405020304" pitchFamily="18" charset="0"/>
              </a:rPr>
              <a:t>) med 20 </a:t>
            </a:r>
            <a:r>
              <a:rPr lang="da-DK" sz="1400" b="1" dirty="0" err="1">
                <a:latin typeface="Times New Roman" panose="02020603050405020304" pitchFamily="18" charset="0"/>
                <a:cs typeface="Times New Roman" panose="02020603050405020304" pitchFamily="18" charset="0"/>
              </a:rPr>
              <a:t>random</a:t>
            </a:r>
            <a:r>
              <a:rPr lang="da-DK" sz="1400" b="1" dirty="0">
                <a:latin typeface="Times New Roman" panose="02020603050405020304" pitchFamily="18" charset="0"/>
                <a:cs typeface="Times New Roman" panose="02020603050405020304" pitchFamily="18" charset="0"/>
              </a:rPr>
              <a:t> tal mellem 1 og 100 (</a:t>
            </a:r>
            <a:r>
              <a:rPr lang="da-DK" sz="1400" b="1" dirty="0" err="1">
                <a:latin typeface="Times New Roman" panose="02020603050405020304" pitchFamily="18" charset="0"/>
                <a:cs typeface="Times New Roman" panose="02020603050405020304" pitchFamily="18" charset="0"/>
              </a:rPr>
              <a:t>mappets</a:t>
            </a:r>
            <a:r>
              <a:rPr lang="da-DK" sz="1400" b="1" dirty="0">
                <a:latin typeface="Times New Roman" panose="02020603050405020304" pitchFamily="18" charset="0"/>
                <a:cs typeface="Times New Roman" panose="02020603050405020304" pitchFamily="18" charset="0"/>
              </a:rPr>
              <a:t> </a:t>
            </a:r>
            <a:r>
              <a:rPr lang="da-DK" sz="1400" b="1" dirty="0" err="1">
                <a:latin typeface="Times New Roman" panose="02020603050405020304" pitchFamily="18" charset="0"/>
                <a:cs typeface="Times New Roman" panose="02020603050405020304" pitchFamily="18" charset="0"/>
              </a:rPr>
              <a:t>values</a:t>
            </a:r>
            <a:r>
              <a:rPr lang="da-DK" sz="1400" b="1" dirty="0">
                <a:latin typeface="Times New Roman" panose="02020603050405020304" pitchFamily="18" charset="0"/>
                <a:cs typeface="Times New Roman" panose="02020603050405020304" pitchFamily="18" charset="0"/>
              </a:rPr>
              <a:t>)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hvor </a:t>
            </a:r>
            <a:r>
              <a:rPr lang="da-DK" sz="1400" b="1" dirty="0" err="1">
                <a:latin typeface="Times New Roman" panose="02020603050405020304" pitchFamily="18" charset="0"/>
                <a:cs typeface="Times New Roman" panose="02020603050405020304" pitchFamily="18" charset="0"/>
              </a:rPr>
              <a:t>key</a:t>
            </a:r>
            <a:r>
              <a:rPr lang="da-DK" sz="1400" b="1" dirty="0">
                <a:latin typeface="Times New Roman" panose="02020603050405020304" pitchFamily="18" charset="0"/>
                <a:cs typeface="Times New Roman" panose="02020603050405020304" pitchFamily="18" charset="0"/>
              </a:rPr>
              <a:t> er tallet fra 0…19</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Udregn herefter gennemsnittet af alle </a:t>
            </a:r>
            <a:r>
              <a:rPr lang="da-DK" sz="1400" dirty="0" err="1">
                <a:latin typeface="Times New Roman" panose="02020603050405020304" pitchFamily="18" charset="0"/>
                <a:cs typeface="Times New Roman" panose="02020603050405020304" pitchFamily="18" charset="0"/>
              </a:rPr>
              <a:t>valuesne</a:t>
            </a:r>
            <a:r>
              <a:rPr lang="da-DK" sz="1400" dirty="0">
                <a:latin typeface="Times New Roman" panose="02020603050405020304" pitchFamily="18" charset="0"/>
                <a:cs typeface="Times New Roman" panose="02020603050405020304" pitchFamily="18" charset="0"/>
              </a:rPr>
              <a:t> (de </a:t>
            </a:r>
            <a:r>
              <a:rPr lang="da-DK" sz="1400" dirty="0" err="1">
                <a:latin typeface="Times New Roman" panose="02020603050405020304" pitchFamily="18" charset="0"/>
                <a:cs typeface="Times New Roman" panose="02020603050405020304" pitchFamily="18" charset="0"/>
              </a:rPr>
              <a:t>random</a:t>
            </a:r>
            <a:r>
              <a:rPr lang="da-DK" sz="1400" dirty="0">
                <a:latin typeface="Times New Roman" panose="02020603050405020304" pitchFamily="18" charset="0"/>
                <a:cs typeface="Times New Roman" panose="02020603050405020304" pitchFamily="18" charset="0"/>
              </a:rPr>
              <a:t> tal) og print det til sidst</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svær) Vi har to 3d vektorer a=[a1,a2,a3], b=[b1,b2,b3] lav et program som fylder deres værdier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med tilfældige tal og udregn herefter prikproduktet mellem dem: a1*b1+a2*b2+a3*b3</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093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Programmer</a:t>
            </a:r>
          </a:p>
        </p:txBody>
      </p:sp>
    </p:spTree>
    <p:extLst>
      <p:ext uri="{BB962C8B-B14F-4D97-AF65-F5344CB8AC3E}">
        <p14:creationId xmlns:p14="http://schemas.microsoft.com/office/powerpoint/2010/main" val="41858703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Nu har vi faktisk lært de mest basale programmeringskoncepter!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Variabler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Betingelser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Løkker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Datastrukturer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Alle de her ting er fælles for nærmest alle programmeringssprog, og er meget generelle koncepter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Og nogle af de her principper har en tung matematisk teori bag sig, som daterer tilbage før vi overhovedet havde en computer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78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Når man laver et program </a:t>
            </a:r>
            <a:r>
              <a:rPr lang="da-DK" dirty="0">
                <a:solidFill>
                  <a:schemeClr val="tx1"/>
                </a:solidFill>
                <a:latin typeface="Times New Roman" panose="02020603050405020304" pitchFamily="18" charset="0"/>
                <a:cs typeface="Times New Roman" panose="02020603050405020304" pitchFamily="18" charset="0"/>
              </a:rPr>
              <a:t>bruger man alle de principper vi har lært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man programmerer efter et formål/ide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de ting i bruger i jeres computere bruger de her basale programmeringskoncepter, om det er </a:t>
            </a:r>
            <a:r>
              <a:rPr lang="da-DK" dirty="0" err="1">
                <a:solidFill>
                  <a:schemeClr val="tx1"/>
                </a:solidFill>
                <a:latin typeface="Times New Roman" panose="02020603050405020304" pitchFamily="18" charset="0"/>
                <a:cs typeface="Times New Roman" panose="02020603050405020304" pitchFamily="18" charset="0"/>
              </a:rPr>
              <a:t>word</a:t>
            </a:r>
            <a:r>
              <a:rPr lang="da-DK" dirty="0">
                <a:solidFill>
                  <a:schemeClr val="tx1"/>
                </a:solidFill>
                <a:latin typeface="Times New Roman" panose="02020603050405020304" pitchFamily="18" charset="0"/>
                <a:cs typeface="Times New Roman" panose="02020603050405020304" pitchFamily="18" charset="0"/>
              </a:rPr>
              <a:t>, jeres operativsystem, </a:t>
            </a:r>
            <a:r>
              <a:rPr lang="da-DK" dirty="0" err="1">
                <a:solidFill>
                  <a:schemeClr val="tx1"/>
                </a:solidFill>
                <a:latin typeface="Times New Roman" panose="02020603050405020304" pitchFamily="18" charset="0"/>
                <a:cs typeface="Times New Roman" panose="02020603050405020304" pitchFamily="18" charset="0"/>
              </a:rPr>
              <a:t>facebook</a:t>
            </a:r>
            <a:r>
              <a:rPr lang="da-DK" dirty="0">
                <a:solidFill>
                  <a:schemeClr val="tx1"/>
                </a:solidFill>
                <a:latin typeface="Times New Roman" panose="02020603050405020304" pitchFamily="18" charset="0"/>
                <a:cs typeface="Times New Roman" panose="02020603050405020304" pitchFamily="18" charset="0"/>
              </a:rPr>
              <a:t> osv. </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83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Et konkret program</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Case: En basal kalender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Lad os se den live</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59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Afrunding &amp; anbefalinger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Programmering er et håndværk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Man lærer det ved at gøre det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Tag den videre her fra: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2"/>
              </a:rPr>
              <a:t>https://www.codecademy.com/catalog/language/python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3"/>
              </a:rPr>
              <a:t>https://www.learnpython.org/</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4"/>
              </a:rPr>
              <a:t>https://www.w3schools.com/python/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løsninger til opgaverne og kalenderen:</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5"/>
              </a:rPr>
              <a:t>https://github.com/AndersBensen/python_101/raw/main/python1/exercises.zip</a:t>
            </a: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8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8754399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Spørgsmål? </a:t>
            </a:r>
          </a:p>
        </p:txBody>
      </p:sp>
      <p:sp>
        <p:nvSpPr>
          <p:cNvPr id="3" name="Tekstfelt 2">
            <a:extLst>
              <a:ext uri="{FF2B5EF4-FFF2-40B4-BE49-F238E27FC236}">
                <a16:creationId xmlns:a16="http://schemas.microsoft.com/office/drawing/2014/main" id="{E4947F20-D627-4407-856D-2C405B23C625}"/>
              </a:ext>
            </a:extLst>
          </p:cNvPr>
          <p:cNvSpPr txBox="1"/>
          <p:nvPr/>
        </p:nvSpPr>
        <p:spPr>
          <a:xfrm>
            <a:off x="1331089" y="4525701"/>
            <a:ext cx="4143736" cy="369332"/>
          </a:xfrm>
          <a:prstGeom prst="rect">
            <a:avLst/>
          </a:prstGeom>
          <a:noFill/>
        </p:spPr>
        <p:txBody>
          <a:bodyPr wrap="square" rtlCol="0">
            <a:spAutoFit/>
          </a:bodyPr>
          <a:lstStyle/>
          <a:p>
            <a:pPr marL="285750" indent="-285750">
              <a:buFont typeface="Arial" panose="020B0604020202020204" pitchFamily="34" charset="0"/>
              <a:buChar char="•"/>
            </a:pPr>
            <a:r>
              <a:rPr lang="da-DK" dirty="0">
                <a:hlinkClick r:id="rId2"/>
              </a:rPr>
              <a:t>anders_bensen@hotmail.com</a:t>
            </a:r>
            <a:r>
              <a:rPr lang="da-DK" dirty="0"/>
              <a:t> </a:t>
            </a:r>
          </a:p>
        </p:txBody>
      </p:sp>
    </p:spTree>
    <p:extLst>
      <p:ext uri="{BB962C8B-B14F-4D97-AF65-F5344CB8AC3E}">
        <p14:creationId xmlns:p14="http://schemas.microsoft.com/office/powerpoint/2010/main" val="171196126"/>
      </p:ext>
    </p:extLst>
  </p:cSld>
  <p:clrMapOvr>
    <a:masterClrMapping/>
  </p:clrMapOvr>
</p:sld>
</file>

<file path=ppt/theme/theme1.xml><?xml version="1.0" encoding="utf-8"?>
<a:theme xmlns:a="http://schemas.openxmlformats.org/drawingml/2006/main" name="Retrospektiv">
  <a:themeElements>
    <a:clrScheme name="Brugerdefineret 1">
      <a:dk1>
        <a:sysClr val="windowText" lastClr="000000"/>
      </a:dk1>
      <a:lt1>
        <a:sysClr val="window" lastClr="FFFFFF"/>
      </a:lt1>
      <a:dk2>
        <a:srgbClr val="000000"/>
      </a:dk2>
      <a:lt2>
        <a:srgbClr val="F8F8F8"/>
      </a:lt2>
      <a:accent1>
        <a:srgbClr val="7030A0"/>
      </a:accent1>
      <a:accent2>
        <a:srgbClr val="7030A0"/>
      </a:accent2>
      <a:accent3>
        <a:srgbClr val="7030A0"/>
      </a:accent3>
      <a:accent4>
        <a:srgbClr val="7030A0"/>
      </a:accent4>
      <a:accent5>
        <a:srgbClr val="7030A0"/>
      </a:accent5>
      <a:accent6>
        <a:srgbClr val="7030A0"/>
      </a:accent6>
      <a:hlink>
        <a:srgbClr val="7030A0"/>
      </a:hlink>
      <a:folHlink>
        <a:srgbClr val="7030A0"/>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22225</TotalTime>
  <Words>2808</Words>
  <Application>Microsoft Macintosh PowerPoint</Application>
  <PresentationFormat>Widescreen</PresentationFormat>
  <Paragraphs>509</Paragraphs>
  <Slides>90</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90</vt:i4>
      </vt:variant>
    </vt:vector>
  </HeadingPairs>
  <TitlesOfParts>
    <vt:vector size="96" baseType="lpstr">
      <vt:lpstr>Arial</vt:lpstr>
      <vt:lpstr>Calibri</vt:lpstr>
      <vt:lpstr>Calibri Light</vt:lpstr>
      <vt:lpstr>Cambria Math</vt:lpstr>
      <vt:lpstr>Times New Roman</vt:lpstr>
      <vt:lpstr>Retrospektiv</vt:lpstr>
      <vt:lpstr>Python begynder</vt:lpstr>
      <vt:lpstr>Omkring mig</vt:lpstr>
      <vt:lpstr>Omkring Jens</vt:lpstr>
      <vt:lpstr>Omkring Loc</vt:lpstr>
      <vt:lpstr>Dagens program</vt:lpstr>
      <vt:lpstr>Dagens program</vt:lpstr>
      <vt:lpstr>Dagens program</vt:lpstr>
      <vt:lpstr>Dagens program</vt:lpstr>
      <vt:lpstr>Dagens program</vt:lpstr>
      <vt:lpstr>Dagens program</vt:lpstr>
      <vt:lpstr>Efter i dag kan I:</vt:lpstr>
      <vt:lpstr>Det online format</vt:lpstr>
      <vt:lpstr>Python</vt:lpstr>
      <vt:lpstr>A</vt:lpstr>
      <vt:lpstr>Hello World</vt:lpstr>
      <vt:lpstr>Hello World</vt:lpstr>
      <vt:lpstr>Hello World</vt:lpstr>
      <vt:lpstr>Hello World</vt:lpstr>
      <vt:lpstr>Hello World</vt:lpstr>
      <vt:lpstr>Hello World</vt:lpstr>
      <vt:lpstr>Jeres (måske) første (Python) program</vt:lpstr>
      <vt:lpstr>Variabler, betingelser &amp; løkker</vt:lpstr>
      <vt:lpstr>Variabler</vt:lpstr>
      <vt:lpstr>Variabler i computere</vt:lpstr>
      <vt:lpstr>Variabler i computere</vt:lpstr>
      <vt:lpstr>Variabler i Python</vt:lpstr>
      <vt:lpstr>Tal og matematik</vt:lpstr>
      <vt:lpstr>Tal og assignments i Python</vt:lpstr>
      <vt:lpstr>Increment/decrement</vt:lpstr>
      <vt:lpstr>Booleans</vt:lpstr>
      <vt:lpstr>Booleans i Python</vt:lpstr>
      <vt:lpstr>Konvertering af variabler</vt:lpstr>
      <vt:lpstr>Betingelser</vt:lpstr>
      <vt:lpstr>Betingelser</vt:lpstr>
      <vt:lpstr>Betingelser</vt:lpstr>
      <vt:lpstr>Løkker</vt:lpstr>
      <vt:lpstr>Løkker</vt:lpstr>
      <vt:lpstr>While løkken</vt:lpstr>
      <vt:lpstr>While løkken</vt:lpstr>
      <vt:lpstr>For-løkken</vt:lpstr>
      <vt:lpstr>For-løkken</vt:lpstr>
      <vt:lpstr>Opgaver pt. 1 (30 minutter)</vt:lpstr>
      <vt:lpstr>Metoder, input &amp; output</vt:lpstr>
      <vt:lpstr>Metoder</vt:lpstr>
      <vt:lpstr>Metoder</vt:lpstr>
      <vt:lpstr>Metoder</vt:lpstr>
      <vt:lpstr>Metoder</vt:lpstr>
      <vt:lpstr>Metoder</vt:lpstr>
      <vt:lpstr>Metoder</vt:lpstr>
      <vt:lpstr>Metoder</vt:lpstr>
      <vt:lpstr>Metoder</vt:lpstr>
      <vt:lpstr>Metoder</vt:lpstr>
      <vt:lpstr>Metoder og returnering</vt:lpstr>
      <vt:lpstr>Metoder og returnering</vt:lpstr>
      <vt:lpstr>Metoder og returnering</vt:lpstr>
      <vt:lpstr>Python metoder</vt:lpstr>
      <vt:lpstr>Math ”biblioteket”</vt:lpstr>
      <vt:lpstr>Math ”biblioteket”</vt:lpstr>
      <vt:lpstr>random ”biblioteket”</vt:lpstr>
      <vt:lpstr>Input metoden </vt:lpstr>
      <vt:lpstr>Input metoden</vt:lpstr>
      <vt:lpstr>Input metoden</vt:lpstr>
      <vt:lpstr>Input metoden</vt:lpstr>
      <vt:lpstr>Input metoden</vt:lpstr>
      <vt:lpstr>Input metoden</vt:lpstr>
      <vt:lpstr>Opgaver pt. 2 (30 minutter)</vt:lpstr>
      <vt:lpstr>Datastrukturer</vt:lpstr>
      <vt:lpstr>Datastrukturer</vt:lpstr>
      <vt:lpstr>Datastrukturer</vt:lpstr>
      <vt:lpstr>Lister</vt:lpstr>
      <vt:lpstr>Lister</vt:lpstr>
      <vt:lpstr>Lister</vt:lpstr>
      <vt:lpstr>Lister</vt:lpstr>
      <vt:lpstr>Lister</vt:lpstr>
      <vt:lpstr>Lister</vt:lpstr>
      <vt:lpstr>Lister</vt:lpstr>
      <vt:lpstr>Lister</vt:lpstr>
      <vt:lpstr>Lister i Python</vt:lpstr>
      <vt:lpstr>Lister i Python</vt:lpstr>
      <vt:lpstr>Løkker og lister</vt:lpstr>
      <vt:lpstr>Dictionaries</vt:lpstr>
      <vt:lpstr>Dictionaries i python </vt:lpstr>
      <vt:lpstr>Dictionaries i python </vt:lpstr>
      <vt:lpstr>Opgaver pt. 3 (30 minutter)</vt:lpstr>
      <vt:lpstr>Programmer</vt:lpstr>
      <vt:lpstr>Programmer</vt:lpstr>
      <vt:lpstr>Programmer</vt:lpstr>
      <vt:lpstr>Et konkret program</vt:lpstr>
      <vt:lpstr>Afrunding &amp; anbefalinger</vt:lpstr>
      <vt:lpstr>Spørgsmål?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Anders Bensen</dc:creator>
  <cp:lastModifiedBy>Anders Bensen</cp:lastModifiedBy>
  <cp:revision>507</cp:revision>
  <dcterms:created xsi:type="dcterms:W3CDTF">2021-04-07T17:49:37Z</dcterms:created>
  <dcterms:modified xsi:type="dcterms:W3CDTF">2022-08-28T18:06:18Z</dcterms:modified>
</cp:coreProperties>
</file>