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73" r:id="rId4"/>
    <p:sldId id="260" r:id="rId5"/>
    <p:sldId id="376" r:id="rId6"/>
    <p:sldId id="377" r:id="rId7"/>
    <p:sldId id="375" r:id="rId8"/>
    <p:sldId id="378" r:id="rId9"/>
    <p:sldId id="379" r:id="rId10"/>
    <p:sldId id="380" r:id="rId11"/>
    <p:sldId id="261" r:id="rId12"/>
    <p:sldId id="381" r:id="rId13"/>
    <p:sldId id="283" r:id="rId14"/>
    <p:sldId id="267" r:id="rId15"/>
    <p:sldId id="382" r:id="rId16"/>
    <p:sldId id="389" r:id="rId17"/>
    <p:sldId id="384" r:id="rId18"/>
    <p:sldId id="386" r:id="rId19"/>
    <p:sldId id="387" r:id="rId20"/>
    <p:sldId id="388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25" r:id="rId29"/>
    <p:sldId id="398" r:id="rId30"/>
    <p:sldId id="399" r:id="rId31"/>
    <p:sldId id="400" r:id="rId32"/>
    <p:sldId id="401" r:id="rId33"/>
    <p:sldId id="402" r:id="rId34"/>
    <p:sldId id="299" r:id="rId35"/>
    <p:sldId id="306" r:id="rId36"/>
    <p:sldId id="403" r:id="rId37"/>
    <p:sldId id="404" r:id="rId38"/>
    <p:sldId id="409" r:id="rId39"/>
    <p:sldId id="415" r:id="rId40"/>
    <p:sldId id="410" r:id="rId41"/>
    <p:sldId id="412" r:id="rId42"/>
    <p:sldId id="413" r:id="rId43"/>
    <p:sldId id="484" r:id="rId44"/>
    <p:sldId id="486" r:id="rId45"/>
    <p:sldId id="411" r:id="rId46"/>
    <p:sldId id="437" r:id="rId47"/>
    <p:sldId id="438" r:id="rId48"/>
    <p:sldId id="418" r:id="rId49"/>
    <p:sldId id="420" r:id="rId50"/>
    <p:sldId id="423" r:id="rId51"/>
    <p:sldId id="426" r:id="rId52"/>
    <p:sldId id="428" r:id="rId53"/>
    <p:sldId id="429" r:id="rId54"/>
    <p:sldId id="431" r:id="rId55"/>
    <p:sldId id="432" r:id="rId56"/>
    <p:sldId id="433" r:id="rId57"/>
    <p:sldId id="434" r:id="rId58"/>
    <p:sldId id="435" r:id="rId59"/>
    <p:sldId id="436" r:id="rId60"/>
    <p:sldId id="405" r:id="rId61"/>
    <p:sldId id="406" r:id="rId62"/>
    <p:sldId id="439" r:id="rId63"/>
    <p:sldId id="445" r:id="rId64"/>
    <p:sldId id="442" r:id="rId65"/>
    <p:sldId id="447" r:id="rId66"/>
    <p:sldId id="448" r:id="rId67"/>
    <p:sldId id="449" r:id="rId68"/>
    <p:sldId id="450" r:id="rId69"/>
    <p:sldId id="451" r:id="rId70"/>
    <p:sldId id="452" r:id="rId71"/>
    <p:sldId id="454" r:id="rId72"/>
    <p:sldId id="455" r:id="rId73"/>
    <p:sldId id="488" r:id="rId74"/>
    <p:sldId id="456" r:id="rId75"/>
    <p:sldId id="407" r:id="rId76"/>
    <p:sldId id="441" r:id="rId77"/>
    <p:sldId id="458" r:id="rId78"/>
    <p:sldId id="459" r:id="rId79"/>
    <p:sldId id="461" r:id="rId80"/>
    <p:sldId id="462" r:id="rId81"/>
    <p:sldId id="463" r:id="rId82"/>
    <p:sldId id="464" r:id="rId83"/>
    <p:sldId id="465" r:id="rId84"/>
    <p:sldId id="466" r:id="rId85"/>
    <p:sldId id="460" r:id="rId86"/>
    <p:sldId id="469" r:id="rId87"/>
    <p:sldId id="476" r:id="rId88"/>
    <p:sldId id="470" r:id="rId89"/>
    <p:sldId id="471" r:id="rId90"/>
    <p:sldId id="472" r:id="rId91"/>
    <p:sldId id="473" r:id="rId92"/>
    <p:sldId id="474" r:id="rId93"/>
    <p:sldId id="475" r:id="rId94"/>
    <p:sldId id="477" r:id="rId95"/>
    <p:sldId id="485" r:id="rId96"/>
    <p:sldId id="440" r:id="rId97"/>
    <p:sldId id="457" r:id="rId98"/>
    <p:sldId id="479" r:id="rId99"/>
    <p:sldId id="480" r:id="rId100"/>
    <p:sldId id="367" r:id="rId101"/>
    <p:sldId id="368" r:id="rId10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6072EAF-58C9-46E9-8175-B145660EFB2C}">
          <p14:sldIdLst>
            <p14:sldId id="256"/>
          </p14:sldIdLst>
        </p14:section>
        <p14:section name="Intro" id="{8899DFAE-272A-4342-918B-570D438A18B4}">
          <p14:sldIdLst>
            <p14:sldId id="258"/>
            <p14:sldId id="373"/>
            <p14:sldId id="260"/>
            <p14:sldId id="376"/>
            <p14:sldId id="377"/>
            <p14:sldId id="375"/>
            <p14:sldId id="378"/>
            <p14:sldId id="379"/>
            <p14:sldId id="380"/>
            <p14:sldId id="261"/>
            <p14:sldId id="381"/>
            <p14:sldId id="283"/>
            <p14:sldId id="267"/>
            <p14:sldId id="382"/>
            <p14:sldId id="389"/>
          </p14:sldIdLst>
        </p14:section>
        <p14:section name="Klasser" id="{F89187FA-6AC1-4F76-8F3A-536B1880383A}">
          <p14:sldIdLst>
            <p14:sldId id="384"/>
            <p14:sldId id="386"/>
            <p14:sldId id="387"/>
            <p14:sldId id="388"/>
            <p14:sldId id="390"/>
            <p14:sldId id="391"/>
            <p14:sldId id="392"/>
            <p14:sldId id="393"/>
            <p14:sldId id="394"/>
            <p14:sldId id="395"/>
            <p14:sldId id="396"/>
            <p14:sldId id="325"/>
            <p14:sldId id="398"/>
            <p14:sldId id="399"/>
            <p14:sldId id="400"/>
            <p14:sldId id="401"/>
            <p14:sldId id="402"/>
            <p14:sldId id="299"/>
          </p14:sldIdLst>
        </p14:section>
        <p14:section name="Filhåndtering" id="{BD20A88D-EFB0-43E3-A8A2-8D66DE53187C}">
          <p14:sldIdLst>
            <p14:sldId id="306"/>
            <p14:sldId id="403"/>
            <p14:sldId id="404"/>
            <p14:sldId id="409"/>
            <p14:sldId id="415"/>
            <p14:sldId id="410"/>
            <p14:sldId id="412"/>
            <p14:sldId id="413"/>
            <p14:sldId id="484"/>
            <p14:sldId id="486"/>
            <p14:sldId id="411"/>
            <p14:sldId id="437"/>
            <p14:sldId id="438"/>
            <p14:sldId id="418"/>
            <p14:sldId id="420"/>
            <p14:sldId id="423"/>
            <p14:sldId id="426"/>
            <p14:sldId id="428"/>
            <p14:sldId id="429"/>
            <p14:sldId id="431"/>
            <p14:sldId id="432"/>
            <p14:sldId id="433"/>
            <p14:sldId id="434"/>
            <p14:sldId id="435"/>
            <p14:sldId id="436"/>
            <p14:sldId id="405"/>
          </p14:sldIdLst>
        </p14:section>
        <p14:section name="Biblioteker" id="{4158112C-D646-45AA-A3A7-BC82EABB0A4A}">
          <p14:sldIdLst>
            <p14:sldId id="406"/>
            <p14:sldId id="439"/>
            <p14:sldId id="445"/>
            <p14:sldId id="442"/>
            <p14:sldId id="447"/>
            <p14:sldId id="448"/>
            <p14:sldId id="449"/>
            <p14:sldId id="450"/>
            <p14:sldId id="451"/>
            <p14:sldId id="452"/>
            <p14:sldId id="454"/>
            <p14:sldId id="455"/>
            <p14:sldId id="488"/>
            <p14:sldId id="456"/>
            <p14:sldId id="407"/>
          </p14:sldIdLst>
        </p14:section>
        <p14:section name="GUI" id="{A95E0417-3EAB-41F9-8760-72FA6634D73F}">
          <p14:sldIdLst>
            <p14:sldId id="441"/>
            <p14:sldId id="458"/>
            <p14:sldId id="459"/>
            <p14:sldId id="461"/>
            <p14:sldId id="462"/>
            <p14:sldId id="463"/>
            <p14:sldId id="464"/>
            <p14:sldId id="465"/>
            <p14:sldId id="466"/>
            <p14:sldId id="460"/>
            <p14:sldId id="469"/>
            <p14:sldId id="476"/>
            <p14:sldId id="470"/>
            <p14:sldId id="471"/>
            <p14:sldId id="472"/>
            <p14:sldId id="473"/>
            <p14:sldId id="474"/>
            <p14:sldId id="475"/>
            <p14:sldId id="477"/>
            <p14:sldId id="485"/>
            <p14:sldId id="440"/>
          </p14:sldIdLst>
        </p14:section>
        <p14:section name="Avanceret" id="{2BB1E573-24AD-4829-A409-1A9AB4502CB6}">
          <p14:sldIdLst>
            <p14:sldId id="457"/>
            <p14:sldId id="479"/>
            <p14:sldId id="480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ers Bensen" initials="AB" lastIdx="1" clrIdx="0">
    <p:extLst>
      <p:ext uri="{19B8F6BF-5375-455C-9EA6-DF929625EA0E}">
        <p15:presenceInfo xmlns:p15="http://schemas.microsoft.com/office/powerpoint/2012/main" userId="9fb52ff13ece08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7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5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5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1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1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6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C743F4-8769-40B4-85DF-6CB8DE9F66AA}" type="datetimeFigureOut">
              <a:rPr lang="en-US" smtClean="0"/>
              <a:pPr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2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basic/tutorial.html" TargetMode="External"/><Relationship Id="rId7" Type="http://schemas.openxmlformats.org/officeDocument/2006/relationships/hyperlink" Target="https://github.com/AndersBensen/python_101/raw/main/python2/exercises.zip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" TargetMode="External"/><Relationship Id="rId5" Type="http://schemas.openxmlformats.org/officeDocument/2006/relationships/hyperlink" Target="https://medium.com/" TargetMode="External"/><Relationship Id="rId4" Type="http://schemas.openxmlformats.org/officeDocument/2006/relationships/hyperlink" Target="https://pandas.pydata.org/pandas-docs/stable/user_guide/10min.html" TargetMode="Externa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mailto:anders_bensen@hotmail.co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ersBensen/python_101/raw/main/python2/python2_ida_e22.ppt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ndersBensen/python_101/main/python2/points.txt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24D8A2-A99B-4E8F-B3C4-DB65E634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3" y="467647"/>
            <a:ext cx="6253317" cy="3686015"/>
          </a:xfrm>
        </p:spPr>
        <p:txBody>
          <a:bodyPr>
            <a:normAutofit/>
          </a:bodyPr>
          <a:lstStyle/>
          <a:p>
            <a:r>
              <a:rPr lang="da-DK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2 (LET ØVET)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810FDD-7A62-4670-9EC6-4F30586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IDA d. 26/03/2023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36CB3-6CB1-42A2-B7E3-D8AE2D1D7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66"/>
          <a:stretch/>
        </p:blipFill>
        <p:spPr>
          <a:xfrm>
            <a:off x="0" y="11"/>
            <a:ext cx="463531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5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F5F8C98-B757-4787-A341-185F695375FC}"/>
              </a:ext>
            </a:extLst>
          </p:cNvPr>
          <p:cNvSpPr/>
          <p:nvPr/>
        </p:nvSpPr>
        <p:spPr>
          <a:xfrm>
            <a:off x="7729365" y="2733970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C3AA8CAB-D48E-45F0-B0CC-066FCDB052B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0585080" y="1597242"/>
            <a:ext cx="489963" cy="124064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felt 27">
            <a:extLst>
              <a:ext uri="{FF2B5EF4-FFF2-40B4-BE49-F238E27FC236}">
                <a16:creationId xmlns:a16="http://schemas.microsoft.com/office/drawing/2014/main" id="{7C4325B0-D16E-4054-9B85-84D29A80E0EA}"/>
              </a:ext>
            </a:extLst>
          </p:cNvPr>
          <p:cNvSpPr txBox="1"/>
          <p:nvPr/>
        </p:nvSpPr>
        <p:spPr>
          <a:xfrm>
            <a:off x="10386025" y="1247380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Vigtigst i dag</a:t>
            </a:r>
          </a:p>
        </p:txBody>
      </p:sp>
    </p:spTree>
    <p:extLst>
      <p:ext uri="{BB962C8B-B14F-4D97-AF65-F5344CB8AC3E}">
        <p14:creationId xmlns:p14="http://schemas.microsoft.com/office/powerpoint/2010/main" val="41161452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Afrunding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CD7C54D-4F83-4585-B2CE-EF161179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17235"/>
            <a:ext cx="9343085" cy="3492314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Programmering er et håndværk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 lærer det ved at gøre det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Mere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https://www.learnpython.org/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hvis I synes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var spændende: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https://scikit-learn.org/stable/tutorial/basic/tutorial.html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https://pandas.pydata.org/pandas-docs/stable/user_guide/10min.html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artikler hvor det bliver brugt: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https://medium.com/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https://towardsdatascience.com/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 løsninger (også kode til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learning) til i dag kan findes her: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https://github.com/AndersBensen/python_101/raw/main/python2/exercises.zip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837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Spørgsmål?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4947F20-D627-4407-856D-2C405B23C625}"/>
              </a:ext>
            </a:extLst>
          </p:cNvPr>
          <p:cNvSpPr txBox="1"/>
          <p:nvPr/>
        </p:nvSpPr>
        <p:spPr>
          <a:xfrm>
            <a:off x="1331089" y="4525701"/>
            <a:ext cx="41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hlinkClick r:id="rId2"/>
              </a:rPr>
              <a:t>anders_bensen@hotmail.com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9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963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5812E50-8F17-4818-8C2B-CBE4F862A26C}"/>
              </a:ext>
            </a:extLst>
          </p:cNvPr>
          <p:cNvSpPr/>
          <p:nvPr/>
        </p:nvSpPr>
        <p:spPr>
          <a:xfrm>
            <a:off x="1097280" y="4763031"/>
            <a:ext cx="2826650" cy="45703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9434C40C-A5F4-4B98-8FDF-007F0EAB7AAE}"/>
              </a:ext>
            </a:extLst>
          </p:cNvPr>
          <p:cNvCxnSpPr>
            <a:cxnSpLocks/>
          </p:cNvCxnSpPr>
          <p:nvPr/>
        </p:nvCxnSpPr>
        <p:spPr>
          <a:xfrm>
            <a:off x="3391270" y="5157424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BD199ED9-0574-41A0-8E8E-B5A897D3F259}"/>
              </a:ext>
            </a:extLst>
          </p:cNvPr>
          <p:cNvSpPr txBox="1"/>
          <p:nvPr/>
        </p:nvSpPr>
        <p:spPr>
          <a:xfrm>
            <a:off x="3024448" y="5562845"/>
            <a:ext cx="172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Det meste af tiden går her</a:t>
            </a:r>
          </a:p>
        </p:txBody>
      </p:sp>
    </p:spTree>
    <p:extLst>
      <p:ext uri="{BB962C8B-B14F-4D97-AF65-F5344CB8AC3E}">
        <p14:creationId xmlns:p14="http://schemas.microsoft.com/office/powerpoint/2010/main" val="18378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online format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1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Forelæsningerne bliver mig der taler i zoom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Bare </a:t>
            </a:r>
            <a:r>
              <a:rPr lang="da-DK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unmute</a:t>
            </a: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jer og tal løs hvis der er </a:t>
            </a:r>
            <a:r>
              <a:rPr lang="da-DK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spørgmsål</a:t>
            </a: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opgaverne bliver I smidt ud i </a:t>
            </a:r>
            <a:r>
              <a:rPr lang="da-DK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breakout</a:t>
            </a: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I har ca. 20-30 minutter til at løse dem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Jens, Loc og jeg hopper rundt og hjælper i </a:t>
            </a:r>
            <a:r>
              <a:rPr lang="da-DK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breakout</a:t>
            </a: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”Ræk hånden op” hvis i sidder fast! Så kommer vi (prøver i hvert fald)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er selvfølgelig ikke tvunget til at tale med de andre, men det plejer at hjælpe!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7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2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399" y="1899822"/>
            <a:ext cx="5020783" cy="411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-paradigme programmeringssprog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Paradigme → en speciel måde at anskue tingene på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Opfundet i 1991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af verdens mest populære programmeringssprog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0DEFB51A-581E-B9C5-3A5D-1D4833883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554" y="1899822"/>
            <a:ext cx="547612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1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IDE’en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bruger i dag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Minimalistisk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Virkelig mange gratis tilføjelsespakker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generelt virkelig god! </a:t>
            </a: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02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0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Hurtigt live eksempel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funktioner,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eksekvering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644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</p:spTree>
    <p:extLst>
      <p:ext uri="{BB962C8B-B14F-4D97-AF65-F5344CB8AC3E}">
        <p14:creationId xmlns:p14="http://schemas.microsoft.com/office/powerpoint/2010/main" val="221312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Objektorienteret Programmering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81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kender det at skrive et lille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program, hvor vi bare har en fil der klarer alt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Umuligt at vedligeholde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Hvorfor ikke ”modellere” sin kode til sit ansvarsområde?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OOP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Python er jo som sagt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-paradigme, og understøtter her i blandt 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 prøver at modellere verden’ i koden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 abstrakt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91757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OOP bruger man klasser til at beskrive et abstrakt stykke af verden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 beskriver en slags ”type” af et objekt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Eksempler på klasser: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Bord, stol, bil, patient, person, øl</a:t>
            </a:r>
          </a:p>
        </p:txBody>
      </p:sp>
    </p:spTree>
    <p:extLst>
      <p:ext uri="{BB962C8B-B14F-4D97-AF65-F5344CB8AC3E}">
        <p14:creationId xmlns:p14="http://schemas.microsoft.com/office/powerpoint/2010/main" val="30737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mig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Anders Bensen Ottsen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”Underviser” i dag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Diplomingeniør i Softwareteknologi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(Næsten!) Civilingeniør i Computer Science &amp;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Danmarks Tekniske Universitet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Arbejder pt. som Machine Learning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ved Weel &amp; Sandvig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Starter som Data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ved PFA her 1. April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her er 5. gang jeg underviser ”Python 2” for IDA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6948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kendetegnet ved 3 ting: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 (attributter)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en klasse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Metoder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hvad en klasse kan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er det? </a:t>
            </a:r>
          </a:p>
        </p:txBody>
      </p:sp>
    </p:spTree>
    <p:extLst>
      <p:ext uri="{BB962C8B-B14F-4D97-AF65-F5344CB8AC3E}">
        <p14:creationId xmlns:p14="http://schemas.microsoft.com/office/powerpoint/2010/main" val="2752945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0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slags metode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konstruere en klasse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Deraf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fodrer den tingene der kendetegner en klasse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50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Klassen bord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908700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kendetegner et bord?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Antal ben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Højde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Osv.</a:t>
            </a:r>
          </a:p>
        </p:txBody>
      </p:sp>
    </p:spTree>
    <p:extLst>
      <p:ext uri="{BB962C8B-B14F-4D97-AF65-F5344CB8AC3E}">
        <p14:creationId xmlns:p14="http://schemas.microsoft.com/office/powerpoint/2010/main" val="200411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91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945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BC1287C-7E34-4E34-AB22-357322AE928D}"/>
              </a:ext>
            </a:extLst>
          </p:cNvPr>
          <p:cNvSpPr/>
          <p:nvPr/>
        </p:nvSpPr>
        <p:spPr>
          <a:xfrm>
            <a:off x="1677880" y="3955002"/>
            <a:ext cx="8096433" cy="106236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0807F0AB-7A24-45A0-953E-674D1B98CFFA}"/>
              </a:ext>
            </a:extLst>
          </p:cNvPr>
          <p:cNvCxnSpPr>
            <a:cxnSpLocks/>
          </p:cNvCxnSpPr>
          <p:nvPr/>
        </p:nvCxnSpPr>
        <p:spPr>
          <a:xfrm flipV="1">
            <a:off x="8399755" y="3721139"/>
            <a:ext cx="389138" cy="3732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722E1249-5633-4B69-8C41-B49B6FA1DC1A}"/>
              </a:ext>
            </a:extLst>
          </p:cNvPr>
          <p:cNvSpPr txBox="1"/>
          <p:nvPr/>
        </p:nvSpPr>
        <p:spPr>
          <a:xfrm>
            <a:off x="8164618" y="3301602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Metode</a:t>
            </a:r>
          </a:p>
        </p:txBody>
      </p:sp>
    </p:spTree>
    <p:extLst>
      <p:ext uri="{BB962C8B-B14F-4D97-AF65-F5344CB8AC3E}">
        <p14:creationId xmlns:p14="http://schemas.microsoft.com/office/powerpoint/2010/main" val="262162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en instans af en klasse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F.eks. Finder der jo flere forskellige typer borde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Spiseborde, sofaborde, skriveborde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98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</p:txBody>
      </p:sp>
      <p:pic>
        <p:nvPicPr>
          <p:cNvPr id="5" name="Billede 4" descr="Et billede, der indeholder bænk, bord, møbler, træ&#10;&#10;Automatisk genereret beskrivelse">
            <a:extLst>
              <a:ext uri="{FF2B5EF4-FFF2-40B4-BE49-F238E27FC236}">
                <a16:creationId xmlns:a16="http://schemas.microsoft.com/office/drawing/2014/main" id="{2655656D-139F-40FC-A431-69F5D73D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7" y="2191795"/>
            <a:ext cx="4582974" cy="3331237"/>
          </a:xfrm>
          <a:prstGeom prst="rect">
            <a:avLst/>
          </a:prstGeom>
        </p:spPr>
      </p:pic>
      <p:pic>
        <p:nvPicPr>
          <p:cNvPr id="7" name="Billede 6" descr="Et billede, der indeholder møbler, bord, skammel&#10;&#10;Automatisk genereret beskrivelse">
            <a:extLst>
              <a:ext uri="{FF2B5EF4-FFF2-40B4-BE49-F238E27FC236}">
                <a16:creationId xmlns:a16="http://schemas.microsoft.com/office/drawing/2014/main" id="{C55B03B9-7941-4ED8-A82B-DAB91BCCF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61" y="1845733"/>
            <a:ext cx="3611440" cy="3611440"/>
          </a:xfrm>
          <a:prstGeom prst="rect">
            <a:avLst/>
          </a:prstGeom>
        </p:spPr>
      </p:pic>
      <p:pic>
        <p:nvPicPr>
          <p:cNvPr id="11" name="Billede 10" descr="Et billede, der indeholder møbler, bord&#10;&#10;Automatisk genereret beskrivelse">
            <a:extLst>
              <a:ext uri="{FF2B5EF4-FFF2-40B4-BE49-F238E27FC236}">
                <a16:creationId xmlns:a16="http://schemas.microsoft.com/office/drawing/2014/main" id="{209A22C8-3C2D-4C90-921B-ECFF325D0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01" y="1959428"/>
            <a:ext cx="4145782" cy="41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2174952-23E4-1274-72C8-5B6CE8582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57" y="1886532"/>
            <a:ext cx="4899252" cy="224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Jens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 Kristian Vitus Bering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IDA &amp; hjælper med opgaver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Software Engineering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Software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Arbejder som studenterudvikler ved Bankdata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han programmerer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finans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 </a:t>
            </a: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759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73FDC09F-32A7-9F49-3F80-FDD25E1C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57" y="1886532"/>
            <a:ext cx="4899252" cy="22408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795524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4311941" y="2037378"/>
            <a:ext cx="2276490" cy="27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464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</a:t>
            </a:r>
            <a:r>
              <a:rPr lang="da-DK" dirty="0" err="1"/>
              <a:t>Table</a:t>
            </a:r>
            <a:r>
              <a:rPr lang="da-DK" dirty="0"/>
              <a:t> klassen fra vores fil </a:t>
            </a:r>
            <a:r>
              <a:rPr lang="da-DK" dirty="0" err="1"/>
              <a:t>table.py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2598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A735108E-115E-65C6-D212-6107D88C6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57" y="1886532"/>
            <a:ext cx="4899252" cy="22408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D92B7C3-67D7-1579-62AD-E138AE42E1EE}"/>
              </a:ext>
            </a:extLst>
          </p:cNvPr>
          <p:cNvSpPr/>
          <p:nvPr/>
        </p:nvSpPr>
        <p:spPr>
          <a:xfrm>
            <a:off x="1516417" y="1855430"/>
            <a:ext cx="2795524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1D92EC1F-07E2-EC46-D614-A75CA48D93A7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311941" y="2037378"/>
            <a:ext cx="2276490" cy="27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07B15D62-C933-F39A-EAA8-EB1808BFBC38}"/>
              </a:ext>
            </a:extLst>
          </p:cNvPr>
          <p:cNvSpPr txBox="1"/>
          <p:nvPr/>
        </p:nvSpPr>
        <p:spPr>
          <a:xfrm>
            <a:off x="6588431" y="1855430"/>
            <a:ext cx="464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</a:t>
            </a:r>
            <a:r>
              <a:rPr lang="da-DK" dirty="0" err="1"/>
              <a:t>Table</a:t>
            </a:r>
            <a:r>
              <a:rPr lang="da-DK" dirty="0"/>
              <a:t> klassen fra vores fil </a:t>
            </a:r>
            <a:r>
              <a:rPr lang="da-DK" dirty="0" err="1"/>
              <a:t>table.py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19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9B85294-51F3-B4D6-3968-BA83C07C3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57" y="1886532"/>
            <a:ext cx="4899252" cy="22408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C4EC0E6-AD0D-2428-F398-401565042267}"/>
              </a:ext>
            </a:extLst>
          </p:cNvPr>
          <p:cNvSpPr/>
          <p:nvPr/>
        </p:nvSpPr>
        <p:spPr>
          <a:xfrm>
            <a:off x="1516417" y="1855430"/>
            <a:ext cx="2795524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5EC83D99-215E-8C5A-623E-F5027437EA40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311941" y="2037378"/>
            <a:ext cx="2276490" cy="27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0944634D-FF89-D771-7AA6-0E7201A6AC04}"/>
              </a:ext>
            </a:extLst>
          </p:cNvPr>
          <p:cNvSpPr txBox="1"/>
          <p:nvPr/>
        </p:nvSpPr>
        <p:spPr>
          <a:xfrm>
            <a:off x="6588431" y="1855430"/>
            <a:ext cx="464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</a:t>
            </a:r>
            <a:r>
              <a:rPr lang="da-DK" dirty="0" err="1"/>
              <a:t>Table</a:t>
            </a:r>
            <a:r>
              <a:rPr lang="da-DK" dirty="0"/>
              <a:t> klassen fra vores fil </a:t>
            </a:r>
            <a:r>
              <a:rPr lang="da-DK" dirty="0" err="1"/>
              <a:t>table.py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6871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CAAA4ACD-EAA4-730E-F8C8-6D04004B6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57" y="1886532"/>
            <a:ext cx="4899252" cy="22408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3E6D2F5-EDAA-49D5-891D-7E9B105D7457}"/>
              </a:ext>
            </a:extLst>
          </p:cNvPr>
          <p:cNvSpPr txBox="1"/>
          <p:nvPr/>
        </p:nvSpPr>
        <p:spPr>
          <a:xfrm>
            <a:off x="1144905" y="4445058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8474FC5-1B37-68CF-5CE6-C95588C43EA5}"/>
              </a:ext>
            </a:extLst>
          </p:cNvPr>
          <p:cNvSpPr/>
          <p:nvPr/>
        </p:nvSpPr>
        <p:spPr>
          <a:xfrm>
            <a:off x="1516417" y="1855430"/>
            <a:ext cx="2795524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9C4A7C3E-C768-8D44-CE02-E484EA836FA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311941" y="2037378"/>
            <a:ext cx="2276490" cy="27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43523896-9235-5723-F785-BB21EC7D3659}"/>
              </a:ext>
            </a:extLst>
          </p:cNvPr>
          <p:cNvSpPr txBox="1"/>
          <p:nvPr/>
        </p:nvSpPr>
        <p:spPr>
          <a:xfrm>
            <a:off x="6588431" y="1855430"/>
            <a:ext cx="464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</a:t>
            </a:r>
            <a:r>
              <a:rPr lang="da-DK" dirty="0" err="1"/>
              <a:t>Table</a:t>
            </a:r>
            <a:r>
              <a:rPr lang="da-DK" dirty="0"/>
              <a:t> klassen fra vores fil </a:t>
            </a:r>
            <a:r>
              <a:rPr lang="da-DK" dirty="0" err="1"/>
              <a:t>table.py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4582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1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612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klasse som repræsentere en øl (Kald den Beer, ikke øl). En øl består af de tre attributter: navn(</a:t>
            </a:r>
            <a:r>
              <a:rPr lang="da-DK" b="1" dirty="0" err="1">
                <a:solidFill>
                  <a:schemeClr val="tx1"/>
                </a:solidFill>
              </a:rPr>
              <a:t>name</a:t>
            </a:r>
            <a:r>
              <a:rPr lang="da-DK" b="1" dirty="0">
                <a:solidFill>
                  <a:schemeClr val="tx1"/>
                </a:solidFill>
              </a:rPr>
              <a:t>), alkoholprocent(</a:t>
            </a:r>
            <a:r>
              <a:rPr lang="da-DK" b="1" dirty="0" err="1">
                <a:solidFill>
                  <a:schemeClr val="tx1"/>
                </a:solidFill>
              </a:rPr>
              <a:t>percentage</a:t>
            </a:r>
            <a:r>
              <a:rPr lang="da-DK" b="1" dirty="0">
                <a:solidFill>
                  <a:schemeClr val="tx1"/>
                </a:solidFill>
              </a:rPr>
              <a:t>) og et mærke(brand). Derudover består en øl af en metode: def </a:t>
            </a:r>
            <a:r>
              <a:rPr lang="da-DK" b="1" dirty="0" err="1">
                <a:solidFill>
                  <a:schemeClr val="tx1"/>
                </a:solidFill>
              </a:rPr>
              <a:t>print_beer</a:t>
            </a:r>
            <a:r>
              <a:rPr lang="da-DK" b="1" dirty="0">
                <a:solidFill>
                  <a:schemeClr val="tx1"/>
                </a:solidFill>
              </a:rPr>
              <a:t>() til at printe de tre ting der kendetegner en øl.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Når klassen &amp; metoden er lavet, så lav en ny fil, importer den fil du lavede dine klasser, og brug klassen til at lave 3 objekter der repræsentere dine </a:t>
            </a:r>
            <a:r>
              <a:rPr lang="da-DK" dirty="0" err="1">
                <a:solidFill>
                  <a:schemeClr val="tx1"/>
                </a:solidFill>
              </a:rPr>
              <a:t>yndlingsøl</a:t>
            </a:r>
            <a:r>
              <a:rPr lang="da-DK" dirty="0">
                <a:solidFill>
                  <a:schemeClr val="tx1"/>
                </a:solidFill>
              </a:rPr>
              <a:t>.</a:t>
            </a:r>
            <a:r>
              <a:rPr lang="da-DK" b="1" dirty="0">
                <a:solidFill>
                  <a:schemeClr val="tx1"/>
                </a:solidFill>
              </a:rPr>
              <a:t> </a:t>
            </a:r>
            <a:endParaRPr lang="da-DK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(Ekstra) Lav en metode som kan ændre på alkoholprocenten efter du har ”instantieret” objektet, metoden skal tage den nye procent som argument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Hint: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 minder ret meget om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9385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</a:t>
            </a:r>
          </a:p>
        </p:txBody>
      </p:sp>
    </p:spTree>
    <p:extLst>
      <p:ext uri="{BB962C8B-B14F-4D97-AF65-F5344CB8AC3E}">
        <p14:creationId xmlns:p14="http://schemas.microsoft.com/office/powerpoint/2010/main" val="1201453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computere bruger vi filer til at opbevare noget data eller et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vi har lavet er f.eks. bare filer med noget specifikt kode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kan også bruge filer til at gemme data, som vi så kan bruge inde i vores program!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inde i et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 bruger vi en anden fil til at styre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76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 bruger man ”.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filer til at opbevare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kan så enten skrive nyt data til den her fil, eller læse gammel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Filer kan altså bruges som en slags ”database”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Forestil jer f.eks. et scenarie hvor vi har et kalender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Når vi skriver data til programmet, så gemmer det det også i filen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Fordi så når vi åbner programmet næste gang, kan den læse alt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 fra filen!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68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Eksempel fil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EC56A9F-A473-4204-BD30-1007E0586717}"/>
              </a:ext>
            </a:extLst>
          </p:cNvPr>
          <p:cNvSpPr txBox="1"/>
          <p:nvPr/>
        </p:nvSpPr>
        <p:spPr>
          <a:xfrm>
            <a:off x="4227879" y="1774753"/>
            <a:ext cx="7340814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består af par og deres navne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venstre for kommaet og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kvindens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højre for kommaet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vi bruger altså et komma til at separere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01CDBE0-9AC5-4087-9662-AB62E232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57" y="1777964"/>
            <a:ext cx="2836079" cy="20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0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B04B05B-4576-A1A9-EDB9-1D718F05A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7" y="1899820"/>
            <a:ext cx="5509835" cy="17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7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113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15D24B94-A042-1513-5BEC-632A85280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7" y="1899820"/>
            <a:ext cx="5509835" cy="17470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240033" y="1792244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925930" y="2071891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808550" y="1674174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 err="1"/>
              <a:t>my_file.txt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626739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F91BFD60-D1E2-38B2-6F46-AC5EEB771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7" y="1899820"/>
            <a:ext cx="5509835" cy="17470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815965" y="1826211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729677" y="1107121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8BE9E0E-85CF-6C15-8DE3-07648A7E8B8F}"/>
              </a:ext>
            </a:extLst>
          </p:cNvPr>
          <p:cNvSpPr/>
          <p:nvPr/>
        </p:nvSpPr>
        <p:spPr>
          <a:xfrm>
            <a:off x="3240033" y="1792244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A8E88C11-978B-E985-C9A5-3E23DEC6E0AD}"/>
              </a:ext>
            </a:extLst>
          </p:cNvPr>
          <p:cNvCxnSpPr>
            <a:cxnSpLocks/>
          </p:cNvCxnSpPr>
          <p:nvPr/>
        </p:nvCxnSpPr>
        <p:spPr>
          <a:xfrm flipV="1">
            <a:off x="6925930" y="2071891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84DA8204-D843-BC74-E3D4-CB3DE3F45AA3}"/>
              </a:ext>
            </a:extLst>
          </p:cNvPr>
          <p:cNvSpPr txBox="1"/>
          <p:nvPr/>
        </p:nvSpPr>
        <p:spPr>
          <a:xfrm>
            <a:off x="7808550" y="1674174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 err="1"/>
              <a:t>my_file.txt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2819711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lede 21">
            <a:extLst>
              <a:ext uri="{FF2B5EF4-FFF2-40B4-BE49-F238E27FC236}">
                <a16:creationId xmlns:a16="http://schemas.microsoft.com/office/drawing/2014/main" id="{91042214-C5E9-7EBB-E36A-A20D2900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7" y="1899820"/>
            <a:ext cx="5509835" cy="17470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815965" y="2492400"/>
            <a:ext cx="3181194" cy="55621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997159" y="2768971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222675" y="2764468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62F45AC-66F3-6C38-743F-1817AF5C2593}"/>
              </a:ext>
            </a:extLst>
          </p:cNvPr>
          <p:cNvSpPr/>
          <p:nvPr/>
        </p:nvSpPr>
        <p:spPr>
          <a:xfrm>
            <a:off x="1815965" y="1826211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1A9B1F37-07E1-6EA8-DBA5-2A0E3E8E2F13}"/>
              </a:ext>
            </a:extLst>
          </p:cNvPr>
          <p:cNvCxnSpPr>
            <a:cxnSpLocks/>
          </p:cNvCxnSpPr>
          <p:nvPr/>
        </p:nvCxnSpPr>
        <p:spPr>
          <a:xfrm>
            <a:off x="729677" y="1107121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5DF4AFF-75BE-AAD6-2B28-112BB0EBED88}"/>
              </a:ext>
            </a:extLst>
          </p:cNvPr>
          <p:cNvSpPr/>
          <p:nvPr/>
        </p:nvSpPr>
        <p:spPr>
          <a:xfrm>
            <a:off x="3240033" y="1792244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6CDFF4F3-50BB-4F18-A581-6A41E128992B}"/>
              </a:ext>
            </a:extLst>
          </p:cNvPr>
          <p:cNvCxnSpPr>
            <a:cxnSpLocks/>
          </p:cNvCxnSpPr>
          <p:nvPr/>
        </p:nvCxnSpPr>
        <p:spPr>
          <a:xfrm flipV="1">
            <a:off x="6925930" y="2071891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felt 19">
            <a:extLst>
              <a:ext uri="{FF2B5EF4-FFF2-40B4-BE49-F238E27FC236}">
                <a16:creationId xmlns:a16="http://schemas.microsoft.com/office/drawing/2014/main" id="{031FC260-050E-334D-F8B0-046D2CA6B8F1}"/>
              </a:ext>
            </a:extLst>
          </p:cNvPr>
          <p:cNvSpPr txBox="1"/>
          <p:nvPr/>
        </p:nvSpPr>
        <p:spPr>
          <a:xfrm>
            <a:off x="7808550" y="1674174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 err="1"/>
              <a:t>my_file.txt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1495595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lede 21">
            <a:extLst>
              <a:ext uri="{FF2B5EF4-FFF2-40B4-BE49-F238E27FC236}">
                <a16:creationId xmlns:a16="http://schemas.microsoft.com/office/drawing/2014/main" id="{91042214-C5E9-7EBB-E36A-A20D2900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7" y="1899820"/>
            <a:ext cx="5509835" cy="17470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815965" y="2492400"/>
            <a:ext cx="3181194" cy="55621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997159" y="2768971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222675" y="2764468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62F45AC-66F3-6C38-743F-1817AF5C2593}"/>
              </a:ext>
            </a:extLst>
          </p:cNvPr>
          <p:cNvSpPr/>
          <p:nvPr/>
        </p:nvSpPr>
        <p:spPr>
          <a:xfrm>
            <a:off x="1815965" y="1826211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1A9B1F37-07E1-6EA8-DBA5-2A0E3E8E2F13}"/>
              </a:ext>
            </a:extLst>
          </p:cNvPr>
          <p:cNvCxnSpPr>
            <a:cxnSpLocks/>
          </p:cNvCxnSpPr>
          <p:nvPr/>
        </p:nvCxnSpPr>
        <p:spPr>
          <a:xfrm>
            <a:off x="729677" y="1107121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5DF4AFF-75BE-AAD6-2B28-112BB0EBED88}"/>
              </a:ext>
            </a:extLst>
          </p:cNvPr>
          <p:cNvSpPr/>
          <p:nvPr/>
        </p:nvSpPr>
        <p:spPr>
          <a:xfrm>
            <a:off x="3240033" y="1792244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6CDFF4F3-50BB-4F18-A581-6A41E128992B}"/>
              </a:ext>
            </a:extLst>
          </p:cNvPr>
          <p:cNvCxnSpPr>
            <a:cxnSpLocks/>
          </p:cNvCxnSpPr>
          <p:nvPr/>
        </p:nvCxnSpPr>
        <p:spPr>
          <a:xfrm flipV="1">
            <a:off x="6925930" y="2071891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felt 19">
            <a:extLst>
              <a:ext uri="{FF2B5EF4-FFF2-40B4-BE49-F238E27FC236}">
                <a16:creationId xmlns:a16="http://schemas.microsoft.com/office/drawing/2014/main" id="{031FC260-050E-334D-F8B0-046D2CA6B8F1}"/>
              </a:ext>
            </a:extLst>
          </p:cNvPr>
          <p:cNvSpPr txBox="1"/>
          <p:nvPr/>
        </p:nvSpPr>
        <p:spPr>
          <a:xfrm>
            <a:off x="7808550" y="1674174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 err="1"/>
              <a:t>my_file.txt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EAB252D-973E-8B2D-1C57-37034F032C3F}"/>
              </a:ext>
            </a:extLst>
          </p:cNvPr>
          <p:cNvSpPr/>
          <p:nvPr/>
        </p:nvSpPr>
        <p:spPr>
          <a:xfrm>
            <a:off x="1730472" y="3181027"/>
            <a:ext cx="258000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49A8601-12F5-AB80-0C3E-4CF6925C8304}"/>
              </a:ext>
            </a:extLst>
          </p:cNvPr>
          <p:cNvCxnSpPr>
            <a:cxnSpLocks/>
          </p:cNvCxnSpPr>
          <p:nvPr/>
        </p:nvCxnSpPr>
        <p:spPr>
          <a:xfrm>
            <a:off x="2952476" y="3732666"/>
            <a:ext cx="0" cy="567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DE955AEA-D1A2-D7EA-5A3F-9707BB35EA0C}"/>
              </a:ext>
            </a:extLst>
          </p:cNvPr>
          <p:cNvSpPr txBox="1"/>
          <p:nvPr/>
        </p:nvSpPr>
        <p:spPr>
          <a:xfrm>
            <a:off x="1730472" y="4344073"/>
            <a:ext cx="36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Til sidst bruger vi </a:t>
            </a:r>
            <a:r>
              <a:rPr lang="da-DK" b="1" i="1" dirty="0" err="1"/>
              <a:t>close</a:t>
            </a:r>
            <a:r>
              <a:rPr lang="da-DK" dirty="0"/>
              <a:t> metoden til at lukke vores fil. Hvis ikke vi gør dette så kan vi overbelaste vores computer!</a:t>
            </a:r>
          </a:p>
        </p:txBody>
      </p:sp>
    </p:spTree>
    <p:extLst>
      <p:ext uri="{BB962C8B-B14F-4D97-AF65-F5344CB8AC3E}">
        <p14:creationId xmlns:p14="http://schemas.microsoft.com/office/powerpoint/2010/main" val="1387240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lede 21">
            <a:extLst>
              <a:ext uri="{FF2B5EF4-FFF2-40B4-BE49-F238E27FC236}">
                <a16:creationId xmlns:a16="http://schemas.microsoft.com/office/drawing/2014/main" id="{91042214-C5E9-7EBB-E36A-A20D2900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7" y="1899820"/>
            <a:ext cx="5509835" cy="17470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815965" y="2492400"/>
            <a:ext cx="3181194" cy="55621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997159" y="2768971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222675" y="2764468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62F45AC-66F3-6C38-743F-1817AF5C2593}"/>
              </a:ext>
            </a:extLst>
          </p:cNvPr>
          <p:cNvSpPr/>
          <p:nvPr/>
        </p:nvSpPr>
        <p:spPr>
          <a:xfrm>
            <a:off x="1815965" y="1826211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1A9B1F37-07E1-6EA8-DBA5-2A0E3E8E2F13}"/>
              </a:ext>
            </a:extLst>
          </p:cNvPr>
          <p:cNvCxnSpPr>
            <a:cxnSpLocks/>
          </p:cNvCxnSpPr>
          <p:nvPr/>
        </p:nvCxnSpPr>
        <p:spPr>
          <a:xfrm>
            <a:off x="729677" y="1107121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5DF4AFF-75BE-AAD6-2B28-112BB0EBED88}"/>
              </a:ext>
            </a:extLst>
          </p:cNvPr>
          <p:cNvSpPr/>
          <p:nvPr/>
        </p:nvSpPr>
        <p:spPr>
          <a:xfrm>
            <a:off x="3240033" y="1792244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6CDFF4F3-50BB-4F18-A581-6A41E128992B}"/>
              </a:ext>
            </a:extLst>
          </p:cNvPr>
          <p:cNvCxnSpPr>
            <a:cxnSpLocks/>
          </p:cNvCxnSpPr>
          <p:nvPr/>
        </p:nvCxnSpPr>
        <p:spPr>
          <a:xfrm flipV="1">
            <a:off x="6925930" y="2071891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felt 19">
            <a:extLst>
              <a:ext uri="{FF2B5EF4-FFF2-40B4-BE49-F238E27FC236}">
                <a16:creationId xmlns:a16="http://schemas.microsoft.com/office/drawing/2014/main" id="{031FC260-050E-334D-F8B0-046D2CA6B8F1}"/>
              </a:ext>
            </a:extLst>
          </p:cNvPr>
          <p:cNvSpPr txBox="1"/>
          <p:nvPr/>
        </p:nvSpPr>
        <p:spPr>
          <a:xfrm>
            <a:off x="7808550" y="1674174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 err="1"/>
              <a:t>my_file.txt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EAB252D-973E-8B2D-1C57-37034F032C3F}"/>
              </a:ext>
            </a:extLst>
          </p:cNvPr>
          <p:cNvSpPr/>
          <p:nvPr/>
        </p:nvSpPr>
        <p:spPr>
          <a:xfrm>
            <a:off x="1730472" y="3181027"/>
            <a:ext cx="258000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49A8601-12F5-AB80-0C3E-4CF6925C8304}"/>
              </a:ext>
            </a:extLst>
          </p:cNvPr>
          <p:cNvCxnSpPr>
            <a:cxnSpLocks/>
          </p:cNvCxnSpPr>
          <p:nvPr/>
        </p:nvCxnSpPr>
        <p:spPr>
          <a:xfrm>
            <a:off x="2952476" y="3732666"/>
            <a:ext cx="0" cy="567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DE955AEA-D1A2-D7EA-5A3F-9707BB35EA0C}"/>
              </a:ext>
            </a:extLst>
          </p:cNvPr>
          <p:cNvSpPr txBox="1"/>
          <p:nvPr/>
        </p:nvSpPr>
        <p:spPr>
          <a:xfrm>
            <a:off x="1730472" y="4344073"/>
            <a:ext cx="36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Til sidst bruger vi </a:t>
            </a:r>
            <a:r>
              <a:rPr lang="da-DK" b="1" i="1" dirty="0" err="1"/>
              <a:t>close</a:t>
            </a:r>
            <a:r>
              <a:rPr lang="da-DK" dirty="0"/>
              <a:t> metoden til at lukke vores fil. Hvis ikke vi gør dette så kan vi overbelaste vores computer!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D0EA51CB-FA75-1151-8057-CE501B49C691}"/>
              </a:ext>
            </a:extLst>
          </p:cNvPr>
          <p:cNvSpPr txBox="1"/>
          <p:nvPr/>
        </p:nvSpPr>
        <p:spPr>
          <a:xfrm>
            <a:off x="1097280" y="5588241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65997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BC40381-BC64-CCB6-009C-CAB381793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67" y="2006656"/>
            <a:ext cx="55118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79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1A176D7D-2CA7-6A13-473B-13162E49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67" y="2006656"/>
            <a:ext cx="5511800" cy="1625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060197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9F50F5A8-5ED5-E195-029A-D5CB4BD5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67" y="2006656"/>
            <a:ext cx="5511800" cy="1625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701B0BF-DD6D-45DC-9504-193F9E1D15D8}"/>
              </a:ext>
            </a:extLst>
          </p:cNvPr>
          <p:cNvSpPr txBox="1"/>
          <p:nvPr/>
        </p:nvSpPr>
        <p:spPr>
          <a:xfrm>
            <a:off x="1198484" y="3888612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4153148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7306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401509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1973999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09443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97013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07F2CB87-444C-4A6C-8686-AF8ED8F1C048}"/>
              </a:ext>
            </a:extLst>
          </p:cNvPr>
          <p:cNvSpPr txBox="1"/>
          <p:nvPr/>
        </p:nvSpPr>
        <p:spPr>
          <a:xfrm>
            <a:off x="1198484" y="4030655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726414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7338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6541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6420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</p:spTree>
    <p:extLst>
      <p:ext uri="{BB962C8B-B14F-4D97-AF65-F5344CB8AC3E}">
        <p14:creationId xmlns:p14="http://schemas.microsoft.com/office/powerpoint/2010/main" val="4097009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</p:spTree>
    <p:extLst>
      <p:ext uri="{BB962C8B-B14F-4D97-AF65-F5344CB8AC3E}">
        <p14:creationId xmlns:p14="http://schemas.microsoft.com/office/powerpoint/2010/main" val="3348959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</p:spTree>
    <p:extLst>
      <p:ext uri="{BB962C8B-B14F-4D97-AF65-F5344CB8AC3E}">
        <p14:creationId xmlns:p14="http://schemas.microsoft.com/office/powerpoint/2010/main" val="2738150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31C56061-9214-44DA-80DC-541BFFC83F6F}"/>
              </a:ext>
            </a:extLst>
          </p:cNvPr>
          <p:cNvSpPr txBox="1"/>
          <p:nvPr/>
        </p:nvSpPr>
        <p:spPr>
          <a:xfrm>
            <a:off x="1097280" y="4851663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53675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41180138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2 (30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Download filen: </a:t>
            </a:r>
            <a:r>
              <a:rPr lang="da-DK" b="1" dirty="0">
                <a:solidFill>
                  <a:schemeClr val="tx1"/>
                </a:solidFill>
                <a:hlinkClick r:id="rId2"/>
              </a:rPr>
              <a:t>https://raw.githubusercontent.com/AndersBensen/python_101/main/python2/points.txt</a:t>
            </a:r>
            <a:br>
              <a:rPr lang="da-DK" b="1" dirty="0">
                <a:solidFill>
                  <a:schemeClr val="tx1"/>
                </a:solidFill>
              </a:rPr>
            </a:br>
            <a:r>
              <a:rPr lang="da-DK" b="1" dirty="0">
                <a:solidFill>
                  <a:schemeClr val="tx1"/>
                </a:solidFill>
              </a:rPr>
              <a:t>Og læs den ind i en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liste og en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 liste med open metoden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venstre side af kommaet,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højre side af kommaet</a:t>
            </a:r>
            <a:endParaRPr lang="da-DK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 inspiration fra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eksemplet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til at konvertere om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tilføjer til listerne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behøver ikke bruge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rstrip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når du konverterer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Den fjerner selv ”</a:t>
            </a:r>
            <a:r>
              <a:rPr lang="da-DK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liste med dine 5 yndlings øl (eller vine, eller sodavand,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 og skriv dem til filen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favourite_beverage.txt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input metoden så en bruger i konsollen kan skrive sine 5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yndlingsøl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når de 5 øl er skrevet skal du så gemme dem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user_fav_bev.txt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30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</p:spTree>
    <p:extLst>
      <p:ext uri="{BB962C8B-B14F-4D97-AF65-F5344CB8AC3E}">
        <p14:creationId xmlns:p14="http://schemas.microsoft.com/office/powerpoint/2010/main" val="33320837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er en samling af kode som nogle andr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har programmeret til et specifikt formål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Hvorfor opfinde den dybe tallerken hvis den allerede findes?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gider nemlig ikke selv at lave alting fra bunden, hvis der allerede er nogle dygtige mennesker der har dedikeret sig til det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kan altså bruge andres bibliotek i vores kode, hvis vi skal bruge det til noget specifikt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er et generelt koncept, og gælder 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stort set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programmeringssprog! </a:t>
            </a: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315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er kendt for sine utrolig mange biblioteker (mere end 140.000+)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er noget af det der gør Python så fedt!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kaldes også en ”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(pakke)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findes biblioteker til stort set alt f.eks.: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algebra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(netværk) server (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Visualisering og plotning af data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57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har ret mange biblioteker liggende som standard f.eks.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og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 ikke alle biblioteker er der!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Derfor pip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 er et program der er lavet til at installere biblioteker nemt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fik det med da i downloadede Python (forhåbentlig)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biblioteker der findes til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kan installeres vha. pip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en kommandoprompt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får se hvordan…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67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(en pakke) lavet til at ”plotte”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Indeholder afsindigt mange metoder til at plotte data på alle mulige sjove og mærkelige måder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Histogram, 2d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logaritmisk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en standard del af en hver Data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Scientists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værktøjskasse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20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9373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02575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</p:spTree>
    <p:extLst>
      <p:ext uri="{BB962C8B-B14F-4D97-AF65-F5344CB8AC3E}">
        <p14:creationId xmlns:p14="http://schemas.microsoft.com/office/powerpoint/2010/main" val="14579717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8AB2F67-C46F-4A6C-A4F7-AB7DDA395473}"/>
              </a:ext>
            </a:extLst>
          </p:cNvPr>
          <p:cNvSpPr/>
          <p:nvPr/>
        </p:nvSpPr>
        <p:spPr>
          <a:xfrm>
            <a:off x="1704974" y="3971926"/>
            <a:ext cx="2028825" cy="2900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F2258FFB-2DC6-42CE-8448-C3906857FC84}"/>
              </a:ext>
            </a:extLst>
          </p:cNvPr>
          <p:cNvCxnSpPr>
            <a:cxnSpLocks/>
          </p:cNvCxnSpPr>
          <p:nvPr/>
        </p:nvCxnSpPr>
        <p:spPr>
          <a:xfrm>
            <a:off x="3733799" y="4125562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2FF49C2E-F442-4697-A9FD-FF44E51318EA}"/>
              </a:ext>
            </a:extLst>
          </p:cNvPr>
          <p:cNvSpPr txBox="1"/>
          <p:nvPr/>
        </p:nvSpPr>
        <p:spPr>
          <a:xfrm>
            <a:off x="7307838" y="3988785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show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 for at få vores plot frem!</a:t>
            </a:r>
          </a:p>
        </p:txBody>
      </p:sp>
    </p:spTree>
    <p:extLst>
      <p:ext uri="{BB962C8B-B14F-4D97-AF65-F5344CB8AC3E}">
        <p14:creationId xmlns:p14="http://schemas.microsoft.com/office/powerpoint/2010/main" val="311679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889944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09" y="1945859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CB9AAA1-E553-4115-BCDE-94AE3252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93" y="1857375"/>
            <a:ext cx="4831946" cy="36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4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02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8F130F4-1003-4638-BF07-AF536366D573}"/>
              </a:ext>
            </a:extLst>
          </p:cNvPr>
          <p:cNvSpPr/>
          <p:nvPr/>
        </p:nvSpPr>
        <p:spPr>
          <a:xfrm>
            <a:off x="1811046" y="3515557"/>
            <a:ext cx="2752076" cy="46163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D1CB42B4-177E-4A65-83CA-85D2FBC5A58B}"/>
              </a:ext>
            </a:extLst>
          </p:cNvPr>
          <p:cNvCxnSpPr>
            <a:cxnSpLocks/>
          </p:cNvCxnSpPr>
          <p:nvPr/>
        </p:nvCxnSpPr>
        <p:spPr>
          <a:xfrm>
            <a:off x="4563122" y="3737626"/>
            <a:ext cx="355107" cy="12427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81A1A52-6527-4171-9D8E-6FEDCE1C4576}"/>
              </a:ext>
            </a:extLst>
          </p:cNvPr>
          <p:cNvSpPr txBox="1"/>
          <p:nvPr/>
        </p:nvSpPr>
        <p:spPr>
          <a:xfrm>
            <a:off x="2994308" y="5135987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Så vi kan give et argument med, for at sige hvordan plottet skal se ud. </a:t>
            </a:r>
            <a:r>
              <a:rPr lang="da-DK" b="1" i="1" dirty="0"/>
              <a:t>‘bo’</a:t>
            </a:r>
            <a:r>
              <a:rPr lang="da-DK" dirty="0"/>
              <a:t> betyder blå prikker.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4967277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6C84541E-B98C-4128-8234-2BA1575CF46E}"/>
              </a:ext>
            </a:extLst>
          </p:cNvPr>
          <p:cNvSpPr txBox="1"/>
          <p:nvPr/>
        </p:nvSpPr>
        <p:spPr>
          <a:xfrm>
            <a:off x="1070279" y="4365027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 hvordan downloader vi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Nogle gange (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?): 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pip3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052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6C84541E-B98C-4128-8234-2BA1575CF46E}"/>
              </a:ext>
            </a:extLst>
          </p:cNvPr>
          <p:cNvSpPr txBox="1"/>
          <p:nvPr/>
        </p:nvSpPr>
        <p:spPr>
          <a:xfrm>
            <a:off x="1070279" y="4365027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 hvordan downloader vi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Nogle gange (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?): 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pip3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885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3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I opgave 2.1 læste i min </a:t>
            </a:r>
            <a:r>
              <a:rPr lang="da-DK" b="1" i="1" dirty="0">
                <a:solidFill>
                  <a:schemeClr val="tx1"/>
                </a:solidFill>
              </a:rPr>
              <a:t>points.txt</a:t>
            </a:r>
            <a:r>
              <a:rPr lang="da-DK" b="1" dirty="0">
                <a:solidFill>
                  <a:schemeClr val="tx1"/>
                </a:solidFill>
              </a:rPr>
              <a:t> fil ind i to lister: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og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. Brug nu biblioteket </a:t>
            </a:r>
            <a:r>
              <a:rPr lang="da-DK" b="1" i="1" dirty="0" err="1">
                <a:solidFill>
                  <a:schemeClr val="tx1"/>
                </a:solidFill>
              </a:rPr>
              <a:t>matplotlib.pyplot</a:t>
            </a:r>
            <a:r>
              <a:rPr lang="da-DK" b="1" i="1" dirty="0">
                <a:solidFill>
                  <a:schemeClr val="tx1"/>
                </a:solidFill>
              </a:rPr>
              <a:t> </a:t>
            </a:r>
            <a:r>
              <a:rPr lang="da-DK" b="1" dirty="0">
                <a:solidFill>
                  <a:schemeClr val="tx1"/>
                </a:solidFill>
              </a:rPr>
              <a:t>til at plotte de to lister! Prikkerne skal være røde. 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Skriv kommandoen: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jeres kommandoprompt for at installere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”pip3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Hint: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”ro”</a:t>
            </a:r>
            <a:r>
              <a:rPr lang="da-DK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giver røde prikker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indbyggede metoder til at give plot titlen ‘One of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Anscombes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quartet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x-akse titlen ‘x’ og y-akse titlen ‘y’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Metoderne hedder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’,’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Hvis i ikke skriver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 argument til metoden, men kun giver de to lister, hvorfor ser plottet så, så mærkeligt ud?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Prøv at kigge i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points.txt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filen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876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</p:spTree>
    <p:extLst>
      <p:ext uri="{BB962C8B-B14F-4D97-AF65-F5344CB8AC3E}">
        <p14:creationId xmlns:p14="http://schemas.microsoft.com/office/powerpoint/2010/main" val="32913601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Kaldes også for GUI (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Indtil videre har vi set hvordan man skriver programmer som kører i en kommandoprompt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 måske kan man tale med dem igennem input metoden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i kender og elsker har jo noget grafisk foran, som man interagerer med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kan vi selvfølgelig også lave i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26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278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860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</p:spTree>
    <p:extLst>
      <p:ext uri="{BB962C8B-B14F-4D97-AF65-F5344CB8AC3E}">
        <p14:creationId xmlns:p14="http://schemas.microsoft.com/office/powerpoint/2010/main" val="13653548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88406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</p:spTree>
    <p:extLst>
      <p:ext uri="{BB962C8B-B14F-4D97-AF65-F5344CB8AC3E}">
        <p14:creationId xmlns:p14="http://schemas.microsoft.com/office/powerpoint/2010/main" val="39819309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5302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22397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74F502C-268E-4EFE-AF9B-DA2D4A564AF7}"/>
              </a:ext>
            </a:extLst>
          </p:cNvPr>
          <p:cNvSpPr/>
          <p:nvPr/>
        </p:nvSpPr>
        <p:spPr>
          <a:xfrm flipV="1">
            <a:off x="3382701" y="1949783"/>
            <a:ext cx="1056442" cy="39394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12E7DC8A-3228-452B-876A-8B400E48CAA1}"/>
              </a:ext>
            </a:extLst>
          </p:cNvPr>
          <p:cNvCxnSpPr>
            <a:cxnSpLocks/>
          </p:cNvCxnSpPr>
          <p:nvPr/>
        </p:nvCxnSpPr>
        <p:spPr>
          <a:xfrm>
            <a:off x="2388403" y="2135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F05A5D2C-C003-4065-B087-DDBFB86FD9C5}"/>
              </a:ext>
            </a:extLst>
          </p:cNvPr>
          <p:cNvSpPr txBox="1"/>
          <p:nvPr/>
        </p:nvSpPr>
        <p:spPr>
          <a:xfrm>
            <a:off x="682024" y="1913420"/>
            <a:ext cx="164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Title </a:t>
            </a:r>
            <a:r>
              <a:rPr lang="da-DK" dirty="0">
                <a:sym typeface="Wingdings" panose="05000000000000000000" pitchFamily="2" charset="2"/>
              </a:rPr>
              <a:t> Selve titlen på vores vindue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0008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der er lavet til at lave GUI i Python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bygget objek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orienteret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Hvilket I nu ved hvad betyder!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Ligger allerede som standard inde i 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behøver ikke engang pip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445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5F28322-15F0-566B-77CC-A9A1A6CB0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79" y="1899823"/>
            <a:ext cx="4136263" cy="3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591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B5955FF8-2D76-08A5-5D81-6AC1CB26C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79" y="1899823"/>
            <a:ext cx="4136263" cy="3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861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432DE4E4-5C6F-9BF3-9DBA-7629E72AB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79" y="1899823"/>
            <a:ext cx="4136263" cy="3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45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C42E3BB8-E4D4-B2FF-BDF4-B2AC74632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79" y="1899823"/>
            <a:ext cx="4136263" cy="3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6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</p:spTree>
    <p:extLst>
      <p:ext uri="{BB962C8B-B14F-4D97-AF65-F5344CB8AC3E}">
        <p14:creationId xmlns:p14="http://schemas.microsoft.com/office/powerpoint/2010/main" val="32173257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21CCAD66-94FA-55AA-E84C-2D97F90C5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79" y="1899823"/>
            <a:ext cx="4136263" cy="3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820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ACC270BC-0A72-4DF7-48FE-509089F55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79" y="1899823"/>
            <a:ext cx="4136263" cy="3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527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6047DEEA-791C-F8C5-1014-DE8A933E6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79" y="1899823"/>
            <a:ext cx="4136263" cy="3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37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3CC466-C450-4158-96AA-F99D8089C616}"/>
              </a:ext>
            </a:extLst>
          </p:cNvPr>
          <p:cNvSpPr/>
          <p:nvPr/>
        </p:nvSpPr>
        <p:spPr>
          <a:xfrm flipV="1">
            <a:off x="1374901" y="500504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1C7594AB-378A-7462-2C5E-607AD953D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79" y="1899823"/>
            <a:ext cx="4136263" cy="3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584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1"/>
            <a:ext cx="5406501" cy="3813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F99FBB9E-CDE2-3002-E28F-1E04CEAF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40" y="2003216"/>
            <a:ext cx="5359073" cy="3623035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CE83E6D9-C984-F6B9-C213-F005AE6F7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41" y="1873956"/>
            <a:ext cx="4745789" cy="38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877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1"/>
            <a:ext cx="5406501" cy="3813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3E2D7824-B4CE-6CC1-884D-D1147999B4EF}"/>
              </a:ext>
            </a:extLst>
          </p:cNvPr>
          <p:cNvSpPr txBox="1"/>
          <p:nvPr/>
        </p:nvSpPr>
        <p:spPr>
          <a:xfrm>
            <a:off x="685286" y="5690850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F9C2C87-0889-CFF7-F3DA-BA2AB247C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40" y="2003216"/>
            <a:ext cx="5359073" cy="3623035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A55960A4-B316-3518-B665-DEC856535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41" y="1873956"/>
            <a:ext cx="4745789" cy="38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172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4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GUI hvor brugeren kan skrive grader i celsius, og så får dem tilbage i fahrenheit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Formlen er: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celsius_to_fahrenheit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(1.8 *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celsius_degrees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+ 32</a:t>
            </a:r>
            <a:r>
              <a:rPr lang="da-DK" dirty="0">
                <a:solidFill>
                  <a:schemeClr val="tx1"/>
                </a:solidFill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metode som i mit potens eksempel, men i stedet omregn til fahrenheit i stedet for potens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Husk at konverter dine celsius til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skal regne til fahrenheit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Lav en GUI hvor brugeren kan skrive et ”password”, og når brugeren trykker på en knap så bliver det ”password” gemt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passwords.txt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 metode du giver med som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til knappen, skal åbne en fil og skal ”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appende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passwordet til filen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Kig på de eksempler jeg gav med at skrive til en fil, men i stedet for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”w” 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 du skrive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”a”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 argument til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  <a:endParaRPr lang="da-DK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99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</a:t>
            </a:r>
          </a:p>
        </p:txBody>
      </p:sp>
    </p:spTree>
    <p:extLst>
      <p:ext uri="{BB962C8B-B14F-4D97-AF65-F5344CB8AC3E}">
        <p14:creationId xmlns:p14="http://schemas.microsoft.com/office/powerpoint/2010/main" val="34086709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er sådan set bare statistiske/matematiske modeller der er programmeret, og man så bruger til at 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forudse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mange forskellige modeller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Neurale netværk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46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case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D5F7F5B5-32BC-4BA8-9054-EB7D7EE75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802167"/>
            <a:ext cx="4918229" cy="3688672"/>
          </a:xfrm>
          <a:prstGeom prst="rect">
            <a:avLst/>
          </a:prstGeom>
        </p:spPr>
      </p:pic>
      <p:pic>
        <p:nvPicPr>
          <p:cNvPr id="5" name="Billede 4" descr="Et billede, der indeholder blomst, plante, lilla&#10;&#10;Automatisk genereret beskrivelse">
            <a:extLst>
              <a:ext uri="{FF2B5EF4-FFF2-40B4-BE49-F238E27FC236}">
                <a16:creationId xmlns:a16="http://schemas.microsoft.com/office/drawing/2014/main" id="{A10F5A12-8B44-42B0-BDFE-CC8A53C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84" y="2560900"/>
            <a:ext cx="6100979" cy="22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049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Brugerdefineret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7030A0"/>
      </a:accent1>
      <a:accent2>
        <a:srgbClr val="7030A0"/>
      </a:accent2>
      <a:accent3>
        <a:srgbClr val="7030A0"/>
      </a:accent3>
      <a:accent4>
        <a:srgbClr val="7030A0"/>
      </a:accent4>
      <a:accent5>
        <a:srgbClr val="7030A0"/>
      </a:accent5>
      <a:accent6>
        <a:srgbClr val="7030A0"/>
      </a:accent6>
      <a:hlink>
        <a:srgbClr val="7030A0"/>
      </a:hlink>
      <a:folHlink>
        <a:srgbClr val="7030A0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42321</TotalTime>
  <Words>3456</Words>
  <Application>Microsoft Macintosh PowerPoint</Application>
  <PresentationFormat>Widescreen</PresentationFormat>
  <Paragraphs>537</Paragraphs>
  <Slides>101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Times New Roman</vt:lpstr>
      <vt:lpstr>Retrospektiv</vt:lpstr>
      <vt:lpstr>PYTHON 2 (LET ØVET)</vt:lpstr>
      <vt:lpstr>Omkring mig</vt:lpstr>
      <vt:lpstr>Omkring Jens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Efter i dag kan I:</vt:lpstr>
      <vt:lpstr>Efter i dag kan I:</vt:lpstr>
      <vt:lpstr>Det online format</vt:lpstr>
      <vt:lpstr>Python</vt:lpstr>
      <vt:lpstr>Visual Studio Code </vt:lpstr>
      <vt:lpstr>Python recap</vt:lpstr>
      <vt:lpstr>Klasser</vt:lpstr>
      <vt:lpstr>Objektorienteret Programmering</vt:lpstr>
      <vt:lpstr>Klasser</vt:lpstr>
      <vt:lpstr>Klasser</vt:lpstr>
      <vt:lpstr>Constructor</vt:lpstr>
      <vt:lpstr>Klassen bord</vt:lpstr>
      <vt:lpstr>Et bord i Python</vt:lpstr>
      <vt:lpstr>Et bord i Python</vt:lpstr>
      <vt:lpstr>Et bord i Python</vt:lpstr>
      <vt:lpstr>Et bord i Python</vt:lpstr>
      <vt:lpstr>Objekter</vt:lpstr>
      <vt:lpstr>Objekter</vt:lpstr>
      <vt:lpstr>Objekter i Python</vt:lpstr>
      <vt:lpstr>Objekter i Python</vt:lpstr>
      <vt:lpstr>Objekter i Python</vt:lpstr>
      <vt:lpstr>Objekter i Python</vt:lpstr>
      <vt:lpstr>Objekter i Python</vt:lpstr>
      <vt:lpstr>Opgaver pt. 1 (20 minutter)</vt:lpstr>
      <vt:lpstr>Filhåndtering</vt:lpstr>
      <vt:lpstr>Filer</vt:lpstr>
      <vt:lpstr>Filer</vt:lpstr>
      <vt:lpstr>Eksempel fil</vt:lpstr>
      <vt:lpstr>Skrive til en fil i Python</vt:lpstr>
      <vt:lpstr>Skrive til en fil i Python</vt:lpstr>
      <vt:lpstr>Skrive til en fil i Python</vt:lpstr>
      <vt:lpstr>Skrive til en fil i Python</vt:lpstr>
      <vt:lpstr>Skrive til en fil i Python</vt:lpstr>
      <vt:lpstr>Skrive til en fil i Python</vt:lpstr>
      <vt:lpstr>Skrive en liste til en fil i Python</vt:lpstr>
      <vt:lpstr>Skrive en liste til en fil i Python</vt:lpstr>
      <vt:lpstr>Skrive en liste til en fil i Python</vt:lpstr>
      <vt:lpstr>Læse fra en fil i Python</vt:lpstr>
      <vt:lpstr>Læse fra en fil i Python</vt:lpstr>
      <vt:lpstr>Læse fra en fil i Python</vt:lpstr>
      <vt:lpstr>Læse fra en fil i Python</vt:lpstr>
      <vt:lpstr>Læse fra en fil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Opgaver pt. 2 (30 minutter)</vt:lpstr>
      <vt:lpstr>Biblioteker</vt:lpstr>
      <vt:lpstr>Biblioteker</vt:lpstr>
      <vt:lpstr>Biblioteker i Python</vt:lpstr>
      <vt:lpstr>pip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Opgaver pt. 3 (20 minutter)</vt:lpstr>
      <vt:lpstr>Grafisk brugergrænseflade</vt:lpstr>
      <vt:lpstr>Grafisk brugergrænseflade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Opgaver pt. 4 (20 minutter)</vt:lpstr>
      <vt:lpstr>Avanceret emner</vt:lpstr>
      <vt:lpstr>Machine learning</vt:lpstr>
      <vt:lpstr>Machine learning case</vt:lpstr>
      <vt:lpstr>Afrunding</vt:lpstr>
      <vt:lpstr>Spørgsmål?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Anders Bensen</dc:creator>
  <cp:lastModifiedBy>Anders Bensen</cp:lastModifiedBy>
  <cp:revision>1047</cp:revision>
  <dcterms:created xsi:type="dcterms:W3CDTF">2021-04-07T17:49:37Z</dcterms:created>
  <dcterms:modified xsi:type="dcterms:W3CDTF">2023-03-26T08:15:39Z</dcterms:modified>
</cp:coreProperties>
</file>