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482" r:id="rId3"/>
    <p:sldId id="481" r:id="rId4"/>
    <p:sldId id="260" r:id="rId5"/>
    <p:sldId id="376" r:id="rId6"/>
    <p:sldId id="377" r:id="rId7"/>
    <p:sldId id="375" r:id="rId8"/>
    <p:sldId id="378" r:id="rId9"/>
    <p:sldId id="379" r:id="rId10"/>
    <p:sldId id="380" r:id="rId11"/>
    <p:sldId id="261" r:id="rId12"/>
    <p:sldId id="381" r:id="rId13"/>
    <p:sldId id="283" r:id="rId14"/>
    <p:sldId id="267" r:id="rId15"/>
    <p:sldId id="382" r:id="rId16"/>
    <p:sldId id="389" r:id="rId17"/>
    <p:sldId id="384" r:id="rId18"/>
    <p:sldId id="386" r:id="rId19"/>
    <p:sldId id="387" r:id="rId20"/>
    <p:sldId id="388" r:id="rId21"/>
    <p:sldId id="390" r:id="rId22"/>
    <p:sldId id="391" r:id="rId23"/>
    <p:sldId id="392" r:id="rId24"/>
    <p:sldId id="393" r:id="rId25"/>
    <p:sldId id="394" r:id="rId26"/>
    <p:sldId id="395" r:id="rId27"/>
    <p:sldId id="396" r:id="rId28"/>
    <p:sldId id="325" r:id="rId29"/>
    <p:sldId id="398" r:id="rId30"/>
    <p:sldId id="399" r:id="rId31"/>
    <p:sldId id="400" r:id="rId32"/>
    <p:sldId id="401" r:id="rId33"/>
    <p:sldId id="402" r:id="rId34"/>
    <p:sldId id="299" r:id="rId35"/>
    <p:sldId id="306" r:id="rId36"/>
    <p:sldId id="403" r:id="rId37"/>
    <p:sldId id="404" r:id="rId38"/>
    <p:sldId id="409" r:id="rId39"/>
    <p:sldId id="415" r:id="rId40"/>
    <p:sldId id="410" r:id="rId41"/>
    <p:sldId id="412" r:id="rId42"/>
    <p:sldId id="413" r:id="rId43"/>
    <p:sldId id="414" r:id="rId44"/>
    <p:sldId id="416" r:id="rId45"/>
    <p:sldId id="411" r:id="rId46"/>
    <p:sldId id="437" r:id="rId47"/>
    <p:sldId id="438" r:id="rId48"/>
    <p:sldId id="418" r:id="rId49"/>
    <p:sldId id="420" r:id="rId50"/>
    <p:sldId id="423" r:id="rId51"/>
    <p:sldId id="426" r:id="rId52"/>
    <p:sldId id="428" r:id="rId53"/>
    <p:sldId id="429" r:id="rId54"/>
    <p:sldId id="431" r:id="rId55"/>
    <p:sldId id="432" r:id="rId56"/>
    <p:sldId id="433" r:id="rId57"/>
    <p:sldId id="434" r:id="rId58"/>
    <p:sldId id="435" r:id="rId59"/>
    <p:sldId id="436" r:id="rId60"/>
    <p:sldId id="405" r:id="rId61"/>
    <p:sldId id="406" r:id="rId62"/>
    <p:sldId id="439" r:id="rId63"/>
    <p:sldId id="445" r:id="rId64"/>
    <p:sldId id="442" r:id="rId65"/>
    <p:sldId id="447" r:id="rId66"/>
    <p:sldId id="448" r:id="rId67"/>
    <p:sldId id="449" r:id="rId68"/>
    <p:sldId id="450" r:id="rId69"/>
    <p:sldId id="451" r:id="rId70"/>
    <p:sldId id="452" r:id="rId71"/>
    <p:sldId id="454" r:id="rId72"/>
    <p:sldId id="455" r:id="rId73"/>
    <p:sldId id="456" r:id="rId74"/>
    <p:sldId id="407" r:id="rId75"/>
    <p:sldId id="441" r:id="rId76"/>
    <p:sldId id="458" r:id="rId77"/>
    <p:sldId id="459" r:id="rId78"/>
    <p:sldId id="461" r:id="rId79"/>
    <p:sldId id="462" r:id="rId80"/>
    <p:sldId id="463" r:id="rId81"/>
    <p:sldId id="464" r:id="rId82"/>
    <p:sldId id="465" r:id="rId83"/>
    <p:sldId id="466" r:id="rId84"/>
    <p:sldId id="460" r:id="rId85"/>
    <p:sldId id="469" r:id="rId86"/>
    <p:sldId id="476" r:id="rId87"/>
    <p:sldId id="470" r:id="rId88"/>
    <p:sldId id="471" r:id="rId89"/>
    <p:sldId id="472" r:id="rId90"/>
    <p:sldId id="473" r:id="rId91"/>
    <p:sldId id="474" r:id="rId92"/>
    <p:sldId id="475" r:id="rId93"/>
    <p:sldId id="477" r:id="rId94"/>
    <p:sldId id="478" r:id="rId95"/>
    <p:sldId id="440" r:id="rId96"/>
    <p:sldId id="457" r:id="rId97"/>
    <p:sldId id="479" r:id="rId98"/>
    <p:sldId id="480" r:id="rId99"/>
    <p:sldId id="367" r:id="rId100"/>
    <p:sldId id="368" r:id="rId10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sektion" id="{86072EAF-58C9-46E9-8175-B145660EFB2C}">
          <p14:sldIdLst>
            <p14:sldId id="256"/>
          </p14:sldIdLst>
        </p14:section>
        <p14:section name="Intro" id="{8899DFAE-272A-4342-918B-570D438A18B4}">
          <p14:sldIdLst>
            <p14:sldId id="482"/>
            <p14:sldId id="481"/>
            <p14:sldId id="260"/>
            <p14:sldId id="376"/>
            <p14:sldId id="377"/>
            <p14:sldId id="375"/>
            <p14:sldId id="378"/>
            <p14:sldId id="379"/>
            <p14:sldId id="380"/>
            <p14:sldId id="261"/>
            <p14:sldId id="381"/>
            <p14:sldId id="283"/>
            <p14:sldId id="267"/>
            <p14:sldId id="382"/>
            <p14:sldId id="389"/>
          </p14:sldIdLst>
        </p14:section>
        <p14:section name="Klasser" id="{F89187FA-6AC1-4F76-8F3A-536B1880383A}">
          <p14:sldIdLst>
            <p14:sldId id="384"/>
            <p14:sldId id="386"/>
            <p14:sldId id="387"/>
            <p14:sldId id="388"/>
            <p14:sldId id="390"/>
            <p14:sldId id="391"/>
            <p14:sldId id="392"/>
            <p14:sldId id="393"/>
            <p14:sldId id="394"/>
            <p14:sldId id="395"/>
            <p14:sldId id="396"/>
            <p14:sldId id="325"/>
            <p14:sldId id="398"/>
            <p14:sldId id="399"/>
            <p14:sldId id="400"/>
            <p14:sldId id="401"/>
            <p14:sldId id="402"/>
            <p14:sldId id="299"/>
          </p14:sldIdLst>
        </p14:section>
        <p14:section name="Filhåndtering" id="{BD20A88D-EFB0-43E3-A8A2-8D66DE53187C}">
          <p14:sldIdLst>
            <p14:sldId id="306"/>
            <p14:sldId id="403"/>
            <p14:sldId id="404"/>
            <p14:sldId id="409"/>
            <p14:sldId id="415"/>
            <p14:sldId id="410"/>
            <p14:sldId id="412"/>
            <p14:sldId id="413"/>
            <p14:sldId id="414"/>
            <p14:sldId id="416"/>
            <p14:sldId id="411"/>
            <p14:sldId id="437"/>
            <p14:sldId id="438"/>
            <p14:sldId id="418"/>
            <p14:sldId id="420"/>
            <p14:sldId id="423"/>
            <p14:sldId id="426"/>
            <p14:sldId id="428"/>
            <p14:sldId id="429"/>
            <p14:sldId id="431"/>
            <p14:sldId id="432"/>
            <p14:sldId id="433"/>
            <p14:sldId id="434"/>
            <p14:sldId id="435"/>
            <p14:sldId id="436"/>
            <p14:sldId id="405"/>
          </p14:sldIdLst>
        </p14:section>
        <p14:section name="Biblioteker" id="{4158112C-D646-45AA-A3A7-BC82EABB0A4A}">
          <p14:sldIdLst>
            <p14:sldId id="406"/>
            <p14:sldId id="439"/>
            <p14:sldId id="445"/>
            <p14:sldId id="442"/>
            <p14:sldId id="447"/>
            <p14:sldId id="448"/>
            <p14:sldId id="449"/>
            <p14:sldId id="450"/>
            <p14:sldId id="451"/>
            <p14:sldId id="452"/>
            <p14:sldId id="454"/>
            <p14:sldId id="455"/>
            <p14:sldId id="456"/>
            <p14:sldId id="407"/>
          </p14:sldIdLst>
        </p14:section>
        <p14:section name="GUI" id="{A95E0417-3EAB-41F9-8760-72FA6634D73F}">
          <p14:sldIdLst>
            <p14:sldId id="441"/>
            <p14:sldId id="458"/>
            <p14:sldId id="459"/>
            <p14:sldId id="461"/>
            <p14:sldId id="462"/>
            <p14:sldId id="463"/>
            <p14:sldId id="464"/>
            <p14:sldId id="465"/>
            <p14:sldId id="466"/>
            <p14:sldId id="460"/>
            <p14:sldId id="469"/>
            <p14:sldId id="476"/>
            <p14:sldId id="470"/>
            <p14:sldId id="471"/>
            <p14:sldId id="472"/>
            <p14:sldId id="473"/>
            <p14:sldId id="474"/>
            <p14:sldId id="475"/>
            <p14:sldId id="477"/>
            <p14:sldId id="478"/>
            <p14:sldId id="440"/>
          </p14:sldIdLst>
        </p14:section>
        <p14:section name="Avanceret" id="{2BB1E573-24AD-4829-A409-1A9AB4502CB6}">
          <p14:sldIdLst>
            <p14:sldId id="457"/>
            <p14:sldId id="479"/>
            <p14:sldId id="480"/>
            <p14:sldId id="367"/>
            <p14:sldId id="3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ers Bensen" initials="AB" lastIdx="1" clrIdx="0">
    <p:extLst>
      <p:ext uri="{19B8F6BF-5375-455C-9EA6-DF929625EA0E}">
        <p15:presenceInfo xmlns:p15="http://schemas.microsoft.com/office/powerpoint/2012/main" userId="9fb52ff13ece085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6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168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commentAuthors" Target="commentAuthor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2/13/22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270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2/13/22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93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2/13/22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996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2/13/22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258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2/13/22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252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2/13/22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530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2/13/22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1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2/13/22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314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2/13/22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460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EC743F4-8769-40B4-85DF-6CB8DE9F66AA}" type="datetimeFigureOut">
              <a:rPr lang="en-US" smtClean="0"/>
              <a:pPr/>
              <a:t>2/13/22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826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2/13/22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12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EC743F4-8769-40B4-85DF-6CB8DE9F66AA}" type="datetimeFigureOut">
              <a:rPr lang="en-US" smtClean="0"/>
              <a:pPr/>
              <a:t>2/13/22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20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hyperlink" Target="mailto:anders_bensen@hotmail.com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AndersBensen/python_101/main/points.txt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user_guide/10min.html" TargetMode="External"/><Relationship Id="rId2" Type="http://schemas.openxmlformats.org/officeDocument/2006/relationships/hyperlink" Target="https://scikit-learn.org/stable/tutorial/basic/tutorial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owardsdatascience.com/" TargetMode="External"/><Relationship Id="rId4" Type="http://schemas.openxmlformats.org/officeDocument/2006/relationships/hyperlink" Target="https://medium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B24D8A2-A99B-4E8F-B3C4-DB65E6346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5783" y="467647"/>
            <a:ext cx="6253317" cy="3686015"/>
          </a:xfrm>
        </p:spPr>
        <p:txBody>
          <a:bodyPr>
            <a:normAutofit/>
          </a:bodyPr>
          <a:lstStyle/>
          <a:p>
            <a:r>
              <a:rPr lang="da-DK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øvet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4810FDD-7A62-4670-9EC6-4F30586F0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>
            <a:normAutofit/>
          </a:bodyPr>
          <a:lstStyle/>
          <a:p>
            <a:r>
              <a:rPr lang="da-DK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 IDA d. 13/02/2022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836CB3-6CB1-42A2-B7E3-D8AE2D1D7A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166"/>
          <a:stretch/>
        </p:blipFill>
        <p:spPr>
          <a:xfrm>
            <a:off x="-1" y="10"/>
            <a:ext cx="4635315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156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Dagens program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94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Klasser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Filhåndtering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Biblioteker i 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Grafisk brugergrænseflade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Avanceret emner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Hvad man kan gøre herfra og spørgerunde  </a:t>
            </a:r>
          </a:p>
          <a:p>
            <a:pPr lvl="1">
              <a:lnSpc>
                <a:spcPct val="150000"/>
              </a:lnSpc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>
              <a:lnSpc>
                <a:spcPct val="150000"/>
              </a:lnSpc>
            </a:pPr>
            <a:endParaRPr lang="da-DK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599EFF3-C314-4600-8A5D-D5DC7A26F6FE}"/>
              </a:ext>
            </a:extLst>
          </p:cNvPr>
          <p:cNvSpPr/>
          <p:nvPr/>
        </p:nvSpPr>
        <p:spPr>
          <a:xfrm>
            <a:off x="745725" y="1970843"/>
            <a:ext cx="1846556" cy="43500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6" name="Lige forbindelse 5">
            <a:extLst>
              <a:ext uri="{FF2B5EF4-FFF2-40B4-BE49-F238E27FC236}">
                <a16:creationId xmlns:a16="http://schemas.microsoft.com/office/drawing/2014/main" id="{DE5409C1-8D54-4B11-9898-6AB9B1877DE7}"/>
              </a:ext>
            </a:extLst>
          </p:cNvPr>
          <p:cNvCxnSpPr>
            <a:cxnSpLocks/>
          </p:cNvCxnSpPr>
          <p:nvPr/>
        </p:nvCxnSpPr>
        <p:spPr>
          <a:xfrm flipV="1">
            <a:off x="2592281" y="2164387"/>
            <a:ext cx="5149047" cy="328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felt 6">
            <a:extLst>
              <a:ext uri="{FF2B5EF4-FFF2-40B4-BE49-F238E27FC236}">
                <a16:creationId xmlns:a16="http://schemas.microsoft.com/office/drawing/2014/main" id="{4ADD025B-F246-46B4-B40F-6941E2150B19}"/>
              </a:ext>
            </a:extLst>
          </p:cNvPr>
          <p:cNvSpPr txBox="1"/>
          <p:nvPr/>
        </p:nvSpPr>
        <p:spPr>
          <a:xfrm>
            <a:off x="7741328" y="1970843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Objektorienteret programmering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2B9E143-C29E-4ED8-871F-1C4FAF182357}"/>
              </a:ext>
            </a:extLst>
          </p:cNvPr>
          <p:cNvSpPr/>
          <p:nvPr/>
        </p:nvSpPr>
        <p:spPr>
          <a:xfrm>
            <a:off x="305077" y="2390768"/>
            <a:ext cx="4524375" cy="141851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182FC07B-9939-4BC3-A06A-9CE8100D309E}"/>
              </a:ext>
            </a:extLst>
          </p:cNvPr>
          <p:cNvCxnSpPr>
            <a:cxnSpLocks/>
          </p:cNvCxnSpPr>
          <p:nvPr/>
        </p:nvCxnSpPr>
        <p:spPr>
          <a:xfrm>
            <a:off x="4829452" y="3107697"/>
            <a:ext cx="291187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felt 9">
            <a:extLst>
              <a:ext uri="{FF2B5EF4-FFF2-40B4-BE49-F238E27FC236}">
                <a16:creationId xmlns:a16="http://schemas.microsoft.com/office/drawing/2014/main" id="{FB0435AC-A7A9-4B8E-899E-C6A674BAB610}"/>
              </a:ext>
            </a:extLst>
          </p:cNvPr>
          <p:cNvSpPr txBox="1"/>
          <p:nvPr/>
        </p:nvSpPr>
        <p:spPr>
          <a:xfrm>
            <a:off x="7750206" y="2906057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Mere avanceret programmering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A6A4C6C5-40ED-45F6-996B-2A590046B6D4}"/>
              </a:ext>
            </a:extLst>
          </p:cNvPr>
          <p:cNvSpPr/>
          <p:nvPr/>
        </p:nvSpPr>
        <p:spPr>
          <a:xfrm>
            <a:off x="675905" y="3826884"/>
            <a:ext cx="3345679" cy="43439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3" name="Lige forbindelse 22">
            <a:extLst>
              <a:ext uri="{FF2B5EF4-FFF2-40B4-BE49-F238E27FC236}">
                <a16:creationId xmlns:a16="http://schemas.microsoft.com/office/drawing/2014/main" id="{AF499583-9E97-4D9E-8F71-442B526B9B58}"/>
              </a:ext>
            </a:extLst>
          </p:cNvPr>
          <p:cNvCxnSpPr>
            <a:cxnSpLocks/>
          </p:cNvCxnSpPr>
          <p:nvPr/>
        </p:nvCxnSpPr>
        <p:spPr>
          <a:xfrm>
            <a:off x="4021584" y="4041466"/>
            <a:ext cx="371974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felt 23">
            <a:extLst>
              <a:ext uri="{FF2B5EF4-FFF2-40B4-BE49-F238E27FC236}">
                <a16:creationId xmlns:a16="http://schemas.microsoft.com/office/drawing/2014/main" id="{843E7934-BD5E-4584-B2F1-B4C21CB855BB}"/>
              </a:ext>
            </a:extLst>
          </p:cNvPr>
          <p:cNvSpPr txBox="1"/>
          <p:nvPr/>
        </p:nvSpPr>
        <p:spPr>
          <a:xfrm>
            <a:off x="7741328" y="3840713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Machine Learning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6305B69F-646D-4CFF-B288-EAAAD9C52B4F}"/>
              </a:ext>
            </a:extLst>
          </p:cNvPr>
          <p:cNvSpPr/>
          <p:nvPr/>
        </p:nvSpPr>
        <p:spPr>
          <a:xfrm>
            <a:off x="675905" y="4280775"/>
            <a:ext cx="6443986" cy="43439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6" name="Lige forbindelse 25">
            <a:extLst>
              <a:ext uri="{FF2B5EF4-FFF2-40B4-BE49-F238E27FC236}">
                <a16:creationId xmlns:a16="http://schemas.microsoft.com/office/drawing/2014/main" id="{43AA3684-00CA-4462-AD3A-2092130B859A}"/>
              </a:ext>
            </a:extLst>
          </p:cNvPr>
          <p:cNvCxnSpPr>
            <a:cxnSpLocks/>
          </p:cNvCxnSpPr>
          <p:nvPr/>
        </p:nvCxnSpPr>
        <p:spPr>
          <a:xfrm>
            <a:off x="7119891" y="4497974"/>
            <a:ext cx="62143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kstfelt 26">
            <a:extLst>
              <a:ext uri="{FF2B5EF4-FFF2-40B4-BE49-F238E27FC236}">
                <a16:creationId xmlns:a16="http://schemas.microsoft.com/office/drawing/2014/main" id="{1C387876-3CD9-4E6B-AF80-B326F0CEB348}"/>
              </a:ext>
            </a:extLst>
          </p:cNvPr>
          <p:cNvSpPr txBox="1"/>
          <p:nvPr/>
        </p:nvSpPr>
        <p:spPr>
          <a:xfrm>
            <a:off x="7741328" y="4294334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Afrunding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841141A-0816-4981-8245-514C194B9516}"/>
              </a:ext>
            </a:extLst>
          </p:cNvPr>
          <p:cNvSpPr/>
          <p:nvPr/>
        </p:nvSpPr>
        <p:spPr>
          <a:xfrm>
            <a:off x="7729365" y="3644444"/>
            <a:ext cx="3345678" cy="70956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7" name="Lige forbindelse 16">
            <a:extLst>
              <a:ext uri="{FF2B5EF4-FFF2-40B4-BE49-F238E27FC236}">
                <a16:creationId xmlns:a16="http://schemas.microsoft.com/office/drawing/2014/main" id="{6A6D739B-3E66-4229-8F47-D2EA7D3B6362}"/>
              </a:ext>
            </a:extLst>
          </p:cNvPr>
          <p:cNvCxnSpPr>
            <a:cxnSpLocks/>
          </p:cNvCxnSpPr>
          <p:nvPr/>
        </p:nvCxnSpPr>
        <p:spPr>
          <a:xfrm>
            <a:off x="10549140" y="4255110"/>
            <a:ext cx="424818" cy="48572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felt 17">
            <a:extLst>
              <a:ext uri="{FF2B5EF4-FFF2-40B4-BE49-F238E27FC236}">
                <a16:creationId xmlns:a16="http://schemas.microsoft.com/office/drawing/2014/main" id="{9C3C2620-B37F-4763-BBF0-B17107229F18}"/>
              </a:ext>
            </a:extLst>
          </p:cNvPr>
          <p:cNvSpPr txBox="1"/>
          <p:nvPr/>
        </p:nvSpPr>
        <p:spPr>
          <a:xfrm>
            <a:off x="10182317" y="4660531"/>
            <a:ext cx="2361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/>
              <a:t>Meget abstrakt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DF5F8C98-B757-4787-A341-185F695375FC}"/>
              </a:ext>
            </a:extLst>
          </p:cNvPr>
          <p:cNvSpPr/>
          <p:nvPr/>
        </p:nvSpPr>
        <p:spPr>
          <a:xfrm>
            <a:off x="7729365" y="2733970"/>
            <a:ext cx="3345678" cy="70956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0" name="Lige forbindelse 19">
            <a:extLst>
              <a:ext uri="{FF2B5EF4-FFF2-40B4-BE49-F238E27FC236}">
                <a16:creationId xmlns:a16="http://schemas.microsoft.com/office/drawing/2014/main" id="{C3AA8CAB-D48E-45F0-B0CC-066FCDB052BC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10585080" y="1597242"/>
            <a:ext cx="489963" cy="1240642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kstfelt 27">
            <a:extLst>
              <a:ext uri="{FF2B5EF4-FFF2-40B4-BE49-F238E27FC236}">
                <a16:creationId xmlns:a16="http://schemas.microsoft.com/office/drawing/2014/main" id="{7C4325B0-D16E-4054-9B85-84D29A80E0EA}"/>
              </a:ext>
            </a:extLst>
          </p:cNvPr>
          <p:cNvSpPr txBox="1"/>
          <p:nvPr/>
        </p:nvSpPr>
        <p:spPr>
          <a:xfrm>
            <a:off x="10386025" y="1247380"/>
            <a:ext cx="2361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/>
              <a:t>Vigtigst i dag</a:t>
            </a:r>
          </a:p>
        </p:txBody>
      </p:sp>
    </p:spTree>
    <p:extLst>
      <p:ext uri="{BB962C8B-B14F-4D97-AF65-F5344CB8AC3E}">
        <p14:creationId xmlns:p14="http://schemas.microsoft.com/office/powerpoint/2010/main" val="411614527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434EA-0FD5-46A3-AC52-58B0FAED3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Spørgsmål? </a:t>
            </a: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E4947F20-D627-4407-856D-2C405B23C625}"/>
              </a:ext>
            </a:extLst>
          </p:cNvPr>
          <p:cNvSpPr txBox="1"/>
          <p:nvPr/>
        </p:nvSpPr>
        <p:spPr>
          <a:xfrm>
            <a:off x="1331089" y="4525701"/>
            <a:ext cx="414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hlinkClick r:id="rId2"/>
              </a:rPr>
              <a:t>anders_bensen@hotmail.com</a:t>
            </a:r>
            <a:r>
              <a:rPr lang="da-D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196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Efter i dag kan I: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158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Forstå objektorienteret programmerings koncepter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nyttigheden i biblioteker og selv installere og bruge dem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Formulere og forstå mere avanceret Python programmer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Så hvordan når vi der til?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Ved små ”forelæsninger”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 lidt liveprogrammering fra undertegnet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Opgaveløsning</a:t>
            </a:r>
          </a:p>
          <a:p>
            <a:pPr lvl="1">
              <a:lnSpc>
                <a:spcPct val="150000"/>
              </a:lnSpc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29634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Efter i dag kan I: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158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Forstå objektorienteret programmerings koncepter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nyttigheden i biblioteker og selv installere og bruge dem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Formulere og forstå mere avanceret Python programmer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Så hvordan når vi der til?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Ved små ”forelæsninger”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 lidt liveprogrammering fra undertegnet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Opgaveløsning</a:t>
            </a:r>
          </a:p>
          <a:p>
            <a:pPr lvl="1">
              <a:lnSpc>
                <a:spcPct val="150000"/>
              </a:lnSpc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da-DK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65812E50-8F17-4818-8C2B-CBE4F862A26C}"/>
              </a:ext>
            </a:extLst>
          </p:cNvPr>
          <p:cNvSpPr/>
          <p:nvPr/>
        </p:nvSpPr>
        <p:spPr>
          <a:xfrm>
            <a:off x="1097280" y="4763031"/>
            <a:ext cx="2826650" cy="457039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6" name="Lige forbindelse 5">
            <a:extLst>
              <a:ext uri="{FF2B5EF4-FFF2-40B4-BE49-F238E27FC236}">
                <a16:creationId xmlns:a16="http://schemas.microsoft.com/office/drawing/2014/main" id="{9434C40C-A5F4-4B98-8FDF-007F0EAB7AAE}"/>
              </a:ext>
            </a:extLst>
          </p:cNvPr>
          <p:cNvCxnSpPr>
            <a:cxnSpLocks/>
          </p:cNvCxnSpPr>
          <p:nvPr/>
        </p:nvCxnSpPr>
        <p:spPr>
          <a:xfrm>
            <a:off x="3391270" y="5157424"/>
            <a:ext cx="424818" cy="48572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felt 6">
            <a:extLst>
              <a:ext uri="{FF2B5EF4-FFF2-40B4-BE49-F238E27FC236}">
                <a16:creationId xmlns:a16="http://schemas.microsoft.com/office/drawing/2014/main" id="{BD199ED9-0574-41A0-8E8E-B5A897D3F259}"/>
              </a:ext>
            </a:extLst>
          </p:cNvPr>
          <p:cNvSpPr txBox="1"/>
          <p:nvPr/>
        </p:nvSpPr>
        <p:spPr>
          <a:xfrm>
            <a:off x="3024448" y="5562845"/>
            <a:ext cx="1725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/>
              <a:t>Det meste af tiden går her</a:t>
            </a:r>
          </a:p>
        </p:txBody>
      </p:sp>
    </p:spTree>
    <p:extLst>
      <p:ext uri="{BB962C8B-B14F-4D97-AF65-F5344CB8AC3E}">
        <p14:creationId xmlns:p14="http://schemas.microsoft.com/office/powerpoint/2010/main" val="183785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 online format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66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Forelæsningerne bliver mig der taler i zoom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Bare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unmute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jer og tal løs hvis der er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spørgmsål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Ved opgaverne bliver I smidt ud i meeting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rooms</a:t>
            </a: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Hvor I har ca. 20-30 minutter til at løse dem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Jens og jeg hopper rundt og hjælper i meeting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rooms</a:t>
            </a: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”Spørg om hjælp” hvis i sidder fast! Så kommer vi (prøver i hvert fald)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er selvfølgelig ikke tvunget til at tale med de andre, men det plejer at hjælpe!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b="1" u="sng" dirty="0">
                <a:solidFill>
                  <a:srgbClr val="FF0000"/>
                </a:solidFill>
              </a:rPr>
              <a:t>LINNK TIL SLIDES HER</a:t>
            </a:r>
          </a:p>
          <a:p>
            <a:pPr>
              <a:lnSpc>
                <a:spcPct val="150000"/>
              </a:lnSpc>
            </a:pPr>
            <a:endParaRPr lang="da-DK" sz="2000" b="1" u="sng" dirty="0"/>
          </a:p>
          <a:p>
            <a:pPr>
              <a:lnSpc>
                <a:spcPct val="150000"/>
              </a:lnSpc>
            </a:pPr>
            <a:endParaRPr lang="da-DK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221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399" y="1899822"/>
            <a:ext cx="5020783" cy="4112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-paradigme programmeringssprog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Paradigme → en speciel måde at anskue tingene på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Opfundet i 1991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af verdens mest populære programmeringssprog </a:t>
            </a:r>
          </a:p>
          <a:p>
            <a:pPr lvl="1">
              <a:lnSpc>
                <a:spcPct val="150000"/>
              </a:lnSpc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14FDD885-A69A-8640-8DD6-547FD8361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239" y="1899822"/>
            <a:ext cx="6000750" cy="288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712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 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2727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IDE’en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bruger i dag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Minimalistisk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generelt virkelig god!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 i kan programmere i lige den IDE i vil, jeg er bare bedst til ”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9024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recap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03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Hurtigt live eksempel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Variabler</a:t>
            </a:r>
            <a:r>
              <a:rPr lang="da-DK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funktioner,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eksekvering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16442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434EA-0FD5-46A3-AC52-58B0FAED3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Klasser</a:t>
            </a:r>
          </a:p>
        </p:txBody>
      </p:sp>
    </p:spTree>
    <p:extLst>
      <p:ext uri="{BB962C8B-B14F-4D97-AF65-F5344CB8AC3E}">
        <p14:creationId xmlns:p14="http://schemas.microsoft.com/office/powerpoint/2010/main" val="2213129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Objektorienteret Programmering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327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kender det at skrive et lille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ython program, hvor vi bare har en fil der klarer alt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Umuligt at vedligeholde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Hvorfor ikke ”modellere” sin kode til sit ansvarsområde?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OOP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Python er jo som sagt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multi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-paradigme, og understøtter her i blandt OOP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Indtil videre har vi programmeret i det ”imperative” paradigme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Vi prøver at modellere verden’ i koden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 abstrakt</a:t>
            </a:r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917573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Klasser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OOP bruger man klasser til at beskrive et abstrakt stykke af verden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 beskriver en slags ”type” af et objekt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Eksempler på klasser: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Bord, stol, bil, patient, person, øl</a:t>
            </a:r>
          </a:p>
        </p:txBody>
      </p:sp>
    </p:spTree>
    <p:extLst>
      <p:ext uri="{BB962C8B-B14F-4D97-AF65-F5344CB8AC3E}">
        <p14:creationId xmlns:p14="http://schemas.microsoft.com/office/powerpoint/2010/main" val="307371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Omkring mig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503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Anders Bensen Ottsen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Diplomingeniør i Softwareteknologi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 Syddansk Universitet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Læser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cand.polyt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Computer Science &amp; Engineering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Ved Danmarks Tekniske Universitet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Hvor jeg specialiserer mig i Kunstig Intelligens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 arbejdet ~ 1 år ved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Systematic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som system ingeniør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Arbejder pt. med software til overvågning af data fra turbiner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 kørt de her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kurser for IDA en del gange efterhånden</a:t>
            </a:r>
            <a:endParaRPr lang="da-DK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27356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Klasser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191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 kendetegnet ved 3 ting: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Variabler (attributter)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Bruges til at beskrive en klasse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Kender vi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Metoder	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Bruges til at beskrive hvad en klasse kan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Kender vi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Hvad er det? </a:t>
            </a:r>
          </a:p>
        </p:txBody>
      </p:sp>
    </p:spTree>
    <p:extLst>
      <p:ext uri="{BB962C8B-B14F-4D97-AF65-F5344CB8AC3E}">
        <p14:creationId xmlns:p14="http://schemas.microsoft.com/office/powerpoint/2010/main" val="2752945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2304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slags metode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Bruges til at konstruere en klasse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Deraf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construct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 fodrer den tingene der kendetegner en klasse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1508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Klassen bord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908700"/>
            <a:ext cx="10213200" cy="23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Hvad kendetegner et bord?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Antal ben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Materiale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Højde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Osv.</a:t>
            </a:r>
          </a:p>
        </p:txBody>
      </p:sp>
    </p:spTree>
    <p:extLst>
      <p:ext uri="{BB962C8B-B14F-4D97-AF65-F5344CB8AC3E}">
        <p14:creationId xmlns:p14="http://schemas.microsoft.com/office/powerpoint/2010/main" val="2004118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bord i Python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70C47935-61E9-485D-B076-3D19084506FA}"/>
              </a:ext>
            </a:extLst>
          </p:cNvPr>
          <p:cNvSpPr/>
          <p:nvPr/>
        </p:nvSpPr>
        <p:spPr>
          <a:xfrm>
            <a:off x="1198484" y="1855431"/>
            <a:ext cx="8575831" cy="2892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2CDE2F90-1476-4B12-88F4-DA7E2E304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945" y="1934574"/>
            <a:ext cx="8468907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986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bord i Python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70C47935-61E9-485D-B076-3D19084506FA}"/>
              </a:ext>
            </a:extLst>
          </p:cNvPr>
          <p:cNvSpPr/>
          <p:nvPr/>
        </p:nvSpPr>
        <p:spPr>
          <a:xfrm>
            <a:off x="1198484" y="1855431"/>
            <a:ext cx="8575831" cy="2892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2CDE2F90-1476-4B12-88F4-DA7E2E304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945" y="1934574"/>
            <a:ext cx="8468907" cy="2734057"/>
          </a:xfrm>
          <a:prstGeom prst="rect">
            <a:avLst/>
          </a:prstGeom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408C03DB-DA68-4BB3-B509-65684A863718}"/>
              </a:ext>
            </a:extLst>
          </p:cNvPr>
          <p:cNvSpPr/>
          <p:nvPr/>
        </p:nvSpPr>
        <p:spPr>
          <a:xfrm>
            <a:off x="1802167" y="2086252"/>
            <a:ext cx="2396971" cy="79899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D40D9CE0-8BB9-4C0B-A65B-2B7725AAE341}"/>
              </a:ext>
            </a:extLst>
          </p:cNvPr>
          <p:cNvSpPr txBox="1"/>
          <p:nvPr/>
        </p:nvSpPr>
        <p:spPr>
          <a:xfrm>
            <a:off x="4945057" y="2301081"/>
            <a:ext cx="172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Attributter</a:t>
            </a:r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6B36C417-AAE2-4E07-8054-ACCA0327BCD9}"/>
              </a:ext>
            </a:extLst>
          </p:cNvPr>
          <p:cNvCxnSpPr>
            <a:cxnSpLocks/>
          </p:cNvCxnSpPr>
          <p:nvPr/>
        </p:nvCxnSpPr>
        <p:spPr>
          <a:xfrm flipV="1">
            <a:off x="4199138" y="2485747"/>
            <a:ext cx="692458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91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bord i Python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70C47935-61E9-485D-B076-3D19084506FA}"/>
              </a:ext>
            </a:extLst>
          </p:cNvPr>
          <p:cNvSpPr/>
          <p:nvPr/>
        </p:nvSpPr>
        <p:spPr>
          <a:xfrm>
            <a:off x="1198484" y="1855431"/>
            <a:ext cx="8575831" cy="2892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2CDE2F90-1476-4B12-88F4-DA7E2E304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945" y="1934574"/>
            <a:ext cx="8468907" cy="2734057"/>
          </a:xfrm>
          <a:prstGeom prst="rect">
            <a:avLst/>
          </a:prstGeom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408C03DB-DA68-4BB3-B509-65684A863718}"/>
              </a:ext>
            </a:extLst>
          </p:cNvPr>
          <p:cNvSpPr/>
          <p:nvPr/>
        </p:nvSpPr>
        <p:spPr>
          <a:xfrm>
            <a:off x="1802167" y="2086252"/>
            <a:ext cx="2396971" cy="79899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D40D9CE0-8BB9-4C0B-A65B-2B7725AAE341}"/>
              </a:ext>
            </a:extLst>
          </p:cNvPr>
          <p:cNvSpPr txBox="1"/>
          <p:nvPr/>
        </p:nvSpPr>
        <p:spPr>
          <a:xfrm>
            <a:off x="4945057" y="2301081"/>
            <a:ext cx="172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Attributter</a:t>
            </a:r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6B36C417-AAE2-4E07-8054-ACCA0327BCD9}"/>
              </a:ext>
            </a:extLst>
          </p:cNvPr>
          <p:cNvCxnSpPr>
            <a:cxnSpLocks/>
          </p:cNvCxnSpPr>
          <p:nvPr/>
        </p:nvCxnSpPr>
        <p:spPr>
          <a:xfrm flipV="1">
            <a:off x="4199138" y="2485747"/>
            <a:ext cx="692458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6A628826-3CD7-4709-952F-6B4BD80FB7A7}"/>
              </a:ext>
            </a:extLst>
          </p:cNvPr>
          <p:cNvSpPr/>
          <p:nvPr/>
        </p:nvSpPr>
        <p:spPr>
          <a:xfrm>
            <a:off x="1793289" y="2875472"/>
            <a:ext cx="3666478" cy="113723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7" name="Lige forbindelse 16">
            <a:extLst>
              <a:ext uri="{FF2B5EF4-FFF2-40B4-BE49-F238E27FC236}">
                <a16:creationId xmlns:a16="http://schemas.microsoft.com/office/drawing/2014/main" id="{A22854FA-AEB2-47D6-95E2-915522DD44BA}"/>
              </a:ext>
            </a:extLst>
          </p:cNvPr>
          <p:cNvCxnSpPr>
            <a:cxnSpLocks/>
          </p:cNvCxnSpPr>
          <p:nvPr/>
        </p:nvCxnSpPr>
        <p:spPr>
          <a:xfrm flipV="1">
            <a:off x="5459767" y="3428999"/>
            <a:ext cx="692458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felt 17">
            <a:extLst>
              <a:ext uri="{FF2B5EF4-FFF2-40B4-BE49-F238E27FC236}">
                <a16:creationId xmlns:a16="http://schemas.microsoft.com/office/drawing/2014/main" id="{5F9BD4E7-7867-42E2-B28E-CE12A5ECD070}"/>
              </a:ext>
            </a:extLst>
          </p:cNvPr>
          <p:cNvSpPr txBox="1"/>
          <p:nvPr/>
        </p:nvSpPr>
        <p:spPr>
          <a:xfrm>
            <a:off x="6232319" y="3244333"/>
            <a:ext cx="172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Constructor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49452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bord i Python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70C47935-61E9-485D-B076-3D19084506FA}"/>
              </a:ext>
            </a:extLst>
          </p:cNvPr>
          <p:cNvSpPr/>
          <p:nvPr/>
        </p:nvSpPr>
        <p:spPr>
          <a:xfrm>
            <a:off x="1198484" y="1855431"/>
            <a:ext cx="8575831" cy="2892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2CDE2F90-1476-4B12-88F4-DA7E2E304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945" y="1934574"/>
            <a:ext cx="8468907" cy="2734057"/>
          </a:xfrm>
          <a:prstGeom prst="rect">
            <a:avLst/>
          </a:prstGeom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408C03DB-DA68-4BB3-B509-65684A863718}"/>
              </a:ext>
            </a:extLst>
          </p:cNvPr>
          <p:cNvSpPr/>
          <p:nvPr/>
        </p:nvSpPr>
        <p:spPr>
          <a:xfrm>
            <a:off x="1802167" y="2086252"/>
            <a:ext cx="2396971" cy="79899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D40D9CE0-8BB9-4C0B-A65B-2B7725AAE341}"/>
              </a:ext>
            </a:extLst>
          </p:cNvPr>
          <p:cNvSpPr txBox="1"/>
          <p:nvPr/>
        </p:nvSpPr>
        <p:spPr>
          <a:xfrm>
            <a:off x="4945057" y="2301081"/>
            <a:ext cx="172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Attributter</a:t>
            </a:r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6B36C417-AAE2-4E07-8054-ACCA0327BCD9}"/>
              </a:ext>
            </a:extLst>
          </p:cNvPr>
          <p:cNvCxnSpPr>
            <a:cxnSpLocks/>
          </p:cNvCxnSpPr>
          <p:nvPr/>
        </p:nvCxnSpPr>
        <p:spPr>
          <a:xfrm flipV="1">
            <a:off x="4199138" y="2485747"/>
            <a:ext cx="692458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6A628826-3CD7-4709-952F-6B4BD80FB7A7}"/>
              </a:ext>
            </a:extLst>
          </p:cNvPr>
          <p:cNvSpPr/>
          <p:nvPr/>
        </p:nvSpPr>
        <p:spPr>
          <a:xfrm>
            <a:off x="1793289" y="2875472"/>
            <a:ext cx="3666478" cy="113723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7" name="Lige forbindelse 16">
            <a:extLst>
              <a:ext uri="{FF2B5EF4-FFF2-40B4-BE49-F238E27FC236}">
                <a16:creationId xmlns:a16="http://schemas.microsoft.com/office/drawing/2014/main" id="{A22854FA-AEB2-47D6-95E2-915522DD44BA}"/>
              </a:ext>
            </a:extLst>
          </p:cNvPr>
          <p:cNvCxnSpPr>
            <a:cxnSpLocks/>
          </p:cNvCxnSpPr>
          <p:nvPr/>
        </p:nvCxnSpPr>
        <p:spPr>
          <a:xfrm flipV="1">
            <a:off x="5459767" y="3428999"/>
            <a:ext cx="692458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felt 17">
            <a:extLst>
              <a:ext uri="{FF2B5EF4-FFF2-40B4-BE49-F238E27FC236}">
                <a16:creationId xmlns:a16="http://schemas.microsoft.com/office/drawing/2014/main" id="{5F9BD4E7-7867-42E2-B28E-CE12A5ECD070}"/>
              </a:ext>
            </a:extLst>
          </p:cNvPr>
          <p:cNvSpPr txBox="1"/>
          <p:nvPr/>
        </p:nvSpPr>
        <p:spPr>
          <a:xfrm>
            <a:off x="6232319" y="3244333"/>
            <a:ext cx="172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Constructor</a:t>
            </a:r>
            <a:endParaRPr lang="da-DK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BC1287C-7E34-4E34-AB22-357322AE928D}"/>
              </a:ext>
            </a:extLst>
          </p:cNvPr>
          <p:cNvSpPr/>
          <p:nvPr/>
        </p:nvSpPr>
        <p:spPr>
          <a:xfrm>
            <a:off x="1677880" y="3955002"/>
            <a:ext cx="8096433" cy="106236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5" name="Lige forbindelse 14">
            <a:extLst>
              <a:ext uri="{FF2B5EF4-FFF2-40B4-BE49-F238E27FC236}">
                <a16:creationId xmlns:a16="http://schemas.microsoft.com/office/drawing/2014/main" id="{0807F0AB-7A24-45A0-953E-674D1B98CFFA}"/>
              </a:ext>
            </a:extLst>
          </p:cNvPr>
          <p:cNvCxnSpPr>
            <a:cxnSpLocks/>
          </p:cNvCxnSpPr>
          <p:nvPr/>
        </p:nvCxnSpPr>
        <p:spPr>
          <a:xfrm flipV="1">
            <a:off x="8399755" y="3721139"/>
            <a:ext cx="389138" cy="3732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felt 18">
            <a:extLst>
              <a:ext uri="{FF2B5EF4-FFF2-40B4-BE49-F238E27FC236}">
                <a16:creationId xmlns:a16="http://schemas.microsoft.com/office/drawing/2014/main" id="{722E1249-5633-4B69-8C41-B49B6FA1DC1A}"/>
              </a:ext>
            </a:extLst>
          </p:cNvPr>
          <p:cNvSpPr txBox="1"/>
          <p:nvPr/>
        </p:nvSpPr>
        <p:spPr>
          <a:xfrm>
            <a:off x="8164618" y="3301602"/>
            <a:ext cx="172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Metode</a:t>
            </a:r>
          </a:p>
        </p:txBody>
      </p:sp>
    </p:spTree>
    <p:extLst>
      <p:ext uri="{BB962C8B-B14F-4D97-AF65-F5344CB8AC3E}">
        <p14:creationId xmlns:p14="http://schemas.microsoft.com/office/powerpoint/2010/main" val="26216278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Objekter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43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 en instans af en klasse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F.eks. Finder der jo flere forskellige typer borde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Spiseborde, sofaborde, skriveborde …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4987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332F1-3547-4701-B837-43F840BCF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94977"/>
            <a:ext cx="10058400" cy="1450757"/>
          </a:xfrm>
        </p:spPr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Objekter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3EE13CA-3B71-4E00-AB4A-8824335CF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Tx/>
              <a:buNone/>
            </a:pPr>
            <a:endParaRPr lang="da-DK" dirty="0">
              <a:solidFill>
                <a:schemeClr val="tx1"/>
              </a:solidFill>
            </a:endParaRPr>
          </a:p>
          <a:p>
            <a:pPr marL="0" indent="0">
              <a:buClrTx/>
              <a:buNone/>
            </a:pPr>
            <a:endParaRPr lang="da-DK" dirty="0">
              <a:solidFill>
                <a:schemeClr val="tx1"/>
              </a:solidFill>
            </a:endParaRPr>
          </a:p>
          <a:p>
            <a:pPr marL="0" indent="0">
              <a:buClrTx/>
              <a:buNone/>
            </a:pPr>
            <a:endParaRPr lang="da-DK" dirty="0">
              <a:solidFill>
                <a:schemeClr val="tx1"/>
              </a:solidFill>
            </a:endParaRPr>
          </a:p>
        </p:txBody>
      </p:sp>
      <p:pic>
        <p:nvPicPr>
          <p:cNvPr id="5" name="Billede 4" descr="Et billede, der indeholder bænk, bord, møbler, træ&#10;&#10;Automatisk genereret beskrivelse">
            <a:extLst>
              <a:ext uri="{FF2B5EF4-FFF2-40B4-BE49-F238E27FC236}">
                <a16:creationId xmlns:a16="http://schemas.microsoft.com/office/drawing/2014/main" id="{2655656D-139F-40FC-A431-69F5D73DF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7" y="2191795"/>
            <a:ext cx="4582974" cy="3331237"/>
          </a:xfrm>
          <a:prstGeom prst="rect">
            <a:avLst/>
          </a:prstGeom>
        </p:spPr>
      </p:pic>
      <p:pic>
        <p:nvPicPr>
          <p:cNvPr id="7" name="Billede 6" descr="Et billede, der indeholder møbler, bord, skammel&#10;&#10;Automatisk genereret beskrivelse">
            <a:extLst>
              <a:ext uri="{FF2B5EF4-FFF2-40B4-BE49-F238E27FC236}">
                <a16:creationId xmlns:a16="http://schemas.microsoft.com/office/drawing/2014/main" id="{C55B03B9-7941-4ED8-A82B-DAB91BCCFE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461" y="1845733"/>
            <a:ext cx="3611440" cy="3611440"/>
          </a:xfrm>
          <a:prstGeom prst="rect">
            <a:avLst/>
          </a:prstGeom>
        </p:spPr>
      </p:pic>
      <p:pic>
        <p:nvPicPr>
          <p:cNvPr id="11" name="Billede 10" descr="Et billede, der indeholder møbler, bord&#10;&#10;Automatisk genereret beskrivelse">
            <a:extLst>
              <a:ext uri="{FF2B5EF4-FFF2-40B4-BE49-F238E27FC236}">
                <a16:creationId xmlns:a16="http://schemas.microsoft.com/office/drawing/2014/main" id="{209A22C8-3C2D-4C90-921B-ECFF325D0A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901" y="1959428"/>
            <a:ext cx="4145782" cy="414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930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Objekter i Python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87285F85-B09F-4600-9127-4D6E6025A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905" y="1947721"/>
            <a:ext cx="5225162" cy="2157553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2EC90BF1-17B7-40D7-AABC-962F7A44B283}"/>
              </a:ext>
            </a:extLst>
          </p:cNvPr>
          <p:cNvSpPr/>
          <p:nvPr/>
        </p:nvSpPr>
        <p:spPr>
          <a:xfrm>
            <a:off x="1198484" y="1855431"/>
            <a:ext cx="4973715" cy="2373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3281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Omkring Jens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112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Jens Kristian Vitus Bering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BSc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 Software Engineering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 Syddansk Universitet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Læser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cand.polyt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Software Engineering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Ved Syddansk Universitet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Arbejder som studenterudvikler ved Bankdata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Hvor jeg programmerer finans software  </a:t>
            </a:r>
            <a:endParaRPr lang="da-DK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778443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Objekter i Python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87285F85-B09F-4600-9127-4D6E6025A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905" y="1947721"/>
            <a:ext cx="5225162" cy="2157553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2EC90BF1-17B7-40D7-AABC-962F7A44B283}"/>
              </a:ext>
            </a:extLst>
          </p:cNvPr>
          <p:cNvSpPr/>
          <p:nvPr/>
        </p:nvSpPr>
        <p:spPr>
          <a:xfrm>
            <a:off x="1198484" y="1855431"/>
            <a:ext cx="4973715" cy="2373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70CC8C9-D0F7-44C2-9E36-006C53AB183D}"/>
              </a:ext>
            </a:extLst>
          </p:cNvPr>
          <p:cNvSpPr/>
          <p:nvPr/>
        </p:nvSpPr>
        <p:spPr>
          <a:xfrm>
            <a:off x="1516417" y="1855430"/>
            <a:ext cx="2396971" cy="3638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985DA949-3BB0-4057-A2AB-30E945DD55E7}"/>
              </a:ext>
            </a:extLst>
          </p:cNvPr>
          <p:cNvCxnSpPr>
            <a:cxnSpLocks/>
          </p:cNvCxnSpPr>
          <p:nvPr/>
        </p:nvCxnSpPr>
        <p:spPr>
          <a:xfrm flipV="1">
            <a:off x="3913388" y="2037378"/>
            <a:ext cx="2649337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>
            <a:extLst>
              <a:ext uri="{FF2B5EF4-FFF2-40B4-BE49-F238E27FC236}">
                <a16:creationId xmlns:a16="http://schemas.microsoft.com/office/drawing/2014/main" id="{377C9C25-204D-4D7E-8A0E-99FF73F8AA86}"/>
              </a:ext>
            </a:extLst>
          </p:cNvPr>
          <p:cNvSpPr txBox="1"/>
          <p:nvPr/>
        </p:nvSpPr>
        <p:spPr>
          <a:xfrm>
            <a:off x="6588431" y="1855430"/>
            <a:ext cx="360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importerer alt fra vores fil </a:t>
            </a:r>
            <a:r>
              <a:rPr lang="da-DK" dirty="0" err="1"/>
              <a:t>Table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025981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Objekter i Python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87285F85-B09F-4600-9127-4D6E6025A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905" y="1947721"/>
            <a:ext cx="5225162" cy="2157553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2EC90BF1-17B7-40D7-AABC-962F7A44B283}"/>
              </a:ext>
            </a:extLst>
          </p:cNvPr>
          <p:cNvSpPr/>
          <p:nvPr/>
        </p:nvSpPr>
        <p:spPr>
          <a:xfrm>
            <a:off x="1198484" y="1855431"/>
            <a:ext cx="4973715" cy="2373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70CC8C9-D0F7-44C2-9E36-006C53AB183D}"/>
              </a:ext>
            </a:extLst>
          </p:cNvPr>
          <p:cNvSpPr/>
          <p:nvPr/>
        </p:nvSpPr>
        <p:spPr>
          <a:xfrm>
            <a:off x="1516417" y="1855430"/>
            <a:ext cx="2396971" cy="3638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985DA949-3BB0-4057-A2AB-30E945DD55E7}"/>
              </a:ext>
            </a:extLst>
          </p:cNvPr>
          <p:cNvCxnSpPr>
            <a:cxnSpLocks/>
          </p:cNvCxnSpPr>
          <p:nvPr/>
        </p:nvCxnSpPr>
        <p:spPr>
          <a:xfrm flipV="1">
            <a:off x="3913388" y="2037378"/>
            <a:ext cx="2649337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>
            <a:extLst>
              <a:ext uri="{FF2B5EF4-FFF2-40B4-BE49-F238E27FC236}">
                <a16:creationId xmlns:a16="http://schemas.microsoft.com/office/drawing/2014/main" id="{377C9C25-204D-4D7E-8A0E-99FF73F8AA86}"/>
              </a:ext>
            </a:extLst>
          </p:cNvPr>
          <p:cNvSpPr txBox="1"/>
          <p:nvPr/>
        </p:nvSpPr>
        <p:spPr>
          <a:xfrm>
            <a:off x="6588431" y="1855430"/>
            <a:ext cx="360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importerer alt fra vores fil </a:t>
            </a:r>
            <a:r>
              <a:rPr lang="da-DK" dirty="0" err="1"/>
              <a:t>Table</a:t>
            </a:r>
            <a:endParaRPr lang="da-DK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8B73ED9-D4B8-4E3E-88F9-FF0DD1327414}"/>
              </a:ext>
            </a:extLst>
          </p:cNvPr>
          <p:cNvSpPr/>
          <p:nvPr/>
        </p:nvSpPr>
        <p:spPr>
          <a:xfrm>
            <a:off x="1198484" y="2219326"/>
            <a:ext cx="4973715" cy="110092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C59FD995-8AFA-4890-8387-7F3E577C0665}"/>
              </a:ext>
            </a:extLst>
          </p:cNvPr>
          <p:cNvCxnSpPr>
            <a:cxnSpLocks/>
          </p:cNvCxnSpPr>
          <p:nvPr/>
        </p:nvCxnSpPr>
        <p:spPr>
          <a:xfrm flipV="1">
            <a:off x="6172199" y="2783105"/>
            <a:ext cx="390526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felt 11">
            <a:extLst>
              <a:ext uri="{FF2B5EF4-FFF2-40B4-BE49-F238E27FC236}">
                <a16:creationId xmlns:a16="http://schemas.microsoft.com/office/drawing/2014/main" id="{FE5B1DCE-0F7C-4C80-A4CB-5C01C5D8D9AA}"/>
              </a:ext>
            </a:extLst>
          </p:cNvPr>
          <p:cNvSpPr txBox="1"/>
          <p:nvPr/>
        </p:nvSpPr>
        <p:spPr>
          <a:xfrm>
            <a:off x="6588431" y="2598438"/>
            <a:ext cx="360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</a:t>
            </a:r>
            <a:r>
              <a:rPr lang="da-DK" dirty="0" err="1"/>
              <a:t>instantierer</a:t>
            </a:r>
            <a:r>
              <a:rPr lang="da-DK" dirty="0"/>
              <a:t> vores bord objekter </a:t>
            </a:r>
          </a:p>
        </p:txBody>
      </p:sp>
    </p:spTree>
    <p:extLst>
      <p:ext uri="{BB962C8B-B14F-4D97-AF65-F5344CB8AC3E}">
        <p14:creationId xmlns:p14="http://schemas.microsoft.com/office/powerpoint/2010/main" val="4101921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Objekter i Python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87285F85-B09F-4600-9127-4D6E6025A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905" y="1947721"/>
            <a:ext cx="5225162" cy="2157553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2EC90BF1-17B7-40D7-AABC-962F7A44B283}"/>
              </a:ext>
            </a:extLst>
          </p:cNvPr>
          <p:cNvSpPr/>
          <p:nvPr/>
        </p:nvSpPr>
        <p:spPr>
          <a:xfrm>
            <a:off x="1198484" y="1855431"/>
            <a:ext cx="4973715" cy="2373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70CC8C9-D0F7-44C2-9E36-006C53AB183D}"/>
              </a:ext>
            </a:extLst>
          </p:cNvPr>
          <p:cNvSpPr/>
          <p:nvPr/>
        </p:nvSpPr>
        <p:spPr>
          <a:xfrm>
            <a:off x="1516417" y="1855430"/>
            <a:ext cx="2396971" cy="3638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985DA949-3BB0-4057-A2AB-30E945DD55E7}"/>
              </a:ext>
            </a:extLst>
          </p:cNvPr>
          <p:cNvCxnSpPr>
            <a:cxnSpLocks/>
          </p:cNvCxnSpPr>
          <p:nvPr/>
        </p:nvCxnSpPr>
        <p:spPr>
          <a:xfrm flipV="1">
            <a:off x="3913388" y="2037378"/>
            <a:ext cx="2649337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>
            <a:extLst>
              <a:ext uri="{FF2B5EF4-FFF2-40B4-BE49-F238E27FC236}">
                <a16:creationId xmlns:a16="http://schemas.microsoft.com/office/drawing/2014/main" id="{377C9C25-204D-4D7E-8A0E-99FF73F8AA86}"/>
              </a:ext>
            </a:extLst>
          </p:cNvPr>
          <p:cNvSpPr txBox="1"/>
          <p:nvPr/>
        </p:nvSpPr>
        <p:spPr>
          <a:xfrm>
            <a:off x="6588431" y="1855430"/>
            <a:ext cx="360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importerer alt fra vores fil </a:t>
            </a:r>
            <a:r>
              <a:rPr lang="da-DK" dirty="0" err="1"/>
              <a:t>Table</a:t>
            </a:r>
            <a:endParaRPr lang="da-DK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8B73ED9-D4B8-4E3E-88F9-FF0DD1327414}"/>
              </a:ext>
            </a:extLst>
          </p:cNvPr>
          <p:cNvSpPr/>
          <p:nvPr/>
        </p:nvSpPr>
        <p:spPr>
          <a:xfrm>
            <a:off x="1198484" y="2219326"/>
            <a:ext cx="4973715" cy="110092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C59FD995-8AFA-4890-8387-7F3E577C0665}"/>
              </a:ext>
            </a:extLst>
          </p:cNvPr>
          <p:cNvCxnSpPr>
            <a:cxnSpLocks/>
          </p:cNvCxnSpPr>
          <p:nvPr/>
        </p:nvCxnSpPr>
        <p:spPr>
          <a:xfrm flipV="1">
            <a:off x="6172199" y="2783105"/>
            <a:ext cx="390526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felt 11">
            <a:extLst>
              <a:ext uri="{FF2B5EF4-FFF2-40B4-BE49-F238E27FC236}">
                <a16:creationId xmlns:a16="http://schemas.microsoft.com/office/drawing/2014/main" id="{FE5B1DCE-0F7C-4C80-A4CB-5C01C5D8D9AA}"/>
              </a:ext>
            </a:extLst>
          </p:cNvPr>
          <p:cNvSpPr txBox="1"/>
          <p:nvPr/>
        </p:nvSpPr>
        <p:spPr>
          <a:xfrm>
            <a:off x="6588431" y="2598438"/>
            <a:ext cx="360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</a:t>
            </a:r>
            <a:r>
              <a:rPr lang="da-DK" dirty="0" err="1"/>
              <a:t>instantierer</a:t>
            </a:r>
            <a:r>
              <a:rPr lang="da-DK" dirty="0"/>
              <a:t> vores bord objekter 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17E6E69-3B1A-4C72-96AD-45E3F6FA4D1F}"/>
              </a:ext>
            </a:extLst>
          </p:cNvPr>
          <p:cNvSpPr/>
          <p:nvPr/>
        </p:nvSpPr>
        <p:spPr>
          <a:xfrm>
            <a:off x="926541" y="3320246"/>
            <a:ext cx="4670089" cy="87468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A63BC99E-5D9F-4F50-A8E1-5D8F46449CA0}"/>
              </a:ext>
            </a:extLst>
          </p:cNvPr>
          <p:cNvCxnSpPr>
            <a:cxnSpLocks/>
          </p:cNvCxnSpPr>
          <p:nvPr/>
        </p:nvCxnSpPr>
        <p:spPr>
          <a:xfrm flipV="1">
            <a:off x="5609483" y="3757589"/>
            <a:ext cx="985889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C1E2524A-7AAA-4EA5-8F54-9E9CC70DCE92}"/>
              </a:ext>
            </a:extLst>
          </p:cNvPr>
          <p:cNvSpPr txBox="1"/>
          <p:nvPr/>
        </p:nvSpPr>
        <p:spPr>
          <a:xfrm>
            <a:off x="6642010" y="3572922"/>
            <a:ext cx="360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kalder objektets metode</a:t>
            </a:r>
          </a:p>
        </p:txBody>
      </p:sp>
    </p:spTree>
    <p:extLst>
      <p:ext uri="{BB962C8B-B14F-4D97-AF65-F5344CB8AC3E}">
        <p14:creationId xmlns:p14="http://schemas.microsoft.com/office/powerpoint/2010/main" val="15368710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Objekter i Python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87285F85-B09F-4600-9127-4D6E6025A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905" y="1947721"/>
            <a:ext cx="5225162" cy="2157553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2EC90BF1-17B7-40D7-AABC-962F7A44B283}"/>
              </a:ext>
            </a:extLst>
          </p:cNvPr>
          <p:cNvSpPr/>
          <p:nvPr/>
        </p:nvSpPr>
        <p:spPr>
          <a:xfrm>
            <a:off x="1198484" y="1855431"/>
            <a:ext cx="4973715" cy="2373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70CC8C9-D0F7-44C2-9E36-006C53AB183D}"/>
              </a:ext>
            </a:extLst>
          </p:cNvPr>
          <p:cNvSpPr/>
          <p:nvPr/>
        </p:nvSpPr>
        <p:spPr>
          <a:xfrm>
            <a:off x="1516417" y="1855430"/>
            <a:ext cx="2396971" cy="3638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985DA949-3BB0-4057-A2AB-30E945DD55E7}"/>
              </a:ext>
            </a:extLst>
          </p:cNvPr>
          <p:cNvCxnSpPr>
            <a:cxnSpLocks/>
          </p:cNvCxnSpPr>
          <p:nvPr/>
        </p:nvCxnSpPr>
        <p:spPr>
          <a:xfrm flipV="1">
            <a:off x="3913388" y="2037378"/>
            <a:ext cx="2649337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>
            <a:extLst>
              <a:ext uri="{FF2B5EF4-FFF2-40B4-BE49-F238E27FC236}">
                <a16:creationId xmlns:a16="http://schemas.microsoft.com/office/drawing/2014/main" id="{377C9C25-204D-4D7E-8A0E-99FF73F8AA86}"/>
              </a:ext>
            </a:extLst>
          </p:cNvPr>
          <p:cNvSpPr txBox="1"/>
          <p:nvPr/>
        </p:nvSpPr>
        <p:spPr>
          <a:xfrm>
            <a:off x="6588431" y="1855430"/>
            <a:ext cx="360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importerer alt fra vores fil </a:t>
            </a:r>
            <a:r>
              <a:rPr lang="da-DK" dirty="0" err="1"/>
              <a:t>Table</a:t>
            </a:r>
            <a:endParaRPr lang="da-DK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8B73ED9-D4B8-4E3E-88F9-FF0DD1327414}"/>
              </a:ext>
            </a:extLst>
          </p:cNvPr>
          <p:cNvSpPr/>
          <p:nvPr/>
        </p:nvSpPr>
        <p:spPr>
          <a:xfrm>
            <a:off x="1198484" y="2219326"/>
            <a:ext cx="4973715" cy="110092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C59FD995-8AFA-4890-8387-7F3E577C0665}"/>
              </a:ext>
            </a:extLst>
          </p:cNvPr>
          <p:cNvCxnSpPr>
            <a:cxnSpLocks/>
          </p:cNvCxnSpPr>
          <p:nvPr/>
        </p:nvCxnSpPr>
        <p:spPr>
          <a:xfrm flipV="1">
            <a:off x="6172199" y="2783105"/>
            <a:ext cx="390526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felt 11">
            <a:extLst>
              <a:ext uri="{FF2B5EF4-FFF2-40B4-BE49-F238E27FC236}">
                <a16:creationId xmlns:a16="http://schemas.microsoft.com/office/drawing/2014/main" id="{FE5B1DCE-0F7C-4C80-A4CB-5C01C5D8D9AA}"/>
              </a:ext>
            </a:extLst>
          </p:cNvPr>
          <p:cNvSpPr txBox="1"/>
          <p:nvPr/>
        </p:nvSpPr>
        <p:spPr>
          <a:xfrm>
            <a:off x="6588431" y="2598438"/>
            <a:ext cx="360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</a:t>
            </a:r>
            <a:r>
              <a:rPr lang="da-DK" dirty="0" err="1"/>
              <a:t>instantierer</a:t>
            </a:r>
            <a:r>
              <a:rPr lang="da-DK" dirty="0"/>
              <a:t> vores bord objekter 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17E6E69-3B1A-4C72-96AD-45E3F6FA4D1F}"/>
              </a:ext>
            </a:extLst>
          </p:cNvPr>
          <p:cNvSpPr/>
          <p:nvPr/>
        </p:nvSpPr>
        <p:spPr>
          <a:xfrm>
            <a:off x="926541" y="3320246"/>
            <a:ext cx="4670089" cy="87468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A63BC99E-5D9F-4F50-A8E1-5D8F46449CA0}"/>
              </a:ext>
            </a:extLst>
          </p:cNvPr>
          <p:cNvCxnSpPr>
            <a:cxnSpLocks/>
          </p:cNvCxnSpPr>
          <p:nvPr/>
        </p:nvCxnSpPr>
        <p:spPr>
          <a:xfrm flipV="1">
            <a:off x="5609483" y="3757589"/>
            <a:ext cx="985889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C1E2524A-7AAA-4EA5-8F54-9E9CC70DCE92}"/>
              </a:ext>
            </a:extLst>
          </p:cNvPr>
          <p:cNvSpPr txBox="1"/>
          <p:nvPr/>
        </p:nvSpPr>
        <p:spPr>
          <a:xfrm>
            <a:off x="6642010" y="3572922"/>
            <a:ext cx="360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kalder objektets metode</a:t>
            </a:r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93E6D2F5-EDAA-49D5-891D-7E9B105D7457}"/>
              </a:ext>
            </a:extLst>
          </p:cNvPr>
          <p:cNvSpPr txBox="1"/>
          <p:nvPr/>
        </p:nvSpPr>
        <p:spPr>
          <a:xfrm>
            <a:off x="1144905" y="4445058"/>
            <a:ext cx="609452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Live!</a:t>
            </a:r>
          </a:p>
        </p:txBody>
      </p:sp>
    </p:spTree>
    <p:extLst>
      <p:ext uri="{BB962C8B-B14F-4D97-AF65-F5344CB8AC3E}">
        <p14:creationId xmlns:p14="http://schemas.microsoft.com/office/powerpoint/2010/main" val="33945825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332F1-3547-4701-B837-43F840BCF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Opgaver pt. 1 (20 minutter)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3EE13CA-3B71-4E00-AB4A-8824335CF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54612"/>
            <a:ext cx="10058400" cy="4311998"/>
          </a:xfrm>
        </p:spPr>
        <p:txBody>
          <a:bodyPr>
            <a:normAutofit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da-DK" b="1" dirty="0">
                <a:solidFill>
                  <a:schemeClr val="tx1"/>
                </a:solidFill>
              </a:rPr>
              <a:t>Lav en klasse som repræsentere en øl (Kald den Beer, ikke øl). En øl består af de tre attributter: navn(</a:t>
            </a:r>
            <a:r>
              <a:rPr lang="da-DK" b="1" dirty="0" err="1">
                <a:solidFill>
                  <a:schemeClr val="tx1"/>
                </a:solidFill>
              </a:rPr>
              <a:t>name</a:t>
            </a:r>
            <a:r>
              <a:rPr lang="da-DK" b="1" dirty="0">
                <a:solidFill>
                  <a:schemeClr val="tx1"/>
                </a:solidFill>
              </a:rPr>
              <a:t>), alkoholprocent(</a:t>
            </a:r>
            <a:r>
              <a:rPr lang="da-DK" b="1" dirty="0" err="1">
                <a:solidFill>
                  <a:schemeClr val="tx1"/>
                </a:solidFill>
              </a:rPr>
              <a:t>percentage</a:t>
            </a:r>
            <a:r>
              <a:rPr lang="da-DK" b="1" dirty="0">
                <a:solidFill>
                  <a:schemeClr val="tx1"/>
                </a:solidFill>
              </a:rPr>
              <a:t>) og et mærke(brand). Derudover består en øl af en metode: def </a:t>
            </a:r>
            <a:r>
              <a:rPr lang="da-DK" b="1" dirty="0" err="1">
                <a:solidFill>
                  <a:schemeClr val="tx1"/>
                </a:solidFill>
              </a:rPr>
              <a:t>print_beer</a:t>
            </a:r>
            <a:r>
              <a:rPr lang="da-DK" b="1" dirty="0">
                <a:solidFill>
                  <a:schemeClr val="tx1"/>
                </a:solidFill>
              </a:rPr>
              <a:t>() til at printe de tre ting der kendetegner en øl. 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</a:rPr>
              <a:t> Når klassen &amp; metoden er lavet, så lav en ny fil, importer den fil du lavede dine klasser, og brug klassen til at lave 3 objekter der repræsentere dine </a:t>
            </a:r>
            <a:r>
              <a:rPr lang="da-DK" dirty="0" err="1">
                <a:solidFill>
                  <a:schemeClr val="tx1"/>
                </a:solidFill>
              </a:rPr>
              <a:t>yndlingsøl</a:t>
            </a:r>
            <a:r>
              <a:rPr lang="da-DK" dirty="0">
                <a:solidFill>
                  <a:schemeClr val="tx1"/>
                </a:solidFill>
              </a:rPr>
              <a:t>.</a:t>
            </a:r>
            <a:r>
              <a:rPr lang="da-DK" b="1" dirty="0">
                <a:solidFill>
                  <a:schemeClr val="tx1"/>
                </a:solidFill>
              </a:rPr>
              <a:t> </a:t>
            </a:r>
            <a:endParaRPr lang="da-DK" dirty="0">
              <a:solidFill>
                <a:schemeClr val="tx1"/>
              </a:solidFill>
            </a:endParaRPr>
          </a:p>
          <a:p>
            <a:pPr marL="457200" indent="-457200">
              <a:buClrTx/>
              <a:buFont typeface="+mj-lt"/>
              <a:buAutoNum type="arabicPeriod"/>
            </a:pPr>
            <a:r>
              <a:rPr lang="da-DK" b="1" dirty="0">
                <a:solidFill>
                  <a:schemeClr val="tx1"/>
                </a:solidFill>
              </a:rPr>
              <a:t>(Ekstra) Lav en metode som kan ændre på alkoholprocenten efter du har ”instantieret” objektet, metoden skal tage den nye procent som argument 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</a:rPr>
              <a:t> Hint: 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 minder ret meget om </a:t>
            </a:r>
            <a:r>
              <a:rPr lang="da-DK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metoden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ClrTx/>
              <a:buNone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893854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434EA-0FD5-46A3-AC52-58B0FAED3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Filhåndtering</a:t>
            </a:r>
          </a:p>
        </p:txBody>
      </p:sp>
    </p:spTree>
    <p:extLst>
      <p:ext uri="{BB962C8B-B14F-4D97-AF65-F5344CB8AC3E}">
        <p14:creationId xmlns:p14="http://schemas.microsoft.com/office/powerpoint/2010/main" val="12014535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Filer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23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computere bruger vi filer til at opbevare noget data eller et program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Alle de programmer vi har lavet er f.eks. bare filer med noget specifikt kode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 kan også bruge filer til at gemme data, som vi så kan bruge inde i vores program!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Så inde i et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ython program bruger vi en anden fil til at styre data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5763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Filer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65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Ofte bruger man ”.</a:t>
            </a:r>
            <a:r>
              <a:rPr lang="da-DK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txt</a:t>
            </a: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filer til at opbevare data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 kan så enten skrive nyt data til den her fil, eller læse gammel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Filer kan altså bruges som en slags ”database”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Forestil jer f.eks. et scenarie hvor vi har et kalender program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Når vi skriver data til programmet, så gemmer det det også i filen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Fordi så når vi åbner programmet næste gang, kan den læse alt </a:t>
            </a:r>
            <a:r>
              <a:rPr lang="da-DK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dataen</a:t>
            </a: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 fra filen!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1688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Eksempel fil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4EC56A9F-A473-4204-BD30-1007E0586717}"/>
              </a:ext>
            </a:extLst>
          </p:cNvPr>
          <p:cNvSpPr txBox="1"/>
          <p:nvPr/>
        </p:nvSpPr>
        <p:spPr>
          <a:xfrm>
            <a:off x="4227879" y="1774753"/>
            <a:ext cx="7340814" cy="373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couples.txt </a:t>
            </a: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består af par og deres navne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 er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Hvor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mandens navn</a:t>
            </a: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er til venstre for kommaet og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kvindens navn</a:t>
            </a: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er til højre for kommaet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Så vi bruger altså et komma til at separere data!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E01CDBE0-9AC5-4087-9662-AB62E2324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957" y="1777964"/>
            <a:ext cx="2836079" cy="203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5102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Skrive til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22E7EA2F-BB32-4994-A9A0-98C6B498D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17622"/>
            <a:ext cx="6239746" cy="1648055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4" y="1855432"/>
            <a:ext cx="5619566" cy="1928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7673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Dagens program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94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Klasser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Filhåndtering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Biblioteker i 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Grafisk brugergrænseflade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Avanceret emner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Hvad man kan gøre herfra og spørgerunde  </a:t>
            </a:r>
          </a:p>
          <a:p>
            <a:pPr lvl="1">
              <a:lnSpc>
                <a:spcPct val="150000"/>
              </a:lnSpc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>
              <a:lnSpc>
                <a:spcPct val="150000"/>
              </a:lnSpc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991134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Skrive til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22E7EA2F-BB32-4994-A9A0-98C6B498D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17622"/>
            <a:ext cx="6239746" cy="1648055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4" y="1855432"/>
            <a:ext cx="5619566" cy="1928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40E4BAF-DFF1-47E4-95E3-1784B88F1C6B}"/>
              </a:ext>
            </a:extLst>
          </p:cNvPr>
          <p:cNvSpPr/>
          <p:nvPr/>
        </p:nvSpPr>
        <p:spPr>
          <a:xfrm>
            <a:off x="3132153" y="1899820"/>
            <a:ext cx="3685897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2" name="Lige forbindelse 11">
            <a:extLst>
              <a:ext uri="{FF2B5EF4-FFF2-40B4-BE49-F238E27FC236}">
                <a16:creationId xmlns:a16="http://schemas.microsoft.com/office/drawing/2014/main" id="{6E5F7578-18D5-4482-80D2-C5F7A9BABFD7}"/>
              </a:ext>
            </a:extLst>
          </p:cNvPr>
          <p:cNvCxnSpPr>
            <a:cxnSpLocks/>
          </p:cNvCxnSpPr>
          <p:nvPr/>
        </p:nvCxnSpPr>
        <p:spPr>
          <a:xfrm flipV="1">
            <a:off x="6818050" y="2179467"/>
            <a:ext cx="806628" cy="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felt 12">
            <a:extLst>
              <a:ext uri="{FF2B5EF4-FFF2-40B4-BE49-F238E27FC236}">
                <a16:creationId xmlns:a16="http://schemas.microsoft.com/office/drawing/2014/main" id="{409345A1-60CB-4234-9134-7BF796C32B1E}"/>
              </a:ext>
            </a:extLst>
          </p:cNvPr>
          <p:cNvSpPr txBox="1"/>
          <p:nvPr/>
        </p:nvSpPr>
        <p:spPr>
          <a:xfrm>
            <a:off x="7700670" y="1781750"/>
            <a:ext cx="3603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bruger </a:t>
            </a:r>
            <a:r>
              <a:rPr lang="da-DK" b="1" i="1" dirty="0"/>
              <a:t>open</a:t>
            </a:r>
            <a:r>
              <a:rPr lang="da-DK" dirty="0"/>
              <a:t> metoden til at åbne filen </a:t>
            </a:r>
            <a:r>
              <a:rPr lang="da-DK" b="1" i="1" dirty="0"/>
              <a:t>name_file.txt</a:t>
            </a:r>
            <a:r>
              <a:rPr lang="da-DK" dirty="0"/>
              <a:t> og fortæller at vi gerne vil skrive til filen (</a:t>
            </a:r>
            <a:r>
              <a:rPr lang="da-DK" b="1" i="1" dirty="0"/>
              <a:t>w+</a:t>
            </a:r>
            <a:r>
              <a:rPr lang="da-DK" dirty="0"/>
              <a:t>) </a:t>
            </a:r>
            <a:endParaRPr lang="da-DK" b="1" i="1" dirty="0"/>
          </a:p>
        </p:txBody>
      </p:sp>
    </p:spTree>
    <p:extLst>
      <p:ext uri="{BB962C8B-B14F-4D97-AF65-F5344CB8AC3E}">
        <p14:creationId xmlns:p14="http://schemas.microsoft.com/office/powerpoint/2010/main" val="36267396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Skrive til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22E7EA2F-BB32-4994-A9A0-98C6B498D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17622"/>
            <a:ext cx="6239746" cy="1648055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4" y="1855432"/>
            <a:ext cx="5619566" cy="1928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40E4BAF-DFF1-47E4-95E3-1784B88F1C6B}"/>
              </a:ext>
            </a:extLst>
          </p:cNvPr>
          <p:cNvSpPr/>
          <p:nvPr/>
        </p:nvSpPr>
        <p:spPr>
          <a:xfrm>
            <a:off x="3132153" y="1899820"/>
            <a:ext cx="3685897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2" name="Lige forbindelse 11">
            <a:extLst>
              <a:ext uri="{FF2B5EF4-FFF2-40B4-BE49-F238E27FC236}">
                <a16:creationId xmlns:a16="http://schemas.microsoft.com/office/drawing/2014/main" id="{6E5F7578-18D5-4482-80D2-C5F7A9BABFD7}"/>
              </a:ext>
            </a:extLst>
          </p:cNvPr>
          <p:cNvCxnSpPr>
            <a:cxnSpLocks/>
          </p:cNvCxnSpPr>
          <p:nvPr/>
        </p:nvCxnSpPr>
        <p:spPr>
          <a:xfrm flipV="1">
            <a:off x="6818050" y="2179467"/>
            <a:ext cx="806628" cy="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felt 12">
            <a:extLst>
              <a:ext uri="{FF2B5EF4-FFF2-40B4-BE49-F238E27FC236}">
                <a16:creationId xmlns:a16="http://schemas.microsoft.com/office/drawing/2014/main" id="{409345A1-60CB-4234-9134-7BF796C32B1E}"/>
              </a:ext>
            </a:extLst>
          </p:cNvPr>
          <p:cNvSpPr txBox="1"/>
          <p:nvPr/>
        </p:nvSpPr>
        <p:spPr>
          <a:xfrm>
            <a:off x="7700670" y="1781750"/>
            <a:ext cx="3603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bruger </a:t>
            </a:r>
            <a:r>
              <a:rPr lang="da-DK" b="1" i="1" dirty="0"/>
              <a:t>open</a:t>
            </a:r>
            <a:r>
              <a:rPr lang="da-DK" dirty="0"/>
              <a:t> metoden til at åbne filen </a:t>
            </a:r>
            <a:r>
              <a:rPr lang="da-DK" b="1" i="1" dirty="0"/>
              <a:t>name_file.txt</a:t>
            </a:r>
            <a:r>
              <a:rPr lang="da-DK" dirty="0"/>
              <a:t> og fortæller at vi gerne vil skrive til filen (</a:t>
            </a:r>
            <a:r>
              <a:rPr lang="da-DK" b="1" i="1" dirty="0"/>
              <a:t>w+</a:t>
            </a:r>
            <a:r>
              <a:rPr lang="da-DK" dirty="0"/>
              <a:t>) </a:t>
            </a:r>
            <a:endParaRPr lang="da-DK" b="1" i="1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A3C4E99C-25F2-46AE-97CA-2F3C5F6F7DB0}"/>
              </a:ext>
            </a:extLst>
          </p:cNvPr>
          <p:cNvSpPr/>
          <p:nvPr/>
        </p:nvSpPr>
        <p:spPr>
          <a:xfrm>
            <a:off x="1784412" y="1899820"/>
            <a:ext cx="1168064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A178DEFB-3B36-49CC-A40F-969F59B60DA3}"/>
              </a:ext>
            </a:extLst>
          </p:cNvPr>
          <p:cNvCxnSpPr>
            <a:cxnSpLocks/>
          </p:cNvCxnSpPr>
          <p:nvPr/>
        </p:nvCxnSpPr>
        <p:spPr>
          <a:xfrm>
            <a:off x="698124" y="1180730"/>
            <a:ext cx="1090446" cy="99873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>
            <a:extLst>
              <a:ext uri="{FF2B5EF4-FFF2-40B4-BE49-F238E27FC236}">
                <a16:creationId xmlns:a16="http://schemas.microsoft.com/office/drawing/2014/main" id="{8F57D4D3-8A8E-4D05-BB24-85A34A0A37C9}"/>
              </a:ext>
            </a:extLst>
          </p:cNvPr>
          <p:cNvSpPr txBox="1"/>
          <p:nvPr/>
        </p:nvSpPr>
        <p:spPr>
          <a:xfrm>
            <a:off x="191641" y="102012"/>
            <a:ext cx="3603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i="1" dirty="0"/>
              <a:t>open </a:t>
            </a:r>
            <a:r>
              <a:rPr lang="da-DK" dirty="0"/>
              <a:t>metoden returnerer et fil </a:t>
            </a:r>
            <a:r>
              <a:rPr lang="da-DK" u="sng" dirty="0"/>
              <a:t>objekt</a:t>
            </a:r>
            <a:r>
              <a:rPr lang="da-DK" dirty="0"/>
              <a:t> fra klassen </a:t>
            </a:r>
            <a:r>
              <a:rPr lang="da-DK" u="sng" dirty="0"/>
              <a:t>File</a:t>
            </a:r>
            <a:r>
              <a:rPr lang="da-DK" dirty="0"/>
              <a:t> vi kan bruge til at læse/skrive til en fil</a:t>
            </a:r>
            <a:endParaRPr lang="da-DK" b="1" i="1" u="sng" dirty="0"/>
          </a:p>
        </p:txBody>
      </p:sp>
    </p:spTree>
    <p:extLst>
      <p:ext uri="{BB962C8B-B14F-4D97-AF65-F5344CB8AC3E}">
        <p14:creationId xmlns:p14="http://schemas.microsoft.com/office/powerpoint/2010/main" val="28197116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Skrive til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22E7EA2F-BB32-4994-A9A0-98C6B498D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17622"/>
            <a:ext cx="6239746" cy="1648055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4" y="1855432"/>
            <a:ext cx="5619566" cy="1928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40E4BAF-DFF1-47E4-95E3-1784B88F1C6B}"/>
              </a:ext>
            </a:extLst>
          </p:cNvPr>
          <p:cNvSpPr/>
          <p:nvPr/>
        </p:nvSpPr>
        <p:spPr>
          <a:xfrm>
            <a:off x="3132153" y="1899820"/>
            <a:ext cx="3685897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2" name="Lige forbindelse 11">
            <a:extLst>
              <a:ext uri="{FF2B5EF4-FFF2-40B4-BE49-F238E27FC236}">
                <a16:creationId xmlns:a16="http://schemas.microsoft.com/office/drawing/2014/main" id="{6E5F7578-18D5-4482-80D2-C5F7A9BABFD7}"/>
              </a:ext>
            </a:extLst>
          </p:cNvPr>
          <p:cNvCxnSpPr>
            <a:cxnSpLocks/>
          </p:cNvCxnSpPr>
          <p:nvPr/>
        </p:nvCxnSpPr>
        <p:spPr>
          <a:xfrm flipV="1">
            <a:off x="6818050" y="2179467"/>
            <a:ext cx="806628" cy="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felt 12">
            <a:extLst>
              <a:ext uri="{FF2B5EF4-FFF2-40B4-BE49-F238E27FC236}">
                <a16:creationId xmlns:a16="http://schemas.microsoft.com/office/drawing/2014/main" id="{409345A1-60CB-4234-9134-7BF796C32B1E}"/>
              </a:ext>
            </a:extLst>
          </p:cNvPr>
          <p:cNvSpPr txBox="1"/>
          <p:nvPr/>
        </p:nvSpPr>
        <p:spPr>
          <a:xfrm>
            <a:off x="7700670" y="1781750"/>
            <a:ext cx="3603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bruger </a:t>
            </a:r>
            <a:r>
              <a:rPr lang="da-DK" b="1" i="1" dirty="0"/>
              <a:t>open</a:t>
            </a:r>
            <a:r>
              <a:rPr lang="da-DK" dirty="0"/>
              <a:t> metoden til at åbne filen </a:t>
            </a:r>
            <a:r>
              <a:rPr lang="da-DK" b="1" i="1" dirty="0"/>
              <a:t>name_file.txt</a:t>
            </a:r>
            <a:r>
              <a:rPr lang="da-DK" dirty="0"/>
              <a:t> og fortæller at vi gerne vil skrive til filen (</a:t>
            </a:r>
            <a:r>
              <a:rPr lang="da-DK" b="1" i="1" dirty="0"/>
              <a:t>w+</a:t>
            </a:r>
            <a:r>
              <a:rPr lang="da-DK" dirty="0"/>
              <a:t>) </a:t>
            </a:r>
            <a:endParaRPr lang="da-DK" b="1" i="1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A3C4E99C-25F2-46AE-97CA-2F3C5F6F7DB0}"/>
              </a:ext>
            </a:extLst>
          </p:cNvPr>
          <p:cNvSpPr/>
          <p:nvPr/>
        </p:nvSpPr>
        <p:spPr>
          <a:xfrm>
            <a:off x="1784412" y="1899820"/>
            <a:ext cx="1168064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A178DEFB-3B36-49CC-A40F-969F59B60DA3}"/>
              </a:ext>
            </a:extLst>
          </p:cNvPr>
          <p:cNvCxnSpPr>
            <a:cxnSpLocks/>
          </p:cNvCxnSpPr>
          <p:nvPr/>
        </p:nvCxnSpPr>
        <p:spPr>
          <a:xfrm>
            <a:off x="698124" y="1180730"/>
            <a:ext cx="1090446" cy="99873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>
            <a:extLst>
              <a:ext uri="{FF2B5EF4-FFF2-40B4-BE49-F238E27FC236}">
                <a16:creationId xmlns:a16="http://schemas.microsoft.com/office/drawing/2014/main" id="{8F57D4D3-8A8E-4D05-BB24-85A34A0A37C9}"/>
              </a:ext>
            </a:extLst>
          </p:cNvPr>
          <p:cNvSpPr txBox="1"/>
          <p:nvPr/>
        </p:nvSpPr>
        <p:spPr>
          <a:xfrm>
            <a:off x="191641" y="102012"/>
            <a:ext cx="3603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i="1" dirty="0"/>
              <a:t>open </a:t>
            </a:r>
            <a:r>
              <a:rPr lang="da-DK" dirty="0"/>
              <a:t>metoden returnerer et fil </a:t>
            </a:r>
            <a:r>
              <a:rPr lang="da-DK" u="sng" dirty="0"/>
              <a:t>objekt</a:t>
            </a:r>
            <a:r>
              <a:rPr lang="da-DK" dirty="0"/>
              <a:t> fra klassen </a:t>
            </a:r>
            <a:r>
              <a:rPr lang="da-DK" u="sng" dirty="0"/>
              <a:t>File</a:t>
            </a:r>
            <a:r>
              <a:rPr lang="da-DK" dirty="0"/>
              <a:t> vi kan bruge til at læse/skrive til en fil</a:t>
            </a:r>
            <a:endParaRPr lang="da-DK" b="1" i="1" u="sng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AB2F3DF1-8B54-466F-9BCF-8BC119E9AC71}"/>
              </a:ext>
            </a:extLst>
          </p:cNvPr>
          <p:cNvSpPr/>
          <p:nvPr/>
        </p:nvSpPr>
        <p:spPr>
          <a:xfrm>
            <a:off x="1784412" y="2576915"/>
            <a:ext cx="3045040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8" name="Lige forbindelse 17">
            <a:extLst>
              <a:ext uri="{FF2B5EF4-FFF2-40B4-BE49-F238E27FC236}">
                <a16:creationId xmlns:a16="http://schemas.microsoft.com/office/drawing/2014/main" id="{FEB92A82-5586-489B-8CFD-DA901615E45A}"/>
              </a:ext>
            </a:extLst>
          </p:cNvPr>
          <p:cNvCxnSpPr>
            <a:cxnSpLocks/>
          </p:cNvCxnSpPr>
          <p:nvPr/>
        </p:nvCxnSpPr>
        <p:spPr>
          <a:xfrm>
            <a:off x="4829452" y="2853487"/>
            <a:ext cx="2197682" cy="44518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felt 18">
            <a:extLst>
              <a:ext uri="{FF2B5EF4-FFF2-40B4-BE49-F238E27FC236}">
                <a16:creationId xmlns:a16="http://schemas.microsoft.com/office/drawing/2014/main" id="{85E7759C-C493-4E1A-8CF9-A72EC59A2918}"/>
              </a:ext>
            </a:extLst>
          </p:cNvPr>
          <p:cNvSpPr txBox="1"/>
          <p:nvPr/>
        </p:nvSpPr>
        <p:spPr>
          <a:xfrm>
            <a:off x="7054968" y="2848984"/>
            <a:ext cx="3603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bruger </a:t>
            </a:r>
            <a:r>
              <a:rPr lang="da-DK" b="1" i="1" dirty="0" err="1"/>
              <a:t>write</a:t>
            </a:r>
            <a:r>
              <a:rPr lang="da-DK" dirty="0"/>
              <a:t> metoden til at skrive strengen ”Jens” til vores fil</a:t>
            </a:r>
            <a:endParaRPr lang="da-DK" b="1" i="1" dirty="0"/>
          </a:p>
        </p:txBody>
      </p:sp>
    </p:spTree>
    <p:extLst>
      <p:ext uri="{BB962C8B-B14F-4D97-AF65-F5344CB8AC3E}">
        <p14:creationId xmlns:p14="http://schemas.microsoft.com/office/powerpoint/2010/main" val="14955955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Skrive til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22E7EA2F-BB32-4994-A9A0-98C6B498D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17622"/>
            <a:ext cx="6239746" cy="1648055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4" y="1855432"/>
            <a:ext cx="5619566" cy="1928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40E4BAF-DFF1-47E4-95E3-1784B88F1C6B}"/>
              </a:ext>
            </a:extLst>
          </p:cNvPr>
          <p:cNvSpPr/>
          <p:nvPr/>
        </p:nvSpPr>
        <p:spPr>
          <a:xfrm>
            <a:off x="3132153" y="1899820"/>
            <a:ext cx="3685897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2" name="Lige forbindelse 11">
            <a:extLst>
              <a:ext uri="{FF2B5EF4-FFF2-40B4-BE49-F238E27FC236}">
                <a16:creationId xmlns:a16="http://schemas.microsoft.com/office/drawing/2014/main" id="{6E5F7578-18D5-4482-80D2-C5F7A9BABFD7}"/>
              </a:ext>
            </a:extLst>
          </p:cNvPr>
          <p:cNvCxnSpPr>
            <a:cxnSpLocks/>
          </p:cNvCxnSpPr>
          <p:nvPr/>
        </p:nvCxnSpPr>
        <p:spPr>
          <a:xfrm flipV="1">
            <a:off x="6818050" y="2179467"/>
            <a:ext cx="806628" cy="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felt 12">
            <a:extLst>
              <a:ext uri="{FF2B5EF4-FFF2-40B4-BE49-F238E27FC236}">
                <a16:creationId xmlns:a16="http://schemas.microsoft.com/office/drawing/2014/main" id="{409345A1-60CB-4234-9134-7BF796C32B1E}"/>
              </a:ext>
            </a:extLst>
          </p:cNvPr>
          <p:cNvSpPr txBox="1"/>
          <p:nvPr/>
        </p:nvSpPr>
        <p:spPr>
          <a:xfrm>
            <a:off x="7700670" y="1781750"/>
            <a:ext cx="3603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bruger </a:t>
            </a:r>
            <a:r>
              <a:rPr lang="da-DK" b="1" i="1" dirty="0"/>
              <a:t>open</a:t>
            </a:r>
            <a:r>
              <a:rPr lang="da-DK" dirty="0"/>
              <a:t> metoden til at åbne filen </a:t>
            </a:r>
            <a:r>
              <a:rPr lang="da-DK" b="1" i="1" dirty="0"/>
              <a:t>name_file.txt</a:t>
            </a:r>
            <a:r>
              <a:rPr lang="da-DK" dirty="0"/>
              <a:t> og fortæller at vi gerne vil skrive til filen (</a:t>
            </a:r>
            <a:r>
              <a:rPr lang="da-DK" b="1" i="1" dirty="0"/>
              <a:t>w+</a:t>
            </a:r>
            <a:r>
              <a:rPr lang="da-DK" dirty="0"/>
              <a:t>) </a:t>
            </a:r>
            <a:endParaRPr lang="da-DK" b="1" i="1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A3C4E99C-25F2-46AE-97CA-2F3C5F6F7DB0}"/>
              </a:ext>
            </a:extLst>
          </p:cNvPr>
          <p:cNvSpPr/>
          <p:nvPr/>
        </p:nvSpPr>
        <p:spPr>
          <a:xfrm>
            <a:off x="1784412" y="1899820"/>
            <a:ext cx="1168064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A178DEFB-3B36-49CC-A40F-969F59B60DA3}"/>
              </a:ext>
            </a:extLst>
          </p:cNvPr>
          <p:cNvCxnSpPr>
            <a:cxnSpLocks/>
          </p:cNvCxnSpPr>
          <p:nvPr/>
        </p:nvCxnSpPr>
        <p:spPr>
          <a:xfrm>
            <a:off x="698124" y="1180730"/>
            <a:ext cx="1090446" cy="99873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>
            <a:extLst>
              <a:ext uri="{FF2B5EF4-FFF2-40B4-BE49-F238E27FC236}">
                <a16:creationId xmlns:a16="http://schemas.microsoft.com/office/drawing/2014/main" id="{8F57D4D3-8A8E-4D05-BB24-85A34A0A37C9}"/>
              </a:ext>
            </a:extLst>
          </p:cNvPr>
          <p:cNvSpPr txBox="1"/>
          <p:nvPr/>
        </p:nvSpPr>
        <p:spPr>
          <a:xfrm>
            <a:off x="191641" y="102012"/>
            <a:ext cx="3603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i="1" dirty="0"/>
              <a:t>open </a:t>
            </a:r>
            <a:r>
              <a:rPr lang="da-DK" dirty="0"/>
              <a:t>metoden returnerer et fil </a:t>
            </a:r>
            <a:r>
              <a:rPr lang="da-DK" u="sng" dirty="0"/>
              <a:t>objekt</a:t>
            </a:r>
            <a:r>
              <a:rPr lang="da-DK" dirty="0"/>
              <a:t> fra klassen </a:t>
            </a:r>
            <a:r>
              <a:rPr lang="da-DK" u="sng" dirty="0"/>
              <a:t>File</a:t>
            </a:r>
            <a:r>
              <a:rPr lang="da-DK" dirty="0"/>
              <a:t> vi kan bruge til at læse/skrive til en fil</a:t>
            </a:r>
            <a:endParaRPr lang="da-DK" b="1" i="1" u="sng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AB2F3DF1-8B54-466F-9BCF-8BC119E9AC71}"/>
              </a:ext>
            </a:extLst>
          </p:cNvPr>
          <p:cNvSpPr/>
          <p:nvPr/>
        </p:nvSpPr>
        <p:spPr>
          <a:xfrm>
            <a:off x="1784412" y="2576915"/>
            <a:ext cx="3045040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8" name="Lige forbindelse 17">
            <a:extLst>
              <a:ext uri="{FF2B5EF4-FFF2-40B4-BE49-F238E27FC236}">
                <a16:creationId xmlns:a16="http://schemas.microsoft.com/office/drawing/2014/main" id="{FEB92A82-5586-489B-8CFD-DA901615E45A}"/>
              </a:ext>
            </a:extLst>
          </p:cNvPr>
          <p:cNvCxnSpPr>
            <a:cxnSpLocks/>
          </p:cNvCxnSpPr>
          <p:nvPr/>
        </p:nvCxnSpPr>
        <p:spPr>
          <a:xfrm>
            <a:off x="4829452" y="2853487"/>
            <a:ext cx="2197682" cy="44518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felt 18">
            <a:extLst>
              <a:ext uri="{FF2B5EF4-FFF2-40B4-BE49-F238E27FC236}">
                <a16:creationId xmlns:a16="http://schemas.microsoft.com/office/drawing/2014/main" id="{85E7759C-C493-4E1A-8CF9-A72EC59A2918}"/>
              </a:ext>
            </a:extLst>
          </p:cNvPr>
          <p:cNvSpPr txBox="1"/>
          <p:nvPr/>
        </p:nvSpPr>
        <p:spPr>
          <a:xfrm>
            <a:off x="7054968" y="2848984"/>
            <a:ext cx="3603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bruger </a:t>
            </a:r>
            <a:r>
              <a:rPr lang="da-DK" b="1" i="1" dirty="0" err="1"/>
              <a:t>write</a:t>
            </a:r>
            <a:r>
              <a:rPr lang="da-DK" dirty="0"/>
              <a:t> metoden til at skrive strengen ”Jens” til vores fil</a:t>
            </a:r>
            <a:endParaRPr lang="da-DK" b="1" i="1" dirty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8F1AB826-051F-498C-B213-5651797EB229}"/>
              </a:ext>
            </a:extLst>
          </p:cNvPr>
          <p:cNvSpPr/>
          <p:nvPr/>
        </p:nvSpPr>
        <p:spPr>
          <a:xfrm>
            <a:off x="1730472" y="3181027"/>
            <a:ext cx="2580004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1" name="Lige forbindelse 20">
            <a:extLst>
              <a:ext uri="{FF2B5EF4-FFF2-40B4-BE49-F238E27FC236}">
                <a16:creationId xmlns:a16="http://schemas.microsoft.com/office/drawing/2014/main" id="{6104FB8D-8587-42AA-9486-2452FC056029}"/>
              </a:ext>
            </a:extLst>
          </p:cNvPr>
          <p:cNvCxnSpPr>
            <a:cxnSpLocks/>
          </p:cNvCxnSpPr>
          <p:nvPr/>
        </p:nvCxnSpPr>
        <p:spPr>
          <a:xfrm>
            <a:off x="2952476" y="3732666"/>
            <a:ext cx="0" cy="56756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kstfelt 21">
            <a:extLst>
              <a:ext uri="{FF2B5EF4-FFF2-40B4-BE49-F238E27FC236}">
                <a16:creationId xmlns:a16="http://schemas.microsoft.com/office/drawing/2014/main" id="{76F0683B-FEF9-4A17-AE5F-DEC55079B904}"/>
              </a:ext>
            </a:extLst>
          </p:cNvPr>
          <p:cNvSpPr txBox="1"/>
          <p:nvPr/>
        </p:nvSpPr>
        <p:spPr>
          <a:xfrm>
            <a:off x="1730472" y="4344073"/>
            <a:ext cx="3603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Til sidst bruger vi </a:t>
            </a:r>
            <a:r>
              <a:rPr lang="da-DK" b="1" i="1" dirty="0" err="1"/>
              <a:t>close</a:t>
            </a:r>
            <a:r>
              <a:rPr lang="da-DK" dirty="0"/>
              <a:t> metoden til at lukke vores fil. Hvis ikke vi gør dette så kan vi overbelaste vores computer!</a:t>
            </a:r>
          </a:p>
        </p:txBody>
      </p:sp>
    </p:spTree>
    <p:extLst>
      <p:ext uri="{BB962C8B-B14F-4D97-AF65-F5344CB8AC3E}">
        <p14:creationId xmlns:p14="http://schemas.microsoft.com/office/powerpoint/2010/main" val="39039557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Skrive til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22E7EA2F-BB32-4994-A9A0-98C6B498D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17622"/>
            <a:ext cx="6239746" cy="1648055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4" y="1855432"/>
            <a:ext cx="5619566" cy="1928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40E4BAF-DFF1-47E4-95E3-1784B88F1C6B}"/>
              </a:ext>
            </a:extLst>
          </p:cNvPr>
          <p:cNvSpPr/>
          <p:nvPr/>
        </p:nvSpPr>
        <p:spPr>
          <a:xfrm>
            <a:off x="3132153" y="1899820"/>
            <a:ext cx="3685897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2" name="Lige forbindelse 11">
            <a:extLst>
              <a:ext uri="{FF2B5EF4-FFF2-40B4-BE49-F238E27FC236}">
                <a16:creationId xmlns:a16="http://schemas.microsoft.com/office/drawing/2014/main" id="{6E5F7578-18D5-4482-80D2-C5F7A9BABFD7}"/>
              </a:ext>
            </a:extLst>
          </p:cNvPr>
          <p:cNvCxnSpPr>
            <a:cxnSpLocks/>
          </p:cNvCxnSpPr>
          <p:nvPr/>
        </p:nvCxnSpPr>
        <p:spPr>
          <a:xfrm flipV="1">
            <a:off x="6818050" y="2179467"/>
            <a:ext cx="806628" cy="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felt 12">
            <a:extLst>
              <a:ext uri="{FF2B5EF4-FFF2-40B4-BE49-F238E27FC236}">
                <a16:creationId xmlns:a16="http://schemas.microsoft.com/office/drawing/2014/main" id="{409345A1-60CB-4234-9134-7BF796C32B1E}"/>
              </a:ext>
            </a:extLst>
          </p:cNvPr>
          <p:cNvSpPr txBox="1"/>
          <p:nvPr/>
        </p:nvSpPr>
        <p:spPr>
          <a:xfrm>
            <a:off x="7700670" y="1781750"/>
            <a:ext cx="3603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bruger </a:t>
            </a:r>
            <a:r>
              <a:rPr lang="da-DK" b="1" i="1" dirty="0"/>
              <a:t>open</a:t>
            </a:r>
            <a:r>
              <a:rPr lang="da-DK" dirty="0"/>
              <a:t> metoden til at åbne filen </a:t>
            </a:r>
            <a:r>
              <a:rPr lang="da-DK" b="1" i="1" dirty="0"/>
              <a:t>name_file.txt</a:t>
            </a:r>
            <a:r>
              <a:rPr lang="da-DK" dirty="0"/>
              <a:t> og fortæller at vi gerne vil skrive til filen (</a:t>
            </a:r>
            <a:r>
              <a:rPr lang="da-DK" b="1" i="1" dirty="0"/>
              <a:t>w+</a:t>
            </a:r>
            <a:r>
              <a:rPr lang="da-DK" dirty="0"/>
              <a:t>) </a:t>
            </a:r>
            <a:endParaRPr lang="da-DK" b="1" i="1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A3C4E99C-25F2-46AE-97CA-2F3C5F6F7DB0}"/>
              </a:ext>
            </a:extLst>
          </p:cNvPr>
          <p:cNvSpPr/>
          <p:nvPr/>
        </p:nvSpPr>
        <p:spPr>
          <a:xfrm>
            <a:off x="1784412" y="1899820"/>
            <a:ext cx="1168064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A178DEFB-3B36-49CC-A40F-969F59B60DA3}"/>
              </a:ext>
            </a:extLst>
          </p:cNvPr>
          <p:cNvCxnSpPr>
            <a:cxnSpLocks/>
          </p:cNvCxnSpPr>
          <p:nvPr/>
        </p:nvCxnSpPr>
        <p:spPr>
          <a:xfrm>
            <a:off x="698124" y="1180730"/>
            <a:ext cx="1090446" cy="99873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>
            <a:extLst>
              <a:ext uri="{FF2B5EF4-FFF2-40B4-BE49-F238E27FC236}">
                <a16:creationId xmlns:a16="http://schemas.microsoft.com/office/drawing/2014/main" id="{8F57D4D3-8A8E-4D05-BB24-85A34A0A37C9}"/>
              </a:ext>
            </a:extLst>
          </p:cNvPr>
          <p:cNvSpPr txBox="1"/>
          <p:nvPr/>
        </p:nvSpPr>
        <p:spPr>
          <a:xfrm>
            <a:off x="191641" y="102012"/>
            <a:ext cx="3603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i="1" dirty="0"/>
              <a:t>open </a:t>
            </a:r>
            <a:r>
              <a:rPr lang="da-DK" dirty="0"/>
              <a:t>metoden returnerer et fil </a:t>
            </a:r>
            <a:r>
              <a:rPr lang="da-DK" u="sng" dirty="0"/>
              <a:t>objekt</a:t>
            </a:r>
            <a:r>
              <a:rPr lang="da-DK" dirty="0"/>
              <a:t> fra klassen </a:t>
            </a:r>
            <a:r>
              <a:rPr lang="da-DK" u="sng" dirty="0"/>
              <a:t>File</a:t>
            </a:r>
            <a:r>
              <a:rPr lang="da-DK" dirty="0"/>
              <a:t> vi kan bruge til at læse/skrive til en fil</a:t>
            </a:r>
            <a:endParaRPr lang="da-DK" b="1" i="1" u="sng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AB2F3DF1-8B54-466F-9BCF-8BC119E9AC71}"/>
              </a:ext>
            </a:extLst>
          </p:cNvPr>
          <p:cNvSpPr/>
          <p:nvPr/>
        </p:nvSpPr>
        <p:spPr>
          <a:xfrm>
            <a:off x="1784412" y="2576915"/>
            <a:ext cx="3045040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8" name="Lige forbindelse 17">
            <a:extLst>
              <a:ext uri="{FF2B5EF4-FFF2-40B4-BE49-F238E27FC236}">
                <a16:creationId xmlns:a16="http://schemas.microsoft.com/office/drawing/2014/main" id="{FEB92A82-5586-489B-8CFD-DA901615E45A}"/>
              </a:ext>
            </a:extLst>
          </p:cNvPr>
          <p:cNvCxnSpPr>
            <a:cxnSpLocks/>
          </p:cNvCxnSpPr>
          <p:nvPr/>
        </p:nvCxnSpPr>
        <p:spPr>
          <a:xfrm>
            <a:off x="4829452" y="2853487"/>
            <a:ext cx="2197682" cy="44518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felt 18">
            <a:extLst>
              <a:ext uri="{FF2B5EF4-FFF2-40B4-BE49-F238E27FC236}">
                <a16:creationId xmlns:a16="http://schemas.microsoft.com/office/drawing/2014/main" id="{85E7759C-C493-4E1A-8CF9-A72EC59A2918}"/>
              </a:ext>
            </a:extLst>
          </p:cNvPr>
          <p:cNvSpPr txBox="1"/>
          <p:nvPr/>
        </p:nvSpPr>
        <p:spPr>
          <a:xfrm>
            <a:off x="7054968" y="2848984"/>
            <a:ext cx="3603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bruger </a:t>
            </a:r>
            <a:r>
              <a:rPr lang="da-DK" b="1" i="1" dirty="0" err="1"/>
              <a:t>write</a:t>
            </a:r>
            <a:r>
              <a:rPr lang="da-DK" dirty="0"/>
              <a:t> metoden til at skrive strengen ”Jens” til vores fil</a:t>
            </a:r>
            <a:endParaRPr lang="da-DK" b="1" i="1" dirty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8F1AB826-051F-498C-B213-5651797EB229}"/>
              </a:ext>
            </a:extLst>
          </p:cNvPr>
          <p:cNvSpPr/>
          <p:nvPr/>
        </p:nvSpPr>
        <p:spPr>
          <a:xfrm>
            <a:off x="1730472" y="3181027"/>
            <a:ext cx="2580004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1" name="Lige forbindelse 20">
            <a:extLst>
              <a:ext uri="{FF2B5EF4-FFF2-40B4-BE49-F238E27FC236}">
                <a16:creationId xmlns:a16="http://schemas.microsoft.com/office/drawing/2014/main" id="{6104FB8D-8587-42AA-9486-2452FC056029}"/>
              </a:ext>
            </a:extLst>
          </p:cNvPr>
          <p:cNvCxnSpPr>
            <a:cxnSpLocks/>
          </p:cNvCxnSpPr>
          <p:nvPr/>
        </p:nvCxnSpPr>
        <p:spPr>
          <a:xfrm>
            <a:off x="2952476" y="3732666"/>
            <a:ext cx="0" cy="56756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kstfelt 21">
            <a:extLst>
              <a:ext uri="{FF2B5EF4-FFF2-40B4-BE49-F238E27FC236}">
                <a16:creationId xmlns:a16="http://schemas.microsoft.com/office/drawing/2014/main" id="{76F0683B-FEF9-4A17-AE5F-DEC55079B904}"/>
              </a:ext>
            </a:extLst>
          </p:cNvPr>
          <p:cNvSpPr txBox="1"/>
          <p:nvPr/>
        </p:nvSpPr>
        <p:spPr>
          <a:xfrm>
            <a:off x="1730472" y="4344073"/>
            <a:ext cx="3603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Til sidst bruger vi </a:t>
            </a:r>
            <a:r>
              <a:rPr lang="da-DK" b="1" i="1" dirty="0" err="1"/>
              <a:t>close</a:t>
            </a:r>
            <a:r>
              <a:rPr lang="da-DK" dirty="0"/>
              <a:t> metoden til at lukke vores fil. Hvis ikke vi gør dette så kan vi overbelaste vores computer!</a:t>
            </a:r>
          </a:p>
        </p:txBody>
      </p:sp>
      <p:sp>
        <p:nvSpPr>
          <p:cNvPr id="23" name="Tekstfelt 22">
            <a:extLst>
              <a:ext uri="{FF2B5EF4-FFF2-40B4-BE49-F238E27FC236}">
                <a16:creationId xmlns:a16="http://schemas.microsoft.com/office/drawing/2014/main" id="{1D2393E2-85B7-40CE-8389-F7B96B99566F}"/>
              </a:ext>
            </a:extLst>
          </p:cNvPr>
          <p:cNvSpPr txBox="1"/>
          <p:nvPr/>
        </p:nvSpPr>
        <p:spPr>
          <a:xfrm>
            <a:off x="1097280" y="5588241"/>
            <a:ext cx="609452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Live!</a:t>
            </a:r>
          </a:p>
        </p:txBody>
      </p:sp>
    </p:spTree>
    <p:extLst>
      <p:ext uri="{BB962C8B-B14F-4D97-AF65-F5344CB8AC3E}">
        <p14:creationId xmlns:p14="http://schemas.microsoft.com/office/powerpoint/2010/main" val="32787328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Skrive en liste til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F480C3B-BEF4-423F-BCE8-1B981E598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912" y="2004955"/>
            <a:ext cx="5849166" cy="1629002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4" y="1855432"/>
            <a:ext cx="5619566" cy="1928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813791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Skrive en liste til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F480C3B-BEF4-423F-BCE8-1B981E598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912" y="2004955"/>
            <a:ext cx="5849166" cy="1629002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4" y="1855432"/>
            <a:ext cx="5619566" cy="1928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4C09A58-5C9E-4F79-9F8E-79EA845AF45C}"/>
              </a:ext>
            </a:extLst>
          </p:cNvPr>
          <p:cNvSpPr/>
          <p:nvPr/>
        </p:nvSpPr>
        <p:spPr>
          <a:xfrm>
            <a:off x="2064057" y="2944538"/>
            <a:ext cx="3795205" cy="37571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7588DF77-1652-44D0-A895-E18F48E93355}"/>
              </a:ext>
            </a:extLst>
          </p:cNvPr>
          <p:cNvCxnSpPr>
            <a:cxnSpLocks/>
          </p:cNvCxnSpPr>
          <p:nvPr/>
        </p:nvCxnSpPr>
        <p:spPr>
          <a:xfrm>
            <a:off x="5859262" y="3132396"/>
            <a:ext cx="116787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>
            <a:extLst>
              <a:ext uri="{FF2B5EF4-FFF2-40B4-BE49-F238E27FC236}">
                <a16:creationId xmlns:a16="http://schemas.microsoft.com/office/drawing/2014/main" id="{E2EF196D-9664-4C47-BFE5-1DDE81A1F968}"/>
              </a:ext>
            </a:extLst>
          </p:cNvPr>
          <p:cNvSpPr txBox="1"/>
          <p:nvPr/>
        </p:nvSpPr>
        <p:spPr>
          <a:xfrm>
            <a:off x="7047650" y="2769922"/>
            <a:ext cx="3603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Meget vigtigt at tilføje </a:t>
            </a:r>
            <a:r>
              <a:rPr lang="da-DK" b="1" i="1" dirty="0"/>
              <a:t>”\n”</a:t>
            </a:r>
            <a:r>
              <a:rPr lang="da-DK" dirty="0"/>
              <a:t> til sidst, fordi ellers kommer der ikke en ny linje inde i filen!</a:t>
            </a:r>
            <a:endParaRPr lang="da-DK" b="1" dirty="0"/>
          </a:p>
        </p:txBody>
      </p:sp>
    </p:spTree>
    <p:extLst>
      <p:ext uri="{BB962C8B-B14F-4D97-AF65-F5344CB8AC3E}">
        <p14:creationId xmlns:p14="http://schemas.microsoft.com/office/powerpoint/2010/main" val="30601978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Skrive en liste til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F480C3B-BEF4-423F-BCE8-1B981E598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912" y="2004955"/>
            <a:ext cx="5849166" cy="1629002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4" y="1855432"/>
            <a:ext cx="5619566" cy="1928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4C09A58-5C9E-4F79-9F8E-79EA845AF45C}"/>
              </a:ext>
            </a:extLst>
          </p:cNvPr>
          <p:cNvSpPr/>
          <p:nvPr/>
        </p:nvSpPr>
        <p:spPr>
          <a:xfrm>
            <a:off x="2064057" y="2944538"/>
            <a:ext cx="3795205" cy="37571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7588DF77-1652-44D0-A895-E18F48E93355}"/>
              </a:ext>
            </a:extLst>
          </p:cNvPr>
          <p:cNvCxnSpPr>
            <a:cxnSpLocks/>
          </p:cNvCxnSpPr>
          <p:nvPr/>
        </p:nvCxnSpPr>
        <p:spPr>
          <a:xfrm>
            <a:off x="5859262" y="3132396"/>
            <a:ext cx="116787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>
            <a:extLst>
              <a:ext uri="{FF2B5EF4-FFF2-40B4-BE49-F238E27FC236}">
                <a16:creationId xmlns:a16="http://schemas.microsoft.com/office/drawing/2014/main" id="{E2EF196D-9664-4C47-BFE5-1DDE81A1F968}"/>
              </a:ext>
            </a:extLst>
          </p:cNvPr>
          <p:cNvSpPr txBox="1"/>
          <p:nvPr/>
        </p:nvSpPr>
        <p:spPr>
          <a:xfrm>
            <a:off x="7047650" y="2769922"/>
            <a:ext cx="3603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Meget vigtigt at tilføje </a:t>
            </a:r>
            <a:r>
              <a:rPr lang="da-DK" b="1" i="1" dirty="0"/>
              <a:t>”\n”</a:t>
            </a:r>
            <a:r>
              <a:rPr lang="da-DK" dirty="0"/>
              <a:t> til sidst, fordi ellers kommer der ikke en ny linje inde i filen!</a:t>
            </a:r>
            <a:endParaRPr lang="da-DK" b="1" dirty="0"/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B701B0BF-DD6D-45DC-9504-193F9E1D15D8}"/>
              </a:ext>
            </a:extLst>
          </p:cNvPr>
          <p:cNvSpPr txBox="1"/>
          <p:nvPr/>
        </p:nvSpPr>
        <p:spPr>
          <a:xfrm>
            <a:off x="1198484" y="3888612"/>
            <a:ext cx="609452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Live!</a:t>
            </a:r>
          </a:p>
        </p:txBody>
      </p:sp>
    </p:spTree>
    <p:extLst>
      <p:ext uri="{BB962C8B-B14F-4D97-AF65-F5344CB8AC3E}">
        <p14:creationId xmlns:p14="http://schemas.microsoft.com/office/powerpoint/2010/main" val="41531483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 fra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B87DE1D1-99A5-45CB-A9E7-67802DE04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484" y="1958180"/>
            <a:ext cx="7992590" cy="1943371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3" y="1855432"/>
            <a:ext cx="7714697" cy="2179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73065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 fra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B87DE1D1-99A5-45CB-A9E7-67802DE04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484" y="1958180"/>
            <a:ext cx="7992590" cy="1943371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3" y="1855432"/>
            <a:ext cx="7714697" cy="2179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B49FD0FA-FBB0-417A-A3B3-32A9073CD5F7}"/>
              </a:ext>
            </a:extLst>
          </p:cNvPr>
          <p:cNvSpPr/>
          <p:nvPr/>
        </p:nvSpPr>
        <p:spPr>
          <a:xfrm>
            <a:off x="5857614" y="1855431"/>
            <a:ext cx="729617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78E33AF7-4170-443B-8C06-110367E8E94F}"/>
              </a:ext>
            </a:extLst>
          </p:cNvPr>
          <p:cNvCxnSpPr>
            <a:cxnSpLocks/>
          </p:cNvCxnSpPr>
          <p:nvPr/>
        </p:nvCxnSpPr>
        <p:spPr>
          <a:xfrm>
            <a:off x="6587231" y="2135078"/>
            <a:ext cx="260384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>
            <a:extLst>
              <a:ext uri="{FF2B5EF4-FFF2-40B4-BE49-F238E27FC236}">
                <a16:creationId xmlns:a16="http://schemas.microsoft.com/office/drawing/2014/main" id="{5F194042-9A0C-4C14-98CA-1272782433CA}"/>
              </a:ext>
            </a:extLst>
          </p:cNvPr>
          <p:cNvSpPr txBox="1"/>
          <p:nvPr/>
        </p:nvSpPr>
        <p:spPr>
          <a:xfrm>
            <a:off x="9286042" y="1824454"/>
            <a:ext cx="2603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vil gerne læse fra filen (</a:t>
            </a:r>
            <a:r>
              <a:rPr lang="da-DK" b="1" i="1" dirty="0"/>
              <a:t>r</a:t>
            </a:r>
            <a:r>
              <a:rPr lang="da-DK" dirty="0"/>
              <a:t>) </a:t>
            </a:r>
            <a:endParaRPr lang="da-DK" b="1" i="1" dirty="0"/>
          </a:p>
        </p:txBody>
      </p:sp>
    </p:spTree>
    <p:extLst>
      <p:ext uri="{BB962C8B-B14F-4D97-AF65-F5344CB8AC3E}">
        <p14:creationId xmlns:p14="http://schemas.microsoft.com/office/powerpoint/2010/main" val="4015097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Dagens program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94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Klasser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Filhåndtering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Biblioteker i 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Grafisk brugergrænseflade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Avanceret emner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Hvad man kan gøre herfra og spørgerunde  </a:t>
            </a:r>
          </a:p>
          <a:p>
            <a:pPr lvl="1">
              <a:lnSpc>
                <a:spcPct val="150000"/>
              </a:lnSpc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>
              <a:lnSpc>
                <a:spcPct val="150000"/>
              </a:lnSpc>
            </a:pPr>
            <a:endParaRPr lang="da-DK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599EFF3-C314-4600-8A5D-D5DC7A26F6FE}"/>
              </a:ext>
            </a:extLst>
          </p:cNvPr>
          <p:cNvSpPr/>
          <p:nvPr/>
        </p:nvSpPr>
        <p:spPr>
          <a:xfrm>
            <a:off x="745725" y="1970843"/>
            <a:ext cx="1846556" cy="43500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6" name="Lige forbindelse 5">
            <a:extLst>
              <a:ext uri="{FF2B5EF4-FFF2-40B4-BE49-F238E27FC236}">
                <a16:creationId xmlns:a16="http://schemas.microsoft.com/office/drawing/2014/main" id="{DE5409C1-8D54-4B11-9898-6AB9B1877DE7}"/>
              </a:ext>
            </a:extLst>
          </p:cNvPr>
          <p:cNvCxnSpPr>
            <a:cxnSpLocks/>
          </p:cNvCxnSpPr>
          <p:nvPr/>
        </p:nvCxnSpPr>
        <p:spPr>
          <a:xfrm flipV="1">
            <a:off x="2592281" y="2164387"/>
            <a:ext cx="5149047" cy="328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felt 6">
            <a:extLst>
              <a:ext uri="{FF2B5EF4-FFF2-40B4-BE49-F238E27FC236}">
                <a16:creationId xmlns:a16="http://schemas.microsoft.com/office/drawing/2014/main" id="{4ADD025B-F246-46B4-B40F-6941E2150B19}"/>
              </a:ext>
            </a:extLst>
          </p:cNvPr>
          <p:cNvSpPr txBox="1"/>
          <p:nvPr/>
        </p:nvSpPr>
        <p:spPr>
          <a:xfrm>
            <a:off x="7741328" y="1970843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Objektorienteret programmering</a:t>
            </a:r>
          </a:p>
        </p:txBody>
      </p:sp>
    </p:spTree>
    <p:extLst>
      <p:ext uri="{BB962C8B-B14F-4D97-AF65-F5344CB8AC3E}">
        <p14:creationId xmlns:p14="http://schemas.microsoft.com/office/powerpoint/2010/main" val="19739992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 fra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B87DE1D1-99A5-45CB-A9E7-67802DE04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484" y="1958180"/>
            <a:ext cx="7992590" cy="1943371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3" y="1855432"/>
            <a:ext cx="7714697" cy="2179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B49FD0FA-FBB0-417A-A3B3-32A9073CD5F7}"/>
              </a:ext>
            </a:extLst>
          </p:cNvPr>
          <p:cNvSpPr/>
          <p:nvPr/>
        </p:nvSpPr>
        <p:spPr>
          <a:xfrm>
            <a:off x="5857614" y="1855431"/>
            <a:ext cx="729617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78E33AF7-4170-443B-8C06-110367E8E94F}"/>
              </a:ext>
            </a:extLst>
          </p:cNvPr>
          <p:cNvCxnSpPr>
            <a:cxnSpLocks/>
          </p:cNvCxnSpPr>
          <p:nvPr/>
        </p:nvCxnSpPr>
        <p:spPr>
          <a:xfrm>
            <a:off x="6587231" y="2135078"/>
            <a:ext cx="260384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>
            <a:extLst>
              <a:ext uri="{FF2B5EF4-FFF2-40B4-BE49-F238E27FC236}">
                <a16:creationId xmlns:a16="http://schemas.microsoft.com/office/drawing/2014/main" id="{5F194042-9A0C-4C14-98CA-1272782433CA}"/>
              </a:ext>
            </a:extLst>
          </p:cNvPr>
          <p:cNvSpPr txBox="1"/>
          <p:nvPr/>
        </p:nvSpPr>
        <p:spPr>
          <a:xfrm>
            <a:off x="9286042" y="1824454"/>
            <a:ext cx="2603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vil gerne læse fra filen (</a:t>
            </a:r>
            <a:r>
              <a:rPr lang="da-DK" b="1" i="1" dirty="0"/>
              <a:t>r</a:t>
            </a:r>
            <a:r>
              <a:rPr lang="da-DK" dirty="0"/>
              <a:t>) </a:t>
            </a:r>
            <a:endParaRPr lang="da-DK" b="1" i="1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E7AA3D3-93B1-49FE-8F79-E8D53353065D}"/>
              </a:ext>
            </a:extLst>
          </p:cNvPr>
          <p:cNvSpPr/>
          <p:nvPr/>
        </p:nvSpPr>
        <p:spPr>
          <a:xfrm>
            <a:off x="3531292" y="2577188"/>
            <a:ext cx="2564708" cy="36132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9E1C9E66-4844-4B3B-A2C1-6F3928D8DF1F}"/>
              </a:ext>
            </a:extLst>
          </p:cNvPr>
          <p:cNvCxnSpPr>
            <a:cxnSpLocks/>
          </p:cNvCxnSpPr>
          <p:nvPr/>
        </p:nvCxnSpPr>
        <p:spPr>
          <a:xfrm flipV="1">
            <a:off x="4794078" y="2470785"/>
            <a:ext cx="2139382" cy="975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1855EAD3-7F7A-47BD-8C9C-B95288BAF6CE}"/>
              </a:ext>
            </a:extLst>
          </p:cNvPr>
          <p:cNvSpPr txBox="1"/>
          <p:nvPr/>
        </p:nvSpPr>
        <p:spPr>
          <a:xfrm>
            <a:off x="7028428" y="2253804"/>
            <a:ext cx="260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Læs en linje</a:t>
            </a:r>
            <a:endParaRPr lang="da-DK" b="1" i="1" dirty="0"/>
          </a:p>
        </p:txBody>
      </p:sp>
    </p:spTree>
    <p:extLst>
      <p:ext uri="{BB962C8B-B14F-4D97-AF65-F5344CB8AC3E}">
        <p14:creationId xmlns:p14="http://schemas.microsoft.com/office/powerpoint/2010/main" val="37094433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 fra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B87DE1D1-99A5-45CB-A9E7-67802DE04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484" y="1958180"/>
            <a:ext cx="7992590" cy="1943371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3" y="1855432"/>
            <a:ext cx="7714697" cy="2179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B49FD0FA-FBB0-417A-A3B3-32A9073CD5F7}"/>
              </a:ext>
            </a:extLst>
          </p:cNvPr>
          <p:cNvSpPr/>
          <p:nvPr/>
        </p:nvSpPr>
        <p:spPr>
          <a:xfrm>
            <a:off x="5857614" y="1855431"/>
            <a:ext cx="729617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78E33AF7-4170-443B-8C06-110367E8E94F}"/>
              </a:ext>
            </a:extLst>
          </p:cNvPr>
          <p:cNvCxnSpPr>
            <a:cxnSpLocks/>
          </p:cNvCxnSpPr>
          <p:nvPr/>
        </p:nvCxnSpPr>
        <p:spPr>
          <a:xfrm>
            <a:off x="6587231" y="2135078"/>
            <a:ext cx="260384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>
            <a:extLst>
              <a:ext uri="{FF2B5EF4-FFF2-40B4-BE49-F238E27FC236}">
                <a16:creationId xmlns:a16="http://schemas.microsoft.com/office/drawing/2014/main" id="{5F194042-9A0C-4C14-98CA-1272782433CA}"/>
              </a:ext>
            </a:extLst>
          </p:cNvPr>
          <p:cNvSpPr txBox="1"/>
          <p:nvPr/>
        </p:nvSpPr>
        <p:spPr>
          <a:xfrm>
            <a:off x="9286042" y="1824454"/>
            <a:ext cx="2603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vil gerne læse fra filen (</a:t>
            </a:r>
            <a:r>
              <a:rPr lang="da-DK" b="1" i="1" dirty="0"/>
              <a:t>r</a:t>
            </a:r>
            <a:r>
              <a:rPr lang="da-DK" dirty="0"/>
              <a:t>) </a:t>
            </a:r>
            <a:endParaRPr lang="da-DK" b="1" i="1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E7AA3D3-93B1-49FE-8F79-E8D53353065D}"/>
              </a:ext>
            </a:extLst>
          </p:cNvPr>
          <p:cNvSpPr/>
          <p:nvPr/>
        </p:nvSpPr>
        <p:spPr>
          <a:xfrm>
            <a:off x="3531292" y="2577188"/>
            <a:ext cx="2564708" cy="36132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9E1C9E66-4844-4B3B-A2C1-6F3928D8DF1F}"/>
              </a:ext>
            </a:extLst>
          </p:cNvPr>
          <p:cNvCxnSpPr>
            <a:cxnSpLocks/>
          </p:cNvCxnSpPr>
          <p:nvPr/>
        </p:nvCxnSpPr>
        <p:spPr>
          <a:xfrm flipV="1">
            <a:off x="4794078" y="2470785"/>
            <a:ext cx="2139382" cy="975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1855EAD3-7F7A-47BD-8C9C-B95288BAF6CE}"/>
              </a:ext>
            </a:extLst>
          </p:cNvPr>
          <p:cNvSpPr txBox="1"/>
          <p:nvPr/>
        </p:nvSpPr>
        <p:spPr>
          <a:xfrm>
            <a:off x="7028428" y="2253804"/>
            <a:ext cx="260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Læs en linje</a:t>
            </a:r>
            <a:endParaRPr lang="da-DK" b="1" i="1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AB334FBB-B173-460B-B08F-8BA25F578534}"/>
              </a:ext>
            </a:extLst>
          </p:cNvPr>
          <p:cNvSpPr/>
          <p:nvPr/>
        </p:nvSpPr>
        <p:spPr>
          <a:xfrm>
            <a:off x="3393648" y="2909564"/>
            <a:ext cx="2856232" cy="36132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6" name="Lige forbindelse 15">
            <a:extLst>
              <a:ext uri="{FF2B5EF4-FFF2-40B4-BE49-F238E27FC236}">
                <a16:creationId xmlns:a16="http://schemas.microsoft.com/office/drawing/2014/main" id="{C80C33F6-3787-4280-B9FD-F054DEF27942}"/>
              </a:ext>
            </a:extLst>
          </p:cNvPr>
          <p:cNvCxnSpPr>
            <a:cxnSpLocks/>
          </p:cNvCxnSpPr>
          <p:nvPr/>
        </p:nvCxnSpPr>
        <p:spPr>
          <a:xfrm>
            <a:off x="4671270" y="3270886"/>
            <a:ext cx="2173413" cy="1581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felt 16">
            <a:extLst>
              <a:ext uri="{FF2B5EF4-FFF2-40B4-BE49-F238E27FC236}">
                <a16:creationId xmlns:a16="http://schemas.microsoft.com/office/drawing/2014/main" id="{87FC765F-8674-4C02-A460-066B202679F0}"/>
              </a:ext>
            </a:extLst>
          </p:cNvPr>
          <p:cNvSpPr txBox="1"/>
          <p:nvPr/>
        </p:nvSpPr>
        <p:spPr>
          <a:xfrm>
            <a:off x="6933969" y="3233920"/>
            <a:ext cx="260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Læs alle linjer</a:t>
            </a:r>
            <a:endParaRPr lang="da-DK" b="1" i="1" dirty="0"/>
          </a:p>
        </p:txBody>
      </p:sp>
    </p:spTree>
    <p:extLst>
      <p:ext uri="{BB962C8B-B14F-4D97-AF65-F5344CB8AC3E}">
        <p14:creationId xmlns:p14="http://schemas.microsoft.com/office/powerpoint/2010/main" val="37970139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 fra en fil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B87DE1D1-99A5-45CB-A9E7-67802DE04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484" y="1958180"/>
            <a:ext cx="7992590" cy="1943371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3" y="1855432"/>
            <a:ext cx="7714697" cy="2179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B49FD0FA-FBB0-417A-A3B3-32A9073CD5F7}"/>
              </a:ext>
            </a:extLst>
          </p:cNvPr>
          <p:cNvSpPr/>
          <p:nvPr/>
        </p:nvSpPr>
        <p:spPr>
          <a:xfrm>
            <a:off x="5857614" y="1855431"/>
            <a:ext cx="729617" cy="55929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78E33AF7-4170-443B-8C06-110367E8E94F}"/>
              </a:ext>
            </a:extLst>
          </p:cNvPr>
          <p:cNvCxnSpPr>
            <a:cxnSpLocks/>
          </p:cNvCxnSpPr>
          <p:nvPr/>
        </p:nvCxnSpPr>
        <p:spPr>
          <a:xfrm>
            <a:off x="6587231" y="2135078"/>
            <a:ext cx="260384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>
            <a:extLst>
              <a:ext uri="{FF2B5EF4-FFF2-40B4-BE49-F238E27FC236}">
                <a16:creationId xmlns:a16="http://schemas.microsoft.com/office/drawing/2014/main" id="{5F194042-9A0C-4C14-98CA-1272782433CA}"/>
              </a:ext>
            </a:extLst>
          </p:cNvPr>
          <p:cNvSpPr txBox="1"/>
          <p:nvPr/>
        </p:nvSpPr>
        <p:spPr>
          <a:xfrm>
            <a:off x="9286042" y="1824454"/>
            <a:ext cx="2603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vil gerne læse fra filen (</a:t>
            </a:r>
            <a:r>
              <a:rPr lang="da-DK" b="1" i="1" dirty="0"/>
              <a:t>r</a:t>
            </a:r>
            <a:r>
              <a:rPr lang="da-DK" dirty="0"/>
              <a:t>) </a:t>
            </a:r>
            <a:endParaRPr lang="da-DK" b="1" i="1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E7AA3D3-93B1-49FE-8F79-E8D53353065D}"/>
              </a:ext>
            </a:extLst>
          </p:cNvPr>
          <p:cNvSpPr/>
          <p:nvPr/>
        </p:nvSpPr>
        <p:spPr>
          <a:xfrm>
            <a:off x="3531292" y="2577188"/>
            <a:ext cx="2564708" cy="36132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9E1C9E66-4844-4B3B-A2C1-6F3928D8DF1F}"/>
              </a:ext>
            </a:extLst>
          </p:cNvPr>
          <p:cNvCxnSpPr>
            <a:cxnSpLocks/>
          </p:cNvCxnSpPr>
          <p:nvPr/>
        </p:nvCxnSpPr>
        <p:spPr>
          <a:xfrm flipV="1">
            <a:off x="4794078" y="2470785"/>
            <a:ext cx="2139382" cy="975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1855EAD3-7F7A-47BD-8C9C-B95288BAF6CE}"/>
              </a:ext>
            </a:extLst>
          </p:cNvPr>
          <p:cNvSpPr txBox="1"/>
          <p:nvPr/>
        </p:nvSpPr>
        <p:spPr>
          <a:xfrm>
            <a:off x="7028428" y="2253804"/>
            <a:ext cx="260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Læs en linje</a:t>
            </a:r>
            <a:endParaRPr lang="da-DK" b="1" i="1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AB334FBB-B173-460B-B08F-8BA25F578534}"/>
              </a:ext>
            </a:extLst>
          </p:cNvPr>
          <p:cNvSpPr/>
          <p:nvPr/>
        </p:nvSpPr>
        <p:spPr>
          <a:xfrm>
            <a:off x="3393648" y="2909564"/>
            <a:ext cx="2856232" cy="36132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6" name="Lige forbindelse 15">
            <a:extLst>
              <a:ext uri="{FF2B5EF4-FFF2-40B4-BE49-F238E27FC236}">
                <a16:creationId xmlns:a16="http://schemas.microsoft.com/office/drawing/2014/main" id="{C80C33F6-3787-4280-B9FD-F054DEF27942}"/>
              </a:ext>
            </a:extLst>
          </p:cNvPr>
          <p:cNvCxnSpPr>
            <a:cxnSpLocks/>
          </p:cNvCxnSpPr>
          <p:nvPr/>
        </p:nvCxnSpPr>
        <p:spPr>
          <a:xfrm>
            <a:off x="4671270" y="3270886"/>
            <a:ext cx="2173413" cy="1581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felt 16">
            <a:extLst>
              <a:ext uri="{FF2B5EF4-FFF2-40B4-BE49-F238E27FC236}">
                <a16:creationId xmlns:a16="http://schemas.microsoft.com/office/drawing/2014/main" id="{87FC765F-8674-4C02-A460-066B202679F0}"/>
              </a:ext>
            </a:extLst>
          </p:cNvPr>
          <p:cNvSpPr txBox="1"/>
          <p:nvPr/>
        </p:nvSpPr>
        <p:spPr>
          <a:xfrm>
            <a:off x="6933969" y="3233920"/>
            <a:ext cx="260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Læs alle linjer</a:t>
            </a:r>
            <a:endParaRPr lang="da-DK" b="1" i="1" dirty="0"/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07F2CB87-444C-4A6C-8686-AF8ED8F1C048}"/>
              </a:ext>
            </a:extLst>
          </p:cNvPr>
          <p:cNvSpPr txBox="1"/>
          <p:nvPr/>
        </p:nvSpPr>
        <p:spPr>
          <a:xfrm>
            <a:off x="1198484" y="4030655"/>
            <a:ext cx="609452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Live!</a:t>
            </a:r>
          </a:p>
        </p:txBody>
      </p:sp>
    </p:spTree>
    <p:extLst>
      <p:ext uri="{BB962C8B-B14F-4D97-AF65-F5344CB8AC3E}">
        <p14:creationId xmlns:p14="http://schemas.microsoft.com/office/powerpoint/2010/main" val="27264142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 </a:t>
            </a:r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couples.txt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filen ind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4D0F3BC-D494-4899-9E64-BD1733A97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58" y="1908688"/>
            <a:ext cx="6763694" cy="2934109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3" y="1855432"/>
            <a:ext cx="6639869" cy="3040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273386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 </a:t>
            </a:r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couples.txt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filen ind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4D0F3BC-D494-4899-9E64-BD1733A97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58" y="1908688"/>
            <a:ext cx="6763694" cy="2934109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3" y="1855432"/>
            <a:ext cx="6639869" cy="3040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0D5EBBA-400F-45FE-8F20-EFAA1F7F1B61}"/>
              </a:ext>
            </a:extLst>
          </p:cNvPr>
          <p:cNvSpPr/>
          <p:nvPr/>
        </p:nvSpPr>
        <p:spPr>
          <a:xfrm>
            <a:off x="1684736" y="2841650"/>
            <a:ext cx="4494122" cy="42533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DC518A38-AD51-4303-AA35-4BDD7EAC61CC}"/>
              </a:ext>
            </a:extLst>
          </p:cNvPr>
          <p:cNvCxnSpPr>
            <a:cxnSpLocks/>
          </p:cNvCxnSpPr>
          <p:nvPr/>
        </p:nvCxnSpPr>
        <p:spPr>
          <a:xfrm flipV="1">
            <a:off x="6178858" y="2325154"/>
            <a:ext cx="1868577" cy="7291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felt 7">
            <a:extLst>
              <a:ext uri="{FF2B5EF4-FFF2-40B4-BE49-F238E27FC236}">
                <a16:creationId xmlns:a16="http://schemas.microsoft.com/office/drawing/2014/main" id="{46F41D3D-90C5-4B5E-A6CA-E032642662B0}"/>
              </a:ext>
            </a:extLst>
          </p:cNvPr>
          <p:cNvSpPr txBox="1"/>
          <p:nvPr/>
        </p:nvSpPr>
        <p:spPr>
          <a:xfrm>
            <a:off x="8047435" y="1943853"/>
            <a:ext cx="341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Med </a:t>
            </a:r>
            <a:r>
              <a:rPr lang="da-DK" dirty="0" err="1"/>
              <a:t>keywordet</a:t>
            </a:r>
            <a:r>
              <a:rPr lang="da-DK" dirty="0"/>
              <a:t> </a:t>
            </a:r>
            <a:r>
              <a:rPr lang="da-DK" b="1" i="1" dirty="0"/>
              <a:t>with</a:t>
            </a:r>
            <a:r>
              <a:rPr lang="da-DK" dirty="0"/>
              <a:t> kalder vi det returnerede </a:t>
            </a:r>
            <a:r>
              <a:rPr lang="da-DK" u="sng" dirty="0"/>
              <a:t>objekt</a:t>
            </a:r>
            <a:r>
              <a:rPr lang="da-DK" dirty="0"/>
              <a:t> fra </a:t>
            </a:r>
            <a:r>
              <a:rPr lang="da-DK" b="1" i="1" dirty="0"/>
              <a:t>open </a:t>
            </a:r>
            <a:r>
              <a:rPr lang="da-DK" dirty="0"/>
              <a:t> metoden </a:t>
            </a:r>
            <a:r>
              <a:rPr lang="da-DK" b="1" i="1" dirty="0"/>
              <a:t>f</a:t>
            </a:r>
            <a:r>
              <a:rPr lang="da-D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65416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 </a:t>
            </a:r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couples.txt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filen ind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4D0F3BC-D494-4899-9E64-BD1733A97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58" y="1908688"/>
            <a:ext cx="6763694" cy="2934109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3" y="1855432"/>
            <a:ext cx="6639869" cy="3040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0D5EBBA-400F-45FE-8F20-EFAA1F7F1B61}"/>
              </a:ext>
            </a:extLst>
          </p:cNvPr>
          <p:cNvSpPr/>
          <p:nvPr/>
        </p:nvSpPr>
        <p:spPr>
          <a:xfrm>
            <a:off x="1684736" y="2841650"/>
            <a:ext cx="4494122" cy="42533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DC518A38-AD51-4303-AA35-4BDD7EAC61CC}"/>
              </a:ext>
            </a:extLst>
          </p:cNvPr>
          <p:cNvCxnSpPr>
            <a:cxnSpLocks/>
          </p:cNvCxnSpPr>
          <p:nvPr/>
        </p:nvCxnSpPr>
        <p:spPr>
          <a:xfrm flipV="1">
            <a:off x="6178858" y="2325154"/>
            <a:ext cx="1868577" cy="7291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felt 7">
            <a:extLst>
              <a:ext uri="{FF2B5EF4-FFF2-40B4-BE49-F238E27FC236}">
                <a16:creationId xmlns:a16="http://schemas.microsoft.com/office/drawing/2014/main" id="{46F41D3D-90C5-4B5E-A6CA-E032642662B0}"/>
              </a:ext>
            </a:extLst>
          </p:cNvPr>
          <p:cNvSpPr txBox="1"/>
          <p:nvPr/>
        </p:nvSpPr>
        <p:spPr>
          <a:xfrm>
            <a:off x="8047435" y="1943853"/>
            <a:ext cx="341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Med </a:t>
            </a:r>
            <a:r>
              <a:rPr lang="da-DK" dirty="0" err="1"/>
              <a:t>keywordet</a:t>
            </a:r>
            <a:r>
              <a:rPr lang="da-DK" dirty="0"/>
              <a:t> </a:t>
            </a:r>
            <a:r>
              <a:rPr lang="da-DK" b="1" i="1" dirty="0"/>
              <a:t>with</a:t>
            </a:r>
            <a:r>
              <a:rPr lang="da-DK" dirty="0"/>
              <a:t> kalder vi det returnerede </a:t>
            </a:r>
            <a:r>
              <a:rPr lang="da-DK" u="sng" dirty="0"/>
              <a:t>objekt</a:t>
            </a:r>
            <a:r>
              <a:rPr lang="da-DK" dirty="0"/>
              <a:t> fra </a:t>
            </a:r>
            <a:r>
              <a:rPr lang="da-DK" b="1" i="1" dirty="0"/>
              <a:t>open </a:t>
            </a:r>
            <a:r>
              <a:rPr lang="da-DK" dirty="0"/>
              <a:t> metoden </a:t>
            </a:r>
            <a:r>
              <a:rPr lang="da-DK" b="1" i="1" dirty="0"/>
              <a:t>f</a:t>
            </a:r>
            <a:r>
              <a:rPr lang="da-DK" dirty="0"/>
              <a:t> 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7FDAFD5-E45C-444C-A54D-1C0CC0B7C720}"/>
              </a:ext>
            </a:extLst>
          </p:cNvPr>
          <p:cNvSpPr/>
          <p:nvPr/>
        </p:nvSpPr>
        <p:spPr>
          <a:xfrm>
            <a:off x="2175025" y="3251813"/>
            <a:ext cx="2476872" cy="3392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3CF42150-ECD2-4866-BC2D-E411821206F4}"/>
              </a:ext>
            </a:extLst>
          </p:cNvPr>
          <p:cNvCxnSpPr>
            <a:cxnSpLocks/>
          </p:cNvCxnSpPr>
          <p:nvPr/>
        </p:nvCxnSpPr>
        <p:spPr>
          <a:xfrm flipV="1">
            <a:off x="4651897" y="3063183"/>
            <a:ext cx="3395538" cy="3557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felt 12">
            <a:extLst>
              <a:ext uri="{FF2B5EF4-FFF2-40B4-BE49-F238E27FC236}">
                <a16:creationId xmlns:a16="http://schemas.microsoft.com/office/drawing/2014/main" id="{45C70981-56D0-4085-96D5-F9DDB3021D8B}"/>
              </a:ext>
            </a:extLst>
          </p:cNvPr>
          <p:cNvSpPr txBox="1"/>
          <p:nvPr/>
        </p:nvSpPr>
        <p:spPr>
          <a:xfrm>
            <a:off x="8047435" y="2830850"/>
            <a:ext cx="341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løber igennem hver linje i filen </a:t>
            </a:r>
            <a:r>
              <a:rPr lang="da-DK" b="1" i="1" dirty="0"/>
              <a:t>f</a:t>
            </a:r>
            <a:r>
              <a:rPr lang="da-D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46420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 </a:t>
            </a:r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couples.txt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filen ind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4D0F3BC-D494-4899-9E64-BD1733A97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58" y="1908688"/>
            <a:ext cx="6763694" cy="2934109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3" y="1855432"/>
            <a:ext cx="6639869" cy="3040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0D5EBBA-400F-45FE-8F20-EFAA1F7F1B61}"/>
              </a:ext>
            </a:extLst>
          </p:cNvPr>
          <p:cNvSpPr/>
          <p:nvPr/>
        </p:nvSpPr>
        <p:spPr>
          <a:xfrm>
            <a:off x="1684736" y="2841650"/>
            <a:ext cx="4494122" cy="42533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DC518A38-AD51-4303-AA35-4BDD7EAC61CC}"/>
              </a:ext>
            </a:extLst>
          </p:cNvPr>
          <p:cNvCxnSpPr>
            <a:cxnSpLocks/>
          </p:cNvCxnSpPr>
          <p:nvPr/>
        </p:nvCxnSpPr>
        <p:spPr>
          <a:xfrm flipV="1">
            <a:off x="6178858" y="2325154"/>
            <a:ext cx="1868577" cy="7291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felt 7">
            <a:extLst>
              <a:ext uri="{FF2B5EF4-FFF2-40B4-BE49-F238E27FC236}">
                <a16:creationId xmlns:a16="http://schemas.microsoft.com/office/drawing/2014/main" id="{46F41D3D-90C5-4B5E-A6CA-E032642662B0}"/>
              </a:ext>
            </a:extLst>
          </p:cNvPr>
          <p:cNvSpPr txBox="1"/>
          <p:nvPr/>
        </p:nvSpPr>
        <p:spPr>
          <a:xfrm>
            <a:off x="8047435" y="1943853"/>
            <a:ext cx="341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Med </a:t>
            </a:r>
            <a:r>
              <a:rPr lang="da-DK" dirty="0" err="1"/>
              <a:t>keywordet</a:t>
            </a:r>
            <a:r>
              <a:rPr lang="da-DK" dirty="0"/>
              <a:t> </a:t>
            </a:r>
            <a:r>
              <a:rPr lang="da-DK" b="1" i="1" dirty="0"/>
              <a:t>with</a:t>
            </a:r>
            <a:r>
              <a:rPr lang="da-DK" dirty="0"/>
              <a:t> kalder vi det returnerede </a:t>
            </a:r>
            <a:r>
              <a:rPr lang="da-DK" u="sng" dirty="0"/>
              <a:t>objekt</a:t>
            </a:r>
            <a:r>
              <a:rPr lang="da-DK" dirty="0"/>
              <a:t> fra </a:t>
            </a:r>
            <a:r>
              <a:rPr lang="da-DK" b="1" i="1" dirty="0"/>
              <a:t>open </a:t>
            </a:r>
            <a:r>
              <a:rPr lang="da-DK" dirty="0"/>
              <a:t> metoden </a:t>
            </a:r>
            <a:r>
              <a:rPr lang="da-DK" b="1" i="1" dirty="0"/>
              <a:t>f</a:t>
            </a:r>
            <a:r>
              <a:rPr lang="da-DK" dirty="0"/>
              <a:t> 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7FDAFD5-E45C-444C-A54D-1C0CC0B7C720}"/>
              </a:ext>
            </a:extLst>
          </p:cNvPr>
          <p:cNvSpPr/>
          <p:nvPr/>
        </p:nvSpPr>
        <p:spPr>
          <a:xfrm>
            <a:off x="2175025" y="3251813"/>
            <a:ext cx="2476872" cy="3392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3CF42150-ECD2-4866-BC2D-E411821206F4}"/>
              </a:ext>
            </a:extLst>
          </p:cNvPr>
          <p:cNvCxnSpPr>
            <a:cxnSpLocks/>
          </p:cNvCxnSpPr>
          <p:nvPr/>
        </p:nvCxnSpPr>
        <p:spPr>
          <a:xfrm flipV="1">
            <a:off x="4651897" y="3063183"/>
            <a:ext cx="3395538" cy="3557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felt 12">
            <a:extLst>
              <a:ext uri="{FF2B5EF4-FFF2-40B4-BE49-F238E27FC236}">
                <a16:creationId xmlns:a16="http://schemas.microsoft.com/office/drawing/2014/main" id="{45C70981-56D0-4085-96D5-F9DDB3021D8B}"/>
              </a:ext>
            </a:extLst>
          </p:cNvPr>
          <p:cNvSpPr txBox="1"/>
          <p:nvPr/>
        </p:nvSpPr>
        <p:spPr>
          <a:xfrm>
            <a:off x="8047435" y="2830850"/>
            <a:ext cx="341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løber igennem hver linje i filen </a:t>
            </a:r>
            <a:r>
              <a:rPr lang="da-DK" b="1" i="1" dirty="0"/>
              <a:t>f</a:t>
            </a:r>
            <a:r>
              <a:rPr lang="da-DK" dirty="0"/>
              <a:t> 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E17B57B-D93A-400F-934B-E5BE6C0D0BFB}"/>
              </a:ext>
            </a:extLst>
          </p:cNvPr>
          <p:cNvSpPr/>
          <p:nvPr/>
        </p:nvSpPr>
        <p:spPr>
          <a:xfrm>
            <a:off x="2487222" y="3573250"/>
            <a:ext cx="4463993" cy="3392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4DBA8772-AC1C-4E79-A9D1-54E35B242384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6927471" y="3615681"/>
            <a:ext cx="1119964" cy="1239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CDCD573C-1DDB-46E3-9587-5290F6241CA1}"/>
              </a:ext>
            </a:extLst>
          </p:cNvPr>
          <p:cNvSpPr txBox="1"/>
          <p:nvPr/>
        </p:nvSpPr>
        <p:spPr>
          <a:xfrm>
            <a:off x="8047435" y="3292515"/>
            <a:ext cx="3777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siger at på hver linje i filen vi får, skal vi splitte linjen op ved kommaet</a:t>
            </a:r>
          </a:p>
        </p:txBody>
      </p:sp>
    </p:spTree>
    <p:extLst>
      <p:ext uri="{BB962C8B-B14F-4D97-AF65-F5344CB8AC3E}">
        <p14:creationId xmlns:p14="http://schemas.microsoft.com/office/powerpoint/2010/main" val="40970099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 </a:t>
            </a:r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couples.txt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filen ind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4D0F3BC-D494-4899-9E64-BD1733A97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58" y="1908688"/>
            <a:ext cx="6763694" cy="2934109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3" y="1855432"/>
            <a:ext cx="6639869" cy="3040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0D5EBBA-400F-45FE-8F20-EFAA1F7F1B61}"/>
              </a:ext>
            </a:extLst>
          </p:cNvPr>
          <p:cNvSpPr/>
          <p:nvPr/>
        </p:nvSpPr>
        <p:spPr>
          <a:xfrm>
            <a:off x="1684736" y="2841650"/>
            <a:ext cx="4494122" cy="42533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DC518A38-AD51-4303-AA35-4BDD7EAC61CC}"/>
              </a:ext>
            </a:extLst>
          </p:cNvPr>
          <p:cNvCxnSpPr>
            <a:cxnSpLocks/>
          </p:cNvCxnSpPr>
          <p:nvPr/>
        </p:nvCxnSpPr>
        <p:spPr>
          <a:xfrm flipV="1">
            <a:off x="6178858" y="2325154"/>
            <a:ext cx="1868577" cy="7291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felt 7">
            <a:extLst>
              <a:ext uri="{FF2B5EF4-FFF2-40B4-BE49-F238E27FC236}">
                <a16:creationId xmlns:a16="http://schemas.microsoft.com/office/drawing/2014/main" id="{46F41D3D-90C5-4B5E-A6CA-E032642662B0}"/>
              </a:ext>
            </a:extLst>
          </p:cNvPr>
          <p:cNvSpPr txBox="1"/>
          <p:nvPr/>
        </p:nvSpPr>
        <p:spPr>
          <a:xfrm>
            <a:off x="8047435" y="1943853"/>
            <a:ext cx="341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Med </a:t>
            </a:r>
            <a:r>
              <a:rPr lang="da-DK" dirty="0" err="1"/>
              <a:t>keywordet</a:t>
            </a:r>
            <a:r>
              <a:rPr lang="da-DK" dirty="0"/>
              <a:t> </a:t>
            </a:r>
            <a:r>
              <a:rPr lang="da-DK" b="1" i="1" dirty="0"/>
              <a:t>with</a:t>
            </a:r>
            <a:r>
              <a:rPr lang="da-DK" dirty="0"/>
              <a:t> kalder vi det returnerede </a:t>
            </a:r>
            <a:r>
              <a:rPr lang="da-DK" u="sng" dirty="0"/>
              <a:t>objekt</a:t>
            </a:r>
            <a:r>
              <a:rPr lang="da-DK" dirty="0"/>
              <a:t> fra </a:t>
            </a:r>
            <a:r>
              <a:rPr lang="da-DK" b="1" i="1" dirty="0"/>
              <a:t>open </a:t>
            </a:r>
            <a:r>
              <a:rPr lang="da-DK" dirty="0"/>
              <a:t> metoden </a:t>
            </a:r>
            <a:r>
              <a:rPr lang="da-DK" b="1" i="1" dirty="0"/>
              <a:t>f</a:t>
            </a:r>
            <a:r>
              <a:rPr lang="da-DK" dirty="0"/>
              <a:t> 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7FDAFD5-E45C-444C-A54D-1C0CC0B7C720}"/>
              </a:ext>
            </a:extLst>
          </p:cNvPr>
          <p:cNvSpPr/>
          <p:nvPr/>
        </p:nvSpPr>
        <p:spPr>
          <a:xfrm>
            <a:off x="2175025" y="3251813"/>
            <a:ext cx="2476872" cy="3392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3CF42150-ECD2-4866-BC2D-E411821206F4}"/>
              </a:ext>
            </a:extLst>
          </p:cNvPr>
          <p:cNvCxnSpPr>
            <a:cxnSpLocks/>
          </p:cNvCxnSpPr>
          <p:nvPr/>
        </p:nvCxnSpPr>
        <p:spPr>
          <a:xfrm flipV="1">
            <a:off x="4651897" y="3063183"/>
            <a:ext cx="3395538" cy="3557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felt 12">
            <a:extLst>
              <a:ext uri="{FF2B5EF4-FFF2-40B4-BE49-F238E27FC236}">
                <a16:creationId xmlns:a16="http://schemas.microsoft.com/office/drawing/2014/main" id="{45C70981-56D0-4085-96D5-F9DDB3021D8B}"/>
              </a:ext>
            </a:extLst>
          </p:cNvPr>
          <p:cNvSpPr txBox="1"/>
          <p:nvPr/>
        </p:nvSpPr>
        <p:spPr>
          <a:xfrm>
            <a:off x="8047435" y="2830850"/>
            <a:ext cx="341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løber igennem hver linje i filen </a:t>
            </a:r>
            <a:r>
              <a:rPr lang="da-DK" b="1" i="1" dirty="0"/>
              <a:t>f</a:t>
            </a:r>
            <a:r>
              <a:rPr lang="da-DK" dirty="0"/>
              <a:t> 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E17B57B-D93A-400F-934B-E5BE6C0D0BFB}"/>
              </a:ext>
            </a:extLst>
          </p:cNvPr>
          <p:cNvSpPr/>
          <p:nvPr/>
        </p:nvSpPr>
        <p:spPr>
          <a:xfrm>
            <a:off x="2487222" y="3573250"/>
            <a:ext cx="4463993" cy="3392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4DBA8772-AC1C-4E79-A9D1-54E35B242384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6927471" y="3615681"/>
            <a:ext cx="1119964" cy="1239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CDCD573C-1DDB-46E3-9587-5290F6241CA1}"/>
              </a:ext>
            </a:extLst>
          </p:cNvPr>
          <p:cNvSpPr txBox="1"/>
          <p:nvPr/>
        </p:nvSpPr>
        <p:spPr>
          <a:xfrm>
            <a:off x="8047435" y="3292515"/>
            <a:ext cx="3777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siger at på hver linje i filen vi får, skal vi splitte linjen op ved kommaet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F681EA3-994A-4497-BDF7-D04FD3BD77F9}"/>
              </a:ext>
            </a:extLst>
          </p:cNvPr>
          <p:cNvSpPr/>
          <p:nvPr/>
        </p:nvSpPr>
        <p:spPr>
          <a:xfrm>
            <a:off x="2487221" y="3897204"/>
            <a:ext cx="4463993" cy="3392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7" name="Lige forbindelse 16">
            <a:extLst>
              <a:ext uri="{FF2B5EF4-FFF2-40B4-BE49-F238E27FC236}">
                <a16:creationId xmlns:a16="http://schemas.microsoft.com/office/drawing/2014/main" id="{B58527B5-E63F-41EB-ABEC-19C670AA0235}"/>
              </a:ext>
            </a:extLst>
          </p:cNvPr>
          <p:cNvCxnSpPr>
            <a:cxnSpLocks/>
          </p:cNvCxnSpPr>
          <p:nvPr/>
        </p:nvCxnSpPr>
        <p:spPr>
          <a:xfrm>
            <a:off x="6951214" y="4078750"/>
            <a:ext cx="1096221" cy="5687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felt 17">
            <a:extLst>
              <a:ext uri="{FF2B5EF4-FFF2-40B4-BE49-F238E27FC236}">
                <a16:creationId xmlns:a16="http://schemas.microsoft.com/office/drawing/2014/main" id="{304FC783-7BD2-4649-A8AF-BE9700742CE0}"/>
              </a:ext>
            </a:extLst>
          </p:cNvPr>
          <p:cNvSpPr txBox="1"/>
          <p:nvPr/>
        </p:nvSpPr>
        <p:spPr>
          <a:xfrm>
            <a:off x="8047435" y="3901460"/>
            <a:ext cx="3777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Couples</a:t>
            </a:r>
            <a:r>
              <a:rPr lang="da-DK" dirty="0"/>
              <a:t> er nu en liste, hvor vi ved at venstre side af kommaet er mand</a:t>
            </a:r>
          </a:p>
        </p:txBody>
      </p:sp>
    </p:spTree>
    <p:extLst>
      <p:ext uri="{BB962C8B-B14F-4D97-AF65-F5344CB8AC3E}">
        <p14:creationId xmlns:p14="http://schemas.microsoft.com/office/powerpoint/2010/main" val="33489599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 </a:t>
            </a:r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couples.txt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filen ind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4D0F3BC-D494-4899-9E64-BD1733A97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58" y="1908688"/>
            <a:ext cx="6763694" cy="2934109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3" y="1855432"/>
            <a:ext cx="6639869" cy="3040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0D5EBBA-400F-45FE-8F20-EFAA1F7F1B61}"/>
              </a:ext>
            </a:extLst>
          </p:cNvPr>
          <p:cNvSpPr/>
          <p:nvPr/>
        </p:nvSpPr>
        <p:spPr>
          <a:xfrm>
            <a:off x="1684736" y="2841650"/>
            <a:ext cx="4494122" cy="42533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DC518A38-AD51-4303-AA35-4BDD7EAC61CC}"/>
              </a:ext>
            </a:extLst>
          </p:cNvPr>
          <p:cNvCxnSpPr>
            <a:cxnSpLocks/>
          </p:cNvCxnSpPr>
          <p:nvPr/>
        </p:nvCxnSpPr>
        <p:spPr>
          <a:xfrm flipV="1">
            <a:off x="6178858" y="2325154"/>
            <a:ext cx="1868577" cy="7291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felt 7">
            <a:extLst>
              <a:ext uri="{FF2B5EF4-FFF2-40B4-BE49-F238E27FC236}">
                <a16:creationId xmlns:a16="http://schemas.microsoft.com/office/drawing/2014/main" id="{46F41D3D-90C5-4B5E-A6CA-E032642662B0}"/>
              </a:ext>
            </a:extLst>
          </p:cNvPr>
          <p:cNvSpPr txBox="1"/>
          <p:nvPr/>
        </p:nvSpPr>
        <p:spPr>
          <a:xfrm>
            <a:off x="8047435" y="1943853"/>
            <a:ext cx="341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Med </a:t>
            </a:r>
            <a:r>
              <a:rPr lang="da-DK" dirty="0" err="1"/>
              <a:t>keywordet</a:t>
            </a:r>
            <a:r>
              <a:rPr lang="da-DK" dirty="0"/>
              <a:t> </a:t>
            </a:r>
            <a:r>
              <a:rPr lang="da-DK" b="1" i="1" dirty="0"/>
              <a:t>with</a:t>
            </a:r>
            <a:r>
              <a:rPr lang="da-DK" dirty="0"/>
              <a:t> kalder vi det returnerede </a:t>
            </a:r>
            <a:r>
              <a:rPr lang="da-DK" u="sng" dirty="0"/>
              <a:t>objekt</a:t>
            </a:r>
            <a:r>
              <a:rPr lang="da-DK" dirty="0"/>
              <a:t> fra </a:t>
            </a:r>
            <a:r>
              <a:rPr lang="da-DK" b="1" i="1" dirty="0"/>
              <a:t>open </a:t>
            </a:r>
            <a:r>
              <a:rPr lang="da-DK" dirty="0"/>
              <a:t> metoden </a:t>
            </a:r>
            <a:r>
              <a:rPr lang="da-DK" b="1" i="1" dirty="0"/>
              <a:t>f</a:t>
            </a:r>
            <a:r>
              <a:rPr lang="da-DK" dirty="0"/>
              <a:t> 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7FDAFD5-E45C-444C-A54D-1C0CC0B7C720}"/>
              </a:ext>
            </a:extLst>
          </p:cNvPr>
          <p:cNvSpPr/>
          <p:nvPr/>
        </p:nvSpPr>
        <p:spPr>
          <a:xfrm>
            <a:off x="2175025" y="3251813"/>
            <a:ext cx="2476872" cy="3392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3CF42150-ECD2-4866-BC2D-E411821206F4}"/>
              </a:ext>
            </a:extLst>
          </p:cNvPr>
          <p:cNvCxnSpPr>
            <a:cxnSpLocks/>
          </p:cNvCxnSpPr>
          <p:nvPr/>
        </p:nvCxnSpPr>
        <p:spPr>
          <a:xfrm flipV="1">
            <a:off x="4651897" y="3063183"/>
            <a:ext cx="3395538" cy="3557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felt 12">
            <a:extLst>
              <a:ext uri="{FF2B5EF4-FFF2-40B4-BE49-F238E27FC236}">
                <a16:creationId xmlns:a16="http://schemas.microsoft.com/office/drawing/2014/main" id="{45C70981-56D0-4085-96D5-F9DDB3021D8B}"/>
              </a:ext>
            </a:extLst>
          </p:cNvPr>
          <p:cNvSpPr txBox="1"/>
          <p:nvPr/>
        </p:nvSpPr>
        <p:spPr>
          <a:xfrm>
            <a:off x="8047435" y="2830850"/>
            <a:ext cx="341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løber igennem hver linje i filen </a:t>
            </a:r>
            <a:r>
              <a:rPr lang="da-DK" b="1" i="1" dirty="0"/>
              <a:t>f</a:t>
            </a:r>
            <a:r>
              <a:rPr lang="da-DK" dirty="0"/>
              <a:t> 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E17B57B-D93A-400F-934B-E5BE6C0D0BFB}"/>
              </a:ext>
            </a:extLst>
          </p:cNvPr>
          <p:cNvSpPr/>
          <p:nvPr/>
        </p:nvSpPr>
        <p:spPr>
          <a:xfrm>
            <a:off x="2487222" y="3573250"/>
            <a:ext cx="4463993" cy="3392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4DBA8772-AC1C-4E79-A9D1-54E35B242384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6927471" y="3615681"/>
            <a:ext cx="1119964" cy="1239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CDCD573C-1DDB-46E3-9587-5290F6241CA1}"/>
              </a:ext>
            </a:extLst>
          </p:cNvPr>
          <p:cNvSpPr txBox="1"/>
          <p:nvPr/>
        </p:nvSpPr>
        <p:spPr>
          <a:xfrm>
            <a:off x="8047435" y="3292515"/>
            <a:ext cx="3777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siger at på hver linje i filen vi får, skal vi splitte linjen op ved kommaet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F681EA3-994A-4497-BDF7-D04FD3BD77F9}"/>
              </a:ext>
            </a:extLst>
          </p:cNvPr>
          <p:cNvSpPr/>
          <p:nvPr/>
        </p:nvSpPr>
        <p:spPr>
          <a:xfrm>
            <a:off x="2487221" y="3897204"/>
            <a:ext cx="4463993" cy="3392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7" name="Lige forbindelse 16">
            <a:extLst>
              <a:ext uri="{FF2B5EF4-FFF2-40B4-BE49-F238E27FC236}">
                <a16:creationId xmlns:a16="http://schemas.microsoft.com/office/drawing/2014/main" id="{B58527B5-E63F-41EB-ABEC-19C670AA0235}"/>
              </a:ext>
            </a:extLst>
          </p:cNvPr>
          <p:cNvCxnSpPr>
            <a:cxnSpLocks/>
          </p:cNvCxnSpPr>
          <p:nvPr/>
        </p:nvCxnSpPr>
        <p:spPr>
          <a:xfrm>
            <a:off x="6951214" y="4078750"/>
            <a:ext cx="1096221" cy="5687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felt 17">
            <a:extLst>
              <a:ext uri="{FF2B5EF4-FFF2-40B4-BE49-F238E27FC236}">
                <a16:creationId xmlns:a16="http://schemas.microsoft.com/office/drawing/2014/main" id="{304FC783-7BD2-4649-A8AF-BE9700742CE0}"/>
              </a:ext>
            </a:extLst>
          </p:cNvPr>
          <p:cNvSpPr txBox="1"/>
          <p:nvPr/>
        </p:nvSpPr>
        <p:spPr>
          <a:xfrm>
            <a:off x="8047435" y="3901460"/>
            <a:ext cx="3777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Couples</a:t>
            </a:r>
            <a:r>
              <a:rPr lang="da-DK" dirty="0"/>
              <a:t> er nu en liste, hvor vi ved at venstre side af kommaet er mand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A8DE03B7-E30A-49B2-9B7B-799397F0B847}"/>
              </a:ext>
            </a:extLst>
          </p:cNvPr>
          <p:cNvSpPr/>
          <p:nvPr/>
        </p:nvSpPr>
        <p:spPr>
          <a:xfrm>
            <a:off x="2593290" y="4209171"/>
            <a:ext cx="5312564" cy="40752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0" name="Lige forbindelse 19">
            <a:extLst>
              <a:ext uri="{FF2B5EF4-FFF2-40B4-BE49-F238E27FC236}">
                <a16:creationId xmlns:a16="http://schemas.microsoft.com/office/drawing/2014/main" id="{248179A1-328A-4F0A-B518-1B6AAB1724B8}"/>
              </a:ext>
            </a:extLst>
          </p:cNvPr>
          <p:cNvCxnSpPr>
            <a:cxnSpLocks/>
          </p:cNvCxnSpPr>
          <p:nvPr/>
        </p:nvCxnSpPr>
        <p:spPr>
          <a:xfrm>
            <a:off x="5248478" y="4611387"/>
            <a:ext cx="530885" cy="5909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felt 20">
            <a:extLst>
              <a:ext uri="{FF2B5EF4-FFF2-40B4-BE49-F238E27FC236}">
                <a16:creationId xmlns:a16="http://schemas.microsoft.com/office/drawing/2014/main" id="{1C10D4CC-7778-4F7C-91F3-0E380D44AE10}"/>
              </a:ext>
            </a:extLst>
          </p:cNvPr>
          <p:cNvSpPr txBox="1"/>
          <p:nvPr/>
        </p:nvSpPr>
        <p:spPr>
          <a:xfrm>
            <a:off x="4719217" y="5183110"/>
            <a:ext cx="4353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Det sidste element der er i listen, bruger vi metoden </a:t>
            </a:r>
            <a:r>
              <a:rPr lang="da-DK" b="1" i="1" dirty="0" err="1"/>
              <a:t>rstrip</a:t>
            </a:r>
            <a:r>
              <a:rPr lang="da-DK" dirty="0"/>
              <a:t> til at fjerne støj, fordi i filer bliver der tilføjet </a:t>
            </a:r>
            <a:r>
              <a:rPr lang="da-DK" b="1" i="1" dirty="0"/>
              <a:t>”\n” </a:t>
            </a:r>
            <a:r>
              <a:rPr lang="da-DK" dirty="0"/>
              <a:t>til slut i linjen for at skifte til næste linje</a:t>
            </a:r>
          </a:p>
        </p:txBody>
      </p:sp>
    </p:spTree>
    <p:extLst>
      <p:ext uri="{BB962C8B-B14F-4D97-AF65-F5344CB8AC3E}">
        <p14:creationId xmlns:p14="http://schemas.microsoft.com/office/powerpoint/2010/main" val="27381500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Læse </a:t>
            </a:r>
            <a:r>
              <a:rPr lang="da-D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couples.txt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filen ind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4D0F3BC-D494-4899-9E64-BD1733A97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58" y="1908688"/>
            <a:ext cx="6763694" cy="2934109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12526F24-76A6-41D5-9221-9D4C63437DF6}"/>
              </a:ext>
            </a:extLst>
          </p:cNvPr>
          <p:cNvSpPr/>
          <p:nvPr/>
        </p:nvSpPr>
        <p:spPr>
          <a:xfrm>
            <a:off x="1198483" y="1855432"/>
            <a:ext cx="6639869" cy="3040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0D5EBBA-400F-45FE-8F20-EFAA1F7F1B61}"/>
              </a:ext>
            </a:extLst>
          </p:cNvPr>
          <p:cNvSpPr/>
          <p:nvPr/>
        </p:nvSpPr>
        <p:spPr>
          <a:xfrm>
            <a:off x="1684736" y="2841650"/>
            <a:ext cx="4494122" cy="42533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DC518A38-AD51-4303-AA35-4BDD7EAC61CC}"/>
              </a:ext>
            </a:extLst>
          </p:cNvPr>
          <p:cNvCxnSpPr>
            <a:cxnSpLocks/>
          </p:cNvCxnSpPr>
          <p:nvPr/>
        </p:nvCxnSpPr>
        <p:spPr>
          <a:xfrm flipV="1">
            <a:off x="6178858" y="2325154"/>
            <a:ext cx="1868577" cy="7291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felt 7">
            <a:extLst>
              <a:ext uri="{FF2B5EF4-FFF2-40B4-BE49-F238E27FC236}">
                <a16:creationId xmlns:a16="http://schemas.microsoft.com/office/drawing/2014/main" id="{46F41D3D-90C5-4B5E-A6CA-E032642662B0}"/>
              </a:ext>
            </a:extLst>
          </p:cNvPr>
          <p:cNvSpPr txBox="1"/>
          <p:nvPr/>
        </p:nvSpPr>
        <p:spPr>
          <a:xfrm>
            <a:off x="8047435" y="1943853"/>
            <a:ext cx="341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Med </a:t>
            </a:r>
            <a:r>
              <a:rPr lang="da-DK" dirty="0" err="1"/>
              <a:t>keywordet</a:t>
            </a:r>
            <a:r>
              <a:rPr lang="da-DK" dirty="0"/>
              <a:t> </a:t>
            </a:r>
            <a:r>
              <a:rPr lang="da-DK" b="1" i="1" dirty="0"/>
              <a:t>with</a:t>
            </a:r>
            <a:r>
              <a:rPr lang="da-DK" dirty="0"/>
              <a:t> kalder vi det returnerede </a:t>
            </a:r>
            <a:r>
              <a:rPr lang="da-DK" u="sng" dirty="0"/>
              <a:t>objekt</a:t>
            </a:r>
            <a:r>
              <a:rPr lang="da-DK" dirty="0"/>
              <a:t> fra </a:t>
            </a:r>
            <a:r>
              <a:rPr lang="da-DK" b="1" i="1" dirty="0"/>
              <a:t>open </a:t>
            </a:r>
            <a:r>
              <a:rPr lang="da-DK" dirty="0"/>
              <a:t> metoden </a:t>
            </a:r>
            <a:r>
              <a:rPr lang="da-DK" b="1" i="1" dirty="0"/>
              <a:t>f</a:t>
            </a:r>
            <a:r>
              <a:rPr lang="da-DK" dirty="0"/>
              <a:t> 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7FDAFD5-E45C-444C-A54D-1C0CC0B7C720}"/>
              </a:ext>
            </a:extLst>
          </p:cNvPr>
          <p:cNvSpPr/>
          <p:nvPr/>
        </p:nvSpPr>
        <p:spPr>
          <a:xfrm>
            <a:off x="2175025" y="3251813"/>
            <a:ext cx="2476872" cy="3392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3CF42150-ECD2-4866-BC2D-E411821206F4}"/>
              </a:ext>
            </a:extLst>
          </p:cNvPr>
          <p:cNvCxnSpPr>
            <a:cxnSpLocks/>
          </p:cNvCxnSpPr>
          <p:nvPr/>
        </p:nvCxnSpPr>
        <p:spPr>
          <a:xfrm flipV="1">
            <a:off x="4651897" y="3063183"/>
            <a:ext cx="3395538" cy="3557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felt 12">
            <a:extLst>
              <a:ext uri="{FF2B5EF4-FFF2-40B4-BE49-F238E27FC236}">
                <a16:creationId xmlns:a16="http://schemas.microsoft.com/office/drawing/2014/main" id="{45C70981-56D0-4085-96D5-F9DDB3021D8B}"/>
              </a:ext>
            </a:extLst>
          </p:cNvPr>
          <p:cNvSpPr txBox="1"/>
          <p:nvPr/>
        </p:nvSpPr>
        <p:spPr>
          <a:xfrm>
            <a:off x="8047435" y="2830850"/>
            <a:ext cx="341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løber igennem hver linje i filen </a:t>
            </a:r>
            <a:r>
              <a:rPr lang="da-DK" b="1" i="1" dirty="0"/>
              <a:t>f</a:t>
            </a:r>
            <a:r>
              <a:rPr lang="da-DK" dirty="0"/>
              <a:t> 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E17B57B-D93A-400F-934B-E5BE6C0D0BFB}"/>
              </a:ext>
            </a:extLst>
          </p:cNvPr>
          <p:cNvSpPr/>
          <p:nvPr/>
        </p:nvSpPr>
        <p:spPr>
          <a:xfrm>
            <a:off x="2487222" y="3573250"/>
            <a:ext cx="4463993" cy="3392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4DBA8772-AC1C-4E79-A9D1-54E35B242384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6927471" y="3615681"/>
            <a:ext cx="1119964" cy="1239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CDCD573C-1DDB-46E3-9587-5290F6241CA1}"/>
              </a:ext>
            </a:extLst>
          </p:cNvPr>
          <p:cNvSpPr txBox="1"/>
          <p:nvPr/>
        </p:nvSpPr>
        <p:spPr>
          <a:xfrm>
            <a:off x="8047435" y="3292515"/>
            <a:ext cx="3777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siger at på hver linje i filen vi får, skal vi splitte linjen op ved kommaet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F681EA3-994A-4497-BDF7-D04FD3BD77F9}"/>
              </a:ext>
            </a:extLst>
          </p:cNvPr>
          <p:cNvSpPr/>
          <p:nvPr/>
        </p:nvSpPr>
        <p:spPr>
          <a:xfrm>
            <a:off x="2487221" y="3897204"/>
            <a:ext cx="4463993" cy="3392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7" name="Lige forbindelse 16">
            <a:extLst>
              <a:ext uri="{FF2B5EF4-FFF2-40B4-BE49-F238E27FC236}">
                <a16:creationId xmlns:a16="http://schemas.microsoft.com/office/drawing/2014/main" id="{B58527B5-E63F-41EB-ABEC-19C670AA0235}"/>
              </a:ext>
            </a:extLst>
          </p:cNvPr>
          <p:cNvCxnSpPr>
            <a:cxnSpLocks/>
          </p:cNvCxnSpPr>
          <p:nvPr/>
        </p:nvCxnSpPr>
        <p:spPr>
          <a:xfrm>
            <a:off x="6951214" y="4078750"/>
            <a:ext cx="1096221" cy="5687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felt 17">
            <a:extLst>
              <a:ext uri="{FF2B5EF4-FFF2-40B4-BE49-F238E27FC236}">
                <a16:creationId xmlns:a16="http://schemas.microsoft.com/office/drawing/2014/main" id="{304FC783-7BD2-4649-A8AF-BE9700742CE0}"/>
              </a:ext>
            </a:extLst>
          </p:cNvPr>
          <p:cNvSpPr txBox="1"/>
          <p:nvPr/>
        </p:nvSpPr>
        <p:spPr>
          <a:xfrm>
            <a:off x="8047435" y="3901460"/>
            <a:ext cx="3777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Couples</a:t>
            </a:r>
            <a:r>
              <a:rPr lang="da-DK" dirty="0"/>
              <a:t> er nu en liste, hvor vi ved at venstre side af kommaet er mand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A8DE03B7-E30A-49B2-9B7B-799397F0B847}"/>
              </a:ext>
            </a:extLst>
          </p:cNvPr>
          <p:cNvSpPr/>
          <p:nvPr/>
        </p:nvSpPr>
        <p:spPr>
          <a:xfrm>
            <a:off x="2593290" y="4209171"/>
            <a:ext cx="5312564" cy="40752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0" name="Lige forbindelse 19">
            <a:extLst>
              <a:ext uri="{FF2B5EF4-FFF2-40B4-BE49-F238E27FC236}">
                <a16:creationId xmlns:a16="http://schemas.microsoft.com/office/drawing/2014/main" id="{248179A1-328A-4F0A-B518-1B6AAB1724B8}"/>
              </a:ext>
            </a:extLst>
          </p:cNvPr>
          <p:cNvCxnSpPr>
            <a:cxnSpLocks/>
          </p:cNvCxnSpPr>
          <p:nvPr/>
        </p:nvCxnSpPr>
        <p:spPr>
          <a:xfrm>
            <a:off x="5248478" y="4611387"/>
            <a:ext cx="530885" cy="5909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felt 20">
            <a:extLst>
              <a:ext uri="{FF2B5EF4-FFF2-40B4-BE49-F238E27FC236}">
                <a16:creationId xmlns:a16="http://schemas.microsoft.com/office/drawing/2014/main" id="{1C10D4CC-7778-4F7C-91F3-0E380D44AE10}"/>
              </a:ext>
            </a:extLst>
          </p:cNvPr>
          <p:cNvSpPr txBox="1"/>
          <p:nvPr/>
        </p:nvSpPr>
        <p:spPr>
          <a:xfrm>
            <a:off x="4719217" y="5183110"/>
            <a:ext cx="4353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Det sidste element der er i listen, bruger vi metoden </a:t>
            </a:r>
            <a:r>
              <a:rPr lang="da-DK" b="1" i="1" dirty="0" err="1"/>
              <a:t>rstrip</a:t>
            </a:r>
            <a:r>
              <a:rPr lang="da-DK" dirty="0"/>
              <a:t> til at fjerne støj, fordi i filer bliver der tilføjet </a:t>
            </a:r>
            <a:r>
              <a:rPr lang="da-DK" b="1" i="1" dirty="0"/>
              <a:t>”\n” </a:t>
            </a:r>
            <a:r>
              <a:rPr lang="da-DK" dirty="0"/>
              <a:t>til slut i linjen for at skifte til næste linje</a:t>
            </a:r>
          </a:p>
        </p:txBody>
      </p:sp>
      <p:sp>
        <p:nvSpPr>
          <p:cNvPr id="22" name="Tekstfelt 21">
            <a:extLst>
              <a:ext uri="{FF2B5EF4-FFF2-40B4-BE49-F238E27FC236}">
                <a16:creationId xmlns:a16="http://schemas.microsoft.com/office/drawing/2014/main" id="{31C56061-9214-44DA-80DC-541BFFC83F6F}"/>
              </a:ext>
            </a:extLst>
          </p:cNvPr>
          <p:cNvSpPr txBox="1"/>
          <p:nvPr/>
        </p:nvSpPr>
        <p:spPr>
          <a:xfrm>
            <a:off x="1097280" y="4851663"/>
            <a:ext cx="609452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Live!</a:t>
            </a:r>
          </a:p>
        </p:txBody>
      </p:sp>
    </p:spTree>
    <p:extLst>
      <p:ext uri="{BB962C8B-B14F-4D97-AF65-F5344CB8AC3E}">
        <p14:creationId xmlns:p14="http://schemas.microsoft.com/office/powerpoint/2010/main" val="2536758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Dagens program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94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Klasser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Filhåndtering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Biblioteker i 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Grafisk brugergrænseflade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Avanceret emner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Hvad man kan gøre herfra og spørgerunde  </a:t>
            </a:r>
          </a:p>
          <a:p>
            <a:pPr lvl="1">
              <a:lnSpc>
                <a:spcPct val="150000"/>
              </a:lnSpc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>
              <a:lnSpc>
                <a:spcPct val="150000"/>
              </a:lnSpc>
            </a:pPr>
            <a:endParaRPr lang="da-DK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599EFF3-C314-4600-8A5D-D5DC7A26F6FE}"/>
              </a:ext>
            </a:extLst>
          </p:cNvPr>
          <p:cNvSpPr/>
          <p:nvPr/>
        </p:nvSpPr>
        <p:spPr>
          <a:xfrm>
            <a:off x="745725" y="1970843"/>
            <a:ext cx="1846556" cy="43500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6" name="Lige forbindelse 5">
            <a:extLst>
              <a:ext uri="{FF2B5EF4-FFF2-40B4-BE49-F238E27FC236}">
                <a16:creationId xmlns:a16="http://schemas.microsoft.com/office/drawing/2014/main" id="{DE5409C1-8D54-4B11-9898-6AB9B1877DE7}"/>
              </a:ext>
            </a:extLst>
          </p:cNvPr>
          <p:cNvCxnSpPr>
            <a:cxnSpLocks/>
          </p:cNvCxnSpPr>
          <p:nvPr/>
        </p:nvCxnSpPr>
        <p:spPr>
          <a:xfrm flipV="1">
            <a:off x="2592281" y="2164387"/>
            <a:ext cx="5149047" cy="328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felt 6">
            <a:extLst>
              <a:ext uri="{FF2B5EF4-FFF2-40B4-BE49-F238E27FC236}">
                <a16:creationId xmlns:a16="http://schemas.microsoft.com/office/drawing/2014/main" id="{4ADD025B-F246-46B4-B40F-6941E2150B19}"/>
              </a:ext>
            </a:extLst>
          </p:cNvPr>
          <p:cNvSpPr txBox="1"/>
          <p:nvPr/>
        </p:nvSpPr>
        <p:spPr>
          <a:xfrm>
            <a:off x="7741328" y="1970843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Objektorienteret programmering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2B9E143-C29E-4ED8-871F-1C4FAF182357}"/>
              </a:ext>
            </a:extLst>
          </p:cNvPr>
          <p:cNvSpPr/>
          <p:nvPr/>
        </p:nvSpPr>
        <p:spPr>
          <a:xfrm>
            <a:off x="305077" y="2390768"/>
            <a:ext cx="4524375" cy="141851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182FC07B-9939-4BC3-A06A-9CE8100D309E}"/>
              </a:ext>
            </a:extLst>
          </p:cNvPr>
          <p:cNvCxnSpPr>
            <a:cxnSpLocks/>
          </p:cNvCxnSpPr>
          <p:nvPr/>
        </p:nvCxnSpPr>
        <p:spPr>
          <a:xfrm>
            <a:off x="4829452" y="3107697"/>
            <a:ext cx="291187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felt 9">
            <a:extLst>
              <a:ext uri="{FF2B5EF4-FFF2-40B4-BE49-F238E27FC236}">
                <a16:creationId xmlns:a16="http://schemas.microsoft.com/office/drawing/2014/main" id="{FB0435AC-A7A9-4B8E-899E-C6A674BAB610}"/>
              </a:ext>
            </a:extLst>
          </p:cNvPr>
          <p:cNvSpPr txBox="1"/>
          <p:nvPr/>
        </p:nvSpPr>
        <p:spPr>
          <a:xfrm>
            <a:off x="7750206" y="2906057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Mere avanceret programmering</a:t>
            </a:r>
          </a:p>
        </p:txBody>
      </p:sp>
    </p:spTree>
    <p:extLst>
      <p:ext uri="{BB962C8B-B14F-4D97-AF65-F5344CB8AC3E}">
        <p14:creationId xmlns:p14="http://schemas.microsoft.com/office/powerpoint/2010/main" val="411801387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332F1-3547-4701-B837-43F840BCF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Opgaver pt. 2 (30 minutter)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3EE13CA-3B71-4E00-AB4A-8824335CF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11998"/>
          </a:xfrm>
        </p:spPr>
        <p:txBody>
          <a:bodyPr>
            <a:normAutofit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da-DK" b="1" dirty="0">
                <a:solidFill>
                  <a:schemeClr val="tx1"/>
                </a:solidFill>
              </a:rPr>
              <a:t>Download filen: </a:t>
            </a:r>
            <a:r>
              <a:rPr lang="da-DK" b="1" dirty="0">
                <a:solidFill>
                  <a:schemeClr val="tx1"/>
                </a:solidFill>
                <a:hlinkClick r:id="rId2"/>
              </a:rPr>
              <a:t>https://raw.githubusercontent.com/AndersBensen/python_101/main/points.txt</a:t>
            </a:r>
            <a:br>
              <a:rPr lang="da-DK" b="1" dirty="0">
                <a:solidFill>
                  <a:schemeClr val="tx1"/>
                </a:solidFill>
              </a:rPr>
            </a:br>
            <a:r>
              <a:rPr lang="da-DK" b="1" dirty="0">
                <a:solidFill>
                  <a:schemeClr val="tx1"/>
                </a:solidFill>
              </a:rPr>
              <a:t>Og læs den ind i en </a:t>
            </a:r>
            <a:r>
              <a:rPr lang="da-DK" b="1" i="1" dirty="0">
                <a:solidFill>
                  <a:schemeClr val="tx1"/>
                </a:solidFill>
              </a:rPr>
              <a:t>x</a:t>
            </a:r>
            <a:r>
              <a:rPr lang="da-DK" b="1" dirty="0">
                <a:solidFill>
                  <a:schemeClr val="tx1"/>
                </a:solidFill>
              </a:rPr>
              <a:t> liste og en </a:t>
            </a:r>
            <a:r>
              <a:rPr lang="da-DK" b="1" i="1" dirty="0">
                <a:solidFill>
                  <a:schemeClr val="tx1"/>
                </a:solidFill>
              </a:rPr>
              <a:t>y</a:t>
            </a:r>
            <a:r>
              <a:rPr lang="da-DK" b="1" dirty="0">
                <a:solidFill>
                  <a:schemeClr val="tx1"/>
                </a:solidFill>
              </a:rPr>
              <a:t> liste med open metoden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</a:rPr>
              <a:t> </a:t>
            </a: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Hints: 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venstre side af kommaet, </a:t>
            </a:r>
            <a:r>
              <a:rPr lang="da-DK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y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 højre side af kommaet</a:t>
            </a:r>
            <a:endParaRPr lang="da-DK" sz="16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Drag inspiration fra </a:t>
            </a:r>
            <a:r>
              <a:rPr lang="da-DK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couples.txt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eksemplet 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Brug </a:t>
            </a:r>
            <a:r>
              <a:rPr lang="da-DK" sz="16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metoden til at konvertere om til </a:t>
            </a:r>
            <a:r>
              <a:rPr lang="da-DK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når du tilføjer til listerne</a:t>
            </a:r>
          </a:p>
          <a:p>
            <a:pPr lvl="3">
              <a:buClrTx/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 behøver ikke bruge </a:t>
            </a:r>
            <a:r>
              <a:rPr lang="da-DK" sz="16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rstrip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metoden når du konverterer til </a:t>
            </a:r>
            <a:r>
              <a:rPr lang="da-DK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 Den fjerner selv ”</a:t>
            </a:r>
            <a:r>
              <a:rPr lang="da-DK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365760" indent="-457200">
              <a:buClrTx/>
              <a:buFont typeface="+mj-lt"/>
              <a:buAutoNum type="arabicPeriod"/>
            </a:pP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Lav en liste med dine 5 yndlings øl (eller vine, eller sodavand, </a:t>
            </a:r>
            <a:r>
              <a:rPr lang="da-DK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osv</a:t>
            </a: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…) og skriv dem til filen </a:t>
            </a:r>
            <a:r>
              <a:rPr lang="da-DK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favourite_beverage.txt </a:t>
            </a: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indent="-457200">
              <a:buClrTx/>
              <a:buFont typeface="+mj-lt"/>
              <a:buAutoNum type="arabicPeriod"/>
            </a:pP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(Ekstra)</a:t>
            </a: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Brug input metoden så en bruger i konsollen kan skrive sine 5 </a:t>
            </a:r>
            <a:r>
              <a:rPr lang="da-DK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yndlingsøl</a:t>
            </a: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når de 5 øl er skrevet skal du så gemme dem i en fil </a:t>
            </a:r>
            <a:r>
              <a:rPr lang="da-DK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user_fav_bev.txt</a:t>
            </a: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Tx/>
              <a:buFont typeface="Arial" panose="020B0604020202020204" pitchFamily="34" charset="0"/>
              <a:buChar char="•"/>
            </a:pPr>
            <a:endParaRPr lang="da-DK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Tx/>
              <a:buNone/>
            </a:pP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ClrTx/>
              <a:buNone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0303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434EA-0FD5-46A3-AC52-58B0FAED3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Biblioteker</a:t>
            </a:r>
          </a:p>
        </p:txBody>
      </p:sp>
    </p:spTree>
    <p:extLst>
      <p:ext uri="{BB962C8B-B14F-4D97-AF65-F5344CB8AC3E}">
        <p14:creationId xmlns:p14="http://schemas.microsoft.com/office/powerpoint/2010/main" val="33320837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Biblioteker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373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bibliotek er en samling af kode som nogle andr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har programmeret til et specifikt formål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Hvorfor opfinde den dybe tallerken hvis den allerede findes?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 gider nemlig ikke selv at lave alting fra bunden, hvis der allerede er nogle dygtige mennesker der har dedikeret sig til det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Så vi kan altså bruge andres bibliotek i vores kode, hvis vi skal bruge det til noget specifikt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Biblioteker er et generelt koncept, og gælder </a:t>
            </a:r>
            <a:r>
              <a:rPr lang="da-DK" sz="2000">
                <a:latin typeface="Times New Roman" panose="02020603050405020304" pitchFamily="18" charset="0"/>
                <a:cs typeface="Times New Roman" panose="02020603050405020304" pitchFamily="18" charset="0"/>
              </a:rPr>
              <a:t>i stort set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alle programmeringssprog! </a:t>
            </a:r>
          </a:p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4315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Biblioteker i Python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5346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er kendt for sine utrolig mange biblioteker (mere end 140.000+)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 er noget af det der gør Python så fedt!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bibliotek kaldes også en ”</a:t>
            </a:r>
            <a:r>
              <a:rPr lang="da-DK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da-DK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(pakke)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 findes biblioteker til virkelig mange ting f.eks.: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(</a:t>
            </a:r>
            <a:r>
              <a:rPr lang="da-DK" sz="19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da-DK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Lineær algebra (</a:t>
            </a:r>
            <a:r>
              <a:rPr lang="da-DK" sz="19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da-DK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Hjemmesider (</a:t>
            </a:r>
            <a:r>
              <a:rPr lang="da-DK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Visualisering og plotning af data (</a:t>
            </a:r>
            <a:r>
              <a:rPr lang="da-DK" sz="19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da-DK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Grafisk brugergrænseflade (</a:t>
            </a:r>
            <a:r>
              <a:rPr lang="da-DK" sz="19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da-DK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Neurale netværk (</a:t>
            </a:r>
            <a:r>
              <a:rPr lang="da-DK" sz="19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da-DK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7577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191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har ret mange biblioteker liggende som standard f.eks. </a:t>
            </a:r>
            <a:r>
              <a:rPr lang="da-DK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og </a:t>
            </a:r>
            <a:r>
              <a:rPr lang="da-DK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Men ikke alle biblioteker er der!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Derfor pip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 er et program der er lavet til at installere biblioteker nemt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fik det med da i downloadede Python (forhåbentlig)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Så biblioteker der findes til </a:t>
            </a:r>
            <a:r>
              <a:rPr lang="da-DK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kan installeres vha. pip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en kommandoprompt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 får se hvordan…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2678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23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bibliotek (en pakke) lavet til at ”plotte” data!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Indeholder afsindigt mange metoder til at plotte data på alle mulige sjove og mærkelige måder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Histogram, 2d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scatter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3d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scatter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logaritmisk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osv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en standard del af en hver Data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Scientists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værktøjskasse </a:t>
            </a: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22064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3938B713-A41E-4505-A058-73B648DD3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36" y="1975676"/>
            <a:ext cx="5677692" cy="2286319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9C1BF516-5C7B-4BBB-B9B7-6CF127C94157}"/>
              </a:ext>
            </a:extLst>
          </p:cNvPr>
          <p:cNvSpPr/>
          <p:nvPr/>
        </p:nvSpPr>
        <p:spPr>
          <a:xfrm>
            <a:off x="1200150" y="1905000"/>
            <a:ext cx="5057775" cy="2466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5893739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3938B713-A41E-4505-A058-73B648DD3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36" y="1975676"/>
            <a:ext cx="5677692" cy="2286319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9C1BF516-5C7B-4BBB-B9B7-6CF127C94157}"/>
              </a:ext>
            </a:extLst>
          </p:cNvPr>
          <p:cNvSpPr/>
          <p:nvPr/>
        </p:nvSpPr>
        <p:spPr>
          <a:xfrm>
            <a:off x="1200150" y="1905000"/>
            <a:ext cx="5057775" cy="2466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4C2D6E7-2FB4-4B8D-954D-01C5F7FF8A5D}"/>
              </a:ext>
            </a:extLst>
          </p:cNvPr>
          <p:cNvSpPr/>
          <p:nvPr/>
        </p:nvSpPr>
        <p:spPr>
          <a:xfrm>
            <a:off x="1601878" y="1865695"/>
            <a:ext cx="4494122" cy="55365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95A0DDC9-76ED-4940-82B8-89C5E80DF198}"/>
              </a:ext>
            </a:extLst>
          </p:cNvPr>
          <p:cNvCxnSpPr>
            <a:cxnSpLocks/>
          </p:cNvCxnSpPr>
          <p:nvPr/>
        </p:nvCxnSpPr>
        <p:spPr>
          <a:xfrm>
            <a:off x="6096000" y="2144362"/>
            <a:ext cx="112395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>
            <a:extLst>
              <a:ext uri="{FF2B5EF4-FFF2-40B4-BE49-F238E27FC236}">
                <a16:creationId xmlns:a16="http://schemas.microsoft.com/office/drawing/2014/main" id="{2C02A585-8072-4478-A0EA-AD81D3AD5B26}"/>
              </a:ext>
            </a:extLst>
          </p:cNvPr>
          <p:cNvSpPr txBox="1"/>
          <p:nvPr/>
        </p:nvSpPr>
        <p:spPr>
          <a:xfrm>
            <a:off x="7332222" y="1777791"/>
            <a:ext cx="3847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importerer filen </a:t>
            </a:r>
            <a:r>
              <a:rPr lang="da-DK" b="1" i="1" dirty="0" err="1"/>
              <a:t>pyplot</a:t>
            </a:r>
            <a:r>
              <a:rPr lang="da-DK" dirty="0"/>
              <a:t> fra pakken </a:t>
            </a:r>
            <a:r>
              <a:rPr lang="da-DK" b="1" i="1" dirty="0" err="1"/>
              <a:t>matplotlib</a:t>
            </a:r>
            <a:r>
              <a:rPr lang="da-DK" dirty="0"/>
              <a:t> og navngiver det </a:t>
            </a:r>
            <a:r>
              <a:rPr lang="da-DK" b="1" i="1" dirty="0" err="1"/>
              <a:t>plt</a:t>
            </a:r>
            <a:r>
              <a:rPr lang="da-DK" dirty="0"/>
              <a:t>, senere kan vi så kalde metoderne på </a:t>
            </a:r>
            <a:r>
              <a:rPr lang="da-DK" b="1" i="1" dirty="0" err="1"/>
              <a:t>plt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8025755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3938B713-A41E-4505-A058-73B648DD3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36" y="1975676"/>
            <a:ext cx="5677692" cy="2286319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9C1BF516-5C7B-4BBB-B9B7-6CF127C94157}"/>
              </a:ext>
            </a:extLst>
          </p:cNvPr>
          <p:cNvSpPr/>
          <p:nvPr/>
        </p:nvSpPr>
        <p:spPr>
          <a:xfrm>
            <a:off x="1200150" y="1905000"/>
            <a:ext cx="5057775" cy="2466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4C2D6E7-2FB4-4B8D-954D-01C5F7FF8A5D}"/>
              </a:ext>
            </a:extLst>
          </p:cNvPr>
          <p:cNvSpPr/>
          <p:nvPr/>
        </p:nvSpPr>
        <p:spPr>
          <a:xfrm>
            <a:off x="1601878" y="1865695"/>
            <a:ext cx="4494122" cy="55365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95A0DDC9-76ED-4940-82B8-89C5E80DF198}"/>
              </a:ext>
            </a:extLst>
          </p:cNvPr>
          <p:cNvCxnSpPr>
            <a:cxnSpLocks/>
          </p:cNvCxnSpPr>
          <p:nvPr/>
        </p:nvCxnSpPr>
        <p:spPr>
          <a:xfrm>
            <a:off x="6096000" y="2144362"/>
            <a:ext cx="112395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>
            <a:extLst>
              <a:ext uri="{FF2B5EF4-FFF2-40B4-BE49-F238E27FC236}">
                <a16:creationId xmlns:a16="http://schemas.microsoft.com/office/drawing/2014/main" id="{2C02A585-8072-4478-A0EA-AD81D3AD5B26}"/>
              </a:ext>
            </a:extLst>
          </p:cNvPr>
          <p:cNvSpPr txBox="1"/>
          <p:nvPr/>
        </p:nvSpPr>
        <p:spPr>
          <a:xfrm>
            <a:off x="7332222" y="1777791"/>
            <a:ext cx="3847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importerer filen </a:t>
            </a:r>
            <a:r>
              <a:rPr lang="da-DK" b="1" i="1" dirty="0" err="1"/>
              <a:t>pyplot</a:t>
            </a:r>
            <a:r>
              <a:rPr lang="da-DK" dirty="0"/>
              <a:t> fra pakken </a:t>
            </a:r>
            <a:r>
              <a:rPr lang="da-DK" b="1" i="1" dirty="0" err="1"/>
              <a:t>matplotlib</a:t>
            </a:r>
            <a:r>
              <a:rPr lang="da-DK" dirty="0"/>
              <a:t> og navngiver det </a:t>
            </a:r>
            <a:r>
              <a:rPr lang="da-DK" b="1" i="1" dirty="0" err="1"/>
              <a:t>plt</a:t>
            </a:r>
            <a:r>
              <a:rPr lang="da-DK" dirty="0"/>
              <a:t>, senere kan vi så kalde metoderne på </a:t>
            </a:r>
            <a:r>
              <a:rPr lang="da-DK" b="1" i="1" dirty="0" err="1"/>
              <a:t>plt</a:t>
            </a:r>
            <a:endParaRPr lang="da-DK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3634FF0-9311-4551-82AA-A4EFC0E54F14}"/>
              </a:ext>
            </a:extLst>
          </p:cNvPr>
          <p:cNvSpPr/>
          <p:nvPr/>
        </p:nvSpPr>
        <p:spPr>
          <a:xfrm>
            <a:off x="1704974" y="3562350"/>
            <a:ext cx="2028825" cy="40957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9A2659CA-747A-4ED6-B5FA-9DE89BFB5B39}"/>
              </a:ext>
            </a:extLst>
          </p:cNvPr>
          <p:cNvCxnSpPr>
            <a:cxnSpLocks/>
          </p:cNvCxnSpPr>
          <p:nvPr/>
        </p:nvCxnSpPr>
        <p:spPr>
          <a:xfrm>
            <a:off x="3733799" y="3773137"/>
            <a:ext cx="348615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felt 16">
            <a:extLst>
              <a:ext uri="{FF2B5EF4-FFF2-40B4-BE49-F238E27FC236}">
                <a16:creationId xmlns:a16="http://schemas.microsoft.com/office/drawing/2014/main" id="{E10E239A-9AAA-4F8E-A4B2-27ACDEBBF7F5}"/>
              </a:ext>
            </a:extLst>
          </p:cNvPr>
          <p:cNvSpPr txBox="1"/>
          <p:nvPr/>
        </p:nvSpPr>
        <p:spPr>
          <a:xfrm>
            <a:off x="7307839" y="3348190"/>
            <a:ext cx="3847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bruger </a:t>
            </a:r>
            <a:r>
              <a:rPr lang="da-DK" b="1" i="1" dirty="0"/>
              <a:t>plot</a:t>
            </a:r>
            <a:r>
              <a:rPr lang="da-DK" dirty="0"/>
              <a:t> metoden fra </a:t>
            </a:r>
            <a:r>
              <a:rPr lang="da-DK" b="1" i="1" dirty="0" err="1"/>
              <a:t>plt</a:t>
            </a:r>
            <a:r>
              <a:rPr lang="da-DK" dirty="0"/>
              <a:t> filen, og giver den vores x og y liste med</a:t>
            </a:r>
          </a:p>
        </p:txBody>
      </p:sp>
    </p:spTree>
    <p:extLst>
      <p:ext uri="{BB962C8B-B14F-4D97-AF65-F5344CB8AC3E}">
        <p14:creationId xmlns:p14="http://schemas.microsoft.com/office/powerpoint/2010/main" val="14579717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3938B713-A41E-4505-A058-73B648DD3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36" y="1975676"/>
            <a:ext cx="5677692" cy="2286319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9C1BF516-5C7B-4BBB-B9B7-6CF127C94157}"/>
              </a:ext>
            </a:extLst>
          </p:cNvPr>
          <p:cNvSpPr/>
          <p:nvPr/>
        </p:nvSpPr>
        <p:spPr>
          <a:xfrm>
            <a:off x="1200150" y="1905000"/>
            <a:ext cx="5057775" cy="2466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4C2D6E7-2FB4-4B8D-954D-01C5F7FF8A5D}"/>
              </a:ext>
            </a:extLst>
          </p:cNvPr>
          <p:cNvSpPr/>
          <p:nvPr/>
        </p:nvSpPr>
        <p:spPr>
          <a:xfrm>
            <a:off x="1601878" y="1865695"/>
            <a:ext cx="4494122" cy="55365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95A0DDC9-76ED-4940-82B8-89C5E80DF198}"/>
              </a:ext>
            </a:extLst>
          </p:cNvPr>
          <p:cNvCxnSpPr>
            <a:cxnSpLocks/>
          </p:cNvCxnSpPr>
          <p:nvPr/>
        </p:nvCxnSpPr>
        <p:spPr>
          <a:xfrm>
            <a:off x="6096000" y="2144362"/>
            <a:ext cx="112395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>
            <a:extLst>
              <a:ext uri="{FF2B5EF4-FFF2-40B4-BE49-F238E27FC236}">
                <a16:creationId xmlns:a16="http://schemas.microsoft.com/office/drawing/2014/main" id="{2C02A585-8072-4478-A0EA-AD81D3AD5B26}"/>
              </a:ext>
            </a:extLst>
          </p:cNvPr>
          <p:cNvSpPr txBox="1"/>
          <p:nvPr/>
        </p:nvSpPr>
        <p:spPr>
          <a:xfrm>
            <a:off x="7332222" y="1777791"/>
            <a:ext cx="3847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importerer filen </a:t>
            </a:r>
            <a:r>
              <a:rPr lang="da-DK" b="1" i="1" dirty="0" err="1"/>
              <a:t>pyplot</a:t>
            </a:r>
            <a:r>
              <a:rPr lang="da-DK" dirty="0"/>
              <a:t> fra pakken </a:t>
            </a:r>
            <a:r>
              <a:rPr lang="da-DK" b="1" i="1" dirty="0" err="1"/>
              <a:t>matplotlib</a:t>
            </a:r>
            <a:r>
              <a:rPr lang="da-DK" dirty="0"/>
              <a:t> og navngiver det </a:t>
            </a:r>
            <a:r>
              <a:rPr lang="da-DK" b="1" i="1" dirty="0" err="1"/>
              <a:t>plt</a:t>
            </a:r>
            <a:r>
              <a:rPr lang="da-DK" dirty="0"/>
              <a:t>, senere kan vi så kalde metoderne på </a:t>
            </a:r>
            <a:r>
              <a:rPr lang="da-DK" b="1" i="1" dirty="0" err="1"/>
              <a:t>plt</a:t>
            </a:r>
            <a:endParaRPr lang="da-DK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3634FF0-9311-4551-82AA-A4EFC0E54F14}"/>
              </a:ext>
            </a:extLst>
          </p:cNvPr>
          <p:cNvSpPr/>
          <p:nvPr/>
        </p:nvSpPr>
        <p:spPr>
          <a:xfrm>
            <a:off x="1704974" y="3562350"/>
            <a:ext cx="2028825" cy="40957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9A2659CA-747A-4ED6-B5FA-9DE89BFB5B39}"/>
              </a:ext>
            </a:extLst>
          </p:cNvPr>
          <p:cNvCxnSpPr>
            <a:cxnSpLocks/>
          </p:cNvCxnSpPr>
          <p:nvPr/>
        </p:nvCxnSpPr>
        <p:spPr>
          <a:xfrm>
            <a:off x="3733799" y="3773137"/>
            <a:ext cx="348615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felt 16">
            <a:extLst>
              <a:ext uri="{FF2B5EF4-FFF2-40B4-BE49-F238E27FC236}">
                <a16:creationId xmlns:a16="http://schemas.microsoft.com/office/drawing/2014/main" id="{E10E239A-9AAA-4F8E-A4B2-27ACDEBBF7F5}"/>
              </a:ext>
            </a:extLst>
          </p:cNvPr>
          <p:cNvSpPr txBox="1"/>
          <p:nvPr/>
        </p:nvSpPr>
        <p:spPr>
          <a:xfrm>
            <a:off x="7307839" y="3348190"/>
            <a:ext cx="3847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bruger </a:t>
            </a:r>
            <a:r>
              <a:rPr lang="da-DK" b="1" i="1" dirty="0"/>
              <a:t>plot</a:t>
            </a:r>
            <a:r>
              <a:rPr lang="da-DK" dirty="0"/>
              <a:t> metoden fra </a:t>
            </a:r>
            <a:r>
              <a:rPr lang="da-DK" b="1" i="1" dirty="0" err="1"/>
              <a:t>plt</a:t>
            </a:r>
            <a:r>
              <a:rPr lang="da-DK" dirty="0"/>
              <a:t> filen, og giver den vores x og y liste med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98AB2F67-C46F-4A6C-A4F7-AB7DDA395473}"/>
              </a:ext>
            </a:extLst>
          </p:cNvPr>
          <p:cNvSpPr/>
          <p:nvPr/>
        </p:nvSpPr>
        <p:spPr>
          <a:xfrm>
            <a:off x="1704974" y="3971926"/>
            <a:ext cx="2028825" cy="29006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2" name="Lige forbindelse 11">
            <a:extLst>
              <a:ext uri="{FF2B5EF4-FFF2-40B4-BE49-F238E27FC236}">
                <a16:creationId xmlns:a16="http://schemas.microsoft.com/office/drawing/2014/main" id="{F2258FFB-2DC6-42CE-8448-C3906857FC84}"/>
              </a:ext>
            </a:extLst>
          </p:cNvPr>
          <p:cNvCxnSpPr>
            <a:cxnSpLocks/>
          </p:cNvCxnSpPr>
          <p:nvPr/>
        </p:nvCxnSpPr>
        <p:spPr>
          <a:xfrm>
            <a:off x="3733799" y="4125562"/>
            <a:ext cx="348615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2FF49C2E-F442-4697-A9FD-FF44E51318EA}"/>
              </a:ext>
            </a:extLst>
          </p:cNvPr>
          <p:cNvSpPr txBox="1"/>
          <p:nvPr/>
        </p:nvSpPr>
        <p:spPr>
          <a:xfrm>
            <a:off x="7307838" y="3988785"/>
            <a:ext cx="3847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bruger </a:t>
            </a:r>
            <a:r>
              <a:rPr lang="da-DK" b="1" i="1" dirty="0"/>
              <a:t>show</a:t>
            </a:r>
            <a:r>
              <a:rPr lang="da-DK" dirty="0"/>
              <a:t> metoden fra </a:t>
            </a:r>
            <a:r>
              <a:rPr lang="da-DK" b="1" i="1" dirty="0" err="1"/>
              <a:t>plt</a:t>
            </a:r>
            <a:r>
              <a:rPr lang="da-DK" dirty="0"/>
              <a:t> filen for at få vores plot frem!</a:t>
            </a:r>
          </a:p>
        </p:txBody>
      </p:sp>
    </p:spTree>
    <p:extLst>
      <p:ext uri="{BB962C8B-B14F-4D97-AF65-F5344CB8AC3E}">
        <p14:creationId xmlns:p14="http://schemas.microsoft.com/office/powerpoint/2010/main" val="3116798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Dagens program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94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Klasser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Filhåndtering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Biblioteker i 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Grafisk brugergrænseflade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Avanceret emner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Hvad man kan gøre herfra og spørgerunde  </a:t>
            </a:r>
          </a:p>
          <a:p>
            <a:pPr lvl="1">
              <a:lnSpc>
                <a:spcPct val="150000"/>
              </a:lnSpc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>
              <a:lnSpc>
                <a:spcPct val="150000"/>
              </a:lnSpc>
            </a:pPr>
            <a:endParaRPr lang="da-DK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599EFF3-C314-4600-8A5D-D5DC7A26F6FE}"/>
              </a:ext>
            </a:extLst>
          </p:cNvPr>
          <p:cNvSpPr/>
          <p:nvPr/>
        </p:nvSpPr>
        <p:spPr>
          <a:xfrm>
            <a:off x="745725" y="1970843"/>
            <a:ext cx="1846556" cy="43500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6" name="Lige forbindelse 5">
            <a:extLst>
              <a:ext uri="{FF2B5EF4-FFF2-40B4-BE49-F238E27FC236}">
                <a16:creationId xmlns:a16="http://schemas.microsoft.com/office/drawing/2014/main" id="{DE5409C1-8D54-4B11-9898-6AB9B1877DE7}"/>
              </a:ext>
            </a:extLst>
          </p:cNvPr>
          <p:cNvCxnSpPr>
            <a:cxnSpLocks/>
          </p:cNvCxnSpPr>
          <p:nvPr/>
        </p:nvCxnSpPr>
        <p:spPr>
          <a:xfrm flipV="1">
            <a:off x="2592281" y="2164387"/>
            <a:ext cx="5149047" cy="328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felt 6">
            <a:extLst>
              <a:ext uri="{FF2B5EF4-FFF2-40B4-BE49-F238E27FC236}">
                <a16:creationId xmlns:a16="http://schemas.microsoft.com/office/drawing/2014/main" id="{4ADD025B-F246-46B4-B40F-6941E2150B19}"/>
              </a:ext>
            </a:extLst>
          </p:cNvPr>
          <p:cNvSpPr txBox="1"/>
          <p:nvPr/>
        </p:nvSpPr>
        <p:spPr>
          <a:xfrm>
            <a:off x="7741328" y="1970843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Objektorienteret programmering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2B9E143-C29E-4ED8-871F-1C4FAF182357}"/>
              </a:ext>
            </a:extLst>
          </p:cNvPr>
          <p:cNvSpPr/>
          <p:nvPr/>
        </p:nvSpPr>
        <p:spPr>
          <a:xfrm>
            <a:off x="305077" y="2390768"/>
            <a:ext cx="4524375" cy="141851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182FC07B-9939-4BC3-A06A-9CE8100D309E}"/>
              </a:ext>
            </a:extLst>
          </p:cNvPr>
          <p:cNvCxnSpPr>
            <a:cxnSpLocks/>
          </p:cNvCxnSpPr>
          <p:nvPr/>
        </p:nvCxnSpPr>
        <p:spPr>
          <a:xfrm>
            <a:off x="4829452" y="3107697"/>
            <a:ext cx="291187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felt 9">
            <a:extLst>
              <a:ext uri="{FF2B5EF4-FFF2-40B4-BE49-F238E27FC236}">
                <a16:creationId xmlns:a16="http://schemas.microsoft.com/office/drawing/2014/main" id="{FB0435AC-A7A9-4B8E-899E-C6A674BAB610}"/>
              </a:ext>
            </a:extLst>
          </p:cNvPr>
          <p:cNvSpPr txBox="1"/>
          <p:nvPr/>
        </p:nvSpPr>
        <p:spPr>
          <a:xfrm>
            <a:off x="7750206" y="2906057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Mere avanceret programmering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A6A4C6C5-40ED-45F6-996B-2A590046B6D4}"/>
              </a:ext>
            </a:extLst>
          </p:cNvPr>
          <p:cNvSpPr/>
          <p:nvPr/>
        </p:nvSpPr>
        <p:spPr>
          <a:xfrm>
            <a:off x="675905" y="3826884"/>
            <a:ext cx="3345679" cy="43439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3" name="Lige forbindelse 22">
            <a:extLst>
              <a:ext uri="{FF2B5EF4-FFF2-40B4-BE49-F238E27FC236}">
                <a16:creationId xmlns:a16="http://schemas.microsoft.com/office/drawing/2014/main" id="{AF499583-9E97-4D9E-8F71-442B526B9B58}"/>
              </a:ext>
            </a:extLst>
          </p:cNvPr>
          <p:cNvCxnSpPr>
            <a:cxnSpLocks/>
          </p:cNvCxnSpPr>
          <p:nvPr/>
        </p:nvCxnSpPr>
        <p:spPr>
          <a:xfrm>
            <a:off x="4021584" y="4041466"/>
            <a:ext cx="371974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felt 23">
            <a:extLst>
              <a:ext uri="{FF2B5EF4-FFF2-40B4-BE49-F238E27FC236}">
                <a16:creationId xmlns:a16="http://schemas.microsoft.com/office/drawing/2014/main" id="{843E7934-BD5E-4584-B2F1-B4C21CB855BB}"/>
              </a:ext>
            </a:extLst>
          </p:cNvPr>
          <p:cNvSpPr txBox="1"/>
          <p:nvPr/>
        </p:nvSpPr>
        <p:spPr>
          <a:xfrm>
            <a:off x="7741328" y="3840713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08899444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3938B713-A41E-4505-A058-73B648DD3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509" y="1945859"/>
            <a:ext cx="5677692" cy="2286319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9C1BF516-5C7B-4BBB-B9B7-6CF127C94157}"/>
              </a:ext>
            </a:extLst>
          </p:cNvPr>
          <p:cNvSpPr/>
          <p:nvPr/>
        </p:nvSpPr>
        <p:spPr>
          <a:xfrm>
            <a:off x="1200150" y="1905000"/>
            <a:ext cx="5057775" cy="2466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ACB9AAA1-E553-4115-BCDE-94AE32522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693" y="1857375"/>
            <a:ext cx="4831946" cy="362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73488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>
            <a:extLst>
              <a:ext uri="{FF2B5EF4-FFF2-40B4-BE49-F238E27FC236}">
                <a16:creationId xmlns:a16="http://schemas.microsoft.com/office/drawing/2014/main" id="{A8E64867-B349-42F7-89EC-2574C2C7A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637" y="2009775"/>
            <a:ext cx="5287113" cy="224821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9C1BF516-5C7B-4BBB-B9B7-6CF127C94157}"/>
              </a:ext>
            </a:extLst>
          </p:cNvPr>
          <p:cNvSpPr/>
          <p:nvPr/>
        </p:nvSpPr>
        <p:spPr>
          <a:xfrm>
            <a:off x="1200150" y="1905000"/>
            <a:ext cx="5057775" cy="2466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1" name="Billede 10">
            <a:extLst>
              <a:ext uri="{FF2B5EF4-FFF2-40B4-BE49-F238E27FC236}">
                <a16:creationId xmlns:a16="http://schemas.microsoft.com/office/drawing/2014/main" id="{12D4B85D-39A3-4E18-911E-058C8114D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49" y="1828800"/>
            <a:ext cx="4886325" cy="367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14027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>
            <a:extLst>
              <a:ext uri="{FF2B5EF4-FFF2-40B4-BE49-F238E27FC236}">
                <a16:creationId xmlns:a16="http://schemas.microsoft.com/office/drawing/2014/main" id="{A8E64867-B349-42F7-89EC-2574C2C7A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637" y="2009775"/>
            <a:ext cx="5287113" cy="224821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9C1BF516-5C7B-4BBB-B9B7-6CF127C94157}"/>
              </a:ext>
            </a:extLst>
          </p:cNvPr>
          <p:cNvSpPr/>
          <p:nvPr/>
        </p:nvSpPr>
        <p:spPr>
          <a:xfrm>
            <a:off x="1200150" y="1905000"/>
            <a:ext cx="5057775" cy="2466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1" name="Billede 10">
            <a:extLst>
              <a:ext uri="{FF2B5EF4-FFF2-40B4-BE49-F238E27FC236}">
                <a16:creationId xmlns:a16="http://schemas.microsoft.com/office/drawing/2014/main" id="{12D4B85D-39A3-4E18-911E-058C8114D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49" y="1828800"/>
            <a:ext cx="4886325" cy="3677412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88F130F4-1003-4638-BF07-AF536366D573}"/>
              </a:ext>
            </a:extLst>
          </p:cNvPr>
          <p:cNvSpPr/>
          <p:nvPr/>
        </p:nvSpPr>
        <p:spPr>
          <a:xfrm>
            <a:off x="1811046" y="3515557"/>
            <a:ext cx="2752076" cy="461639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D1CB42B4-177E-4A65-83CA-85D2FBC5A58B}"/>
              </a:ext>
            </a:extLst>
          </p:cNvPr>
          <p:cNvCxnSpPr>
            <a:cxnSpLocks/>
          </p:cNvCxnSpPr>
          <p:nvPr/>
        </p:nvCxnSpPr>
        <p:spPr>
          <a:xfrm>
            <a:off x="4563122" y="3737626"/>
            <a:ext cx="355107" cy="124274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felt 9">
            <a:extLst>
              <a:ext uri="{FF2B5EF4-FFF2-40B4-BE49-F238E27FC236}">
                <a16:creationId xmlns:a16="http://schemas.microsoft.com/office/drawing/2014/main" id="{E81A1A52-6527-4171-9D8E-6FEDCE1C4576}"/>
              </a:ext>
            </a:extLst>
          </p:cNvPr>
          <p:cNvSpPr txBox="1"/>
          <p:nvPr/>
        </p:nvSpPr>
        <p:spPr>
          <a:xfrm>
            <a:off x="2994308" y="5135987"/>
            <a:ext cx="3847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Så vi kan give et argument med, for at sige hvordan plottet skal se ud. </a:t>
            </a:r>
            <a:r>
              <a:rPr lang="da-DK" b="1" i="1" dirty="0"/>
              <a:t>‘bo’</a:t>
            </a:r>
            <a:r>
              <a:rPr lang="da-DK" dirty="0"/>
              <a:t> betyder blå prikker. </a:t>
            </a:r>
            <a:endParaRPr lang="da-DK" b="1" i="1" dirty="0"/>
          </a:p>
        </p:txBody>
      </p:sp>
    </p:spTree>
    <p:extLst>
      <p:ext uri="{BB962C8B-B14F-4D97-AF65-F5344CB8AC3E}">
        <p14:creationId xmlns:p14="http://schemas.microsoft.com/office/powerpoint/2010/main" val="349672774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>
            <a:extLst>
              <a:ext uri="{FF2B5EF4-FFF2-40B4-BE49-F238E27FC236}">
                <a16:creationId xmlns:a16="http://schemas.microsoft.com/office/drawing/2014/main" id="{A8E64867-B349-42F7-89EC-2574C2C7A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637" y="2009775"/>
            <a:ext cx="5287113" cy="224821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9C1BF516-5C7B-4BBB-B9B7-6CF127C94157}"/>
              </a:ext>
            </a:extLst>
          </p:cNvPr>
          <p:cNvSpPr/>
          <p:nvPr/>
        </p:nvSpPr>
        <p:spPr>
          <a:xfrm>
            <a:off x="1200150" y="1905000"/>
            <a:ext cx="5057775" cy="2466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1" name="Billede 10">
            <a:extLst>
              <a:ext uri="{FF2B5EF4-FFF2-40B4-BE49-F238E27FC236}">
                <a16:creationId xmlns:a16="http://schemas.microsoft.com/office/drawing/2014/main" id="{12D4B85D-39A3-4E18-911E-058C8114D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49" y="1828800"/>
            <a:ext cx="4886325" cy="3677412"/>
          </a:xfrm>
          <a:prstGeom prst="rect">
            <a:avLst/>
          </a:prstGeom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6C84541E-B98C-4128-8234-2BA1575CF46E}"/>
              </a:ext>
            </a:extLst>
          </p:cNvPr>
          <p:cNvSpPr txBox="1"/>
          <p:nvPr/>
        </p:nvSpPr>
        <p:spPr>
          <a:xfrm>
            <a:off x="1070279" y="4365027"/>
            <a:ext cx="10213200" cy="23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 hvordan downloader vi </a:t>
            </a:r>
            <a:r>
              <a:rPr lang="da-DK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da-DK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</a:t>
            </a:r>
            <a:r>
              <a:rPr lang="da-DK" sz="2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da-DK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På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da-DK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pip3 </a:t>
            </a:r>
            <a:r>
              <a:rPr lang="da-DK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da-DK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Live!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58858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332F1-3547-4701-B837-43F840BCF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Opgaver pt. 3 (20 minutter)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3EE13CA-3B71-4E00-AB4A-8824335CF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11998"/>
          </a:xfrm>
        </p:spPr>
        <p:txBody>
          <a:bodyPr>
            <a:normAutofit lnSpcReduction="10000"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da-DK" b="1" dirty="0">
                <a:solidFill>
                  <a:schemeClr val="tx1"/>
                </a:solidFill>
              </a:rPr>
              <a:t>I opgave 2.1 læste i min </a:t>
            </a:r>
            <a:r>
              <a:rPr lang="da-DK" b="1" i="1" dirty="0">
                <a:solidFill>
                  <a:schemeClr val="tx1"/>
                </a:solidFill>
              </a:rPr>
              <a:t>points.txt</a:t>
            </a:r>
            <a:r>
              <a:rPr lang="da-DK" b="1" dirty="0">
                <a:solidFill>
                  <a:schemeClr val="tx1"/>
                </a:solidFill>
              </a:rPr>
              <a:t> fil ind i to lister: </a:t>
            </a:r>
            <a:r>
              <a:rPr lang="da-DK" b="1" i="1" dirty="0">
                <a:solidFill>
                  <a:schemeClr val="tx1"/>
                </a:solidFill>
              </a:rPr>
              <a:t>x</a:t>
            </a:r>
            <a:r>
              <a:rPr lang="da-DK" b="1" dirty="0">
                <a:solidFill>
                  <a:schemeClr val="tx1"/>
                </a:solidFill>
              </a:rPr>
              <a:t> og </a:t>
            </a:r>
            <a:r>
              <a:rPr lang="da-DK" b="1" i="1" dirty="0">
                <a:solidFill>
                  <a:schemeClr val="tx1"/>
                </a:solidFill>
              </a:rPr>
              <a:t>y</a:t>
            </a:r>
            <a:r>
              <a:rPr lang="da-DK" b="1" dirty="0">
                <a:solidFill>
                  <a:schemeClr val="tx1"/>
                </a:solidFill>
              </a:rPr>
              <a:t>. Brug nu biblioteket </a:t>
            </a:r>
            <a:r>
              <a:rPr lang="da-DK" b="1" i="1" dirty="0" err="1">
                <a:solidFill>
                  <a:schemeClr val="tx1"/>
                </a:solidFill>
              </a:rPr>
              <a:t>matplotlib.pyplot</a:t>
            </a:r>
            <a:r>
              <a:rPr lang="da-DK" b="1" i="1" dirty="0">
                <a:solidFill>
                  <a:schemeClr val="tx1"/>
                </a:solidFill>
              </a:rPr>
              <a:t> </a:t>
            </a:r>
            <a:r>
              <a:rPr lang="da-DK" b="1" dirty="0">
                <a:solidFill>
                  <a:schemeClr val="tx1"/>
                </a:solidFill>
              </a:rPr>
              <a:t>til at plotte de to lister! Prikkerne skal være røde.  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</a:rPr>
              <a:t> </a:t>
            </a: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Hints: 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Skriv kommandoen: </a:t>
            </a:r>
            <a:r>
              <a:rPr lang="da-DK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”pip </a:t>
            </a:r>
            <a:r>
              <a:rPr lang="da-DK" sz="18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da-DK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18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da-DK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jeres kommandoprompt for at installere </a:t>
            </a:r>
            <a:r>
              <a:rPr lang="da-DK" sz="18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da-DK" sz="18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buClrTx/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På </a:t>
            </a:r>
            <a:r>
              <a:rPr lang="da-DK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da-DK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”pip3 </a:t>
            </a:r>
            <a:r>
              <a:rPr lang="da-DK" sz="18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da-DK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18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da-DK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da-DK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”ro”</a:t>
            </a:r>
            <a:r>
              <a:rPr lang="da-DK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giver røde prikker</a:t>
            </a: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Tx/>
              <a:buFont typeface="+mj-lt"/>
              <a:buAutoNum type="arabicPeriod"/>
            </a:pP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(Ekstra) Brug </a:t>
            </a:r>
            <a:r>
              <a:rPr lang="da-DK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matplotlibs</a:t>
            </a: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indbyggede metoder til at give plot titlen ‘One of </a:t>
            </a:r>
            <a:r>
              <a:rPr lang="da-DK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Anscombes</a:t>
            </a: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quartet</a:t>
            </a: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x-akse titlen ‘x’ og y-akse titlen ‘y’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Hints: 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Metoderne hedder ‘</a:t>
            </a:r>
            <a:r>
              <a:rPr lang="da-DK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da-DK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xlabel</a:t>
            </a: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’,’</a:t>
            </a:r>
            <a:r>
              <a:rPr lang="da-DK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ylabel</a:t>
            </a: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(Ekstra) Hvis i ikke skriver </a:t>
            </a:r>
            <a:r>
              <a:rPr lang="da-DK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”ro”</a:t>
            </a: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 argument til metoden, men kun giver de to lister, hvorfor ser plottet så, så mærkeligt ud? 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</a:rPr>
              <a:t> </a:t>
            </a: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Hints: 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Prøv at kigge i </a:t>
            </a:r>
            <a:r>
              <a:rPr lang="da-DK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points.txt</a:t>
            </a: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filen </a:t>
            </a: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Tx/>
              <a:buNone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Tx/>
              <a:buNone/>
            </a:pP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ClrTx/>
              <a:buNone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48763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434EA-0FD5-46A3-AC52-58B0FAED3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Grafisk brugergrænseflade</a:t>
            </a:r>
          </a:p>
        </p:txBody>
      </p:sp>
    </p:spTree>
    <p:extLst>
      <p:ext uri="{BB962C8B-B14F-4D97-AF65-F5344CB8AC3E}">
        <p14:creationId xmlns:p14="http://schemas.microsoft.com/office/powerpoint/2010/main" val="329136016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Grafisk brugergrænseflade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2806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Kaldes også for GUI (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graphical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interface)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Indtil videre har vi set hvordan man skriver programmer som kører i en kommandoprompt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Eller bare i baggrunden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Alle de programmer i kender og elsker har jo noget grafisk foran, som man interagerer med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 kan vi selvfølgelig også lave i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</a:t>
            </a: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02636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38B6C-0739-461C-AC2B-37A2F2BC6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terminologi</a:t>
            </a:r>
            <a:endParaRPr lang="da-DK" dirty="0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E1BEA384-5EF3-4C56-A6F0-FCD7A9B7F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701" y="1956367"/>
            <a:ext cx="4858428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22786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38B6C-0739-461C-AC2B-37A2F2BC6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terminologi</a:t>
            </a:r>
            <a:endParaRPr lang="da-DK" dirty="0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E1BEA384-5EF3-4C56-A6F0-FCD7A9B7F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701" y="1956367"/>
            <a:ext cx="4858428" cy="4010585"/>
          </a:xfrm>
          <a:prstGeom prst="rect">
            <a:avLst/>
          </a:prstGeom>
        </p:spPr>
      </p:pic>
      <p:cxnSp>
        <p:nvCxnSpPr>
          <p:cNvPr id="5" name="Lige forbindelse 4">
            <a:extLst>
              <a:ext uri="{FF2B5EF4-FFF2-40B4-BE49-F238E27FC236}">
                <a16:creationId xmlns:a16="http://schemas.microsoft.com/office/drawing/2014/main" id="{46FB63F1-C5C6-48A6-A120-DC4F65DEFB83}"/>
              </a:ext>
            </a:extLst>
          </p:cNvPr>
          <p:cNvCxnSpPr>
            <a:cxnSpLocks/>
          </p:cNvCxnSpPr>
          <p:nvPr/>
        </p:nvCxnSpPr>
        <p:spPr>
          <a:xfrm>
            <a:off x="8327255" y="3671321"/>
            <a:ext cx="9942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felt 5">
            <a:extLst>
              <a:ext uri="{FF2B5EF4-FFF2-40B4-BE49-F238E27FC236}">
                <a16:creationId xmlns:a16="http://schemas.microsoft.com/office/drawing/2014/main" id="{D2820641-51CE-4657-8C96-E7AD7C6EC0F0}"/>
              </a:ext>
            </a:extLst>
          </p:cNvPr>
          <p:cNvSpPr txBox="1"/>
          <p:nvPr/>
        </p:nvSpPr>
        <p:spPr>
          <a:xfrm>
            <a:off x="9407679" y="3315328"/>
            <a:ext cx="230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Window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Selve vinduet hvor alting er placeret inde i</a:t>
            </a:r>
            <a:endParaRPr lang="da-DK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F494F22C-5052-4E22-89E6-6E2B8C74B8B7}"/>
              </a:ext>
            </a:extLst>
          </p:cNvPr>
          <p:cNvSpPr/>
          <p:nvPr/>
        </p:nvSpPr>
        <p:spPr>
          <a:xfrm>
            <a:off x="3275861" y="1873188"/>
            <a:ext cx="5051394" cy="418138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5860284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38B6C-0739-461C-AC2B-37A2F2BC6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terminologi</a:t>
            </a:r>
            <a:endParaRPr lang="da-DK" dirty="0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E1BEA384-5EF3-4C56-A6F0-FCD7A9B7F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701" y="1956367"/>
            <a:ext cx="4858428" cy="4010585"/>
          </a:xfrm>
          <a:prstGeom prst="rect">
            <a:avLst/>
          </a:prstGeom>
        </p:spPr>
      </p:pic>
      <p:cxnSp>
        <p:nvCxnSpPr>
          <p:cNvPr id="5" name="Lige forbindelse 4">
            <a:extLst>
              <a:ext uri="{FF2B5EF4-FFF2-40B4-BE49-F238E27FC236}">
                <a16:creationId xmlns:a16="http://schemas.microsoft.com/office/drawing/2014/main" id="{46FB63F1-C5C6-48A6-A120-DC4F65DEFB83}"/>
              </a:ext>
            </a:extLst>
          </p:cNvPr>
          <p:cNvCxnSpPr>
            <a:cxnSpLocks/>
          </p:cNvCxnSpPr>
          <p:nvPr/>
        </p:nvCxnSpPr>
        <p:spPr>
          <a:xfrm>
            <a:off x="8327255" y="3671321"/>
            <a:ext cx="9942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felt 5">
            <a:extLst>
              <a:ext uri="{FF2B5EF4-FFF2-40B4-BE49-F238E27FC236}">
                <a16:creationId xmlns:a16="http://schemas.microsoft.com/office/drawing/2014/main" id="{D2820641-51CE-4657-8C96-E7AD7C6EC0F0}"/>
              </a:ext>
            </a:extLst>
          </p:cNvPr>
          <p:cNvSpPr txBox="1"/>
          <p:nvPr/>
        </p:nvSpPr>
        <p:spPr>
          <a:xfrm>
            <a:off x="9407679" y="3315328"/>
            <a:ext cx="230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Window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Selve vinduet hvor alting er placeret inde i</a:t>
            </a:r>
            <a:endParaRPr lang="da-DK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F494F22C-5052-4E22-89E6-6E2B8C74B8B7}"/>
              </a:ext>
            </a:extLst>
          </p:cNvPr>
          <p:cNvSpPr/>
          <p:nvPr/>
        </p:nvSpPr>
        <p:spPr>
          <a:xfrm>
            <a:off x="3275861" y="1873188"/>
            <a:ext cx="5051394" cy="418138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C3A634B3-A27F-4215-8035-3E942F59598B}"/>
              </a:ext>
            </a:extLst>
          </p:cNvPr>
          <p:cNvSpPr/>
          <p:nvPr/>
        </p:nvSpPr>
        <p:spPr>
          <a:xfrm>
            <a:off x="3382701" y="2334837"/>
            <a:ext cx="4858428" cy="363211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B78A5F4B-6E6C-4A86-A577-F5D592AA9A50}"/>
              </a:ext>
            </a:extLst>
          </p:cNvPr>
          <p:cNvCxnSpPr>
            <a:cxnSpLocks/>
          </p:cNvCxnSpPr>
          <p:nvPr/>
        </p:nvCxnSpPr>
        <p:spPr>
          <a:xfrm>
            <a:off x="8241129" y="2660746"/>
            <a:ext cx="9942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>
            <a:extLst>
              <a:ext uri="{FF2B5EF4-FFF2-40B4-BE49-F238E27FC236}">
                <a16:creationId xmlns:a16="http://schemas.microsoft.com/office/drawing/2014/main" id="{72300E64-D8CC-45E5-83D4-A6EBA58FCC80}"/>
              </a:ext>
            </a:extLst>
          </p:cNvPr>
          <p:cNvSpPr txBox="1"/>
          <p:nvPr/>
        </p:nvSpPr>
        <p:spPr>
          <a:xfrm>
            <a:off x="9321553" y="2343724"/>
            <a:ext cx="230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Canvas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Der hvor vi placerer indholdet i vinduet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18840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Dagens program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94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Klasser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Filhåndtering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Biblioteker i 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Grafisk brugergrænseflade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Avanceret emner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Hvad man kan gøre herfra og spørgerunde  </a:t>
            </a:r>
          </a:p>
          <a:p>
            <a:pPr lvl="1">
              <a:lnSpc>
                <a:spcPct val="150000"/>
              </a:lnSpc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>
              <a:lnSpc>
                <a:spcPct val="150000"/>
              </a:lnSpc>
            </a:pPr>
            <a:endParaRPr lang="da-DK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599EFF3-C314-4600-8A5D-D5DC7A26F6FE}"/>
              </a:ext>
            </a:extLst>
          </p:cNvPr>
          <p:cNvSpPr/>
          <p:nvPr/>
        </p:nvSpPr>
        <p:spPr>
          <a:xfrm>
            <a:off x="745725" y="1970843"/>
            <a:ext cx="1846556" cy="43500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6" name="Lige forbindelse 5">
            <a:extLst>
              <a:ext uri="{FF2B5EF4-FFF2-40B4-BE49-F238E27FC236}">
                <a16:creationId xmlns:a16="http://schemas.microsoft.com/office/drawing/2014/main" id="{DE5409C1-8D54-4B11-9898-6AB9B1877DE7}"/>
              </a:ext>
            </a:extLst>
          </p:cNvPr>
          <p:cNvCxnSpPr>
            <a:cxnSpLocks/>
          </p:cNvCxnSpPr>
          <p:nvPr/>
        </p:nvCxnSpPr>
        <p:spPr>
          <a:xfrm flipV="1">
            <a:off x="2592281" y="2164387"/>
            <a:ext cx="5149047" cy="328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felt 6">
            <a:extLst>
              <a:ext uri="{FF2B5EF4-FFF2-40B4-BE49-F238E27FC236}">
                <a16:creationId xmlns:a16="http://schemas.microsoft.com/office/drawing/2014/main" id="{4ADD025B-F246-46B4-B40F-6941E2150B19}"/>
              </a:ext>
            </a:extLst>
          </p:cNvPr>
          <p:cNvSpPr txBox="1"/>
          <p:nvPr/>
        </p:nvSpPr>
        <p:spPr>
          <a:xfrm>
            <a:off x="7741328" y="1970843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Objektorienteret programmering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2B9E143-C29E-4ED8-871F-1C4FAF182357}"/>
              </a:ext>
            </a:extLst>
          </p:cNvPr>
          <p:cNvSpPr/>
          <p:nvPr/>
        </p:nvSpPr>
        <p:spPr>
          <a:xfrm>
            <a:off x="305077" y="2390768"/>
            <a:ext cx="4524375" cy="141851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182FC07B-9939-4BC3-A06A-9CE8100D309E}"/>
              </a:ext>
            </a:extLst>
          </p:cNvPr>
          <p:cNvCxnSpPr>
            <a:cxnSpLocks/>
          </p:cNvCxnSpPr>
          <p:nvPr/>
        </p:nvCxnSpPr>
        <p:spPr>
          <a:xfrm>
            <a:off x="4829452" y="3107697"/>
            <a:ext cx="291187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felt 9">
            <a:extLst>
              <a:ext uri="{FF2B5EF4-FFF2-40B4-BE49-F238E27FC236}">
                <a16:creationId xmlns:a16="http://schemas.microsoft.com/office/drawing/2014/main" id="{FB0435AC-A7A9-4B8E-899E-C6A674BAB610}"/>
              </a:ext>
            </a:extLst>
          </p:cNvPr>
          <p:cNvSpPr txBox="1"/>
          <p:nvPr/>
        </p:nvSpPr>
        <p:spPr>
          <a:xfrm>
            <a:off x="7750206" y="2906057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Mere avanceret programmering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A6A4C6C5-40ED-45F6-996B-2A590046B6D4}"/>
              </a:ext>
            </a:extLst>
          </p:cNvPr>
          <p:cNvSpPr/>
          <p:nvPr/>
        </p:nvSpPr>
        <p:spPr>
          <a:xfrm>
            <a:off x="675905" y="3826884"/>
            <a:ext cx="3345679" cy="43439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3" name="Lige forbindelse 22">
            <a:extLst>
              <a:ext uri="{FF2B5EF4-FFF2-40B4-BE49-F238E27FC236}">
                <a16:creationId xmlns:a16="http://schemas.microsoft.com/office/drawing/2014/main" id="{AF499583-9E97-4D9E-8F71-442B526B9B58}"/>
              </a:ext>
            </a:extLst>
          </p:cNvPr>
          <p:cNvCxnSpPr>
            <a:cxnSpLocks/>
          </p:cNvCxnSpPr>
          <p:nvPr/>
        </p:nvCxnSpPr>
        <p:spPr>
          <a:xfrm>
            <a:off x="4021584" y="4041466"/>
            <a:ext cx="371974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felt 23">
            <a:extLst>
              <a:ext uri="{FF2B5EF4-FFF2-40B4-BE49-F238E27FC236}">
                <a16:creationId xmlns:a16="http://schemas.microsoft.com/office/drawing/2014/main" id="{843E7934-BD5E-4584-B2F1-B4C21CB855BB}"/>
              </a:ext>
            </a:extLst>
          </p:cNvPr>
          <p:cNvSpPr txBox="1"/>
          <p:nvPr/>
        </p:nvSpPr>
        <p:spPr>
          <a:xfrm>
            <a:off x="7741328" y="3840713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Machine Learning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6305B69F-646D-4CFF-B288-EAAAD9C52B4F}"/>
              </a:ext>
            </a:extLst>
          </p:cNvPr>
          <p:cNvSpPr/>
          <p:nvPr/>
        </p:nvSpPr>
        <p:spPr>
          <a:xfrm>
            <a:off x="675905" y="4280775"/>
            <a:ext cx="6443986" cy="43439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6" name="Lige forbindelse 25">
            <a:extLst>
              <a:ext uri="{FF2B5EF4-FFF2-40B4-BE49-F238E27FC236}">
                <a16:creationId xmlns:a16="http://schemas.microsoft.com/office/drawing/2014/main" id="{43AA3684-00CA-4462-AD3A-2092130B859A}"/>
              </a:ext>
            </a:extLst>
          </p:cNvPr>
          <p:cNvCxnSpPr>
            <a:cxnSpLocks/>
          </p:cNvCxnSpPr>
          <p:nvPr/>
        </p:nvCxnSpPr>
        <p:spPr>
          <a:xfrm>
            <a:off x="7119891" y="4497974"/>
            <a:ext cx="62143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kstfelt 26">
            <a:extLst>
              <a:ext uri="{FF2B5EF4-FFF2-40B4-BE49-F238E27FC236}">
                <a16:creationId xmlns:a16="http://schemas.microsoft.com/office/drawing/2014/main" id="{1C387876-3CD9-4E6B-AF80-B326F0CEB348}"/>
              </a:ext>
            </a:extLst>
          </p:cNvPr>
          <p:cNvSpPr txBox="1"/>
          <p:nvPr/>
        </p:nvSpPr>
        <p:spPr>
          <a:xfrm>
            <a:off x="7741328" y="4294334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Afrunding</a:t>
            </a:r>
          </a:p>
        </p:txBody>
      </p:sp>
    </p:spTree>
    <p:extLst>
      <p:ext uri="{BB962C8B-B14F-4D97-AF65-F5344CB8AC3E}">
        <p14:creationId xmlns:p14="http://schemas.microsoft.com/office/powerpoint/2010/main" val="136535481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38B6C-0739-461C-AC2B-37A2F2BC6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terminologi</a:t>
            </a:r>
            <a:endParaRPr lang="da-DK" dirty="0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E1BEA384-5EF3-4C56-A6F0-FCD7A9B7F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701" y="1956367"/>
            <a:ext cx="4858428" cy="4010585"/>
          </a:xfrm>
          <a:prstGeom prst="rect">
            <a:avLst/>
          </a:prstGeom>
        </p:spPr>
      </p:pic>
      <p:cxnSp>
        <p:nvCxnSpPr>
          <p:cNvPr id="5" name="Lige forbindelse 4">
            <a:extLst>
              <a:ext uri="{FF2B5EF4-FFF2-40B4-BE49-F238E27FC236}">
                <a16:creationId xmlns:a16="http://schemas.microsoft.com/office/drawing/2014/main" id="{46FB63F1-C5C6-48A6-A120-DC4F65DEFB83}"/>
              </a:ext>
            </a:extLst>
          </p:cNvPr>
          <p:cNvCxnSpPr>
            <a:cxnSpLocks/>
          </p:cNvCxnSpPr>
          <p:nvPr/>
        </p:nvCxnSpPr>
        <p:spPr>
          <a:xfrm>
            <a:off x="8327255" y="3671321"/>
            <a:ext cx="9942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felt 5">
            <a:extLst>
              <a:ext uri="{FF2B5EF4-FFF2-40B4-BE49-F238E27FC236}">
                <a16:creationId xmlns:a16="http://schemas.microsoft.com/office/drawing/2014/main" id="{D2820641-51CE-4657-8C96-E7AD7C6EC0F0}"/>
              </a:ext>
            </a:extLst>
          </p:cNvPr>
          <p:cNvSpPr txBox="1"/>
          <p:nvPr/>
        </p:nvSpPr>
        <p:spPr>
          <a:xfrm>
            <a:off x="9407679" y="3315328"/>
            <a:ext cx="230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Window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Selve vinduet hvor alting er placeret inde i</a:t>
            </a:r>
            <a:endParaRPr lang="da-DK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F494F22C-5052-4E22-89E6-6E2B8C74B8B7}"/>
              </a:ext>
            </a:extLst>
          </p:cNvPr>
          <p:cNvSpPr/>
          <p:nvPr/>
        </p:nvSpPr>
        <p:spPr>
          <a:xfrm>
            <a:off x="3275861" y="1873188"/>
            <a:ext cx="5051394" cy="418138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C3A634B3-A27F-4215-8035-3E942F59598B}"/>
              </a:ext>
            </a:extLst>
          </p:cNvPr>
          <p:cNvSpPr/>
          <p:nvPr/>
        </p:nvSpPr>
        <p:spPr>
          <a:xfrm>
            <a:off x="3382701" y="2334837"/>
            <a:ext cx="4858428" cy="363211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B78A5F4B-6E6C-4A86-A577-F5D592AA9A50}"/>
              </a:ext>
            </a:extLst>
          </p:cNvPr>
          <p:cNvCxnSpPr>
            <a:cxnSpLocks/>
          </p:cNvCxnSpPr>
          <p:nvPr/>
        </p:nvCxnSpPr>
        <p:spPr>
          <a:xfrm>
            <a:off x="8241129" y="2660746"/>
            <a:ext cx="9942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>
            <a:extLst>
              <a:ext uri="{FF2B5EF4-FFF2-40B4-BE49-F238E27FC236}">
                <a16:creationId xmlns:a16="http://schemas.microsoft.com/office/drawing/2014/main" id="{72300E64-D8CC-45E5-83D4-A6EBA58FCC80}"/>
              </a:ext>
            </a:extLst>
          </p:cNvPr>
          <p:cNvSpPr txBox="1"/>
          <p:nvPr/>
        </p:nvSpPr>
        <p:spPr>
          <a:xfrm>
            <a:off x="9321553" y="2343724"/>
            <a:ext cx="230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Canvas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Der hvor vi placerer indholdet i vinduet</a:t>
            </a:r>
            <a:endParaRPr lang="da-DK" dirty="0"/>
          </a:p>
        </p:txBody>
      </p:sp>
      <p:cxnSp>
        <p:nvCxnSpPr>
          <p:cNvPr id="4" name="Lige pilforbindelse 3">
            <a:extLst>
              <a:ext uri="{FF2B5EF4-FFF2-40B4-BE49-F238E27FC236}">
                <a16:creationId xmlns:a16="http://schemas.microsoft.com/office/drawing/2014/main" id="{8DED8457-628A-4CD0-A800-2F39CBAC727B}"/>
              </a:ext>
            </a:extLst>
          </p:cNvPr>
          <p:cNvCxnSpPr/>
          <p:nvPr/>
        </p:nvCxnSpPr>
        <p:spPr>
          <a:xfrm>
            <a:off x="3471169" y="2432482"/>
            <a:ext cx="46696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E19FC692-ECDC-486C-9010-4F61E203755B}"/>
              </a:ext>
            </a:extLst>
          </p:cNvPr>
          <p:cNvCxnSpPr>
            <a:cxnSpLocks/>
          </p:cNvCxnSpPr>
          <p:nvPr/>
        </p:nvCxnSpPr>
        <p:spPr>
          <a:xfrm>
            <a:off x="3471169" y="2433961"/>
            <a:ext cx="0" cy="34253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CB6D3DF1-7C2C-4E4A-AA2B-89C31E9E9BF8}"/>
              </a:ext>
            </a:extLst>
          </p:cNvPr>
          <p:cNvSpPr txBox="1"/>
          <p:nvPr/>
        </p:nvSpPr>
        <p:spPr>
          <a:xfrm>
            <a:off x="3471168" y="2436057"/>
            <a:ext cx="23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(0,0)</a:t>
            </a:r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94BE3F06-CC0C-4DD5-AD1B-9FC35CC93556}"/>
              </a:ext>
            </a:extLst>
          </p:cNvPr>
          <p:cNvSpPr txBox="1"/>
          <p:nvPr/>
        </p:nvSpPr>
        <p:spPr>
          <a:xfrm>
            <a:off x="6923255" y="2467418"/>
            <a:ext cx="23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Width = 400</a:t>
            </a: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1735B35E-384C-4D6F-821B-8ACAB2039285}"/>
              </a:ext>
            </a:extLst>
          </p:cNvPr>
          <p:cNvSpPr txBox="1"/>
          <p:nvPr/>
        </p:nvSpPr>
        <p:spPr>
          <a:xfrm>
            <a:off x="3492324" y="5424209"/>
            <a:ext cx="23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Height</a:t>
            </a:r>
            <a:r>
              <a:rPr lang="da-DK" dirty="0"/>
              <a:t> = 300</a:t>
            </a:r>
          </a:p>
        </p:txBody>
      </p:sp>
    </p:spTree>
    <p:extLst>
      <p:ext uri="{BB962C8B-B14F-4D97-AF65-F5344CB8AC3E}">
        <p14:creationId xmlns:p14="http://schemas.microsoft.com/office/powerpoint/2010/main" val="398193095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38B6C-0739-461C-AC2B-37A2F2BC6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terminologi</a:t>
            </a:r>
            <a:endParaRPr lang="da-DK" dirty="0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E1BEA384-5EF3-4C56-A6F0-FCD7A9B7F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701" y="1956367"/>
            <a:ext cx="4858428" cy="4010585"/>
          </a:xfrm>
          <a:prstGeom prst="rect">
            <a:avLst/>
          </a:prstGeom>
        </p:spPr>
      </p:pic>
      <p:cxnSp>
        <p:nvCxnSpPr>
          <p:cNvPr id="5" name="Lige forbindelse 4">
            <a:extLst>
              <a:ext uri="{FF2B5EF4-FFF2-40B4-BE49-F238E27FC236}">
                <a16:creationId xmlns:a16="http://schemas.microsoft.com/office/drawing/2014/main" id="{46FB63F1-C5C6-48A6-A120-DC4F65DEFB83}"/>
              </a:ext>
            </a:extLst>
          </p:cNvPr>
          <p:cNvCxnSpPr>
            <a:cxnSpLocks/>
          </p:cNvCxnSpPr>
          <p:nvPr/>
        </p:nvCxnSpPr>
        <p:spPr>
          <a:xfrm>
            <a:off x="8327255" y="3671321"/>
            <a:ext cx="9942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felt 5">
            <a:extLst>
              <a:ext uri="{FF2B5EF4-FFF2-40B4-BE49-F238E27FC236}">
                <a16:creationId xmlns:a16="http://schemas.microsoft.com/office/drawing/2014/main" id="{D2820641-51CE-4657-8C96-E7AD7C6EC0F0}"/>
              </a:ext>
            </a:extLst>
          </p:cNvPr>
          <p:cNvSpPr txBox="1"/>
          <p:nvPr/>
        </p:nvSpPr>
        <p:spPr>
          <a:xfrm>
            <a:off x="9407679" y="3315328"/>
            <a:ext cx="230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Window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Selve vinduet hvor alting er placeret inde i</a:t>
            </a:r>
            <a:endParaRPr lang="da-DK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F494F22C-5052-4E22-89E6-6E2B8C74B8B7}"/>
              </a:ext>
            </a:extLst>
          </p:cNvPr>
          <p:cNvSpPr/>
          <p:nvPr/>
        </p:nvSpPr>
        <p:spPr>
          <a:xfrm>
            <a:off x="3275861" y="1873188"/>
            <a:ext cx="5051394" cy="418138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C3A634B3-A27F-4215-8035-3E942F59598B}"/>
              </a:ext>
            </a:extLst>
          </p:cNvPr>
          <p:cNvSpPr/>
          <p:nvPr/>
        </p:nvSpPr>
        <p:spPr>
          <a:xfrm>
            <a:off x="3382701" y="2334837"/>
            <a:ext cx="4858428" cy="363211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B78A5F4B-6E6C-4A86-A577-F5D592AA9A50}"/>
              </a:ext>
            </a:extLst>
          </p:cNvPr>
          <p:cNvCxnSpPr>
            <a:cxnSpLocks/>
          </p:cNvCxnSpPr>
          <p:nvPr/>
        </p:nvCxnSpPr>
        <p:spPr>
          <a:xfrm>
            <a:off x="8241129" y="2660746"/>
            <a:ext cx="9942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>
            <a:extLst>
              <a:ext uri="{FF2B5EF4-FFF2-40B4-BE49-F238E27FC236}">
                <a16:creationId xmlns:a16="http://schemas.microsoft.com/office/drawing/2014/main" id="{72300E64-D8CC-45E5-83D4-A6EBA58FCC80}"/>
              </a:ext>
            </a:extLst>
          </p:cNvPr>
          <p:cNvSpPr txBox="1"/>
          <p:nvPr/>
        </p:nvSpPr>
        <p:spPr>
          <a:xfrm>
            <a:off x="9321553" y="2343724"/>
            <a:ext cx="230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Canvas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Der hvor vi placerer indholdet i vinduet</a:t>
            </a:r>
            <a:endParaRPr lang="da-DK" dirty="0"/>
          </a:p>
        </p:txBody>
      </p:sp>
      <p:cxnSp>
        <p:nvCxnSpPr>
          <p:cNvPr id="4" name="Lige pilforbindelse 3">
            <a:extLst>
              <a:ext uri="{FF2B5EF4-FFF2-40B4-BE49-F238E27FC236}">
                <a16:creationId xmlns:a16="http://schemas.microsoft.com/office/drawing/2014/main" id="{8DED8457-628A-4CD0-A800-2F39CBAC727B}"/>
              </a:ext>
            </a:extLst>
          </p:cNvPr>
          <p:cNvCxnSpPr/>
          <p:nvPr/>
        </p:nvCxnSpPr>
        <p:spPr>
          <a:xfrm>
            <a:off x="3471169" y="2432482"/>
            <a:ext cx="46696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E19FC692-ECDC-486C-9010-4F61E203755B}"/>
              </a:ext>
            </a:extLst>
          </p:cNvPr>
          <p:cNvCxnSpPr>
            <a:cxnSpLocks/>
          </p:cNvCxnSpPr>
          <p:nvPr/>
        </p:nvCxnSpPr>
        <p:spPr>
          <a:xfrm>
            <a:off x="3471169" y="2433961"/>
            <a:ext cx="0" cy="34253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CB6D3DF1-7C2C-4E4A-AA2B-89C31E9E9BF8}"/>
              </a:ext>
            </a:extLst>
          </p:cNvPr>
          <p:cNvSpPr txBox="1"/>
          <p:nvPr/>
        </p:nvSpPr>
        <p:spPr>
          <a:xfrm>
            <a:off x="3471168" y="2436057"/>
            <a:ext cx="23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(0,0)</a:t>
            </a:r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94BE3F06-CC0C-4DD5-AD1B-9FC35CC93556}"/>
              </a:ext>
            </a:extLst>
          </p:cNvPr>
          <p:cNvSpPr txBox="1"/>
          <p:nvPr/>
        </p:nvSpPr>
        <p:spPr>
          <a:xfrm>
            <a:off x="6923255" y="2467418"/>
            <a:ext cx="23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Width = 400</a:t>
            </a: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1735B35E-384C-4D6F-821B-8ACAB2039285}"/>
              </a:ext>
            </a:extLst>
          </p:cNvPr>
          <p:cNvSpPr txBox="1"/>
          <p:nvPr/>
        </p:nvSpPr>
        <p:spPr>
          <a:xfrm>
            <a:off x="3492324" y="5424209"/>
            <a:ext cx="23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Height</a:t>
            </a:r>
            <a:r>
              <a:rPr lang="da-DK" dirty="0"/>
              <a:t> = 300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B0C2E6D2-B5A6-4CE5-B31B-BD7D758402A8}"/>
              </a:ext>
            </a:extLst>
          </p:cNvPr>
          <p:cNvSpPr/>
          <p:nvPr/>
        </p:nvSpPr>
        <p:spPr>
          <a:xfrm>
            <a:off x="5017230" y="3939017"/>
            <a:ext cx="1559776" cy="36931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0" name="Lige forbindelse 19">
            <a:extLst>
              <a:ext uri="{FF2B5EF4-FFF2-40B4-BE49-F238E27FC236}">
                <a16:creationId xmlns:a16="http://schemas.microsoft.com/office/drawing/2014/main" id="{A97D0C87-3876-4BE0-AC56-92F54EB129EE}"/>
              </a:ext>
            </a:extLst>
          </p:cNvPr>
          <p:cNvCxnSpPr>
            <a:cxnSpLocks/>
          </p:cNvCxnSpPr>
          <p:nvPr/>
        </p:nvCxnSpPr>
        <p:spPr>
          <a:xfrm>
            <a:off x="5780402" y="3267054"/>
            <a:ext cx="0" cy="69460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felt 20">
            <a:extLst>
              <a:ext uri="{FF2B5EF4-FFF2-40B4-BE49-F238E27FC236}">
                <a16:creationId xmlns:a16="http://schemas.microsoft.com/office/drawing/2014/main" id="{4D596D21-6F16-49A7-A56C-EBF9025ED995}"/>
              </a:ext>
            </a:extLst>
          </p:cNvPr>
          <p:cNvSpPr txBox="1"/>
          <p:nvPr/>
        </p:nvSpPr>
        <p:spPr>
          <a:xfrm>
            <a:off x="4942971" y="2568311"/>
            <a:ext cx="1799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Entry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Kan bruges til input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653029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38B6C-0739-461C-AC2B-37A2F2BC6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terminologi</a:t>
            </a:r>
            <a:endParaRPr lang="da-DK" dirty="0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E1BEA384-5EF3-4C56-A6F0-FCD7A9B7F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701" y="1956367"/>
            <a:ext cx="4858428" cy="4010585"/>
          </a:xfrm>
          <a:prstGeom prst="rect">
            <a:avLst/>
          </a:prstGeom>
        </p:spPr>
      </p:pic>
      <p:cxnSp>
        <p:nvCxnSpPr>
          <p:cNvPr id="5" name="Lige forbindelse 4">
            <a:extLst>
              <a:ext uri="{FF2B5EF4-FFF2-40B4-BE49-F238E27FC236}">
                <a16:creationId xmlns:a16="http://schemas.microsoft.com/office/drawing/2014/main" id="{46FB63F1-C5C6-48A6-A120-DC4F65DEFB83}"/>
              </a:ext>
            </a:extLst>
          </p:cNvPr>
          <p:cNvCxnSpPr>
            <a:cxnSpLocks/>
          </p:cNvCxnSpPr>
          <p:nvPr/>
        </p:nvCxnSpPr>
        <p:spPr>
          <a:xfrm>
            <a:off x="8327255" y="3671321"/>
            <a:ext cx="9942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felt 5">
            <a:extLst>
              <a:ext uri="{FF2B5EF4-FFF2-40B4-BE49-F238E27FC236}">
                <a16:creationId xmlns:a16="http://schemas.microsoft.com/office/drawing/2014/main" id="{D2820641-51CE-4657-8C96-E7AD7C6EC0F0}"/>
              </a:ext>
            </a:extLst>
          </p:cNvPr>
          <p:cNvSpPr txBox="1"/>
          <p:nvPr/>
        </p:nvSpPr>
        <p:spPr>
          <a:xfrm>
            <a:off x="9407679" y="3315328"/>
            <a:ext cx="230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Window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Selve vinduet hvor alting er placeret inde i</a:t>
            </a:r>
            <a:endParaRPr lang="da-DK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F494F22C-5052-4E22-89E6-6E2B8C74B8B7}"/>
              </a:ext>
            </a:extLst>
          </p:cNvPr>
          <p:cNvSpPr/>
          <p:nvPr/>
        </p:nvSpPr>
        <p:spPr>
          <a:xfrm>
            <a:off x="3275861" y="1873188"/>
            <a:ext cx="5051394" cy="418138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C3A634B3-A27F-4215-8035-3E942F59598B}"/>
              </a:ext>
            </a:extLst>
          </p:cNvPr>
          <p:cNvSpPr/>
          <p:nvPr/>
        </p:nvSpPr>
        <p:spPr>
          <a:xfrm>
            <a:off x="3382701" y="2334837"/>
            <a:ext cx="4858428" cy="363211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B78A5F4B-6E6C-4A86-A577-F5D592AA9A50}"/>
              </a:ext>
            </a:extLst>
          </p:cNvPr>
          <p:cNvCxnSpPr>
            <a:cxnSpLocks/>
          </p:cNvCxnSpPr>
          <p:nvPr/>
        </p:nvCxnSpPr>
        <p:spPr>
          <a:xfrm>
            <a:off x="8241129" y="2660746"/>
            <a:ext cx="9942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>
            <a:extLst>
              <a:ext uri="{FF2B5EF4-FFF2-40B4-BE49-F238E27FC236}">
                <a16:creationId xmlns:a16="http://schemas.microsoft.com/office/drawing/2014/main" id="{72300E64-D8CC-45E5-83D4-A6EBA58FCC80}"/>
              </a:ext>
            </a:extLst>
          </p:cNvPr>
          <p:cNvSpPr txBox="1"/>
          <p:nvPr/>
        </p:nvSpPr>
        <p:spPr>
          <a:xfrm>
            <a:off x="9321553" y="2343724"/>
            <a:ext cx="230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Canvas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Der hvor vi placerer indholdet i vinduet</a:t>
            </a:r>
            <a:endParaRPr lang="da-DK" dirty="0"/>
          </a:p>
        </p:txBody>
      </p:sp>
      <p:cxnSp>
        <p:nvCxnSpPr>
          <p:cNvPr id="4" name="Lige pilforbindelse 3">
            <a:extLst>
              <a:ext uri="{FF2B5EF4-FFF2-40B4-BE49-F238E27FC236}">
                <a16:creationId xmlns:a16="http://schemas.microsoft.com/office/drawing/2014/main" id="{8DED8457-628A-4CD0-A800-2F39CBAC727B}"/>
              </a:ext>
            </a:extLst>
          </p:cNvPr>
          <p:cNvCxnSpPr/>
          <p:nvPr/>
        </p:nvCxnSpPr>
        <p:spPr>
          <a:xfrm>
            <a:off x="3471169" y="2432482"/>
            <a:ext cx="46696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E19FC692-ECDC-486C-9010-4F61E203755B}"/>
              </a:ext>
            </a:extLst>
          </p:cNvPr>
          <p:cNvCxnSpPr>
            <a:cxnSpLocks/>
          </p:cNvCxnSpPr>
          <p:nvPr/>
        </p:nvCxnSpPr>
        <p:spPr>
          <a:xfrm>
            <a:off x="3471169" y="2433961"/>
            <a:ext cx="0" cy="34253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CB6D3DF1-7C2C-4E4A-AA2B-89C31E9E9BF8}"/>
              </a:ext>
            </a:extLst>
          </p:cNvPr>
          <p:cNvSpPr txBox="1"/>
          <p:nvPr/>
        </p:nvSpPr>
        <p:spPr>
          <a:xfrm>
            <a:off x="3471168" y="2436057"/>
            <a:ext cx="23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(0,0)</a:t>
            </a:r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94BE3F06-CC0C-4DD5-AD1B-9FC35CC93556}"/>
              </a:ext>
            </a:extLst>
          </p:cNvPr>
          <p:cNvSpPr txBox="1"/>
          <p:nvPr/>
        </p:nvSpPr>
        <p:spPr>
          <a:xfrm>
            <a:off x="6923255" y="2467418"/>
            <a:ext cx="23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Width = 400</a:t>
            </a: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1735B35E-384C-4D6F-821B-8ACAB2039285}"/>
              </a:ext>
            </a:extLst>
          </p:cNvPr>
          <p:cNvSpPr txBox="1"/>
          <p:nvPr/>
        </p:nvSpPr>
        <p:spPr>
          <a:xfrm>
            <a:off x="3492324" y="5424209"/>
            <a:ext cx="23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Height</a:t>
            </a:r>
            <a:r>
              <a:rPr lang="da-DK" dirty="0"/>
              <a:t> = 300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B0C2E6D2-B5A6-4CE5-B31B-BD7D758402A8}"/>
              </a:ext>
            </a:extLst>
          </p:cNvPr>
          <p:cNvSpPr/>
          <p:nvPr/>
        </p:nvSpPr>
        <p:spPr>
          <a:xfrm>
            <a:off x="5017230" y="3939017"/>
            <a:ext cx="1559776" cy="36931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0" name="Lige forbindelse 19">
            <a:extLst>
              <a:ext uri="{FF2B5EF4-FFF2-40B4-BE49-F238E27FC236}">
                <a16:creationId xmlns:a16="http://schemas.microsoft.com/office/drawing/2014/main" id="{A97D0C87-3876-4BE0-AC56-92F54EB129EE}"/>
              </a:ext>
            </a:extLst>
          </p:cNvPr>
          <p:cNvCxnSpPr>
            <a:cxnSpLocks/>
          </p:cNvCxnSpPr>
          <p:nvPr/>
        </p:nvCxnSpPr>
        <p:spPr>
          <a:xfrm>
            <a:off x="5780402" y="3267054"/>
            <a:ext cx="0" cy="69460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felt 20">
            <a:extLst>
              <a:ext uri="{FF2B5EF4-FFF2-40B4-BE49-F238E27FC236}">
                <a16:creationId xmlns:a16="http://schemas.microsoft.com/office/drawing/2014/main" id="{4D596D21-6F16-49A7-A56C-EBF9025ED995}"/>
              </a:ext>
            </a:extLst>
          </p:cNvPr>
          <p:cNvSpPr txBox="1"/>
          <p:nvPr/>
        </p:nvSpPr>
        <p:spPr>
          <a:xfrm>
            <a:off x="4942971" y="2568311"/>
            <a:ext cx="1799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Entry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Kan bruges til input</a:t>
            </a:r>
            <a:endParaRPr lang="da-DK" dirty="0"/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1C30C0D6-A961-4F3F-BCC2-D280B0912CE1}"/>
              </a:ext>
            </a:extLst>
          </p:cNvPr>
          <p:cNvSpPr/>
          <p:nvPr/>
        </p:nvSpPr>
        <p:spPr>
          <a:xfrm>
            <a:off x="5362112" y="4308336"/>
            <a:ext cx="843379" cy="36931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2" name="Lige forbindelse 21">
            <a:extLst>
              <a:ext uri="{FF2B5EF4-FFF2-40B4-BE49-F238E27FC236}">
                <a16:creationId xmlns:a16="http://schemas.microsoft.com/office/drawing/2014/main" id="{04992E57-2BED-4507-AB7A-839B89850E14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6205491" y="4492996"/>
            <a:ext cx="344882" cy="3693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kstfelt 22">
            <a:extLst>
              <a:ext uri="{FF2B5EF4-FFF2-40B4-BE49-F238E27FC236}">
                <a16:creationId xmlns:a16="http://schemas.microsoft.com/office/drawing/2014/main" id="{BA813176-E0BC-4A92-9C7E-11CDE4F11424}"/>
              </a:ext>
            </a:extLst>
          </p:cNvPr>
          <p:cNvSpPr txBox="1"/>
          <p:nvPr/>
        </p:nvSpPr>
        <p:spPr>
          <a:xfrm>
            <a:off x="6558233" y="4713385"/>
            <a:ext cx="15597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Button </a:t>
            </a:r>
            <a:r>
              <a:rPr lang="da-DK" dirty="0">
                <a:sym typeface="Wingdings" panose="05000000000000000000" pitchFamily="2" charset="2"/>
              </a:rPr>
              <a:t> Kan bruges til at ”gøre” noget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223972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38B6C-0739-461C-AC2B-37A2F2BC6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terminologi</a:t>
            </a:r>
            <a:endParaRPr lang="da-DK" dirty="0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E1BEA384-5EF3-4C56-A6F0-FCD7A9B7F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701" y="1956367"/>
            <a:ext cx="4858428" cy="4010585"/>
          </a:xfrm>
          <a:prstGeom prst="rect">
            <a:avLst/>
          </a:prstGeom>
        </p:spPr>
      </p:pic>
      <p:cxnSp>
        <p:nvCxnSpPr>
          <p:cNvPr id="5" name="Lige forbindelse 4">
            <a:extLst>
              <a:ext uri="{FF2B5EF4-FFF2-40B4-BE49-F238E27FC236}">
                <a16:creationId xmlns:a16="http://schemas.microsoft.com/office/drawing/2014/main" id="{46FB63F1-C5C6-48A6-A120-DC4F65DEFB83}"/>
              </a:ext>
            </a:extLst>
          </p:cNvPr>
          <p:cNvCxnSpPr>
            <a:cxnSpLocks/>
          </p:cNvCxnSpPr>
          <p:nvPr/>
        </p:nvCxnSpPr>
        <p:spPr>
          <a:xfrm>
            <a:off x="8327255" y="3671321"/>
            <a:ext cx="9942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felt 5">
            <a:extLst>
              <a:ext uri="{FF2B5EF4-FFF2-40B4-BE49-F238E27FC236}">
                <a16:creationId xmlns:a16="http://schemas.microsoft.com/office/drawing/2014/main" id="{D2820641-51CE-4657-8C96-E7AD7C6EC0F0}"/>
              </a:ext>
            </a:extLst>
          </p:cNvPr>
          <p:cNvSpPr txBox="1"/>
          <p:nvPr/>
        </p:nvSpPr>
        <p:spPr>
          <a:xfrm>
            <a:off x="9407679" y="3315328"/>
            <a:ext cx="230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Window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Selve vinduet hvor alting er placeret inde i</a:t>
            </a:r>
            <a:endParaRPr lang="da-DK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F494F22C-5052-4E22-89E6-6E2B8C74B8B7}"/>
              </a:ext>
            </a:extLst>
          </p:cNvPr>
          <p:cNvSpPr/>
          <p:nvPr/>
        </p:nvSpPr>
        <p:spPr>
          <a:xfrm>
            <a:off x="3275861" y="1873188"/>
            <a:ext cx="5051394" cy="418138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C3A634B3-A27F-4215-8035-3E942F59598B}"/>
              </a:ext>
            </a:extLst>
          </p:cNvPr>
          <p:cNvSpPr/>
          <p:nvPr/>
        </p:nvSpPr>
        <p:spPr>
          <a:xfrm>
            <a:off x="3382701" y="2334837"/>
            <a:ext cx="4858428" cy="363211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B78A5F4B-6E6C-4A86-A577-F5D592AA9A50}"/>
              </a:ext>
            </a:extLst>
          </p:cNvPr>
          <p:cNvCxnSpPr>
            <a:cxnSpLocks/>
          </p:cNvCxnSpPr>
          <p:nvPr/>
        </p:nvCxnSpPr>
        <p:spPr>
          <a:xfrm>
            <a:off x="8241129" y="2660746"/>
            <a:ext cx="9942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>
            <a:extLst>
              <a:ext uri="{FF2B5EF4-FFF2-40B4-BE49-F238E27FC236}">
                <a16:creationId xmlns:a16="http://schemas.microsoft.com/office/drawing/2014/main" id="{72300E64-D8CC-45E5-83D4-A6EBA58FCC80}"/>
              </a:ext>
            </a:extLst>
          </p:cNvPr>
          <p:cNvSpPr txBox="1"/>
          <p:nvPr/>
        </p:nvSpPr>
        <p:spPr>
          <a:xfrm>
            <a:off x="9321553" y="2343724"/>
            <a:ext cx="230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Canvas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Der hvor vi placerer indholdet i vinduet</a:t>
            </a:r>
            <a:endParaRPr lang="da-DK" dirty="0"/>
          </a:p>
        </p:txBody>
      </p:sp>
      <p:cxnSp>
        <p:nvCxnSpPr>
          <p:cNvPr id="4" name="Lige pilforbindelse 3">
            <a:extLst>
              <a:ext uri="{FF2B5EF4-FFF2-40B4-BE49-F238E27FC236}">
                <a16:creationId xmlns:a16="http://schemas.microsoft.com/office/drawing/2014/main" id="{8DED8457-628A-4CD0-A800-2F39CBAC727B}"/>
              </a:ext>
            </a:extLst>
          </p:cNvPr>
          <p:cNvCxnSpPr/>
          <p:nvPr/>
        </p:nvCxnSpPr>
        <p:spPr>
          <a:xfrm>
            <a:off x="3471169" y="2432482"/>
            <a:ext cx="46696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E19FC692-ECDC-486C-9010-4F61E203755B}"/>
              </a:ext>
            </a:extLst>
          </p:cNvPr>
          <p:cNvCxnSpPr>
            <a:cxnSpLocks/>
          </p:cNvCxnSpPr>
          <p:nvPr/>
        </p:nvCxnSpPr>
        <p:spPr>
          <a:xfrm>
            <a:off x="3471169" y="2433961"/>
            <a:ext cx="0" cy="34253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CB6D3DF1-7C2C-4E4A-AA2B-89C31E9E9BF8}"/>
              </a:ext>
            </a:extLst>
          </p:cNvPr>
          <p:cNvSpPr txBox="1"/>
          <p:nvPr/>
        </p:nvSpPr>
        <p:spPr>
          <a:xfrm>
            <a:off x="3471168" y="2436057"/>
            <a:ext cx="23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(0,0)</a:t>
            </a:r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94BE3F06-CC0C-4DD5-AD1B-9FC35CC93556}"/>
              </a:ext>
            </a:extLst>
          </p:cNvPr>
          <p:cNvSpPr txBox="1"/>
          <p:nvPr/>
        </p:nvSpPr>
        <p:spPr>
          <a:xfrm>
            <a:off x="6923255" y="2467418"/>
            <a:ext cx="23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Width = 400</a:t>
            </a: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1735B35E-384C-4D6F-821B-8ACAB2039285}"/>
              </a:ext>
            </a:extLst>
          </p:cNvPr>
          <p:cNvSpPr txBox="1"/>
          <p:nvPr/>
        </p:nvSpPr>
        <p:spPr>
          <a:xfrm>
            <a:off x="3492324" y="5424209"/>
            <a:ext cx="230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Height</a:t>
            </a:r>
            <a:r>
              <a:rPr lang="da-DK" dirty="0"/>
              <a:t> = 300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B0C2E6D2-B5A6-4CE5-B31B-BD7D758402A8}"/>
              </a:ext>
            </a:extLst>
          </p:cNvPr>
          <p:cNvSpPr/>
          <p:nvPr/>
        </p:nvSpPr>
        <p:spPr>
          <a:xfrm>
            <a:off x="5017230" y="3939017"/>
            <a:ext cx="1559776" cy="36931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0" name="Lige forbindelse 19">
            <a:extLst>
              <a:ext uri="{FF2B5EF4-FFF2-40B4-BE49-F238E27FC236}">
                <a16:creationId xmlns:a16="http://schemas.microsoft.com/office/drawing/2014/main" id="{A97D0C87-3876-4BE0-AC56-92F54EB129EE}"/>
              </a:ext>
            </a:extLst>
          </p:cNvPr>
          <p:cNvCxnSpPr>
            <a:cxnSpLocks/>
          </p:cNvCxnSpPr>
          <p:nvPr/>
        </p:nvCxnSpPr>
        <p:spPr>
          <a:xfrm>
            <a:off x="5780402" y="3267054"/>
            <a:ext cx="0" cy="69460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felt 20">
            <a:extLst>
              <a:ext uri="{FF2B5EF4-FFF2-40B4-BE49-F238E27FC236}">
                <a16:creationId xmlns:a16="http://schemas.microsoft.com/office/drawing/2014/main" id="{4D596D21-6F16-49A7-A56C-EBF9025ED995}"/>
              </a:ext>
            </a:extLst>
          </p:cNvPr>
          <p:cNvSpPr txBox="1"/>
          <p:nvPr/>
        </p:nvSpPr>
        <p:spPr>
          <a:xfrm>
            <a:off x="4942971" y="2568311"/>
            <a:ext cx="1799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Entry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Kan bruges til input</a:t>
            </a:r>
            <a:endParaRPr lang="da-DK" dirty="0"/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1C30C0D6-A961-4F3F-BCC2-D280B0912CE1}"/>
              </a:ext>
            </a:extLst>
          </p:cNvPr>
          <p:cNvSpPr/>
          <p:nvPr/>
        </p:nvSpPr>
        <p:spPr>
          <a:xfrm>
            <a:off x="5362112" y="4308336"/>
            <a:ext cx="843379" cy="36931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2" name="Lige forbindelse 21">
            <a:extLst>
              <a:ext uri="{FF2B5EF4-FFF2-40B4-BE49-F238E27FC236}">
                <a16:creationId xmlns:a16="http://schemas.microsoft.com/office/drawing/2014/main" id="{04992E57-2BED-4507-AB7A-839B89850E14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6205491" y="4492996"/>
            <a:ext cx="344882" cy="3693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kstfelt 22">
            <a:extLst>
              <a:ext uri="{FF2B5EF4-FFF2-40B4-BE49-F238E27FC236}">
                <a16:creationId xmlns:a16="http://schemas.microsoft.com/office/drawing/2014/main" id="{BA813176-E0BC-4A92-9C7E-11CDE4F11424}"/>
              </a:ext>
            </a:extLst>
          </p:cNvPr>
          <p:cNvSpPr txBox="1"/>
          <p:nvPr/>
        </p:nvSpPr>
        <p:spPr>
          <a:xfrm>
            <a:off x="6558233" y="4713385"/>
            <a:ext cx="15597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Button </a:t>
            </a:r>
            <a:r>
              <a:rPr lang="da-DK" dirty="0">
                <a:sym typeface="Wingdings" panose="05000000000000000000" pitchFamily="2" charset="2"/>
              </a:rPr>
              <a:t> Kan bruges til at ”gøre” noget</a:t>
            </a:r>
            <a:endParaRPr lang="da-DK" dirty="0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F74F502C-268E-4EFE-AF9B-DA2D4A564AF7}"/>
              </a:ext>
            </a:extLst>
          </p:cNvPr>
          <p:cNvSpPr/>
          <p:nvPr/>
        </p:nvSpPr>
        <p:spPr>
          <a:xfrm flipV="1">
            <a:off x="3382701" y="1949783"/>
            <a:ext cx="1056442" cy="39394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6" name="Lige forbindelse 25">
            <a:extLst>
              <a:ext uri="{FF2B5EF4-FFF2-40B4-BE49-F238E27FC236}">
                <a16:creationId xmlns:a16="http://schemas.microsoft.com/office/drawing/2014/main" id="{12E7DC8A-3228-452B-876A-8B400E48CAA1}"/>
              </a:ext>
            </a:extLst>
          </p:cNvPr>
          <p:cNvCxnSpPr>
            <a:cxnSpLocks/>
          </p:cNvCxnSpPr>
          <p:nvPr/>
        </p:nvCxnSpPr>
        <p:spPr>
          <a:xfrm>
            <a:off x="2388403" y="2135321"/>
            <a:ext cx="99429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kstfelt 26">
            <a:extLst>
              <a:ext uri="{FF2B5EF4-FFF2-40B4-BE49-F238E27FC236}">
                <a16:creationId xmlns:a16="http://schemas.microsoft.com/office/drawing/2014/main" id="{F05A5D2C-C003-4065-B087-DDBFB86FD9C5}"/>
              </a:ext>
            </a:extLst>
          </p:cNvPr>
          <p:cNvSpPr txBox="1"/>
          <p:nvPr/>
        </p:nvSpPr>
        <p:spPr>
          <a:xfrm>
            <a:off x="682024" y="1913420"/>
            <a:ext cx="1646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Title </a:t>
            </a:r>
            <a:r>
              <a:rPr lang="da-DK" dirty="0">
                <a:sym typeface="Wingdings" panose="05000000000000000000" pitchFamily="2" charset="2"/>
              </a:rPr>
              <a:t> Selve titlen på vores vindue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9700086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326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bibliotek der er lavet til at lave GUI i Python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 bygget objek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</a:t>
            </a: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orienteret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Hvilket I nu ved hvad betyder!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Ligger allerede som standard inde i Python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Så vi behøver ikke engang pip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74450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AC2958E-54C7-4B74-AA8C-39ACE1E27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899823"/>
            <a:ext cx="5551169" cy="3389301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05B1C341-AF14-476F-81CE-3EEC2B9C8F8C}"/>
              </a:ext>
            </a:extLst>
          </p:cNvPr>
          <p:cNvSpPr/>
          <p:nvPr/>
        </p:nvSpPr>
        <p:spPr>
          <a:xfrm>
            <a:off x="1171852" y="1905000"/>
            <a:ext cx="5406501" cy="338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851EB509-A91A-4063-9417-E75FFCE2B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726" y="1899824"/>
            <a:ext cx="4363954" cy="360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5918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AC2958E-54C7-4B74-AA8C-39ACE1E27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899823"/>
            <a:ext cx="5551169" cy="3389301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05B1C341-AF14-476F-81CE-3EEC2B9C8F8C}"/>
              </a:ext>
            </a:extLst>
          </p:cNvPr>
          <p:cNvSpPr/>
          <p:nvPr/>
        </p:nvSpPr>
        <p:spPr>
          <a:xfrm>
            <a:off x="1171852" y="1905000"/>
            <a:ext cx="5406501" cy="338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851EB509-A91A-4063-9417-E75FFCE2B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726" y="1899824"/>
            <a:ext cx="4363954" cy="3602402"/>
          </a:xfrm>
          <a:prstGeom prst="rect">
            <a:avLst/>
          </a:prstGeo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0E79F083-D7A6-4830-AB28-9BC079046325}"/>
              </a:ext>
            </a:extLst>
          </p:cNvPr>
          <p:cNvSpPr/>
          <p:nvPr/>
        </p:nvSpPr>
        <p:spPr>
          <a:xfrm flipV="1">
            <a:off x="1571348" y="1828800"/>
            <a:ext cx="2192784" cy="31959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3398613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AC2958E-54C7-4B74-AA8C-39ACE1E27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899823"/>
            <a:ext cx="5551169" cy="3389301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05B1C341-AF14-476F-81CE-3EEC2B9C8F8C}"/>
              </a:ext>
            </a:extLst>
          </p:cNvPr>
          <p:cNvSpPr/>
          <p:nvPr/>
        </p:nvSpPr>
        <p:spPr>
          <a:xfrm>
            <a:off x="1171852" y="1905000"/>
            <a:ext cx="5406501" cy="338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851EB509-A91A-4063-9417-E75FFCE2B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726" y="1899824"/>
            <a:ext cx="4363954" cy="3602402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DBC014E4-5BBF-4C08-8E71-7A4680E0B214}"/>
              </a:ext>
            </a:extLst>
          </p:cNvPr>
          <p:cNvSpPr/>
          <p:nvPr/>
        </p:nvSpPr>
        <p:spPr>
          <a:xfrm flipV="1">
            <a:off x="1413030" y="2310858"/>
            <a:ext cx="2192784" cy="24857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E79F083-D7A6-4830-AB28-9BC079046325}"/>
              </a:ext>
            </a:extLst>
          </p:cNvPr>
          <p:cNvSpPr/>
          <p:nvPr/>
        </p:nvSpPr>
        <p:spPr>
          <a:xfrm flipV="1">
            <a:off x="1571348" y="1828800"/>
            <a:ext cx="2192784" cy="31959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341456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AC2958E-54C7-4B74-AA8C-39ACE1E27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899823"/>
            <a:ext cx="5551169" cy="3389301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05B1C341-AF14-476F-81CE-3EEC2B9C8F8C}"/>
              </a:ext>
            </a:extLst>
          </p:cNvPr>
          <p:cNvSpPr/>
          <p:nvPr/>
        </p:nvSpPr>
        <p:spPr>
          <a:xfrm>
            <a:off x="1171852" y="1905000"/>
            <a:ext cx="5406501" cy="338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851EB509-A91A-4063-9417-E75FFCE2B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726" y="1899824"/>
            <a:ext cx="4363954" cy="3602402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DBC014E4-5BBF-4C08-8E71-7A4680E0B214}"/>
              </a:ext>
            </a:extLst>
          </p:cNvPr>
          <p:cNvSpPr/>
          <p:nvPr/>
        </p:nvSpPr>
        <p:spPr>
          <a:xfrm flipV="1">
            <a:off x="1413030" y="2310858"/>
            <a:ext cx="2192784" cy="24857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E79F083-D7A6-4830-AB28-9BC079046325}"/>
              </a:ext>
            </a:extLst>
          </p:cNvPr>
          <p:cNvSpPr/>
          <p:nvPr/>
        </p:nvSpPr>
        <p:spPr>
          <a:xfrm flipV="1">
            <a:off x="1571348" y="1828800"/>
            <a:ext cx="2192784" cy="31959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19D3EEB-7A85-41CE-93A8-5FED563BB72F}"/>
              </a:ext>
            </a:extLst>
          </p:cNvPr>
          <p:cNvSpPr/>
          <p:nvPr/>
        </p:nvSpPr>
        <p:spPr>
          <a:xfrm flipV="1">
            <a:off x="1413030" y="2564607"/>
            <a:ext cx="2661820" cy="24857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9966853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AC2958E-54C7-4B74-AA8C-39ACE1E27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899823"/>
            <a:ext cx="5551169" cy="3389301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05B1C341-AF14-476F-81CE-3EEC2B9C8F8C}"/>
              </a:ext>
            </a:extLst>
          </p:cNvPr>
          <p:cNvSpPr/>
          <p:nvPr/>
        </p:nvSpPr>
        <p:spPr>
          <a:xfrm>
            <a:off x="1171852" y="1905000"/>
            <a:ext cx="5406501" cy="338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851EB509-A91A-4063-9417-E75FFCE2B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726" y="1899824"/>
            <a:ext cx="4363954" cy="3602402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DBC014E4-5BBF-4C08-8E71-7A4680E0B214}"/>
              </a:ext>
            </a:extLst>
          </p:cNvPr>
          <p:cNvSpPr/>
          <p:nvPr/>
        </p:nvSpPr>
        <p:spPr>
          <a:xfrm flipV="1">
            <a:off x="1413030" y="2310858"/>
            <a:ext cx="2192784" cy="24857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E79F083-D7A6-4830-AB28-9BC079046325}"/>
              </a:ext>
            </a:extLst>
          </p:cNvPr>
          <p:cNvSpPr/>
          <p:nvPr/>
        </p:nvSpPr>
        <p:spPr>
          <a:xfrm flipV="1">
            <a:off x="1571348" y="1828800"/>
            <a:ext cx="2192784" cy="31959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19D3EEB-7A85-41CE-93A8-5FED563BB72F}"/>
              </a:ext>
            </a:extLst>
          </p:cNvPr>
          <p:cNvSpPr/>
          <p:nvPr/>
        </p:nvSpPr>
        <p:spPr>
          <a:xfrm flipV="1">
            <a:off x="1413030" y="2564607"/>
            <a:ext cx="2661820" cy="24857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CA12D8E-344E-419F-8D1D-978176002F78}"/>
              </a:ext>
            </a:extLst>
          </p:cNvPr>
          <p:cNvSpPr/>
          <p:nvPr/>
        </p:nvSpPr>
        <p:spPr>
          <a:xfrm flipV="1">
            <a:off x="1413030" y="2884204"/>
            <a:ext cx="5308598" cy="70237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88582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Dagens program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94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Klasser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Filhåndtering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Biblioteker i 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Grafisk brugergrænseflade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Avanceret emner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Hvad man kan gøre herfra og spørgerunde  </a:t>
            </a:r>
          </a:p>
          <a:p>
            <a:pPr lvl="1">
              <a:lnSpc>
                <a:spcPct val="150000"/>
              </a:lnSpc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dirty="0"/>
          </a:p>
          <a:p>
            <a:pPr>
              <a:lnSpc>
                <a:spcPct val="150000"/>
              </a:lnSpc>
            </a:pPr>
            <a:endParaRPr lang="da-DK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599EFF3-C314-4600-8A5D-D5DC7A26F6FE}"/>
              </a:ext>
            </a:extLst>
          </p:cNvPr>
          <p:cNvSpPr/>
          <p:nvPr/>
        </p:nvSpPr>
        <p:spPr>
          <a:xfrm>
            <a:off x="745725" y="1970843"/>
            <a:ext cx="1846556" cy="43500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6" name="Lige forbindelse 5">
            <a:extLst>
              <a:ext uri="{FF2B5EF4-FFF2-40B4-BE49-F238E27FC236}">
                <a16:creationId xmlns:a16="http://schemas.microsoft.com/office/drawing/2014/main" id="{DE5409C1-8D54-4B11-9898-6AB9B1877DE7}"/>
              </a:ext>
            </a:extLst>
          </p:cNvPr>
          <p:cNvCxnSpPr>
            <a:cxnSpLocks/>
          </p:cNvCxnSpPr>
          <p:nvPr/>
        </p:nvCxnSpPr>
        <p:spPr>
          <a:xfrm flipV="1">
            <a:off x="2592281" y="2164387"/>
            <a:ext cx="5149047" cy="328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felt 6">
            <a:extLst>
              <a:ext uri="{FF2B5EF4-FFF2-40B4-BE49-F238E27FC236}">
                <a16:creationId xmlns:a16="http://schemas.microsoft.com/office/drawing/2014/main" id="{4ADD025B-F246-46B4-B40F-6941E2150B19}"/>
              </a:ext>
            </a:extLst>
          </p:cNvPr>
          <p:cNvSpPr txBox="1"/>
          <p:nvPr/>
        </p:nvSpPr>
        <p:spPr>
          <a:xfrm>
            <a:off x="7741328" y="1970843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Objektorienteret programmering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2B9E143-C29E-4ED8-871F-1C4FAF182357}"/>
              </a:ext>
            </a:extLst>
          </p:cNvPr>
          <p:cNvSpPr/>
          <p:nvPr/>
        </p:nvSpPr>
        <p:spPr>
          <a:xfrm>
            <a:off x="305077" y="2390768"/>
            <a:ext cx="4524375" cy="141851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182FC07B-9939-4BC3-A06A-9CE8100D309E}"/>
              </a:ext>
            </a:extLst>
          </p:cNvPr>
          <p:cNvCxnSpPr>
            <a:cxnSpLocks/>
          </p:cNvCxnSpPr>
          <p:nvPr/>
        </p:nvCxnSpPr>
        <p:spPr>
          <a:xfrm>
            <a:off x="4829452" y="3107697"/>
            <a:ext cx="291187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felt 9">
            <a:extLst>
              <a:ext uri="{FF2B5EF4-FFF2-40B4-BE49-F238E27FC236}">
                <a16:creationId xmlns:a16="http://schemas.microsoft.com/office/drawing/2014/main" id="{FB0435AC-A7A9-4B8E-899E-C6A674BAB610}"/>
              </a:ext>
            </a:extLst>
          </p:cNvPr>
          <p:cNvSpPr txBox="1"/>
          <p:nvPr/>
        </p:nvSpPr>
        <p:spPr>
          <a:xfrm>
            <a:off x="7750206" y="2906057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Mere avanceret programmering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A6A4C6C5-40ED-45F6-996B-2A590046B6D4}"/>
              </a:ext>
            </a:extLst>
          </p:cNvPr>
          <p:cNvSpPr/>
          <p:nvPr/>
        </p:nvSpPr>
        <p:spPr>
          <a:xfrm>
            <a:off x="675905" y="3826884"/>
            <a:ext cx="3345679" cy="43439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3" name="Lige forbindelse 22">
            <a:extLst>
              <a:ext uri="{FF2B5EF4-FFF2-40B4-BE49-F238E27FC236}">
                <a16:creationId xmlns:a16="http://schemas.microsoft.com/office/drawing/2014/main" id="{AF499583-9E97-4D9E-8F71-442B526B9B58}"/>
              </a:ext>
            </a:extLst>
          </p:cNvPr>
          <p:cNvCxnSpPr>
            <a:cxnSpLocks/>
          </p:cNvCxnSpPr>
          <p:nvPr/>
        </p:nvCxnSpPr>
        <p:spPr>
          <a:xfrm>
            <a:off x="4021584" y="4041466"/>
            <a:ext cx="371974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felt 23">
            <a:extLst>
              <a:ext uri="{FF2B5EF4-FFF2-40B4-BE49-F238E27FC236}">
                <a16:creationId xmlns:a16="http://schemas.microsoft.com/office/drawing/2014/main" id="{843E7934-BD5E-4584-B2F1-B4C21CB855BB}"/>
              </a:ext>
            </a:extLst>
          </p:cNvPr>
          <p:cNvSpPr txBox="1"/>
          <p:nvPr/>
        </p:nvSpPr>
        <p:spPr>
          <a:xfrm>
            <a:off x="7741328" y="3840713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Machine Learning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6305B69F-646D-4CFF-B288-EAAAD9C52B4F}"/>
              </a:ext>
            </a:extLst>
          </p:cNvPr>
          <p:cNvSpPr/>
          <p:nvPr/>
        </p:nvSpPr>
        <p:spPr>
          <a:xfrm>
            <a:off x="675905" y="4280775"/>
            <a:ext cx="6443986" cy="43439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6" name="Lige forbindelse 25">
            <a:extLst>
              <a:ext uri="{FF2B5EF4-FFF2-40B4-BE49-F238E27FC236}">
                <a16:creationId xmlns:a16="http://schemas.microsoft.com/office/drawing/2014/main" id="{43AA3684-00CA-4462-AD3A-2092130B859A}"/>
              </a:ext>
            </a:extLst>
          </p:cNvPr>
          <p:cNvCxnSpPr>
            <a:cxnSpLocks/>
          </p:cNvCxnSpPr>
          <p:nvPr/>
        </p:nvCxnSpPr>
        <p:spPr>
          <a:xfrm>
            <a:off x="7119891" y="4497974"/>
            <a:ext cx="62143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kstfelt 26">
            <a:extLst>
              <a:ext uri="{FF2B5EF4-FFF2-40B4-BE49-F238E27FC236}">
                <a16:creationId xmlns:a16="http://schemas.microsoft.com/office/drawing/2014/main" id="{1C387876-3CD9-4E6B-AF80-B326F0CEB348}"/>
              </a:ext>
            </a:extLst>
          </p:cNvPr>
          <p:cNvSpPr txBox="1"/>
          <p:nvPr/>
        </p:nvSpPr>
        <p:spPr>
          <a:xfrm>
            <a:off x="7741328" y="4294334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Afrunding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841141A-0816-4981-8245-514C194B9516}"/>
              </a:ext>
            </a:extLst>
          </p:cNvPr>
          <p:cNvSpPr/>
          <p:nvPr/>
        </p:nvSpPr>
        <p:spPr>
          <a:xfrm>
            <a:off x="7729365" y="3644444"/>
            <a:ext cx="3345678" cy="70956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7" name="Lige forbindelse 16">
            <a:extLst>
              <a:ext uri="{FF2B5EF4-FFF2-40B4-BE49-F238E27FC236}">
                <a16:creationId xmlns:a16="http://schemas.microsoft.com/office/drawing/2014/main" id="{6A6D739B-3E66-4229-8F47-D2EA7D3B6362}"/>
              </a:ext>
            </a:extLst>
          </p:cNvPr>
          <p:cNvCxnSpPr>
            <a:cxnSpLocks/>
          </p:cNvCxnSpPr>
          <p:nvPr/>
        </p:nvCxnSpPr>
        <p:spPr>
          <a:xfrm>
            <a:off x="10549140" y="4255110"/>
            <a:ext cx="424818" cy="48572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felt 17">
            <a:extLst>
              <a:ext uri="{FF2B5EF4-FFF2-40B4-BE49-F238E27FC236}">
                <a16:creationId xmlns:a16="http://schemas.microsoft.com/office/drawing/2014/main" id="{9C3C2620-B37F-4763-BBF0-B17107229F18}"/>
              </a:ext>
            </a:extLst>
          </p:cNvPr>
          <p:cNvSpPr txBox="1"/>
          <p:nvPr/>
        </p:nvSpPr>
        <p:spPr>
          <a:xfrm>
            <a:off x="10182317" y="4660531"/>
            <a:ext cx="2361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/>
              <a:t>Meget abstrakt</a:t>
            </a:r>
          </a:p>
        </p:txBody>
      </p:sp>
    </p:spTree>
    <p:extLst>
      <p:ext uri="{BB962C8B-B14F-4D97-AF65-F5344CB8AC3E}">
        <p14:creationId xmlns:p14="http://schemas.microsoft.com/office/powerpoint/2010/main" val="321732574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AC2958E-54C7-4B74-AA8C-39ACE1E27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899823"/>
            <a:ext cx="5551169" cy="3389301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05B1C341-AF14-476F-81CE-3EEC2B9C8F8C}"/>
              </a:ext>
            </a:extLst>
          </p:cNvPr>
          <p:cNvSpPr/>
          <p:nvPr/>
        </p:nvSpPr>
        <p:spPr>
          <a:xfrm>
            <a:off x="1171852" y="1905000"/>
            <a:ext cx="5406501" cy="338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851EB509-A91A-4063-9417-E75FFCE2B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726" y="1899824"/>
            <a:ext cx="4363954" cy="3602402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DBC014E4-5BBF-4C08-8E71-7A4680E0B214}"/>
              </a:ext>
            </a:extLst>
          </p:cNvPr>
          <p:cNvSpPr/>
          <p:nvPr/>
        </p:nvSpPr>
        <p:spPr>
          <a:xfrm flipV="1">
            <a:off x="1413030" y="2310858"/>
            <a:ext cx="2192784" cy="24857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E79F083-D7A6-4830-AB28-9BC079046325}"/>
              </a:ext>
            </a:extLst>
          </p:cNvPr>
          <p:cNvSpPr/>
          <p:nvPr/>
        </p:nvSpPr>
        <p:spPr>
          <a:xfrm flipV="1">
            <a:off x="1571348" y="1828800"/>
            <a:ext cx="2192784" cy="31959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19D3EEB-7A85-41CE-93A8-5FED563BB72F}"/>
              </a:ext>
            </a:extLst>
          </p:cNvPr>
          <p:cNvSpPr/>
          <p:nvPr/>
        </p:nvSpPr>
        <p:spPr>
          <a:xfrm flipV="1">
            <a:off x="1413030" y="2564607"/>
            <a:ext cx="2661820" cy="24857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CA12D8E-344E-419F-8D1D-978176002F78}"/>
              </a:ext>
            </a:extLst>
          </p:cNvPr>
          <p:cNvSpPr/>
          <p:nvPr/>
        </p:nvSpPr>
        <p:spPr>
          <a:xfrm flipV="1">
            <a:off x="1413030" y="2884204"/>
            <a:ext cx="5308598" cy="70237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B74B155-2B02-4176-B340-127C768EEF66}"/>
              </a:ext>
            </a:extLst>
          </p:cNvPr>
          <p:cNvSpPr/>
          <p:nvPr/>
        </p:nvSpPr>
        <p:spPr>
          <a:xfrm flipV="1">
            <a:off x="1374901" y="3586579"/>
            <a:ext cx="5308598" cy="70237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3855278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AC2958E-54C7-4B74-AA8C-39ACE1E27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899823"/>
            <a:ext cx="5551169" cy="3389301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05B1C341-AF14-476F-81CE-3EEC2B9C8F8C}"/>
              </a:ext>
            </a:extLst>
          </p:cNvPr>
          <p:cNvSpPr/>
          <p:nvPr/>
        </p:nvSpPr>
        <p:spPr>
          <a:xfrm>
            <a:off x="1171852" y="1905000"/>
            <a:ext cx="5406501" cy="338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851EB509-A91A-4063-9417-E75FFCE2B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726" y="1899824"/>
            <a:ext cx="4363954" cy="3602402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DBC014E4-5BBF-4C08-8E71-7A4680E0B214}"/>
              </a:ext>
            </a:extLst>
          </p:cNvPr>
          <p:cNvSpPr/>
          <p:nvPr/>
        </p:nvSpPr>
        <p:spPr>
          <a:xfrm flipV="1">
            <a:off x="1413030" y="2310858"/>
            <a:ext cx="2192784" cy="24857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E79F083-D7A6-4830-AB28-9BC079046325}"/>
              </a:ext>
            </a:extLst>
          </p:cNvPr>
          <p:cNvSpPr/>
          <p:nvPr/>
        </p:nvSpPr>
        <p:spPr>
          <a:xfrm flipV="1">
            <a:off x="1571348" y="1828800"/>
            <a:ext cx="2192784" cy="31959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19D3EEB-7A85-41CE-93A8-5FED563BB72F}"/>
              </a:ext>
            </a:extLst>
          </p:cNvPr>
          <p:cNvSpPr/>
          <p:nvPr/>
        </p:nvSpPr>
        <p:spPr>
          <a:xfrm flipV="1">
            <a:off x="1413030" y="2564607"/>
            <a:ext cx="2661820" cy="24857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CA12D8E-344E-419F-8D1D-978176002F78}"/>
              </a:ext>
            </a:extLst>
          </p:cNvPr>
          <p:cNvSpPr/>
          <p:nvPr/>
        </p:nvSpPr>
        <p:spPr>
          <a:xfrm flipV="1">
            <a:off x="1413030" y="2884204"/>
            <a:ext cx="5308598" cy="70237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B74B155-2B02-4176-B340-127C768EEF66}"/>
              </a:ext>
            </a:extLst>
          </p:cNvPr>
          <p:cNvSpPr/>
          <p:nvPr/>
        </p:nvSpPr>
        <p:spPr>
          <a:xfrm flipV="1">
            <a:off x="1374901" y="3586579"/>
            <a:ext cx="5308598" cy="70237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36437F48-2E6E-4B7D-A3BA-571B0675EC04}"/>
              </a:ext>
            </a:extLst>
          </p:cNvPr>
          <p:cNvSpPr/>
          <p:nvPr/>
        </p:nvSpPr>
        <p:spPr>
          <a:xfrm flipV="1">
            <a:off x="1323869" y="4287844"/>
            <a:ext cx="5308598" cy="70237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4146373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AC2958E-54C7-4B74-AA8C-39ACE1E27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899823"/>
            <a:ext cx="5551169" cy="3389301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05B1C341-AF14-476F-81CE-3EEC2B9C8F8C}"/>
              </a:ext>
            </a:extLst>
          </p:cNvPr>
          <p:cNvSpPr/>
          <p:nvPr/>
        </p:nvSpPr>
        <p:spPr>
          <a:xfrm>
            <a:off x="1171852" y="1905000"/>
            <a:ext cx="5406501" cy="338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851EB509-A91A-4063-9417-E75FFCE2B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726" y="1899824"/>
            <a:ext cx="4363954" cy="3602402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DBC014E4-5BBF-4C08-8E71-7A4680E0B214}"/>
              </a:ext>
            </a:extLst>
          </p:cNvPr>
          <p:cNvSpPr/>
          <p:nvPr/>
        </p:nvSpPr>
        <p:spPr>
          <a:xfrm flipV="1">
            <a:off x="1413030" y="2310858"/>
            <a:ext cx="2192784" cy="24857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E79F083-D7A6-4830-AB28-9BC079046325}"/>
              </a:ext>
            </a:extLst>
          </p:cNvPr>
          <p:cNvSpPr/>
          <p:nvPr/>
        </p:nvSpPr>
        <p:spPr>
          <a:xfrm flipV="1">
            <a:off x="1571348" y="1828800"/>
            <a:ext cx="2192784" cy="31959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19D3EEB-7A85-41CE-93A8-5FED563BB72F}"/>
              </a:ext>
            </a:extLst>
          </p:cNvPr>
          <p:cNvSpPr/>
          <p:nvPr/>
        </p:nvSpPr>
        <p:spPr>
          <a:xfrm flipV="1">
            <a:off x="1413030" y="2564607"/>
            <a:ext cx="2661820" cy="24857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CA12D8E-344E-419F-8D1D-978176002F78}"/>
              </a:ext>
            </a:extLst>
          </p:cNvPr>
          <p:cNvSpPr/>
          <p:nvPr/>
        </p:nvSpPr>
        <p:spPr>
          <a:xfrm flipV="1">
            <a:off x="1413030" y="2884204"/>
            <a:ext cx="5308598" cy="70237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B74B155-2B02-4176-B340-127C768EEF66}"/>
              </a:ext>
            </a:extLst>
          </p:cNvPr>
          <p:cNvSpPr/>
          <p:nvPr/>
        </p:nvSpPr>
        <p:spPr>
          <a:xfrm flipV="1">
            <a:off x="1374901" y="3586579"/>
            <a:ext cx="5308598" cy="70237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36437F48-2E6E-4B7D-A3BA-571B0675EC04}"/>
              </a:ext>
            </a:extLst>
          </p:cNvPr>
          <p:cNvSpPr/>
          <p:nvPr/>
        </p:nvSpPr>
        <p:spPr>
          <a:xfrm flipV="1">
            <a:off x="1323869" y="4287844"/>
            <a:ext cx="5308598" cy="70237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A3CC466-C450-4158-96AA-F99D8089C616}"/>
              </a:ext>
            </a:extLst>
          </p:cNvPr>
          <p:cNvSpPr/>
          <p:nvPr/>
        </p:nvSpPr>
        <p:spPr>
          <a:xfrm flipV="1">
            <a:off x="1374901" y="5005040"/>
            <a:ext cx="2192784" cy="31959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1125842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54045292-CEC6-4767-86D6-3461EF056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450" y="1899823"/>
            <a:ext cx="4507230" cy="3739855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0DDC4270-C499-4C23-B89F-720D62B8F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702" y="1961969"/>
            <a:ext cx="5414773" cy="3240478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05B1C341-AF14-476F-81CE-3EEC2B9C8F8C}"/>
              </a:ext>
            </a:extLst>
          </p:cNvPr>
          <p:cNvSpPr/>
          <p:nvPr/>
        </p:nvSpPr>
        <p:spPr>
          <a:xfrm>
            <a:off x="1171852" y="1896122"/>
            <a:ext cx="5406501" cy="338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9588776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54045292-CEC6-4767-86D6-3461EF056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450" y="1899823"/>
            <a:ext cx="4507230" cy="3739855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0DDC4270-C499-4C23-B89F-720D62B8F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702" y="1961969"/>
            <a:ext cx="5414773" cy="3240478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05B1C341-AF14-476F-81CE-3EEC2B9C8F8C}"/>
              </a:ext>
            </a:extLst>
          </p:cNvPr>
          <p:cNvSpPr/>
          <p:nvPr/>
        </p:nvSpPr>
        <p:spPr>
          <a:xfrm>
            <a:off x="1171852" y="1896122"/>
            <a:ext cx="5406501" cy="338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CE80BF9A-7412-493B-968A-70254190D52E}"/>
              </a:ext>
            </a:extLst>
          </p:cNvPr>
          <p:cNvSpPr txBox="1"/>
          <p:nvPr/>
        </p:nvSpPr>
        <p:spPr>
          <a:xfrm>
            <a:off x="730188" y="5209971"/>
            <a:ext cx="609452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Live! </a:t>
            </a:r>
          </a:p>
        </p:txBody>
      </p:sp>
    </p:spTree>
    <p:extLst>
      <p:ext uri="{BB962C8B-B14F-4D97-AF65-F5344CB8AC3E}">
        <p14:creationId xmlns:p14="http://schemas.microsoft.com/office/powerpoint/2010/main" val="293910197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332F1-3547-4701-B837-43F840BCF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Opgaver pt. 4 (20 minutter)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3EE13CA-3B71-4E00-AB4A-8824335CF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11998"/>
          </a:xfrm>
        </p:spPr>
        <p:txBody>
          <a:bodyPr>
            <a:normAutofit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da-DK" b="1" dirty="0">
                <a:solidFill>
                  <a:schemeClr val="tx1"/>
                </a:solidFill>
              </a:rPr>
              <a:t>Lav en GUI hvor brugeren kan skrive grader i celsius, og så får dem tilbage i fahrenheit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Formlen er: </a:t>
            </a:r>
            <a:r>
              <a:rPr lang="da-DK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celsius_to_fahrenheit</a:t>
            </a:r>
            <a:r>
              <a:rPr lang="da-DK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(1.8 * </a:t>
            </a:r>
            <a:r>
              <a:rPr lang="da-DK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celsius_degrees</a:t>
            </a:r>
            <a:r>
              <a:rPr lang="da-DK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+ 32</a:t>
            </a:r>
            <a:r>
              <a:rPr lang="da-DK" dirty="0">
                <a:solidFill>
                  <a:schemeClr val="tx1"/>
                </a:solidFill>
              </a:rPr>
              <a:t> 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Hints: 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Lav en metode som i mit potens eksempel, men i stedet omregn til fahrenheit i stedet for potens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Husk at konverter dine celsius til </a:t>
            </a:r>
            <a:r>
              <a:rPr lang="da-DK" sz="16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når du skal regne til fahrenheit</a:t>
            </a:r>
          </a:p>
          <a:p>
            <a:pPr marL="365760" indent="-457200">
              <a:buClrTx/>
              <a:buFont typeface="+mj-lt"/>
              <a:buAutoNum type="arabicPeriod"/>
            </a:pPr>
            <a:r>
              <a:rPr lang="da-D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(Ekstra) Lav en GUI hvor brugeren kan skrive et ”password”, og når brugeren trykker på en knap så bliver det ”password” gemt i en fil </a:t>
            </a:r>
            <a:r>
              <a:rPr lang="da-DK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passwords.txt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Hints: 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 metode du giver med som </a:t>
            </a:r>
            <a:r>
              <a:rPr lang="da-DK" sz="16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til knappen, skal åbne en fil og skal ”</a:t>
            </a:r>
            <a:r>
              <a:rPr lang="da-DK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appende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passwordet til filen</a:t>
            </a:r>
          </a:p>
          <a:p>
            <a:pPr lvl="3">
              <a:buClrTx/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Kig på de eksempler jeg gav med at skrive til en fil, men i stedet for </a:t>
            </a:r>
            <a:r>
              <a:rPr lang="da-DK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”w+”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skal du skrive </a:t>
            </a:r>
            <a:r>
              <a:rPr lang="da-DK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”a”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som argument til </a:t>
            </a:r>
            <a:r>
              <a:rPr lang="da-DK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da-DK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metoden</a:t>
            </a:r>
          </a:p>
          <a:p>
            <a:pPr marL="0" indent="0">
              <a:buClrTx/>
              <a:buNone/>
            </a:pP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ClrTx/>
              <a:buNone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9990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434EA-0FD5-46A3-AC52-58B0FAED3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Avanceret emner</a:t>
            </a:r>
          </a:p>
        </p:txBody>
      </p:sp>
    </p:spTree>
    <p:extLst>
      <p:ext uri="{BB962C8B-B14F-4D97-AF65-F5344CB8AC3E}">
        <p14:creationId xmlns:p14="http://schemas.microsoft.com/office/powerpoint/2010/main" val="340867094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465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er sådan set bare statistiske/matematiske modeller der er programmeret, og man så bruger til at forudse ting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 er mange forskellige modeller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 regression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Naive </a:t>
            </a:r>
            <a:r>
              <a:rPr lang="da-DK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bayes</a:t>
            </a: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nearest </a:t>
            </a:r>
            <a:r>
              <a:rPr lang="da-D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neighbour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(KNN)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Neurale netværk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Osv.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44461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BBE09-DADB-4387-81B8-ACB074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case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0C796F5-AB75-4AB6-8B1C-8E4E79777DA2}"/>
              </a:ext>
            </a:extLst>
          </p:cNvPr>
          <p:cNvSpPr txBox="1"/>
          <p:nvPr/>
        </p:nvSpPr>
        <p:spPr>
          <a:xfrm>
            <a:off x="989400" y="1899822"/>
            <a:ext cx="10213200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D5F7F5B5-32BC-4BA8-9054-EB7D7EE75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60" y="1802167"/>
            <a:ext cx="4918229" cy="3688672"/>
          </a:xfrm>
          <a:prstGeom prst="rect">
            <a:avLst/>
          </a:prstGeom>
        </p:spPr>
      </p:pic>
      <p:pic>
        <p:nvPicPr>
          <p:cNvPr id="5" name="Billede 4" descr="Et billede, der indeholder blomst, plante, lilla&#10;&#10;Automatisk genereret beskrivelse">
            <a:extLst>
              <a:ext uri="{FF2B5EF4-FFF2-40B4-BE49-F238E27FC236}">
                <a16:creationId xmlns:a16="http://schemas.microsoft.com/office/drawing/2014/main" id="{A10F5A12-8B44-42B0-BDFE-CC8A53C9A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684" y="2560900"/>
            <a:ext cx="6100979" cy="228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40496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332F1-3547-4701-B837-43F840BCF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94977"/>
            <a:ext cx="10058400" cy="1450757"/>
          </a:xfrm>
        </p:spPr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Afrunding</a:t>
            </a:r>
          </a:p>
        </p:txBody>
      </p:sp>
      <p:sp>
        <p:nvSpPr>
          <p:cNvPr id="5" name="Pladsholder til indhold 2">
            <a:extLst>
              <a:ext uri="{FF2B5EF4-FFF2-40B4-BE49-F238E27FC236}">
                <a16:creationId xmlns:a16="http://schemas.microsoft.com/office/drawing/2014/main" id="{5CD7C54D-4F83-4585-B2CE-EF161179D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017235"/>
            <a:ext cx="9343085" cy="3492314"/>
          </a:xfrm>
        </p:spPr>
        <p:txBody>
          <a:bodyPr>
            <a:no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Programmering er et håndværk 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 lærer det ved at gøre det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 hvis I synes </a:t>
            </a:r>
            <a:r>
              <a:rPr lang="da-DK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learning var spændende: 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https://scikit-learn.org/stable/tutorial/basic/tutorial.html</a:t>
            </a: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https://pandas.pydata.org/pandas-docs/stable/user_guide/10min.html</a:t>
            </a: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 artikler hvor det bliver brugt: 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https://medium.com/</a:t>
            </a:r>
            <a:endParaRPr lang="da-DK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https://towardsdatascience.com/</a:t>
            </a:r>
            <a:endParaRPr lang="da-DK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Tx/>
              <a:buFont typeface="Arial" panose="020B0604020202020204" pitchFamily="34" charset="0"/>
              <a:buChar char="•"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Tx/>
              <a:buFont typeface="Arial" panose="020B0604020202020204" pitchFamily="34" charset="0"/>
              <a:buChar char="•"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Tx/>
              <a:buFont typeface="Arial" panose="020B0604020202020204" pitchFamily="34" charset="0"/>
              <a:buChar char="•"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ClrTx/>
              <a:buNone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ClrTx/>
              <a:buNone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ClrTx/>
              <a:buNone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da-D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18370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v">
  <a:themeElements>
    <a:clrScheme name="Brugerdefineret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7030A0"/>
      </a:accent1>
      <a:accent2>
        <a:srgbClr val="7030A0"/>
      </a:accent2>
      <a:accent3>
        <a:srgbClr val="7030A0"/>
      </a:accent3>
      <a:accent4>
        <a:srgbClr val="7030A0"/>
      </a:accent4>
      <a:accent5>
        <a:srgbClr val="7030A0"/>
      </a:accent5>
      <a:accent6>
        <a:srgbClr val="7030A0"/>
      </a:accent6>
      <a:hlink>
        <a:srgbClr val="7030A0"/>
      </a:hlink>
      <a:folHlink>
        <a:srgbClr val="7030A0"/>
      </a:folHlink>
    </a:clrScheme>
    <a:fontScheme name="Retrospekti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36725</TotalTime>
  <Words>3383</Words>
  <Application>Microsoft Macintosh PowerPoint</Application>
  <PresentationFormat>Widescreen</PresentationFormat>
  <Paragraphs>529</Paragraphs>
  <Slides>100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100</vt:i4>
      </vt:variant>
    </vt:vector>
  </HeadingPairs>
  <TitlesOfParts>
    <vt:vector size="105" baseType="lpstr">
      <vt:lpstr>Arial</vt:lpstr>
      <vt:lpstr>Calibri</vt:lpstr>
      <vt:lpstr>Calibri Light</vt:lpstr>
      <vt:lpstr>Times New Roman</vt:lpstr>
      <vt:lpstr>Retrospektiv</vt:lpstr>
      <vt:lpstr>Python øvet</vt:lpstr>
      <vt:lpstr>Omkring mig</vt:lpstr>
      <vt:lpstr>Omkring Jens</vt:lpstr>
      <vt:lpstr>Dagens program</vt:lpstr>
      <vt:lpstr>Dagens program</vt:lpstr>
      <vt:lpstr>Dagens program</vt:lpstr>
      <vt:lpstr>Dagens program</vt:lpstr>
      <vt:lpstr>Dagens program</vt:lpstr>
      <vt:lpstr>Dagens program</vt:lpstr>
      <vt:lpstr>Dagens program</vt:lpstr>
      <vt:lpstr>Efter i dag kan I:</vt:lpstr>
      <vt:lpstr>Efter i dag kan I:</vt:lpstr>
      <vt:lpstr>Det online format</vt:lpstr>
      <vt:lpstr>Python</vt:lpstr>
      <vt:lpstr>Visual Studio Code </vt:lpstr>
      <vt:lpstr>Python recap</vt:lpstr>
      <vt:lpstr>Klasser</vt:lpstr>
      <vt:lpstr>Objektorienteret Programmering</vt:lpstr>
      <vt:lpstr>Klasser</vt:lpstr>
      <vt:lpstr>Klasser</vt:lpstr>
      <vt:lpstr>Constructor</vt:lpstr>
      <vt:lpstr>Klassen bord</vt:lpstr>
      <vt:lpstr>Et bord i Python</vt:lpstr>
      <vt:lpstr>Et bord i Python</vt:lpstr>
      <vt:lpstr>Et bord i Python</vt:lpstr>
      <vt:lpstr>Et bord i Python</vt:lpstr>
      <vt:lpstr>Objekter</vt:lpstr>
      <vt:lpstr>Objekter</vt:lpstr>
      <vt:lpstr>Objekter i Python</vt:lpstr>
      <vt:lpstr>Objekter i Python</vt:lpstr>
      <vt:lpstr>Objekter i Python</vt:lpstr>
      <vt:lpstr>Objekter i Python</vt:lpstr>
      <vt:lpstr>Objekter i Python</vt:lpstr>
      <vt:lpstr>Opgaver pt. 1 (20 minutter)</vt:lpstr>
      <vt:lpstr>Filhåndtering</vt:lpstr>
      <vt:lpstr>Filer</vt:lpstr>
      <vt:lpstr>Filer</vt:lpstr>
      <vt:lpstr>Eksempel fil</vt:lpstr>
      <vt:lpstr>Skrive til en fil i Python</vt:lpstr>
      <vt:lpstr>Skrive til en fil i Python</vt:lpstr>
      <vt:lpstr>Skrive til en fil i Python</vt:lpstr>
      <vt:lpstr>Skrive til en fil i Python</vt:lpstr>
      <vt:lpstr>Skrive til en fil i Python</vt:lpstr>
      <vt:lpstr>Skrive til en fil i Python</vt:lpstr>
      <vt:lpstr>Skrive en liste til en fil i Python</vt:lpstr>
      <vt:lpstr>Skrive en liste til en fil i Python</vt:lpstr>
      <vt:lpstr>Skrive en liste til en fil i Python</vt:lpstr>
      <vt:lpstr>Læse fra en fil i Python</vt:lpstr>
      <vt:lpstr>Læse fra en fil i Python</vt:lpstr>
      <vt:lpstr>Læse fra en fil i Python</vt:lpstr>
      <vt:lpstr>Læse fra en fil i Python</vt:lpstr>
      <vt:lpstr>Læse fra en fil i Python</vt:lpstr>
      <vt:lpstr>Læse couples.txt filen ind i Python</vt:lpstr>
      <vt:lpstr>Læse couples.txt filen ind i Python</vt:lpstr>
      <vt:lpstr>Læse couples.txt filen ind i Python</vt:lpstr>
      <vt:lpstr>Læse couples.txt filen ind i Python</vt:lpstr>
      <vt:lpstr>Læse couples.txt filen ind i Python</vt:lpstr>
      <vt:lpstr>Læse couples.txt filen ind i Python</vt:lpstr>
      <vt:lpstr>Læse couples.txt filen ind i Python</vt:lpstr>
      <vt:lpstr>Opgaver pt. 2 (30 minutter)</vt:lpstr>
      <vt:lpstr>Biblioteker</vt:lpstr>
      <vt:lpstr>Biblioteker</vt:lpstr>
      <vt:lpstr>Biblioteker i Python</vt:lpstr>
      <vt:lpstr>pip</vt:lpstr>
      <vt:lpstr>matplotlib</vt:lpstr>
      <vt:lpstr>matplotlib</vt:lpstr>
      <vt:lpstr>matplotlib</vt:lpstr>
      <vt:lpstr>matplotlib</vt:lpstr>
      <vt:lpstr>matplotlib</vt:lpstr>
      <vt:lpstr>matplotlib</vt:lpstr>
      <vt:lpstr>matplotlib</vt:lpstr>
      <vt:lpstr>matplotlib</vt:lpstr>
      <vt:lpstr>matplotlib</vt:lpstr>
      <vt:lpstr>Opgaver pt. 3 (20 minutter)</vt:lpstr>
      <vt:lpstr>Grafisk brugergrænseflade</vt:lpstr>
      <vt:lpstr>Grafisk brugergrænseflade</vt:lpstr>
      <vt:lpstr>GUI terminologi</vt:lpstr>
      <vt:lpstr>GUI terminologi</vt:lpstr>
      <vt:lpstr>GUI terminologi</vt:lpstr>
      <vt:lpstr>GUI terminologi</vt:lpstr>
      <vt:lpstr>GUI terminologi</vt:lpstr>
      <vt:lpstr>GUI terminologi</vt:lpstr>
      <vt:lpstr>GUI terminologi</vt:lpstr>
      <vt:lpstr>Tkinter</vt:lpstr>
      <vt:lpstr>Tkinter</vt:lpstr>
      <vt:lpstr>Tkinter</vt:lpstr>
      <vt:lpstr>Tkinter</vt:lpstr>
      <vt:lpstr>Tkinter</vt:lpstr>
      <vt:lpstr>Tkinter</vt:lpstr>
      <vt:lpstr>Tkinter</vt:lpstr>
      <vt:lpstr>Tkinter</vt:lpstr>
      <vt:lpstr>Tkinter</vt:lpstr>
      <vt:lpstr>Tkinter</vt:lpstr>
      <vt:lpstr>Tkinter</vt:lpstr>
      <vt:lpstr>Opgaver pt. 4 (20 minutter)</vt:lpstr>
      <vt:lpstr>Avanceret emner</vt:lpstr>
      <vt:lpstr>Machine learning</vt:lpstr>
      <vt:lpstr>Machine learning case</vt:lpstr>
      <vt:lpstr>Afrunding</vt:lpstr>
      <vt:lpstr>Spørgsmål?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Anders Bensen</dc:creator>
  <cp:lastModifiedBy>Anders Bensen</cp:lastModifiedBy>
  <cp:revision>966</cp:revision>
  <dcterms:created xsi:type="dcterms:W3CDTF">2021-04-07T17:49:37Z</dcterms:created>
  <dcterms:modified xsi:type="dcterms:W3CDTF">2022-02-13T11:30:52Z</dcterms:modified>
</cp:coreProperties>
</file>